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5" r:id="rId3"/>
  </p:sldMasterIdLst>
  <p:notesMasterIdLst>
    <p:notesMasterId r:id="rId12"/>
  </p:notesMasterIdLst>
  <p:sldIdLst>
    <p:sldId id="271" r:id="rId4"/>
    <p:sldId id="257" r:id="rId5"/>
    <p:sldId id="258" r:id="rId6"/>
    <p:sldId id="261" r:id="rId7"/>
    <p:sldId id="274" r:id="rId8"/>
    <p:sldId id="266" r:id="rId9"/>
    <p:sldId id="265" r:id="rId10"/>
    <p:sldId id="263" r:id="rId11"/>
  </p:sldIdLst>
  <p:sldSz cx="18288000" cy="10287000"/>
  <p:notesSz cx="6858000" cy="9144000"/>
  <p:embeddedFontLst>
    <p:embeddedFont>
      <p:font typeface="Aileron Regular" pitchFamily="2" charset="77"/>
      <p:regular r:id="rId13"/>
    </p:embeddedFont>
    <p:embeddedFont>
      <p:font typeface="Aileron Regular Bold" pitchFamily="2" charset="77"/>
      <p:regular r:id="rId14"/>
      <p:bold r:id="rId15"/>
    </p:embeddedFon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Mont Bold" pitchFamily="2" charset="0"/>
      <p:regular r:id="rId22"/>
      <p:bold r:id="rId23"/>
    </p:embeddedFont>
    <p:embeddedFont>
      <p:font typeface="Poppins" pitchFamily="2" charset="77"/>
      <p:regular r:id="rId24"/>
      <p:bold r:id="rId25"/>
      <p:italic r:id="rId26"/>
      <p:boldItalic r:id="rId27"/>
    </p:embeddedFont>
    <p:embeddedFont>
      <p:font typeface="Poppins Bold" pitchFamily="2" charset="77"/>
      <p:regular r:id="rId28"/>
      <p:bold r:id="rId29"/>
    </p:embeddedFont>
    <p:embeddedFont>
      <p:font typeface="Poppins ExtraBold" pitchFamily="2" charset="77"/>
      <p:regular r:id="rId30"/>
      <p:bold r:id="rId31"/>
      <p:italic r:id="rId32"/>
      <p:boldItalic r:id="rId33"/>
    </p:embeddedFont>
    <p:embeddedFont>
      <p:font typeface="Poppins ExtraBold Bold" pitchFamily="2" charset="77"/>
      <p:regular r:id="rId34"/>
      <p:bold r:id="rId35"/>
      <p:italic r:id="rId36"/>
      <p:boldItalic r:id="rId37"/>
    </p:embeddedFont>
    <p:embeddedFont>
      <p:font typeface="Poppins Italics" pitchFamily="2" charset="77"/>
      <p:regular r:id="rId38"/>
      <p:italic r:id="rId39"/>
    </p:embeddedFont>
    <p:embeddedFont>
      <p:font typeface="Poppins Light" pitchFamily="2" charset="77"/>
      <p:regular r:id="rId40"/>
      <p:italic r:id="rId41"/>
    </p:embeddedFont>
    <p:embeddedFont>
      <p:font typeface="Poppins Medium" pitchFamily="2" charset="77"/>
      <p:regular r:id="rId42"/>
      <p:italic r:id="rId43"/>
    </p:embeddedFont>
    <p:embeddedFont>
      <p:font typeface="Poppins Medium Bold" pitchFamily="2" charset="77"/>
      <p:regular r:id="rId44"/>
      <p:bold r:id="rId45"/>
    </p:embeddedFont>
    <p:embeddedFont>
      <p:font typeface="Roboto Slab" pitchFamily="2"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4F"/>
    <a:srgbClr val="0066A5"/>
    <a:srgbClr val="80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70905" autoAdjust="0"/>
  </p:normalViewPr>
  <p:slideViewPr>
    <p:cSldViewPr>
      <p:cViewPr varScale="1">
        <p:scale>
          <a:sx n="57" d="100"/>
          <a:sy n="57" d="100"/>
        </p:scale>
        <p:origin x="19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font" Target="fonts/font27.fntdata"/><Relationship Id="rId21" Type="http://schemas.openxmlformats.org/officeDocument/2006/relationships/font" Target="fonts/font9.fntdata"/><Relationship Id="rId34" Type="http://schemas.openxmlformats.org/officeDocument/2006/relationships/font" Target="fonts/font22.fntdata"/><Relationship Id="rId42" Type="http://schemas.openxmlformats.org/officeDocument/2006/relationships/font" Target="fonts/font30.fntdata"/><Relationship Id="rId47" Type="http://schemas.openxmlformats.org/officeDocument/2006/relationships/font" Target="fonts/font35.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4.fntdata"/><Relationship Id="rId29" Type="http://schemas.openxmlformats.org/officeDocument/2006/relationships/font" Target="fonts/font17.fntdata"/><Relationship Id="rId11" Type="http://schemas.openxmlformats.org/officeDocument/2006/relationships/slide" Target="slides/slide8.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font" Target="fonts/font28.fntdata"/><Relationship Id="rId45" Type="http://schemas.openxmlformats.org/officeDocument/2006/relationships/font" Target="fonts/font33.fntdata"/><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7.fntdata"/><Relationship Id="rId31" Type="http://schemas.openxmlformats.org/officeDocument/2006/relationships/font" Target="fonts/font19.fntdata"/><Relationship Id="rId44" Type="http://schemas.openxmlformats.org/officeDocument/2006/relationships/font" Target="fonts/font3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43" Type="http://schemas.openxmlformats.org/officeDocument/2006/relationships/font" Target="fonts/font31.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font" Target="fonts/font26.fntdata"/><Relationship Id="rId46" Type="http://schemas.openxmlformats.org/officeDocument/2006/relationships/font" Target="fonts/font34.fntdata"/><Relationship Id="rId20" Type="http://schemas.openxmlformats.org/officeDocument/2006/relationships/font" Target="fonts/font8.fntdata"/><Relationship Id="rId41"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EDE0-99F2-B342-A118-0929B1987BD2}"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6B452-858F-4E42-85B0-AA03FF82455D}" type="slidenum">
              <a:rPr lang="en-US" smtClean="0"/>
              <a:t>‹#›</a:t>
            </a:fld>
            <a:endParaRPr lang="en-US"/>
          </a:p>
        </p:txBody>
      </p:sp>
    </p:spTree>
    <p:extLst>
      <p:ext uri="{BB962C8B-B14F-4D97-AF65-F5344CB8AC3E}">
        <p14:creationId xmlns:p14="http://schemas.microsoft.com/office/powerpoint/2010/main" val="205937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t>
            </a:r>
            <a:r>
              <a:rPr lang="en-US" sz="1200" spc="-25" dirty="0">
                <a:solidFill>
                  <a:srgbClr val="FFFFFF"/>
                </a:solidFill>
                <a:latin typeface="Poppins"/>
              </a:rPr>
              <a:t>AESS financially and technically sponsors and co-sponsors over 30 conferences. Members are encouraged to submit papers, attend the conference, and network with your 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9C44F"/>
                </a:solidFill>
                <a:latin typeface="Poppins"/>
              </a:rPr>
              <a:t>Publications: </a:t>
            </a:r>
            <a:r>
              <a:rPr lang="en-US" sz="1200" dirty="0">
                <a:latin typeface="Poppins"/>
              </a:rPr>
              <a:t>AESS sponsors and co-sponsors publications that provide differing levels of technology, invention and information to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oppins Medium Bold"/>
              </a:rPr>
              <a:t>Technical Panels and Community: </a:t>
            </a:r>
            <a:r>
              <a:rPr lang="en-US" sz="1200" dirty="0">
                <a:solidFill>
                  <a:srgbClr val="FFFFFF"/>
                </a:solidFill>
                <a:latin typeface="Poppins"/>
              </a:rPr>
              <a:t>The creation of IEEE Standards, support of IEEE Conferences, and building a technical community are a primary responsibilities of the 6 AESS technical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oppins Medium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Member Services: </a:t>
            </a:r>
            <a:r>
              <a:rPr lang="en-US" sz="1200" dirty="0">
                <a:solidFill>
                  <a:srgbClr val="000000"/>
                </a:solidFill>
                <a:latin typeface="Poppins"/>
              </a:rPr>
              <a:t>AESS has over 5,000 members and more than 100 chapters worldwide with programs like our Mentoring, Students, and Young Professionals to increase engagement and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Education: </a:t>
            </a:r>
            <a:r>
              <a:rPr lang="en-US" sz="1200" spc="-25" dirty="0">
                <a:solidFill>
                  <a:srgbClr val="FFFFFF"/>
                </a:solidFill>
                <a:latin typeface="Poppins"/>
              </a:rPr>
              <a:t>Provide technical content in-person and online to our members through the Distinguished Lecturers Program and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FFFFF"/>
                </a:solidFill>
                <a:latin typeface="Poppins"/>
              </a:rPr>
              <a:t>Awards: AESS has 17 awards recognizing our members for their contributions to publications, conferences, and technical achievements and two scholarships for undergraduate and 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p:txBody>
      </p:sp>
      <p:sp>
        <p:nvSpPr>
          <p:cNvPr id="4" name="Slide Number Placeholder 3"/>
          <p:cNvSpPr>
            <a:spLocks noGrp="1"/>
          </p:cNvSpPr>
          <p:nvPr>
            <p:ph type="sldNum" sz="quarter" idx="5"/>
          </p:nvPr>
        </p:nvSpPr>
        <p:spPr/>
        <p:txBody>
          <a:bodyPr/>
          <a:lstStyle/>
          <a:p>
            <a:fld id="{03F6B452-858F-4E42-85B0-AA03FF82455D}" type="slidenum">
              <a:rPr lang="en-US" smtClean="0"/>
              <a:t>3</a:t>
            </a:fld>
            <a:endParaRPr lang="en-US"/>
          </a:p>
        </p:txBody>
      </p:sp>
    </p:spTree>
    <p:extLst>
      <p:ext uri="{BB962C8B-B14F-4D97-AF65-F5344CB8AC3E}">
        <p14:creationId xmlns:p14="http://schemas.microsoft.com/office/powerpoint/2010/main" val="60107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34EF5-EC1A-7C4B-BE81-676463BEFD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4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6B452-858F-4E42-85B0-AA03FF82455D}" type="slidenum">
              <a:rPr lang="en-US" smtClean="0"/>
              <a:t>7</a:t>
            </a:fld>
            <a:endParaRPr lang="en-US"/>
          </a:p>
        </p:txBody>
      </p:sp>
    </p:spTree>
    <p:extLst>
      <p:ext uri="{BB962C8B-B14F-4D97-AF65-F5344CB8AC3E}">
        <p14:creationId xmlns:p14="http://schemas.microsoft.com/office/powerpoint/2010/main" val="682749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F6B452-858F-4E42-85B0-AA03FF82455D}" type="slidenum">
              <a:rPr lang="en-US" smtClean="0"/>
              <a:t>8</a:t>
            </a:fld>
            <a:endParaRPr lang="en-US"/>
          </a:p>
        </p:txBody>
      </p:sp>
    </p:spTree>
    <p:extLst>
      <p:ext uri="{BB962C8B-B14F-4D97-AF65-F5344CB8AC3E}">
        <p14:creationId xmlns:p14="http://schemas.microsoft.com/office/powerpoint/2010/main" val="206438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AA03-6597-BEE5-68D9-3125F1BA5446}"/>
              </a:ext>
            </a:extLst>
          </p:cNvPr>
          <p:cNvSpPr>
            <a:spLocks noGrp="1"/>
          </p:cNvSpPr>
          <p:nvPr>
            <p:ph type="ctrTitle"/>
          </p:nvPr>
        </p:nvSpPr>
        <p:spPr>
          <a:xfrm>
            <a:off x="2286000" y="1684338"/>
            <a:ext cx="13716000" cy="3581400"/>
          </a:xfrm>
        </p:spPr>
        <p:txBody>
          <a:bodyPr anchor="b"/>
          <a:lstStyle>
            <a:lvl1pPr algn="ctr">
              <a:defRPr sz="6000">
                <a:latin typeface=""/>
              </a:defRPr>
            </a:lvl1pPr>
          </a:lstStyle>
          <a:p>
            <a:r>
              <a:rPr lang="en-US" dirty="0"/>
              <a:t>Click to edit Master title style</a:t>
            </a:r>
          </a:p>
        </p:txBody>
      </p:sp>
      <p:sp>
        <p:nvSpPr>
          <p:cNvPr id="3" name="Subtitle 2">
            <a:extLst>
              <a:ext uri="{FF2B5EF4-FFF2-40B4-BE49-F238E27FC236}">
                <a16:creationId xmlns:a16="http://schemas.microsoft.com/office/drawing/2014/main" id="{A8DA4712-E032-ACBF-BDAB-3A6B17DEAA3C}"/>
              </a:ext>
            </a:extLst>
          </p:cNvPr>
          <p:cNvSpPr>
            <a:spLocks noGrp="1"/>
          </p:cNvSpPr>
          <p:nvPr>
            <p:ph type="subTitle" idx="1"/>
          </p:nvPr>
        </p:nvSpPr>
        <p:spPr>
          <a:xfrm>
            <a:off x="2286000" y="5403850"/>
            <a:ext cx="13716000" cy="2482850"/>
          </a:xfrm>
        </p:spPr>
        <p:txBody>
          <a:bodyPr/>
          <a:lstStyle>
            <a:lvl1pPr marL="0" indent="0" algn="ctr">
              <a:buNone/>
              <a:defRPr sz="2400">
                <a:latin typefac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7236F95-5325-B174-C3FD-F0A8DA4AFC44}"/>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5" name="Footer Placeholder 4">
            <a:extLst>
              <a:ext uri="{FF2B5EF4-FFF2-40B4-BE49-F238E27FC236}">
                <a16:creationId xmlns:a16="http://schemas.microsoft.com/office/drawing/2014/main" id="{93BFD972-1385-B5F1-D16F-6C0A64E5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F1F8-1A4C-4A45-4527-5F578B74D413}"/>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75657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929-49D6-C290-AAB6-21C87BCC1847}"/>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9756854-B301-3A98-E057-DEE209109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53FFB-F19C-B8EF-E7F5-C3C9790F3064}"/>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5" name="Footer Placeholder 4">
            <a:extLst>
              <a:ext uri="{FF2B5EF4-FFF2-40B4-BE49-F238E27FC236}">
                <a16:creationId xmlns:a16="http://schemas.microsoft.com/office/drawing/2014/main" id="{81123E39-9D14-379A-C2D4-C418EB817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DF6A7-CB5A-8332-A474-3DE90218468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87015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C296C-59CC-CD51-5B7A-09CC796B75A7}"/>
              </a:ext>
            </a:extLst>
          </p:cNvPr>
          <p:cNvSpPr>
            <a:spLocks noGrp="1"/>
          </p:cNvSpPr>
          <p:nvPr>
            <p:ph type="title" orient="vert"/>
          </p:nvPr>
        </p:nvSpPr>
        <p:spPr>
          <a:xfrm>
            <a:off x="13087350" y="547688"/>
            <a:ext cx="3943350" cy="8718550"/>
          </a:xfrm>
        </p:spPr>
        <p:txBody>
          <a:bodyPr vert="eaVert"/>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AE89114-6B5C-5487-9F03-2089845B520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75A87-9B35-8B1F-0719-9132401C5CCC}"/>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5" name="Footer Placeholder 4">
            <a:extLst>
              <a:ext uri="{FF2B5EF4-FFF2-40B4-BE49-F238E27FC236}">
                <a16:creationId xmlns:a16="http://schemas.microsoft.com/office/drawing/2014/main" id="{02248F62-D099-A8E0-FF8C-B604B8CFC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932-C8D6-AF88-E049-94F8FB9E7F35}"/>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67042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DE26-22DF-3959-08F7-DDA65337D803}"/>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4A4F1-BE20-19E9-B9EC-C86F83497A7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F23E5C-BA93-6A4B-35D2-9F555A78F3F2}"/>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EC6AB47E-1E4B-8FE2-CA6A-843237C6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BE3A8-A2A4-9388-F2DF-9C1162D44757}"/>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42367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47C2-D27C-D6E8-9ACC-FC0BC021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C3153-9BC6-3445-09B1-BFFB96DE1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CCC11-FA89-E24D-A7E3-5731B3A1FED5}"/>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6CA6AF9F-BC8A-4730-FF84-78A4908B5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2EF48-8880-63DF-4EFE-BF66681EB83B}"/>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1411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325C-114D-9FF5-4E3D-A21E2ABC990F}"/>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3DBF1-FC50-769D-42D7-5003F20E495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050B0-C0C9-0AFB-4238-F4F3010D9F23}"/>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76C68C37-52E2-8214-F5E0-364C2B886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9163D-A0D0-A3AA-6D40-9A04D053B55C}"/>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689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7332-F9B2-D49B-BB7C-8ECF554E1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2217D-F5E2-5095-711F-EFF378A10B0A}"/>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6FF6F-0CF6-DB16-37F7-33AB9AD88A0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0B4CB-997F-B11E-ECF5-26B6949EDE21}"/>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6" name="Footer Placeholder 5">
            <a:extLst>
              <a:ext uri="{FF2B5EF4-FFF2-40B4-BE49-F238E27FC236}">
                <a16:creationId xmlns:a16="http://schemas.microsoft.com/office/drawing/2014/main" id="{E9FD4B04-185B-3A00-3E93-5D403A77B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4E66-7B19-8D6D-44CD-646A34EB63A5}"/>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93532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FF73-0B42-7AB1-008F-CC6D4B365AA9}"/>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BB354-A7C0-59A1-AC0E-1A8CC0FBA61F}"/>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52115-CCE9-1DF0-6782-C1275B50EE24}"/>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B39F2-1462-23C6-5A60-D28435A6776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EDD74-BC72-3134-8397-7524E6BEC394}"/>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C3E2A-7159-D35D-4BF1-21A007804A92}"/>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8" name="Footer Placeholder 7">
            <a:extLst>
              <a:ext uri="{FF2B5EF4-FFF2-40B4-BE49-F238E27FC236}">
                <a16:creationId xmlns:a16="http://schemas.microsoft.com/office/drawing/2014/main" id="{3A867B7D-8CA1-34F9-1A97-586D48E51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0C8A5-1EE2-89F5-09F5-6B933F13664F}"/>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99558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D299-1A18-3BE6-F093-7D099D29C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1BB82-DFDD-4787-4028-911AFEF278BB}"/>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4" name="Footer Placeholder 3">
            <a:extLst>
              <a:ext uri="{FF2B5EF4-FFF2-40B4-BE49-F238E27FC236}">
                <a16:creationId xmlns:a16="http://schemas.microsoft.com/office/drawing/2014/main" id="{3FA4E445-A3DE-19A4-F1BC-9587E36E8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9A6B3-306D-B55B-AA6A-5203B135EF7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39243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259D4-6619-91EC-F49D-ADB2FB54121E}"/>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3" name="Footer Placeholder 2">
            <a:extLst>
              <a:ext uri="{FF2B5EF4-FFF2-40B4-BE49-F238E27FC236}">
                <a16:creationId xmlns:a16="http://schemas.microsoft.com/office/drawing/2014/main" id="{9461D388-4DF2-6475-5E1F-B7A4C394D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2F0A3-AAEE-98B4-CEB1-21398A03FD36}"/>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06746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1029-6431-208A-4529-81D5B0F0AFF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8A915-D35F-CA73-4AD9-0C1BCBE48C4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C6807-3912-641E-C40C-54DC305DB9F0}"/>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C8F5A-3A92-A674-94EC-F7622CE773DD}"/>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6" name="Footer Placeholder 5">
            <a:extLst>
              <a:ext uri="{FF2B5EF4-FFF2-40B4-BE49-F238E27FC236}">
                <a16:creationId xmlns:a16="http://schemas.microsoft.com/office/drawing/2014/main" id="{4CB91887-9F5F-C26B-36A4-35FB21AE9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3693E-E529-FE4D-CD1B-70A6109AC12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74162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7C23-D132-3DE2-925A-EA3504A279D0}"/>
              </a:ext>
            </a:extLst>
          </p:cNvPr>
          <p:cNvSpPr>
            <a:spLocks noGrp="1"/>
          </p:cNvSpPr>
          <p:nvPr>
            <p:ph type="title"/>
          </p:nvPr>
        </p:nvSpPr>
        <p:spPr>
          <a:xfrm>
            <a:off x="1257300" y="547689"/>
            <a:ext cx="15773400" cy="1090612"/>
          </a:xfrm>
        </p:spPr>
        <p:txBody>
          <a:bodyPr/>
          <a:lstStyle>
            <a:lvl1pPr>
              <a:defRPr>
                <a:solidFill>
                  <a:srgbClr val="0066A5"/>
                </a:solidFill>
                <a:latin typeface=""/>
              </a:defRPr>
            </a:lvl1pPr>
          </a:lstStyle>
          <a:p>
            <a:r>
              <a:rPr lang="en-US" dirty="0"/>
              <a:t>Click to edit Master title style</a:t>
            </a:r>
          </a:p>
        </p:txBody>
      </p:sp>
      <p:sp>
        <p:nvSpPr>
          <p:cNvPr id="3" name="Content Placeholder 2">
            <a:extLst>
              <a:ext uri="{FF2B5EF4-FFF2-40B4-BE49-F238E27FC236}">
                <a16:creationId xmlns:a16="http://schemas.microsoft.com/office/drawing/2014/main" id="{6EC8876F-BBEE-C2E4-9F85-63CD7463E113}"/>
              </a:ext>
            </a:extLst>
          </p:cNvPr>
          <p:cNvSpPr>
            <a:spLocks noGrp="1"/>
          </p:cNvSpPr>
          <p:nvPr>
            <p:ph idx="1"/>
          </p:nvPr>
        </p:nvSpPr>
        <p:spPr>
          <a:xfrm>
            <a:off x="1257300" y="1866900"/>
            <a:ext cx="15773400" cy="7399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1C03A5-E1D1-121C-0242-3B52DA60A80B}"/>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5" name="Footer Placeholder 4">
            <a:extLst>
              <a:ext uri="{FF2B5EF4-FFF2-40B4-BE49-F238E27FC236}">
                <a16:creationId xmlns:a16="http://schemas.microsoft.com/office/drawing/2014/main" id="{D5C531E6-46FF-A556-9BB4-BB3B3394B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31743-54D0-B75B-FA62-77876EC6DEA8}"/>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957460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CD6F-AB43-1C7F-C279-31E4E035046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1B7208-1C44-F8A7-2679-4545975B985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AD871-22E8-0075-0A5E-D94A251F87C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5DCE7-BCFA-2C58-F23C-901DEFA42D6C}"/>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6" name="Footer Placeholder 5">
            <a:extLst>
              <a:ext uri="{FF2B5EF4-FFF2-40B4-BE49-F238E27FC236}">
                <a16:creationId xmlns:a16="http://schemas.microsoft.com/office/drawing/2014/main" id="{3C46D5FB-76AF-015F-E0D2-43B1A34F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FD47A-E2E9-91DE-53C5-0AC1A767EBCD}"/>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48825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781D-C89D-C79C-DB97-76791456E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BF83F-0014-4151-1CE3-C00236957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6B218-0B85-71C7-3760-83EA81A8E9E2}"/>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C5F9689F-1518-9B3F-F2F4-895DDFA38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CF2D-000D-7BE8-7C5B-7C188296C4FE}"/>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3235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60DB3-6F43-017D-FE5A-65F3FFE98A19}"/>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06168-A13C-50A5-5D1D-B3D6368ED08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07366-E27E-8C25-FDBD-DF0259F12ECC}"/>
              </a:ext>
            </a:extLst>
          </p:cNvPr>
          <p:cNvSpPr>
            <a:spLocks noGrp="1"/>
          </p:cNvSpPr>
          <p:nvPr>
            <p:ph type="dt" sz="half" idx="10"/>
          </p:nvPr>
        </p:nvSpPr>
        <p:spPr/>
        <p:txBody>
          <a:body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02F14E38-775C-0518-829E-FF4C7D3B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943AD-086C-96DA-2EC3-CFB714405714}"/>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6928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949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23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06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512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769-BEAF-A2A7-919C-62729F633D6C}"/>
              </a:ext>
            </a:extLst>
          </p:cNvPr>
          <p:cNvSpPr>
            <a:spLocks noGrp="1"/>
          </p:cNvSpPr>
          <p:nvPr>
            <p:ph type="title"/>
          </p:nvPr>
        </p:nvSpPr>
        <p:spPr>
          <a:xfrm>
            <a:off x="1247775" y="2565400"/>
            <a:ext cx="15773400" cy="4278313"/>
          </a:xfrm>
        </p:spPr>
        <p:txBody>
          <a:bodyPr anchor="b"/>
          <a:lstStyle>
            <a:lvl1pPr>
              <a:defRPr sz="6000">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FE0EC1E-7FD3-C595-EF04-F57D298B2DC4}"/>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D79F2-6359-A303-2159-C326853EA839}"/>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5" name="Footer Placeholder 4">
            <a:extLst>
              <a:ext uri="{FF2B5EF4-FFF2-40B4-BE49-F238E27FC236}">
                <a16:creationId xmlns:a16="http://schemas.microsoft.com/office/drawing/2014/main" id="{EB87183E-DA83-7413-F46A-7D302796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47D93-3741-7E64-CEFA-A2B60F1C8467}"/>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775314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6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49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00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FBA-5FE0-A497-A034-EBD548D5DE49}"/>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A9B5-9931-DA2C-1442-B843517EE7E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8C7ED4-FE1A-C47B-E633-91400D84DF1B}"/>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78E61-809D-5A8E-6B86-2C9DAFF378EB}"/>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6" name="Footer Placeholder 5">
            <a:extLst>
              <a:ext uri="{FF2B5EF4-FFF2-40B4-BE49-F238E27FC236}">
                <a16:creationId xmlns:a16="http://schemas.microsoft.com/office/drawing/2014/main" id="{F5D626D3-CB8A-CF52-7B88-3D6D99E2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E52A8-73EC-CDBD-A337-FA4AE5C7DAB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5760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28BB-55C0-0CB2-BBD9-7A703A2EFF28}"/>
              </a:ext>
            </a:extLst>
          </p:cNvPr>
          <p:cNvSpPr>
            <a:spLocks noGrp="1"/>
          </p:cNvSpPr>
          <p:nvPr>
            <p:ph type="title"/>
          </p:nvPr>
        </p:nvSpPr>
        <p:spPr>
          <a:xfrm>
            <a:off x="1260475" y="547688"/>
            <a:ext cx="15773400" cy="1989137"/>
          </a:xfrm>
        </p:spPr>
        <p:txBody>
          <a:bodyPr/>
          <a:lstStyle>
            <a:lvl1pPr>
              <a:defRPr>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8894449-E564-EACA-1896-D62385A5E5C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CA696-3B97-BDCD-5851-155B075C222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8CBC8-F5BD-7F33-4C3F-B1226493D75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DE6C7-AD3B-90EC-EA71-48EA9D4CE85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757AC-3B28-07AF-0902-FF5DCFD962A5}"/>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8" name="Footer Placeholder 7">
            <a:extLst>
              <a:ext uri="{FF2B5EF4-FFF2-40B4-BE49-F238E27FC236}">
                <a16:creationId xmlns:a16="http://schemas.microsoft.com/office/drawing/2014/main" id="{8DE43483-785D-2696-C336-D26F8DCEC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D5FCD-8850-2FB3-7382-E10AB5F1E6ED}"/>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61322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E463-60F5-B17E-9D14-092C5F0B764E}"/>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3E80951-554D-5616-446C-350039718F5A}"/>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4" name="Footer Placeholder 3">
            <a:extLst>
              <a:ext uri="{FF2B5EF4-FFF2-40B4-BE49-F238E27FC236}">
                <a16:creationId xmlns:a16="http://schemas.microsoft.com/office/drawing/2014/main" id="{02438E06-6579-4782-34A8-1BE2E1B34E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628BE-48BD-4B8A-5C04-26DA356230D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16356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E878-1D6E-FEB9-E1B7-84579FF261F3}"/>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3" name="Footer Placeholder 2">
            <a:extLst>
              <a:ext uri="{FF2B5EF4-FFF2-40B4-BE49-F238E27FC236}">
                <a16:creationId xmlns:a16="http://schemas.microsoft.com/office/drawing/2014/main" id="{24E07469-D83E-E3D5-13C0-CFBCAA14B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E8D1C-20D1-5045-7C1C-E4CA9C70B2D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42516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3BED-BAC7-7E12-4C83-D1D6535595AF}"/>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08E1F4-ABD6-89BB-4A0D-7E7A27A0729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AAE3F-18C3-88C6-CC67-2FD29370AA4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E988A-E34F-C4DF-60A7-EF005C587DE8}"/>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6" name="Footer Placeholder 5">
            <a:extLst>
              <a:ext uri="{FF2B5EF4-FFF2-40B4-BE49-F238E27FC236}">
                <a16:creationId xmlns:a16="http://schemas.microsoft.com/office/drawing/2014/main" id="{96781453-2C09-AA7A-9361-B8AA9F18C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8CD9C-F464-DC55-BF69-199685F53D8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25467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614A-498B-3081-A52C-BD239652145E}"/>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6E9CD16-6E21-44A8-28AA-B02664E893AC}"/>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B50DE-4D70-6197-01E6-1E9576800CF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80EF5-F699-567B-38B7-7A2DD692F60A}"/>
              </a:ext>
            </a:extLst>
          </p:cNvPr>
          <p:cNvSpPr>
            <a:spLocks noGrp="1"/>
          </p:cNvSpPr>
          <p:nvPr>
            <p:ph type="dt" sz="half" idx="10"/>
          </p:nvPr>
        </p:nvSpPr>
        <p:spPr/>
        <p:txBody>
          <a:bodyPr/>
          <a:lstStyle/>
          <a:p>
            <a:fld id="{3E8E0382-A7B6-9E4A-B026-11BAD1638786}" type="datetimeFigureOut">
              <a:rPr lang="en-US" smtClean="0"/>
              <a:t>4/15/24</a:t>
            </a:fld>
            <a:endParaRPr lang="en-US"/>
          </a:p>
        </p:txBody>
      </p:sp>
      <p:sp>
        <p:nvSpPr>
          <p:cNvPr id="6" name="Footer Placeholder 5">
            <a:extLst>
              <a:ext uri="{FF2B5EF4-FFF2-40B4-BE49-F238E27FC236}">
                <a16:creationId xmlns:a16="http://schemas.microsoft.com/office/drawing/2014/main" id="{5E28BEC6-8E03-EB43-94C6-3548E526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71F14-0796-DEAF-CCDA-CA56D1BD092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84049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96C4B-32E5-A710-6A92-CF8B973F757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5A0602-50F0-CEB0-001A-0399AA42362F}"/>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0E5E13-2CC0-24F5-FF38-8BFD36B5BDC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400">
                <a:solidFill>
                  <a:schemeClr val="tx1">
                    <a:tint val="75000"/>
                  </a:schemeClr>
                </a:solidFill>
              </a:defRPr>
            </a:lvl1pPr>
          </a:lstStyle>
          <a:p>
            <a:fld id="{3E8E0382-A7B6-9E4A-B026-11BAD1638786}" type="datetimeFigureOut">
              <a:rPr lang="en-US" smtClean="0"/>
              <a:pPr/>
              <a:t>4/15/24</a:t>
            </a:fld>
            <a:endParaRPr lang="en-US"/>
          </a:p>
        </p:txBody>
      </p:sp>
      <p:sp>
        <p:nvSpPr>
          <p:cNvPr id="5" name="Footer Placeholder 4">
            <a:extLst>
              <a:ext uri="{FF2B5EF4-FFF2-40B4-BE49-F238E27FC236}">
                <a16:creationId xmlns:a16="http://schemas.microsoft.com/office/drawing/2014/main" id="{A352CAE6-931C-5CB9-07CC-E8CBEA33039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811C5E87-6960-B0FD-8BD1-59A3895FA4C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400">
                <a:solidFill>
                  <a:schemeClr val="tx1">
                    <a:tint val="75000"/>
                  </a:schemeClr>
                </a:solidFill>
              </a:defRPr>
            </a:lvl1pPr>
          </a:lstStyle>
          <a:p>
            <a:fld id="{6AB79DEA-974F-7845-9F03-CDCA612305EF}" type="slidenum">
              <a:rPr lang="en-US" smtClean="0"/>
              <a:pPr/>
              <a:t>‹#›</a:t>
            </a:fld>
            <a:endParaRPr lang="en-US"/>
          </a:p>
        </p:txBody>
      </p:sp>
    </p:spTree>
    <p:extLst>
      <p:ext uri="{BB962C8B-B14F-4D97-AF65-F5344CB8AC3E}">
        <p14:creationId xmlns:p14="http://schemas.microsoft.com/office/powerpoint/2010/main" val="3890658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558E-FE81-793C-C72D-3EC545CA755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C67B2F-8B00-9A83-1C0E-F5352526F30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B3426-F495-FD27-417A-9E3AE2168C2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CD2E8C4-14DC-D14A-94C6-1F66EC81F249}" type="datetimeFigureOut">
              <a:rPr lang="en-US" smtClean="0"/>
              <a:t>4/15/24</a:t>
            </a:fld>
            <a:endParaRPr lang="en-US"/>
          </a:p>
        </p:txBody>
      </p:sp>
      <p:sp>
        <p:nvSpPr>
          <p:cNvPr id="5" name="Footer Placeholder 4">
            <a:extLst>
              <a:ext uri="{FF2B5EF4-FFF2-40B4-BE49-F238E27FC236}">
                <a16:creationId xmlns:a16="http://schemas.microsoft.com/office/drawing/2014/main" id="{FF9AF67E-8C19-85F8-6807-68E4800AC10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83479-A679-BCAB-2B4F-BCEB45468E3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811736E-1DEF-2740-9367-2B9F516F3CD2}" type="slidenum">
              <a:rPr lang="en-US" smtClean="0"/>
              <a:t>‹#›</a:t>
            </a:fld>
            <a:endParaRPr lang="en-US"/>
          </a:p>
        </p:txBody>
      </p:sp>
    </p:spTree>
    <p:extLst>
      <p:ext uri="{BB962C8B-B14F-4D97-AF65-F5344CB8AC3E}">
        <p14:creationId xmlns:p14="http://schemas.microsoft.com/office/powerpoint/2010/main" val="6095211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4/15/24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7796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svg"/><Relationship Id="rId7" Type="http://schemas.openxmlformats.org/officeDocument/2006/relationships/image" Target="../media/image40.svg"/><Relationship Id="rId12" Type="http://schemas.openxmlformats.org/officeDocument/2006/relationships/image" Target="../media/image24.png"/><Relationship Id="rId2" Type="http://schemas.openxmlformats.org/officeDocument/2006/relationships/image" Target="../media/image36.png"/><Relationship Id="rId1" Type="http://schemas.openxmlformats.org/officeDocument/2006/relationships/slideLayout" Target="../slideLayouts/slideLayout2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41000"/>
            <a:extLst>
              <a:ext uri="{28A0092B-C50C-407E-A947-70E740481C1C}">
                <a14:useLocalDpi xmlns:a14="http://schemas.microsoft.com/office/drawing/2010/main"/>
              </a:ext>
            </a:extLst>
          </a:blip>
          <a:srcRect/>
          <a:stretch/>
        </p:blipFill>
        <p:spPr>
          <a:xfrm>
            <a:off x="-318759" y="-371475"/>
            <a:ext cx="18925514" cy="11050165"/>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a:ln>
                  <a:noFill/>
                </a:ln>
                <a:solidFill>
                  <a:srgbClr val="FFFFFF"/>
                </a:solidFill>
                <a:effectLst/>
                <a:uLnTx/>
                <a:uFillTx/>
                <a:latin typeface="Poppins Medium"/>
                <a:ea typeface="+mn-ea"/>
                <a:cs typeface="+mn-cs"/>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dirty="0">
                <a:ln>
                  <a:noFill/>
                </a:ln>
                <a:solidFill>
                  <a:srgbClr val="F8C44F"/>
                </a:solidFill>
                <a:effectLst/>
                <a:uLnTx/>
                <a:uFillTx/>
                <a:latin typeface="Poppins"/>
                <a:ea typeface="+mn-ea"/>
                <a:cs typeface="+mn-cs"/>
              </a:rPr>
              <a:t>ieee-aess.org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51416" y="-363927"/>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cstate="email">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682174"/>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239" normalizeH="0" baseline="0" noProof="0" dirty="0">
                <a:ln>
                  <a:noFill/>
                </a:ln>
                <a:solidFill>
                  <a:srgbClr val="F8C44F"/>
                </a:solidFill>
                <a:effectLst/>
                <a:uLnTx/>
                <a:uFillTx/>
                <a:latin typeface="Poppins ExtraBold"/>
                <a:ea typeface="+mn-ea"/>
                <a:cs typeface="+mn-cs"/>
              </a:rPr>
              <a:t>Field of Interest</a:t>
            </a:r>
          </a:p>
        </p:txBody>
      </p:sp>
      <p:sp>
        <p:nvSpPr>
          <p:cNvPr id="9" name="TextBox 9"/>
          <p:cNvSpPr txBox="1"/>
          <p:nvPr/>
        </p:nvSpPr>
        <p:spPr>
          <a:xfrm>
            <a:off x="10799474" y="4204438"/>
            <a:ext cx="6726526" cy="493365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0000600000000000000" pitchFamily="2" charset="0"/>
                <a:ea typeface="+mn-ea"/>
                <a:cs typeface="Poppins Medium" panose="00000600000000000000" pitchFamily="2" charset="0"/>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1" name="Picture 10">
            <a:extLst>
              <a:ext uri="{FF2B5EF4-FFF2-40B4-BE49-F238E27FC236}">
                <a16:creationId xmlns:a16="http://schemas.microsoft.com/office/drawing/2014/main" id="{911128FE-4480-6342-A4BE-580188ECA3E7}"/>
              </a:ext>
            </a:extLst>
          </p:cNvPr>
          <p:cNvPicPr>
            <a:picLocks noChangeAspect="1"/>
          </p:cNvPicPr>
          <p:nvPr/>
        </p:nvPicPr>
        <p:blipFill rotWithShape="1">
          <a:blip r:embed="rId6">
            <a:extLst>
              <a:ext uri="{28A0092B-C50C-407E-A947-70E740481C1C}">
                <a14:useLocalDpi xmlns:a14="http://schemas.microsoft.com/office/drawing/2010/main" val="0"/>
              </a:ext>
            </a:extLst>
          </a:blip>
          <a:srcRect r="42235"/>
          <a:stretch/>
        </p:blipFill>
        <p:spPr>
          <a:xfrm>
            <a:off x="15359573" y="419100"/>
            <a:ext cx="2584610" cy="1407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3D246ECA-7628-0050-C987-B9F6C4245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728145" y="7585438"/>
            <a:ext cx="7541127" cy="1389224"/>
          </a:xfrm>
          <a:prstGeom prst="rect">
            <a:avLst/>
          </a:prstGeom>
        </p:spPr>
      </p:pic>
      <p:pic>
        <p:nvPicPr>
          <p:cNvPr id="86" name="Picture 85">
            <a:extLst>
              <a:ext uri="{FF2B5EF4-FFF2-40B4-BE49-F238E27FC236}">
                <a16:creationId xmlns:a16="http://schemas.microsoft.com/office/drawing/2014/main" id="{711ABB7D-B0D8-E77C-9312-45364FD7E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5874349"/>
            <a:ext cx="7541127" cy="1389224"/>
          </a:xfrm>
          <a:prstGeom prst="rect">
            <a:avLst/>
          </a:prstGeom>
        </p:spPr>
      </p:pic>
      <p:pic>
        <p:nvPicPr>
          <p:cNvPr id="85" name="Picture 84">
            <a:extLst>
              <a:ext uri="{FF2B5EF4-FFF2-40B4-BE49-F238E27FC236}">
                <a16:creationId xmlns:a16="http://schemas.microsoft.com/office/drawing/2014/main" id="{FC9998AA-4B6B-F6AF-FBFE-7229389E92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4153963"/>
            <a:ext cx="7541127" cy="1389224"/>
          </a:xfrm>
          <a:prstGeom prst="rect">
            <a:avLst/>
          </a:prstGeom>
        </p:spPr>
      </p:pic>
      <p:pic>
        <p:nvPicPr>
          <p:cNvPr id="2" name="Picture 2"/>
          <p:cNvPicPr>
            <a:picLocks noChangeAspect="1"/>
          </p:cNvPicPr>
          <p:nvPr/>
        </p:nvPicPr>
        <p:blipFill rotWithShape="1">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r:embed="rId5"/>
              </a:ext>
            </a:extLst>
          </a:blip>
          <a:srcRect l="10642" b="18163"/>
          <a:stretch/>
        </p:blipFill>
        <p:spPr>
          <a:xfrm rot="5400000" flipH="1">
            <a:off x="-245003" y="4709727"/>
            <a:ext cx="5822276" cy="5332270"/>
          </a:xfrm>
          <a:prstGeom prst="rect">
            <a:avLst/>
          </a:prstGeom>
        </p:spPr>
      </p:pic>
      <p:pic>
        <p:nvPicPr>
          <p:cNvPr id="82" name="Picture 81">
            <a:extLst>
              <a:ext uri="{FF2B5EF4-FFF2-40B4-BE49-F238E27FC236}">
                <a16:creationId xmlns:a16="http://schemas.microsoft.com/office/drawing/2014/main" id="{0AFC1E01-671B-0BC0-00AE-CF9DF2A606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04843" y="7505700"/>
            <a:ext cx="7541127" cy="1389224"/>
          </a:xfrm>
          <a:prstGeom prst="rect">
            <a:avLst/>
          </a:prstGeom>
        </p:spPr>
      </p:pic>
      <p:pic>
        <p:nvPicPr>
          <p:cNvPr id="81" name="Picture 80">
            <a:extLst>
              <a:ext uri="{FF2B5EF4-FFF2-40B4-BE49-F238E27FC236}">
                <a16:creationId xmlns:a16="http://schemas.microsoft.com/office/drawing/2014/main" id="{B637669A-9D9F-4313-6777-DC5874554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66676" y="5753100"/>
            <a:ext cx="7541127" cy="1389224"/>
          </a:xfrm>
          <a:prstGeom prst="rect">
            <a:avLst/>
          </a:prstGeom>
        </p:spPr>
      </p:pic>
      <p:pic>
        <p:nvPicPr>
          <p:cNvPr id="78" name="Picture 77">
            <a:extLst>
              <a:ext uri="{FF2B5EF4-FFF2-40B4-BE49-F238E27FC236}">
                <a16:creationId xmlns:a16="http://schemas.microsoft.com/office/drawing/2014/main" id="{13A04A28-1FF1-6559-8FC2-FF9AF73E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9" name="Group 9"/>
          <p:cNvGrpSpPr/>
          <p:nvPr/>
        </p:nvGrpSpPr>
        <p:grpSpPr>
          <a:xfrm>
            <a:off x="1028700" y="5711450"/>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7459945"/>
            <a:ext cx="1519244" cy="151924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1" name="TextBox 21"/>
          <p:cNvSpPr txBox="1"/>
          <p:nvPr/>
        </p:nvSpPr>
        <p:spPr>
          <a:xfrm>
            <a:off x="1154623" y="4015103"/>
            <a:ext cx="2650740" cy="1449623"/>
          </a:xfrm>
          <a:prstGeom prst="rect">
            <a:avLst/>
          </a:prstGeom>
        </p:spPr>
        <p:txBody>
          <a:bodyPr lIns="50800" tIns="50800" rIns="50800" bIns="50800" rtlCol="0" anchor="ctr"/>
          <a:lstStyle/>
          <a:p>
            <a:pPr algn="ctr">
              <a:lnSpc>
                <a:spcPts val="2659"/>
              </a:lnSpc>
            </a:pPr>
            <a:endParaRPr/>
          </a:p>
        </p:txBody>
      </p:sp>
      <p:grpSp>
        <p:nvGrpSpPr>
          <p:cNvPr id="22" name="Group 22"/>
          <p:cNvGrpSpPr/>
          <p:nvPr/>
        </p:nvGrpSpPr>
        <p:grpSpPr>
          <a:xfrm>
            <a:off x="1028700" y="4063252"/>
            <a:ext cx="1519244" cy="151924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423993" y="4389168"/>
            <a:ext cx="728659" cy="761997"/>
          </a:xfrm>
          <a:prstGeom prst="rect">
            <a:avLst/>
          </a:prstGeom>
        </p:spPr>
      </p:pic>
      <p:sp>
        <p:nvSpPr>
          <p:cNvPr id="26" name="TextBox 26"/>
          <p:cNvSpPr txBox="1"/>
          <p:nvPr/>
        </p:nvSpPr>
        <p:spPr>
          <a:xfrm>
            <a:off x="2841560" y="4527947"/>
            <a:ext cx="5514824" cy="615553"/>
          </a:xfrm>
          <a:prstGeom prst="rect">
            <a:avLst/>
          </a:prstGeom>
        </p:spPr>
        <p:txBody>
          <a:bodyPr lIns="0" tIns="0" rIns="0" bIns="0" rtlCol="0" anchor="t">
            <a:spAutoFit/>
          </a:bodyPr>
          <a:lstStyle/>
          <a:p>
            <a:r>
              <a:rPr lang="en-US" sz="4000" spc="-25" dirty="0">
                <a:solidFill>
                  <a:schemeClr val="bg1"/>
                </a:solidFill>
                <a:latin typeface="Poppins"/>
              </a:rPr>
              <a:t>Conferences</a:t>
            </a:r>
          </a:p>
        </p:txBody>
      </p:sp>
      <p:grpSp>
        <p:nvGrpSpPr>
          <p:cNvPr id="28" name="Group 28"/>
          <p:cNvGrpSpPr/>
          <p:nvPr/>
        </p:nvGrpSpPr>
        <p:grpSpPr>
          <a:xfrm>
            <a:off x="9565248" y="4035935"/>
            <a:ext cx="7211290" cy="1546561"/>
            <a:chOff x="0" y="-36424"/>
            <a:chExt cx="9615054" cy="2062082"/>
          </a:xfrm>
        </p:grpSpPr>
        <p:sp>
          <p:nvSpPr>
            <p:cNvPr id="31" name="TextBox 31"/>
            <p:cNvSpPr txBox="1"/>
            <p:nvPr/>
          </p:nvSpPr>
          <p:spPr>
            <a:xfrm>
              <a:off x="340748" y="-36424"/>
              <a:ext cx="3534320" cy="1932833"/>
            </a:xfrm>
            <a:prstGeom prst="rect">
              <a:avLst/>
            </a:prstGeom>
          </p:spPr>
          <p:txBody>
            <a:bodyPr lIns="50800" tIns="50800" rIns="50800" bIns="50800" rtlCol="0" anchor="ctr"/>
            <a:lstStyle/>
            <a:p>
              <a:pPr algn="ctr">
                <a:lnSpc>
                  <a:spcPts val="2659"/>
                </a:lnSpc>
              </a:pPr>
              <a:endParaRPr/>
            </a:p>
          </p:txBody>
        </p:sp>
        <p:grpSp>
          <p:nvGrpSpPr>
            <p:cNvPr id="32" name="Group 32"/>
            <p:cNvGrpSpPr/>
            <p:nvPr/>
          </p:nvGrpSpPr>
          <p:grpSpPr>
            <a:xfrm>
              <a:off x="0" y="-1"/>
              <a:ext cx="2025659" cy="202565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261955" y="856227"/>
              <a:ext cx="7353099" cy="258960"/>
            </a:xfrm>
            <a:prstGeom prst="rect">
              <a:avLst/>
            </a:prstGeom>
          </p:spPr>
          <p:txBody>
            <a:bodyPr lIns="0" tIns="0" rIns="0" bIns="0" rtlCol="0" anchor="t">
              <a:spAutoFit/>
            </a:bodyPr>
            <a:lstStyle/>
            <a:p>
              <a:pPr algn="just">
                <a:lnSpc>
                  <a:spcPts val="1546"/>
                </a:lnSpc>
              </a:pPr>
              <a:endParaRPr lang="en-US" sz="1299" spc="-25" dirty="0">
                <a:solidFill>
                  <a:srgbClr val="FFFFFF"/>
                </a:solidFill>
                <a:latin typeface="Poppins"/>
              </a:endParaRPr>
            </a:p>
          </p:txBody>
        </p:sp>
      </p:grpSp>
      <p:grpSp>
        <p:nvGrpSpPr>
          <p:cNvPr id="41" name="Group 41"/>
          <p:cNvGrpSpPr/>
          <p:nvPr/>
        </p:nvGrpSpPr>
        <p:grpSpPr>
          <a:xfrm>
            <a:off x="9565248" y="5792467"/>
            <a:ext cx="1519244" cy="1519244"/>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9565248" y="7521261"/>
            <a:ext cx="1519244" cy="1519244"/>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5" name="Picture 5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9951192" y="7915969"/>
            <a:ext cx="788454" cy="729828"/>
          </a:xfrm>
          <a:prstGeom prst="rect">
            <a:avLst/>
          </a:prstGeom>
        </p:spPr>
      </p:pic>
      <p:pic>
        <p:nvPicPr>
          <p:cNvPr id="56" name="Picture 5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9847633" y="6186964"/>
            <a:ext cx="892012" cy="729828"/>
          </a:xfrm>
          <a:prstGeom prst="rect">
            <a:avLst/>
          </a:prstGeom>
        </p:spPr>
      </p:pic>
      <p:pic>
        <p:nvPicPr>
          <p:cNvPr id="57" name="Picture 57"/>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9847633" y="4376868"/>
            <a:ext cx="892012" cy="892012"/>
          </a:xfrm>
          <a:prstGeom prst="rect">
            <a:avLst/>
          </a:prstGeom>
        </p:spPr>
      </p:pic>
      <p:sp>
        <p:nvSpPr>
          <p:cNvPr id="58" name="TextBox 58"/>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dirty="0">
                <a:solidFill>
                  <a:srgbClr val="000000"/>
                </a:solidFill>
                <a:latin typeface="Poppins ExtraBold"/>
              </a:rPr>
              <a:t>About AESS</a:t>
            </a:r>
          </a:p>
        </p:txBody>
      </p:sp>
      <p:sp>
        <p:nvSpPr>
          <p:cNvPr id="59" name="TextBox 59"/>
          <p:cNvSpPr txBox="1"/>
          <p:nvPr/>
        </p:nvSpPr>
        <p:spPr>
          <a:xfrm>
            <a:off x="1028699" y="2304128"/>
            <a:ext cx="16189827" cy="1354217"/>
          </a:xfrm>
          <a:prstGeom prst="rect">
            <a:avLst/>
          </a:prstGeom>
        </p:spPr>
        <p:txBody>
          <a:bodyPr wrap="square" lIns="0" tIns="0" rIns="0" bIns="0" rtlCol="0" anchor="t">
            <a:spAutoFit/>
          </a:bodyPr>
          <a:lstStyle/>
          <a:p>
            <a:pPr algn="just"/>
            <a:r>
              <a:rPr lang="en-US" sz="2200" dirty="0">
                <a:solidFill>
                  <a:srgbClr val="000000"/>
                </a:solidFill>
                <a:latin typeface="Poppins"/>
              </a:rPr>
              <a:t>Comprised of professionals who share your technical interests, joining AESS allows you to deepen ties to your technical community and take advantage of specialized opportunities. AESS has over 6,275 members and more than 140 chapters worldwide with programs like our Mentoring, Students, and Young Professionals to increase engagement and membership.</a:t>
            </a:r>
          </a:p>
        </p:txBody>
      </p:sp>
      <p:sp>
        <p:nvSpPr>
          <p:cNvPr id="60" name="TextBox 60"/>
          <p:cNvSpPr txBox="1"/>
          <p:nvPr/>
        </p:nvSpPr>
        <p:spPr>
          <a:xfrm>
            <a:off x="2713898" y="6372873"/>
            <a:ext cx="5514824" cy="194220"/>
          </a:xfrm>
          <a:prstGeom prst="rect">
            <a:avLst/>
          </a:prstGeom>
        </p:spPr>
        <p:txBody>
          <a:bodyPr lIns="0" tIns="0" rIns="0" bIns="0" rtlCol="0" anchor="t">
            <a:spAutoFit/>
          </a:bodyPr>
          <a:lstStyle/>
          <a:p>
            <a:pPr algn="just">
              <a:lnSpc>
                <a:spcPts val="1546"/>
              </a:lnSpc>
            </a:pPr>
            <a:endParaRPr lang="en-US" sz="1299" dirty="0">
              <a:solidFill>
                <a:srgbClr val="FFFFFF"/>
              </a:solidFill>
              <a:latin typeface="Poppins"/>
            </a:endParaRPr>
          </a:p>
        </p:txBody>
      </p:sp>
      <p:pic>
        <p:nvPicPr>
          <p:cNvPr id="20" name="Graphic 19" descr="Document">
            <a:extLst>
              <a:ext uri="{FF2B5EF4-FFF2-40B4-BE49-F238E27FC236}">
                <a16:creationId xmlns:a16="http://schemas.microsoft.com/office/drawing/2014/main" id="{36F50EB6-53ED-E836-06DA-B37B45FF2E3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35619" y="6000114"/>
            <a:ext cx="914400" cy="914400"/>
          </a:xfrm>
          <a:prstGeom prst="rect">
            <a:avLst/>
          </a:prstGeom>
        </p:spPr>
      </p:pic>
      <p:sp>
        <p:nvSpPr>
          <p:cNvPr id="29" name="TextBox 26">
            <a:extLst>
              <a:ext uri="{FF2B5EF4-FFF2-40B4-BE49-F238E27FC236}">
                <a16:creationId xmlns:a16="http://schemas.microsoft.com/office/drawing/2014/main" id="{BEB85492-40A9-A606-5BCB-EDC56A3351D7}"/>
              </a:ext>
            </a:extLst>
          </p:cNvPr>
          <p:cNvSpPr txBox="1"/>
          <p:nvPr/>
        </p:nvSpPr>
        <p:spPr>
          <a:xfrm>
            <a:off x="2846463" y="6092608"/>
            <a:ext cx="5514824" cy="615553"/>
          </a:xfrm>
          <a:prstGeom prst="rect">
            <a:avLst/>
          </a:prstGeom>
        </p:spPr>
        <p:txBody>
          <a:bodyPr lIns="0" tIns="0" rIns="0" bIns="0" rtlCol="0" anchor="t">
            <a:spAutoFit/>
          </a:bodyPr>
          <a:lstStyle/>
          <a:p>
            <a:r>
              <a:rPr lang="en-US" sz="4000" spc="-25" dirty="0">
                <a:solidFill>
                  <a:schemeClr val="bg1"/>
                </a:solidFill>
                <a:latin typeface="Poppins"/>
              </a:rPr>
              <a:t>Publications</a:t>
            </a:r>
          </a:p>
        </p:txBody>
      </p:sp>
      <p:sp>
        <p:nvSpPr>
          <p:cNvPr id="30" name="TextBox 26">
            <a:extLst>
              <a:ext uri="{FF2B5EF4-FFF2-40B4-BE49-F238E27FC236}">
                <a16:creationId xmlns:a16="http://schemas.microsoft.com/office/drawing/2014/main" id="{53F05954-7800-5437-30D4-01AE57780DFA}"/>
              </a:ext>
            </a:extLst>
          </p:cNvPr>
          <p:cNvSpPr txBox="1"/>
          <p:nvPr/>
        </p:nvSpPr>
        <p:spPr>
          <a:xfrm>
            <a:off x="2865743" y="7849818"/>
            <a:ext cx="5514824" cy="615553"/>
          </a:xfrm>
          <a:prstGeom prst="rect">
            <a:avLst/>
          </a:prstGeom>
        </p:spPr>
        <p:txBody>
          <a:bodyPr lIns="0" tIns="0" rIns="0" bIns="0" rtlCol="0" anchor="t">
            <a:spAutoFit/>
          </a:bodyPr>
          <a:lstStyle/>
          <a:p>
            <a:r>
              <a:rPr lang="en-US" sz="4000" spc="-25" dirty="0">
                <a:solidFill>
                  <a:schemeClr val="bg1"/>
                </a:solidFill>
                <a:latin typeface="Poppins"/>
              </a:rPr>
              <a:t>Technical Panels</a:t>
            </a:r>
          </a:p>
        </p:txBody>
      </p:sp>
      <p:sp>
        <p:nvSpPr>
          <p:cNvPr id="37" name="TextBox 26">
            <a:extLst>
              <a:ext uri="{FF2B5EF4-FFF2-40B4-BE49-F238E27FC236}">
                <a16:creationId xmlns:a16="http://schemas.microsoft.com/office/drawing/2014/main" id="{CD5B150E-CD0B-8BFE-ED73-AECFCD7ECDE8}"/>
              </a:ext>
            </a:extLst>
          </p:cNvPr>
          <p:cNvSpPr txBox="1"/>
          <p:nvPr/>
        </p:nvSpPr>
        <p:spPr>
          <a:xfrm>
            <a:off x="11392402" y="4513951"/>
            <a:ext cx="5514824" cy="615553"/>
          </a:xfrm>
          <a:prstGeom prst="rect">
            <a:avLst/>
          </a:prstGeom>
        </p:spPr>
        <p:txBody>
          <a:bodyPr lIns="0" tIns="0" rIns="0" bIns="0" rtlCol="0" anchor="t">
            <a:spAutoFit/>
          </a:bodyPr>
          <a:lstStyle/>
          <a:p>
            <a:r>
              <a:rPr lang="en-US" sz="4000" spc="-25" dirty="0">
                <a:solidFill>
                  <a:schemeClr val="bg1"/>
                </a:solidFill>
                <a:latin typeface="Poppins"/>
              </a:rPr>
              <a:t>Member Services</a:t>
            </a:r>
          </a:p>
        </p:txBody>
      </p:sp>
      <p:sp>
        <p:nvSpPr>
          <p:cNvPr id="38" name="TextBox 26">
            <a:extLst>
              <a:ext uri="{FF2B5EF4-FFF2-40B4-BE49-F238E27FC236}">
                <a16:creationId xmlns:a16="http://schemas.microsoft.com/office/drawing/2014/main" id="{33C6C0E1-CC79-BE65-4CCD-63A05BA4D3D1}"/>
              </a:ext>
            </a:extLst>
          </p:cNvPr>
          <p:cNvSpPr txBox="1"/>
          <p:nvPr/>
        </p:nvSpPr>
        <p:spPr>
          <a:xfrm>
            <a:off x="11437557" y="6259316"/>
            <a:ext cx="5514824" cy="615553"/>
          </a:xfrm>
          <a:prstGeom prst="rect">
            <a:avLst/>
          </a:prstGeom>
        </p:spPr>
        <p:txBody>
          <a:bodyPr lIns="0" tIns="0" rIns="0" bIns="0" rtlCol="0" anchor="t">
            <a:spAutoFit/>
          </a:bodyPr>
          <a:lstStyle/>
          <a:p>
            <a:r>
              <a:rPr lang="en-US" sz="4000" spc="-25" dirty="0">
                <a:solidFill>
                  <a:schemeClr val="bg1"/>
                </a:solidFill>
                <a:latin typeface="Poppins"/>
              </a:rPr>
              <a:t>Education</a:t>
            </a:r>
          </a:p>
        </p:txBody>
      </p:sp>
      <p:sp>
        <p:nvSpPr>
          <p:cNvPr id="39" name="TextBox 26">
            <a:extLst>
              <a:ext uri="{FF2B5EF4-FFF2-40B4-BE49-F238E27FC236}">
                <a16:creationId xmlns:a16="http://schemas.microsoft.com/office/drawing/2014/main" id="{8A3E1214-BD63-D667-F63B-02AF60309C6D}"/>
              </a:ext>
            </a:extLst>
          </p:cNvPr>
          <p:cNvSpPr txBox="1"/>
          <p:nvPr/>
        </p:nvSpPr>
        <p:spPr>
          <a:xfrm>
            <a:off x="11437557" y="7937499"/>
            <a:ext cx="5514824" cy="615553"/>
          </a:xfrm>
          <a:prstGeom prst="rect">
            <a:avLst/>
          </a:prstGeom>
        </p:spPr>
        <p:txBody>
          <a:bodyPr lIns="0" tIns="0" rIns="0" bIns="0" rtlCol="0" anchor="t">
            <a:spAutoFit/>
          </a:bodyPr>
          <a:lstStyle/>
          <a:p>
            <a:r>
              <a:rPr lang="en-US" sz="4000" spc="-25" dirty="0">
                <a:solidFill>
                  <a:schemeClr val="bg1"/>
                </a:solidFill>
                <a:latin typeface="Poppins"/>
              </a:rPr>
              <a:t>Awards</a:t>
            </a:r>
          </a:p>
        </p:txBody>
      </p:sp>
      <p:pic>
        <p:nvPicPr>
          <p:cNvPr id="47" name="Picture 21">
            <a:extLst>
              <a:ext uri="{FF2B5EF4-FFF2-40B4-BE49-F238E27FC236}">
                <a16:creationId xmlns:a16="http://schemas.microsoft.com/office/drawing/2014/main" id="{0B04B507-2748-3745-BE43-A7CD2E722D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857030" y="684719"/>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58615" y="0"/>
            <a:ext cx="12829385"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300795" y="6694841"/>
            <a:ext cx="764852" cy="849835"/>
          </a:xfrm>
          <a:prstGeom prst="rect">
            <a:avLst/>
          </a:prstGeom>
        </p:spPr>
      </p:pic>
      <p:grpSp>
        <p:nvGrpSpPr>
          <p:cNvPr id="29" name="Group 28">
            <a:extLst>
              <a:ext uri="{FF2B5EF4-FFF2-40B4-BE49-F238E27FC236}">
                <a16:creationId xmlns:a16="http://schemas.microsoft.com/office/drawing/2014/main" id="{E5364B12-FE27-0899-FFB7-EC4BAE045D22}"/>
              </a:ext>
            </a:extLst>
          </p:cNvPr>
          <p:cNvGrpSpPr/>
          <p:nvPr/>
        </p:nvGrpSpPr>
        <p:grpSpPr>
          <a:xfrm>
            <a:off x="5943600" y="611576"/>
            <a:ext cx="5156818" cy="4726846"/>
            <a:chOff x="6565591" y="611576"/>
            <a:chExt cx="5156818" cy="4726846"/>
          </a:xfrm>
        </p:grpSpPr>
        <p:pic>
          <p:nvPicPr>
            <p:cNvPr id="12" name="Picture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565591" y="611576"/>
              <a:ext cx="773402" cy="754067"/>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 Bold"/>
                  <a:ea typeface="+mn-ea"/>
                  <a:cs typeface="+mn-cs"/>
                </a:rPr>
                <a:t>Distinguished Lecturers Program</a:t>
              </a:r>
            </a:p>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8C44F"/>
                  </a:solidFill>
                  <a:effectLst/>
                  <a:uLnTx/>
                  <a:uFillTx/>
                  <a:latin typeface="Poppins Italics"/>
                  <a:ea typeface="+mn-ea"/>
                  <a:cs typeface="+mn-cs"/>
                </a:rPr>
                <a:t>In-Person and Online Lecturers</a:t>
              </a:r>
            </a:p>
          </p:txBody>
        </p:sp>
        <p:sp>
          <p:nvSpPr>
            <p:cNvPr id="15" name="TextBox 15"/>
            <p:cNvSpPr txBox="1"/>
            <p:nvPr/>
          </p:nvSpPr>
          <p:spPr>
            <a:xfrm>
              <a:off x="6565591" y="2377227"/>
              <a:ext cx="5116820" cy="2961195"/>
            </a:xfrm>
            <a:prstGeom prst="rect">
              <a:avLst/>
            </a:prstGeom>
          </p:spPr>
          <p:txBody>
            <a:bodyPr wrap="square" lIns="0" tIns="0" rIns="0" bIns="0" rtlCol="0" anchor="t">
              <a:spAutoFit/>
            </a:bodyPr>
            <a:lstStyle/>
            <a:p>
              <a:pPr marL="0" marR="0" lvl="0" indent="0" algn="just" defTabSz="914400" rtl="0" eaLnBrk="1" fontAlgn="auto" latinLnBrk="0" hangingPunct="1">
                <a:lnSpc>
                  <a:spcPts val="2887"/>
                </a:lnSpc>
                <a:spcBef>
                  <a:spcPct val="0"/>
                </a:spcBef>
                <a:spcAft>
                  <a:spcPts val="0"/>
                </a:spcAft>
                <a:buClrTx/>
                <a:buSzTx/>
                <a:buFontTx/>
                <a:buNone/>
                <a:tabLst/>
                <a:defRPr/>
              </a:pPr>
              <a:r>
                <a:rPr kumimoji="0" lang="en-US" sz="2200" b="0" i="0" u="none" strike="noStrike" kern="1200" cap="none" spc="-18"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AESS Chapters and IEEE Sections are encouraged to take advantage of the AESS DL and Tutorial Program for their regular or special meetings, that allows them to select from an outstanding list of truly distinguished speakers who are experts in the technical fields of the society.</a:t>
              </a:r>
            </a:p>
          </p:txBody>
        </p:sp>
      </p:grpSp>
      <p:sp>
        <p:nvSpPr>
          <p:cNvPr id="16" name="TextBox 16"/>
          <p:cNvSpPr txBox="1"/>
          <p:nvPr/>
        </p:nvSpPr>
        <p:spPr>
          <a:xfrm>
            <a:off x="1028700" y="4419600"/>
            <a:ext cx="4118971" cy="638175"/>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3999" b="0" i="0" u="none" strike="noStrike" kern="1200" cap="none" spc="-39" normalizeH="0" baseline="0" noProof="0">
                <a:ln>
                  <a:noFill/>
                </a:ln>
                <a:solidFill>
                  <a:srgbClr val="191919"/>
                </a:solidFill>
                <a:effectLst/>
                <a:uLnTx/>
                <a:uFillTx/>
                <a:latin typeface="Poppins ExtraBold"/>
                <a:ea typeface="+mn-ea"/>
                <a:cs typeface="+mn-cs"/>
              </a:rPr>
              <a:t>Education</a:t>
            </a:r>
          </a:p>
        </p:txBody>
      </p:sp>
      <p:sp>
        <p:nvSpPr>
          <p:cNvPr id="17" name="TextBox 17"/>
          <p:cNvSpPr txBox="1"/>
          <p:nvPr/>
        </p:nvSpPr>
        <p:spPr>
          <a:xfrm>
            <a:off x="1028700" y="5057775"/>
            <a:ext cx="4118971" cy="1108893"/>
          </a:xfrm>
          <a:prstGeom prst="rect">
            <a:avLst/>
          </a:prstGeom>
        </p:spPr>
        <p:txBody>
          <a:bodyPr wrap="square"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2200" b="0" i="0" u="none" strike="noStrike" kern="1200" cap="none" spc="-18" normalizeH="0" baseline="0" noProof="0" dirty="0">
                <a:ln>
                  <a:noFill/>
                </a:ln>
                <a:solidFill>
                  <a:srgbClr val="191919"/>
                </a:solidFill>
                <a:effectLst/>
                <a:uLnTx/>
                <a:uFillTx/>
                <a:latin typeface="Poppins"/>
                <a:ea typeface="+mn-ea"/>
                <a:cs typeface="+mn-c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Short Courses</a:t>
            </a:r>
          </a:p>
        </p:txBody>
      </p:sp>
      <p:sp>
        <p:nvSpPr>
          <p:cNvPr id="19" name="TextBox 19"/>
          <p:cNvSpPr txBox="1"/>
          <p:nvPr/>
        </p:nvSpPr>
        <p:spPr>
          <a:xfrm>
            <a:off x="1543753" y="7407790"/>
            <a:ext cx="9390130" cy="1845505"/>
          </a:xfrm>
          <a:prstGeom prst="rect">
            <a:avLst/>
          </a:prstGeom>
        </p:spPr>
        <p:txBody>
          <a:bodyPr lIns="0" tIns="0" rIns="0" bIns="0" rtlCol="0" anchor="t">
            <a:spAutoFit/>
          </a:bodyPr>
          <a:lstStyle/>
          <a:p>
            <a:pPr marL="0" marR="0" lvl="0" indent="0" algn="just" defTabSz="914400" rtl="0" eaLnBrk="1" fontAlgn="auto" latinLnBrk="0" hangingPunct="1">
              <a:lnSpc>
                <a:spcPts val="2880"/>
              </a:lnSpc>
              <a:spcBef>
                <a:spcPct val="0"/>
              </a:spcBef>
              <a:spcAft>
                <a:spcPts val="0"/>
              </a:spcAft>
              <a:buClrTx/>
              <a:buSzTx/>
              <a:buFontTx/>
              <a:buNone/>
              <a:tabLst/>
              <a:defRPr/>
            </a:pPr>
            <a:r>
              <a:rPr kumimoji="0" lang="en-US" sz="2200" b="0" i="0" u="none" strike="noStrike" kern="1200" cap="none" spc="-18"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ont Bold"/>
                <a:ea typeface="+mn-ea"/>
                <a:cs typeface="+mn-cs"/>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2200" b="0" i="0" u="none" strike="noStrike" kern="1200" cap="none" spc="-18" normalizeH="0" baseline="0" noProof="0" dirty="0">
                <a:ln>
                  <a:noFill/>
                </a:ln>
                <a:solidFill>
                  <a:srgbClr val="FFFFFF"/>
                </a:solidFill>
                <a:effectLst/>
                <a:uLnTx/>
                <a:uFillTx/>
                <a:latin typeface="Poppins" panose="00000500000000000000" pitchFamily="2" charset="0"/>
                <a:ea typeface="+mn-ea"/>
                <a:cs typeface="Poppins" panose="00000500000000000000" pitchFamily="2" charset="0"/>
              </a:rPr>
              <a:t>130+ available recordings to watch on the IEEE Learning Network and growing!</a:t>
            </a:r>
          </a:p>
        </p:txBody>
      </p:sp>
      <p:sp>
        <p:nvSpPr>
          <p:cNvPr id="22" name="TextBox 22"/>
          <p:cNvSpPr txBox="1"/>
          <p:nvPr/>
        </p:nvSpPr>
        <p:spPr>
          <a:xfrm>
            <a:off x="11668125" y="1229826"/>
            <a:ext cx="4118971" cy="981075"/>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dirty="0">
                <a:ln>
                  <a:noFill/>
                </a:ln>
                <a:solidFill>
                  <a:srgbClr val="F8C44F"/>
                </a:solidFill>
                <a:effectLst/>
                <a:uLnTx/>
                <a:uFillTx/>
                <a:latin typeface="Poppins ExtraBold"/>
                <a:ea typeface="+mn-ea"/>
                <a:cs typeface="+mn-cs"/>
              </a:rPr>
              <a:t>100+</a:t>
            </a:r>
          </a:p>
        </p:txBody>
      </p:sp>
      <p:sp>
        <p:nvSpPr>
          <p:cNvPr id="23" name="TextBox 23"/>
          <p:cNvSpPr txBox="1"/>
          <p:nvPr/>
        </p:nvSpPr>
        <p:spPr>
          <a:xfrm>
            <a:off x="11658600" y="2125239"/>
            <a:ext cx="4118971" cy="86931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DL talk titles to choose from in a variety of technical fields </a:t>
            </a:r>
          </a:p>
        </p:txBody>
      </p:sp>
      <p:sp>
        <p:nvSpPr>
          <p:cNvPr id="24" name="TextBox 24"/>
          <p:cNvSpPr txBox="1"/>
          <p:nvPr/>
        </p:nvSpPr>
        <p:spPr>
          <a:xfrm>
            <a:off x="11688781" y="3169222"/>
            <a:ext cx="4118971"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dirty="0">
                <a:ln>
                  <a:noFill/>
                </a:ln>
                <a:solidFill>
                  <a:srgbClr val="F8C44F"/>
                </a:solidFill>
                <a:effectLst/>
                <a:uLnTx/>
                <a:uFillTx/>
                <a:latin typeface="Poppins ExtraBold"/>
                <a:ea typeface="+mn-ea"/>
                <a:cs typeface="+mn-cs"/>
              </a:rPr>
              <a:t>37</a:t>
            </a:r>
          </a:p>
        </p:txBody>
      </p:sp>
      <p:sp>
        <p:nvSpPr>
          <p:cNvPr id="25" name="TextBox 25"/>
          <p:cNvSpPr txBox="1"/>
          <p:nvPr/>
        </p:nvSpPr>
        <p:spPr>
          <a:xfrm>
            <a:off x="11688781" y="4064635"/>
            <a:ext cx="5338640" cy="130746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available DLs providing lectures online and in person at your next meeting, chapter event, and more</a:t>
            </a:r>
          </a:p>
        </p:txBody>
      </p:sp>
      <p:pic>
        <p:nvPicPr>
          <p:cNvPr id="27" name="Picture 27"/>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l="-19366" b="36175"/>
          <a:stretch/>
        </p:blipFill>
        <p:spPr>
          <a:xfrm rot="-10800000" flipH="1">
            <a:off x="-1057085" y="-44423"/>
            <a:ext cx="6515700" cy="4158636"/>
          </a:xfrm>
          <a:prstGeom prst="rect">
            <a:avLst/>
          </a:prstGeom>
        </p:spPr>
      </p:pic>
      <p:pic>
        <p:nvPicPr>
          <p:cNvPr id="30" name="Picture 10">
            <a:extLst>
              <a:ext uri="{FF2B5EF4-FFF2-40B4-BE49-F238E27FC236}">
                <a16:creationId xmlns:a16="http://schemas.microsoft.com/office/drawing/2014/main" id="{D2B9B0A4-C5CC-DE42-B59A-A8A55815C935}"/>
              </a:ext>
            </a:extLst>
          </p:cNvPr>
          <p:cNvPicPr>
            <a:picLocks noChangeAspect="1"/>
          </p:cNvPicPr>
          <p:nvPr/>
        </p:nvPicPr>
        <p:blipFill rotWithShape="1">
          <a:blip r:embed="rId8">
            <a:extLst>
              <a:ext uri="{28A0092B-C50C-407E-A947-70E740481C1C}">
                <a14:useLocalDpi xmlns:a14="http://schemas.microsoft.com/office/drawing/2010/main" val="0"/>
              </a:ext>
            </a:extLst>
          </a:blip>
          <a:srcRect r="42235"/>
          <a:stretch/>
        </p:blipFill>
        <p:spPr>
          <a:xfrm>
            <a:off x="15807752" y="452925"/>
            <a:ext cx="1676399" cy="9127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399" t="13214" r="-1339" b="3791"/>
          <a:stretch/>
        </p:blipFill>
        <p:spPr>
          <a:xfrm flipH="1">
            <a:off x="13144484" y="4879370"/>
            <a:ext cx="5143516" cy="5407630"/>
          </a:xfrm>
          <a:prstGeom prst="rect">
            <a:avLst/>
          </a:prstGeom>
        </p:spPr>
      </p:pic>
      <p:pic>
        <p:nvPicPr>
          <p:cNvPr id="3" name="Picture 3"/>
          <p:cNvPicPr>
            <a:picLocks noChangeAspect="1"/>
          </p:cNvPicPr>
          <p:nvPr/>
        </p:nvPicPr>
        <p:blipFill rotWithShape="1">
          <a:blip r:embed="rId5">
            <a:alphaModFix amt="31999"/>
          </a:blip>
          <a:srcRect l="3335" t="22951" r="6507" b="12257"/>
          <a:stretch/>
        </p:blipFill>
        <p:spPr>
          <a:xfrm>
            <a:off x="0" y="2400300"/>
            <a:ext cx="18288000" cy="7885571"/>
          </a:xfrm>
          <a:prstGeom prst="rect">
            <a:avLst/>
          </a:prstGeom>
        </p:spPr>
      </p:pic>
      <p:grpSp>
        <p:nvGrpSpPr>
          <p:cNvPr id="4" name="Group 4"/>
          <p:cNvGrpSpPr/>
          <p:nvPr/>
        </p:nvGrpSpPr>
        <p:grpSpPr>
          <a:xfrm>
            <a:off x="771525" y="4454203"/>
            <a:ext cx="3941501" cy="4127822"/>
            <a:chOff x="0" y="0"/>
            <a:chExt cx="1827501" cy="1913890"/>
          </a:xfrm>
        </p:grpSpPr>
        <p:sp>
          <p:nvSpPr>
            <p:cNvPr id="5" name="Freeform 5"/>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6" name="Freeform 6"/>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7" name="Group 7"/>
          <p:cNvGrpSpPr/>
          <p:nvPr/>
        </p:nvGrpSpPr>
        <p:grpSpPr>
          <a:xfrm>
            <a:off x="5038725" y="4454203"/>
            <a:ext cx="3941501" cy="4127822"/>
            <a:chOff x="0" y="0"/>
            <a:chExt cx="1827501" cy="1913890"/>
          </a:xfrm>
        </p:grpSpPr>
        <p:sp>
          <p:nvSpPr>
            <p:cNvPr id="8" name="Freeform 8"/>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9" name="Freeform 9"/>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0" name="Group 10"/>
          <p:cNvGrpSpPr/>
          <p:nvPr/>
        </p:nvGrpSpPr>
        <p:grpSpPr>
          <a:xfrm>
            <a:off x="9307774" y="4454203"/>
            <a:ext cx="3941501" cy="4127822"/>
            <a:chOff x="0" y="0"/>
            <a:chExt cx="1827501" cy="1913890"/>
          </a:xfrm>
        </p:grpSpPr>
        <p:sp>
          <p:nvSpPr>
            <p:cNvPr id="11" name="Freeform 11"/>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2" name="Freeform 12"/>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3" name="Group 13"/>
          <p:cNvGrpSpPr/>
          <p:nvPr/>
        </p:nvGrpSpPr>
        <p:grpSpPr>
          <a:xfrm>
            <a:off x="13574974" y="4454203"/>
            <a:ext cx="3941501" cy="4127822"/>
            <a:chOff x="0" y="0"/>
            <a:chExt cx="1827501" cy="1913890"/>
          </a:xfrm>
        </p:grpSpPr>
        <p:sp>
          <p:nvSpPr>
            <p:cNvPr id="14" name="Freeform 14"/>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5" name="Freeform 15"/>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sp>
        <p:nvSpPr>
          <p:cNvPr id="16" name="AutoShape 16"/>
          <p:cNvSpPr/>
          <p:nvPr/>
        </p:nvSpPr>
        <p:spPr>
          <a:xfrm>
            <a:off x="771525" y="3343275"/>
            <a:ext cx="3943350" cy="1676400"/>
          </a:xfrm>
          <a:prstGeom prst="rect">
            <a:avLst/>
          </a:prstGeom>
          <a:solidFill>
            <a:srgbClr val="FFFFFF"/>
          </a:solidFill>
        </p:spPr>
      </p:sp>
      <p:sp>
        <p:nvSpPr>
          <p:cNvPr id="17" name="AutoShape 17"/>
          <p:cNvSpPr/>
          <p:nvPr/>
        </p:nvSpPr>
        <p:spPr>
          <a:xfrm>
            <a:off x="5038725" y="3343275"/>
            <a:ext cx="3943350" cy="1676400"/>
          </a:xfrm>
          <a:prstGeom prst="rect">
            <a:avLst/>
          </a:prstGeom>
          <a:solidFill>
            <a:srgbClr val="FFFFFF"/>
          </a:solidFill>
        </p:spPr>
      </p:sp>
      <p:sp>
        <p:nvSpPr>
          <p:cNvPr id="18" name="AutoShape 18"/>
          <p:cNvSpPr/>
          <p:nvPr/>
        </p:nvSpPr>
        <p:spPr>
          <a:xfrm>
            <a:off x="9305925" y="3343275"/>
            <a:ext cx="3943350" cy="1676400"/>
          </a:xfrm>
          <a:prstGeom prst="rect">
            <a:avLst/>
          </a:prstGeom>
          <a:solidFill>
            <a:srgbClr val="FFFFFF"/>
          </a:solidFill>
        </p:spPr>
      </p:sp>
      <p:sp>
        <p:nvSpPr>
          <p:cNvPr id="19" name="AutoShape 19"/>
          <p:cNvSpPr/>
          <p:nvPr/>
        </p:nvSpPr>
        <p:spPr>
          <a:xfrm>
            <a:off x="13573125" y="3343275"/>
            <a:ext cx="3943350" cy="1676400"/>
          </a:xfrm>
          <a:prstGeom prst="rect">
            <a:avLst/>
          </a:prstGeom>
          <a:solidFill>
            <a:srgbClr val="FFFFFF"/>
          </a:solidFill>
        </p:spPr>
      </p:sp>
      <p:sp>
        <p:nvSpPr>
          <p:cNvPr id="20" name="AutoShape 20"/>
          <p:cNvSpPr/>
          <p:nvPr/>
        </p:nvSpPr>
        <p:spPr>
          <a:xfrm>
            <a:off x="0" y="-304800"/>
            <a:ext cx="18288000" cy="2724150"/>
          </a:xfrm>
          <a:prstGeom prst="rect">
            <a:avLst/>
          </a:prstGeom>
          <a:solidFill>
            <a:srgbClr val="FFFFFF"/>
          </a:solidFill>
        </p:spPr>
      </p:sp>
      <p:sp>
        <p:nvSpPr>
          <p:cNvPr id="21" name="TextBox 21"/>
          <p:cNvSpPr txBox="1"/>
          <p:nvPr/>
        </p:nvSpPr>
        <p:spPr>
          <a:xfrm>
            <a:off x="1201325" y="5346626"/>
            <a:ext cx="3083750" cy="1661993"/>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Promotes interdisciplinary understanding of aerospace systems and applications for government and commercial .</a:t>
            </a:r>
          </a:p>
        </p:txBody>
      </p:sp>
      <p:sp>
        <p:nvSpPr>
          <p:cNvPr id="22" name="TextBox 22"/>
          <p:cNvSpPr txBox="1"/>
          <p:nvPr/>
        </p:nvSpPr>
        <p:spPr>
          <a:xfrm>
            <a:off x="5468525" y="5346626"/>
            <a:ext cx="3083750" cy="1583055"/>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oppins"/>
                <a:ea typeface="+mn-ea"/>
                <a:cs typeface="+mn-cs"/>
              </a:rPr>
              <a:t>Promotes radar engineering and hosts technical sessions, tutorials, and student challenges.</a:t>
            </a:r>
          </a:p>
        </p:txBody>
      </p:sp>
      <p:sp>
        <p:nvSpPr>
          <p:cNvPr id="23" name="TextBox 23"/>
          <p:cNvSpPr txBox="1"/>
          <p:nvPr/>
        </p:nvSpPr>
        <p:spPr>
          <a:xfrm>
            <a:off x="1162300" y="3710231"/>
            <a:ext cx="3159950" cy="839076"/>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264" normalizeH="0" baseline="0" noProof="0" dirty="0">
                <a:ln>
                  <a:noFill/>
                </a:ln>
                <a:solidFill>
                  <a:srgbClr val="073064"/>
                </a:solidFill>
                <a:effectLst/>
                <a:uLnTx/>
                <a:uFillTx/>
                <a:latin typeface="Montserrat Light Bold"/>
                <a:ea typeface="+mn-ea"/>
                <a:cs typeface="+mn-cs"/>
              </a:rPr>
              <a:t>AEROSPACE CONFERENCE</a:t>
            </a:r>
          </a:p>
        </p:txBody>
      </p:sp>
      <p:sp>
        <p:nvSpPr>
          <p:cNvPr id="24" name="TextBox 24"/>
          <p:cNvSpPr txBox="1"/>
          <p:nvPr/>
        </p:nvSpPr>
        <p:spPr>
          <a:xfrm>
            <a:off x="5430425" y="3726180"/>
            <a:ext cx="3159950" cy="86296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264" normalizeH="0" baseline="0" noProof="0" dirty="0">
                <a:ln>
                  <a:noFill/>
                </a:ln>
                <a:solidFill>
                  <a:srgbClr val="073064"/>
                </a:solidFill>
                <a:effectLst/>
                <a:uLnTx/>
                <a:uFillTx/>
                <a:latin typeface="Montserrat Light Bold"/>
                <a:ea typeface="+mn-ea"/>
                <a:cs typeface="+mn-cs"/>
              </a:rPr>
              <a:t>RADAR CONFERENCE</a:t>
            </a:r>
          </a:p>
        </p:txBody>
      </p:sp>
      <p:sp>
        <p:nvSpPr>
          <p:cNvPr id="25" name="TextBox 25"/>
          <p:cNvSpPr txBox="1"/>
          <p:nvPr/>
        </p:nvSpPr>
        <p:spPr>
          <a:xfrm>
            <a:off x="9714325" y="3929306"/>
            <a:ext cx="3159950" cy="424815"/>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264" normalizeH="0" baseline="0" noProof="0">
                <a:ln>
                  <a:noFill/>
                </a:ln>
                <a:solidFill>
                  <a:srgbClr val="073064"/>
                </a:solidFill>
                <a:effectLst/>
                <a:uLnTx/>
                <a:uFillTx/>
                <a:latin typeface="Montserrat Light Bold"/>
                <a:ea typeface="+mn-ea"/>
                <a:cs typeface="+mn-cs"/>
              </a:rPr>
              <a:t>AUTOTESTCON</a:t>
            </a:r>
          </a:p>
        </p:txBody>
      </p:sp>
      <p:sp>
        <p:nvSpPr>
          <p:cNvPr id="26" name="TextBox 26"/>
          <p:cNvSpPr txBox="1"/>
          <p:nvPr/>
        </p:nvSpPr>
        <p:spPr>
          <a:xfrm>
            <a:off x="13964825" y="3616325"/>
            <a:ext cx="3159950" cy="1082675"/>
          </a:xfrm>
          <a:prstGeom prst="rect">
            <a:avLst/>
          </a:prstGeom>
        </p:spPr>
        <p:txBody>
          <a:bodyPr lIns="0" tIns="0" rIns="0" bIns="0" rtlCol="0" anchor="t">
            <a:sp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220" normalizeH="0" baseline="0" noProof="0">
                <a:ln>
                  <a:noFill/>
                </a:ln>
                <a:solidFill>
                  <a:srgbClr val="073064"/>
                </a:solidFill>
                <a:effectLst/>
                <a:uLnTx/>
                <a:uFillTx/>
                <a:latin typeface="Montserrat Light Bold"/>
                <a:ea typeface="+mn-ea"/>
                <a:cs typeface="+mn-cs"/>
              </a:rPr>
              <a:t>DIGITAL AVIONICS SYSTEMS CONFERENCE</a:t>
            </a:r>
          </a:p>
        </p:txBody>
      </p:sp>
      <p:sp>
        <p:nvSpPr>
          <p:cNvPr id="27" name="TextBox 27"/>
          <p:cNvSpPr txBox="1"/>
          <p:nvPr/>
        </p:nvSpPr>
        <p:spPr>
          <a:xfrm>
            <a:off x="605158" y="953730"/>
            <a:ext cx="5030148" cy="597087"/>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3999" b="1" i="0" u="none" strike="noStrike" kern="1200" cap="none" spc="0" normalizeH="0" baseline="0" noProof="0" dirty="0">
                <a:ln>
                  <a:noFill/>
                </a:ln>
                <a:solidFill>
                  <a:srgbClr val="000000"/>
                </a:solidFill>
                <a:effectLst/>
                <a:uLnTx/>
                <a:uFillTx/>
                <a:latin typeface="Poppins ExtraBold Bold"/>
                <a:ea typeface="+mn-ea"/>
                <a:cs typeface="+mn-cs"/>
              </a:rPr>
              <a:t>Conferences</a:t>
            </a:r>
          </a:p>
        </p:txBody>
      </p:sp>
      <p:sp>
        <p:nvSpPr>
          <p:cNvPr id="28" name="TextBox 28"/>
          <p:cNvSpPr txBox="1"/>
          <p:nvPr/>
        </p:nvSpPr>
        <p:spPr>
          <a:xfrm>
            <a:off x="485596" y="1621130"/>
            <a:ext cx="5311023" cy="307213"/>
          </a:xfrm>
          <a:prstGeom prst="rect">
            <a:avLst/>
          </a:prstGeom>
        </p:spPr>
        <p:txBody>
          <a:bodyPr lIns="0" tIns="0" rIns="0" bIns="0" rtlCol="0" anchor="t">
            <a:spAutoFit/>
          </a:bodyPr>
          <a:lstStyle/>
          <a:p>
            <a:pPr marL="0" marR="0" lvl="0" indent="0" algn="ctr" defTabSz="914400" rtl="0" eaLnBrk="1" fontAlgn="auto" latinLnBrk="0" hangingPunct="1">
              <a:lnSpc>
                <a:spcPts val="2260"/>
              </a:lnSpc>
              <a:spcBef>
                <a:spcPts val="0"/>
              </a:spcBef>
              <a:spcAft>
                <a:spcPts val="0"/>
              </a:spcAft>
              <a:buClrTx/>
              <a:buSzTx/>
              <a:buFontTx/>
              <a:buNone/>
              <a:tabLst/>
              <a:defRPr/>
            </a:pPr>
            <a:r>
              <a:rPr kumimoji="0" lang="en-US" sz="1899" b="0" i="0" u="none" strike="noStrike" kern="1200" cap="none" spc="0" normalizeH="0" baseline="0" noProof="0">
                <a:ln>
                  <a:noFill/>
                </a:ln>
                <a:solidFill>
                  <a:srgbClr val="000000"/>
                </a:solidFill>
                <a:effectLst/>
                <a:uLnTx/>
                <a:uFillTx/>
                <a:latin typeface="Poppins"/>
                <a:ea typeface="+mn-ea"/>
                <a:cs typeface="+mn-cs"/>
              </a:rPr>
              <a:t>AESS Financially and Technically Sponsors </a:t>
            </a:r>
          </a:p>
        </p:txBody>
      </p:sp>
      <p:sp>
        <p:nvSpPr>
          <p:cNvPr id="29" name="TextBox 29"/>
          <p:cNvSpPr txBox="1"/>
          <p:nvPr/>
        </p:nvSpPr>
        <p:spPr>
          <a:xfrm>
            <a:off x="6116634" y="952714"/>
            <a:ext cx="7694052" cy="1169038"/>
          </a:xfrm>
          <a:prstGeom prst="rect">
            <a:avLst/>
          </a:prstGeom>
        </p:spPr>
        <p:txBody>
          <a:bodyPr lIns="0" tIns="0" rIns="0" bIns="0" rtlCol="0" anchor="b">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1899" b="0" i="0" u="none" strike="noStrike" kern="1200" cap="none" spc="0" normalizeH="0" baseline="0" noProof="0" dirty="0">
                <a:ln>
                  <a:noFill/>
                </a:ln>
                <a:solidFill>
                  <a:srgbClr val="000000"/>
                </a:solidFill>
                <a:effectLst/>
                <a:uLnTx/>
                <a:uFillTx/>
                <a:latin typeface="Poppins"/>
                <a:ea typeface="+mn-ea"/>
                <a:cs typeface="+mn-cs"/>
              </a:rPr>
              <a:t>As an AESS member, you receive a reduced registration rate, often the same amount as an IEEE Membership! A full listing of our conferences can be found on the AESS website.</a:t>
            </a:r>
          </a:p>
          <a:p>
            <a:pPr marL="0" marR="0" lvl="0" indent="0" algn="just" defTabSz="914400" rtl="0" eaLnBrk="1" fontAlgn="auto" latinLnBrk="0" hangingPunct="1">
              <a:spcBef>
                <a:spcPts val="0"/>
              </a:spcBef>
              <a:spcAft>
                <a:spcPts val="0"/>
              </a:spcAft>
              <a:buClrTx/>
              <a:buSzTx/>
              <a:buFontTx/>
              <a:buNone/>
              <a:tabLst/>
              <a:defRPr/>
            </a:pPr>
            <a:endParaRPr kumimoji="0" lang="en-US" sz="1899" b="0" i="0" u="none" strike="noStrike" kern="1200" cap="none" spc="0" normalizeH="0" baseline="0" noProof="0" dirty="0">
              <a:ln>
                <a:noFill/>
              </a:ln>
              <a:solidFill>
                <a:srgbClr val="000000"/>
              </a:solidFill>
              <a:effectLst/>
              <a:uLnTx/>
              <a:uFillTx/>
              <a:latin typeface="Poppins"/>
              <a:ea typeface="+mn-ea"/>
              <a:cs typeface="+mn-cs"/>
            </a:endParaRPr>
          </a:p>
        </p:txBody>
      </p:sp>
      <p:sp>
        <p:nvSpPr>
          <p:cNvPr id="30" name="TextBox 30"/>
          <p:cNvSpPr txBox="1"/>
          <p:nvPr/>
        </p:nvSpPr>
        <p:spPr>
          <a:xfrm>
            <a:off x="14003849" y="5346626"/>
            <a:ext cx="3083750" cy="954405"/>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a:ea typeface="+mn-ea"/>
                <a:cs typeface="+mn-cs"/>
              </a:rPr>
              <a:t>The preeminent R&amp;D conference in the field of digital avionics offered.</a:t>
            </a:r>
          </a:p>
        </p:txBody>
      </p:sp>
      <p:sp>
        <p:nvSpPr>
          <p:cNvPr id="31" name="TextBox 31"/>
          <p:cNvSpPr txBox="1"/>
          <p:nvPr/>
        </p:nvSpPr>
        <p:spPr>
          <a:xfrm>
            <a:off x="9736649" y="5346626"/>
            <a:ext cx="3083750" cy="1268730"/>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Poppins"/>
                <a:ea typeface="+mn-ea"/>
                <a:cs typeface="+mn-cs"/>
              </a:rPr>
              <a:t>Brings together around 800 aerospace automatic test industry and gov/military attendees.</a:t>
            </a:r>
          </a:p>
        </p:txBody>
      </p:sp>
      <p:grpSp>
        <p:nvGrpSpPr>
          <p:cNvPr id="32" name="Group 32"/>
          <p:cNvGrpSpPr/>
          <p:nvPr/>
        </p:nvGrpSpPr>
        <p:grpSpPr>
          <a:xfrm>
            <a:off x="1230931" y="7477467"/>
            <a:ext cx="3102944" cy="709067"/>
            <a:chOff x="0" y="-57149"/>
            <a:chExt cx="4137259" cy="945422"/>
          </a:xfrm>
        </p:grpSpPr>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4" name="TextBox 34"/>
            <p:cNvSpPr txBox="1"/>
            <p:nvPr/>
          </p:nvSpPr>
          <p:spPr>
            <a:xfrm>
              <a:off x="784035" y="-57149"/>
              <a:ext cx="2903735" cy="443627"/>
            </a:xfrm>
            <a:prstGeom prst="rect">
              <a:avLst/>
            </a:prstGeom>
          </p:spPr>
          <p:txBody>
            <a:bodyPr lIns="0" tIns="0" rIns="0" bIns="0" rtlCol="0" anchor="t">
              <a:spAutoFit/>
            </a:bodyPr>
            <a:lstStyle/>
            <a:p>
              <a:pPr lvl="0">
                <a:lnSpc>
                  <a:spcPts val="2659"/>
                </a:lnSpc>
                <a:spcBef>
                  <a:spcPct val="0"/>
                </a:spcBef>
                <a:defRPr/>
              </a:pPr>
              <a:r>
                <a:rPr lang="en-US" sz="1899" dirty="0">
                  <a:solidFill>
                    <a:srgbClr val="FFFFFF"/>
                  </a:solidFill>
                  <a:latin typeface="Poppins Medium"/>
                </a:rPr>
                <a:t>Montana, USA</a:t>
              </a:r>
            </a:p>
          </p:txBody>
        </p:sp>
        <p:sp>
          <p:nvSpPr>
            <p:cNvPr id="35" name="TextBox 35"/>
            <p:cNvSpPr txBox="1"/>
            <p:nvPr/>
          </p:nvSpPr>
          <p:spPr>
            <a:xfrm>
              <a:off x="727473" y="444646"/>
              <a:ext cx="3409786" cy="443627"/>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dirty="0">
                  <a:ln>
                    <a:noFill/>
                  </a:ln>
                  <a:solidFill>
                    <a:srgbClr val="FFFFFF"/>
                  </a:solidFill>
                  <a:effectLst/>
                  <a:uLnTx/>
                  <a:uFillTx/>
                  <a:latin typeface="Poppins Medium"/>
                  <a:ea typeface="+mn-ea"/>
                  <a:cs typeface="+mn-cs"/>
                </a:rPr>
                <a:t>1-8 March 2025</a:t>
              </a:r>
            </a:p>
          </p:txBody>
        </p:sp>
      </p:grpSp>
      <p:grpSp>
        <p:nvGrpSpPr>
          <p:cNvPr id="36" name="Group 36"/>
          <p:cNvGrpSpPr/>
          <p:nvPr/>
        </p:nvGrpSpPr>
        <p:grpSpPr>
          <a:xfrm>
            <a:off x="5499979" y="7477466"/>
            <a:ext cx="3102944" cy="709067"/>
            <a:chOff x="0" y="-57150"/>
            <a:chExt cx="4137259" cy="945422"/>
          </a:xfrm>
        </p:grpSpPr>
        <p:pic>
          <p:nvPicPr>
            <p:cNvPr id="37" name="Picture 3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38" name="TextBox 38"/>
            <p:cNvSpPr txBox="1"/>
            <p:nvPr/>
          </p:nvSpPr>
          <p:spPr>
            <a:xfrm>
              <a:off x="784035" y="-57150"/>
              <a:ext cx="2903735" cy="443626"/>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dirty="0">
                  <a:ln>
                    <a:noFill/>
                  </a:ln>
                  <a:solidFill>
                    <a:srgbClr val="FFFFFF"/>
                  </a:solidFill>
                  <a:effectLst/>
                  <a:uLnTx/>
                  <a:uFillTx/>
                  <a:latin typeface="Poppins Medium"/>
                  <a:ea typeface="+mn-ea"/>
                  <a:cs typeface="+mn-cs"/>
                </a:rPr>
                <a:t>Colorado, USA</a:t>
              </a:r>
            </a:p>
          </p:txBody>
        </p:sp>
        <p:sp>
          <p:nvSpPr>
            <p:cNvPr id="39" name="TextBox 39"/>
            <p:cNvSpPr txBox="1"/>
            <p:nvPr/>
          </p:nvSpPr>
          <p:spPr>
            <a:xfrm>
              <a:off x="727473" y="444645"/>
              <a:ext cx="3409786" cy="443627"/>
            </a:xfrm>
            <a:prstGeom prst="rect">
              <a:avLst/>
            </a:prstGeom>
          </p:spPr>
          <p:txBody>
            <a:bodyPr lIns="0" tIns="0" rIns="0" bIns="0" rtlCol="0" anchor="t">
              <a:spAutoFit/>
            </a:bodyPr>
            <a:lstStyle/>
            <a:p>
              <a:pPr lvl="0">
                <a:lnSpc>
                  <a:spcPts val="2659"/>
                </a:lnSpc>
                <a:spcBef>
                  <a:spcPct val="0"/>
                </a:spcBef>
                <a:defRPr/>
              </a:pPr>
              <a:r>
                <a:rPr lang="en-US" sz="1899" dirty="0">
                  <a:solidFill>
                    <a:srgbClr val="FFFFFF"/>
                  </a:solidFill>
                  <a:latin typeface="Poppins Medium"/>
                </a:rPr>
                <a:t>6-11 May 2024</a:t>
              </a:r>
            </a:p>
          </p:txBody>
        </p:sp>
      </p:grpSp>
      <p:grpSp>
        <p:nvGrpSpPr>
          <p:cNvPr id="40" name="Group 40"/>
          <p:cNvGrpSpPr/>
          <p:nvPr/>
        </p:nvGrpSpPr>
        <p:grpSpPr>
          <a:xfrm>
            <a:off x="9771331" y="7477466"/>
            <a:ext cx="3102944" cy="709067"/>
            <a:chOff x="0" y="-57150"/>
            <a:chExt cx="4137259" cy="945422"/>
          </a:xfrm>
        </p:grpSpPr>
        <p:pic>
          <p:nvPicPr>
            <p:cNvPr id="41" name="Picture 4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2" name="TextBox 42"/>
            <p:cNvSpPr txBox="1"/>
            <p:nvPr/>
          </p:nvSpPr>
          <p:spPr>
            <a:xfrm>
              <a:off x="784035" y="-57150"/>
              <a:ext cx="2903735" cy="437303"/>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a:ln>
                    <a:noFill/>
                  </a:ln>
                  <a:solidFill>
                    <a:srgbClr val="FFFFFF"/>
                  </a:solidFill>
                  <a:effectLst/>
                  <a:uLnTx/>
                  <a:uFillTx/>
                  <a:latin typeface="Poppins Medium"/>
                  <a:ea typeface="+mn-ea"/>
                  <a:cs typeface="+mn-cs"/>
                </a:rPr>
                <a:t>Maryland, USA</a:t>
              </a:r>
            </a:p>
          </p:txBody>
        </p:sp>
        <p:sp>
          <p:nvSpPr>
            <p:cNvPr id="43" name="TextBox 43"/>
            <p:cNvSpPr txBox="1"/>
            <p:nvPr/>
          </p:nvSpPr>
          <p:spPr>
            <a:xfrm>
              <a:off x="727473" y="444645"/>
              <a:ext cx="3409786" cy="443627"/>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dirty="0">
                  <a:ln>
                    <a:noFill/>
                  </a:ln>
                  <a:solidFill>
                    <a:srgbClr val="FFFFFF"/>
                  </a:solidFill>
                  <a:effectLst/>
                  <a:uLnTx/>
                  <a:uFillTx/>
                  <a:latin typeface="Poppins Medium"/>
                  <a:ea typeface="+mn-ea"/>
                  <a:cs typeface="+mn-cs"/>
                </a:rPr>
                <a:t>26-29 August 2024</a:t>
              </a:r>
            </a:p>
          </p:txBody>
        </p:sp>
      </p:grpSp>
      <p:grpSp>
        <p:nvGrpSpPr>
          <p:cNvPr id="44" name="Group 44"/>
          <p:cNvGrpSpPr/>
          <p:nvPr/>
        </p:nvGrpSpPr>
        <p:grpSpPr>
          <a:xfrm>
            <a:off x="14156356" y="7477466"/>
            <a:ext cx="3102944" cy="709067"/>
            <a:chOff x="0" y="-57150"/>
            <a:chExt cx="4137259" cy="945422"/>
          </a:xfrm>
        </p:grpSpPr>
        <p:pic>
          <p:nvPicPr>
            <p:cNvPr id="45" name="Picture 4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26518"/>
              <a:ext cx="436406" cy="623437"/>
            </a:xfrm>
            <a:prstGeom prst="rect">
              <a:avLst/>
            </a:prstGeom>
          </p:spPr>
        </p:pic>
        <p:sp>
          <p:nvSpPr>
            <p:cNvPr id="46" name="TextBox 46"/>
            <p:cNvSpPr txBox="1"/>
            <p:nvPr/>
          </p:nvSpPr>
          <p:spPr>
            <a:xfrm>
              <a:off x="784035" y="-57150"/>
              <a:ext cx="2903735" cy="437303"/>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dirty="0">
                  <a:ln>
                    <a:noFill/>
                  </a:ln>
                  <a:solidFill>
                    <a:srgbClr val="FFFFFF"/>
                  </a:solidFill>
                  <a:effectLst/>
                  <a:uLnTx/>
                  <a:uFillTx/>
                  <a:latin typeface="Poppins Medium"/>
                  <a:ea typeface="+mn-ea"/>
                  <a:cs typeface="+mn-cs"/>
                </a:rPr>
                <a:t>Barcelona, Spain</a:t>
              </a:r>
            </a:p>
          </p:txBody>
        </p:sp>
        <p:sp>
          <p:nvSpPr>
            <p:cNvPr id="47" name="TextBox 47"/>
            <p:cNvSpPr txBox="1"/>
            <p:nvPr/>
          </p:nvSpPr>
          <p:spPr>
            <a:xfrm>
              <a:off x="727473" y="444645"/>
              <a:ext cx="3409786" cy="443627"/>
            </a:xfrm>
            <a:prstGeom prst="rect">
              <a:avLst/>
            </a:prstGeom>
          </p:spPr>
          <p:txBody>
            <a:bodyPr lIns="0" tIns="0" rIns="0" bIns="0" rtlCol="0" anchor="t">
              <a:spAutoFit/>
            </a:bodyPr>
            <a:lstStyle/>
            <a:p>
              <a:pPr marL="0" marR="0" lvl="0" indent="0" algn="l" defTabSz="914400" rtl="0" eaLnBrk="1" fontAlgn="auto" latinLnBrk="0" hangingPunct="1">
                <a:lnSpc>
                  <a:spcPts val="2659"/>
                </a:lnSpc>
                <a:spcBef>
                  <a:spcPct val="0"/>
                </a:spcBef>
                <a:spcAft>
                  <a:spcPts val="0"/>
                </a:spcAft>
                <a:buClrTx/>
                <a:buSzTx/>
                <a:buFontTx/>
                <a:buNone/>
                <a:tabLst/>
                <a:defRPr/>
              </a:pPr>
              <a:r>
                <a:rPr kumimoji="0" lang="en-US" sz="1899" b="0" i="0" u="none" strike="noStrike" kern="1200" cap="none" spc="0" normalizeH="0" baseline="0" noProof="0" dirty="0">
                  <a:ln>
                    <a:noFill/>
                  </a:ln>
                  <a:solidFill>
                    <a:srgbClr val="FFFFFF"/>
                  </a:solidFill>
                  <a:effectLst/>
                  <a:uLnTx/>
                  <a:uFillTx/>
                  <a:latin typeface="Poppins Medium"/>
                  <a:ea typeface="+mn-ea"/>
                  <a:cs typeface="+mn-cs"/>
                </a:rPr>
                <a:t>29 Sept.-3 Oct. 2024</a:t>
              </a:r>
            </a:p>
          </p:txBody>
        </p:sp>
      </p:grpSp>
      <p:pic>
        <p:nvPicPr>
          <p:cNvPr id="50" name="Picture 21">
            <a:extLst>
              <a:ext uri="{FF2B5EF4-FFF2-40B4-BE49-F238E27FC236}">
                <a16:creationId xmlns:a16="http://schemas.microsoft.com/office/drawing/2014/main" id="{FD5B4CBE-E42E-F440-8FEF-B92CE0594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3282" y="309465"/>
            <a:ext cx="1839016" cy="914400"/>
          </a:xfrm>
          <a:prstGeom prst="rect">
            <a:avLst/>
          </a:prstGeom>
        </p:spPr>
      </p:pic>
    </p:spTree>
    <p:extLst>
      <p:ext uri="{BB962C8B-B14F-4D97-AF65-F5344CB8AC3E}">
        <p14:creationId xmlns:p14="http://schemas.microsoft.com/office/powerpoint/2010/main" val="310228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2024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Michael Braasch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Braham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Alexander Charlish</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Peter Willett</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Stefano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Coraluppi</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Michael Noble</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3203843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rotWithShape="1">
          <a:blip r:embed="rId3" cstate="email">
            <a:alphaModFix amt="54000"/>
            <a:extLst>
              <a:ext uri="{28A0092B-C50C-407E-A947-70E740481C1C}">
                <a14:useLocalDpi xmlns:a14="http://schemas.microsoft.com/office/drawing/2010/main"/>
              </a:ext>
              <a:ext uri="{96DAC541-7B7A-43D3-8B79-37D633B846F1}">
                <asvg:svgBlip xmlns:asvg="http://schemas.microsoft.com/office/drawing/2016/SVG/main" r:embed="rId4"/>
              </a:ext>
            </a:extLst>
          </a:blip>
          <a:srcRect l="11204" b="13281"/>
          <a:stretch/>
        </p:blipFill>
        <p:spPr>
          <a:xfrm rot="-10800000" flipH="1">
            <a:off x="-6626" y="0"/>
            <a:ext cx="7403747" cy="7230636"/>
          </a:xfrm>
          <a:prstGeom prst="rect">
            <a:avLst/>
          </a:prstGeom>
        </p:spPr>
      </p:pic>
      <p:sp>
        <p:nvSpPr>
          <p:cNvPr id="14" name="TextBox 14"/>
          <p:cNvSpPr txBox="1"/>
          <p:nvPr/>
        </p:nvSpPr>
        <p:spPr>
          <a:xfrm>
            <a:off x="9588852" y="3605247"/>
            <a:ext cx="5401047" cy="1078821"/>
          </a:xfrm>
          <a:prstGeom prst="rect">
            <a:avLst/>
          </a:prstGeom>
          <a:solidFill>
            <a:srgbClr val="0066A5"/>
          </a:solidFill>
        </p:spPr>
        <p:txBody>
          <a:bodyPr wrap="square" lIns="0" tIns="0" rIns="0" bIns="0" rtlCol="0" anchor="ctr" anchorCtr="1">
            <a:spAutoFit/>
          </a:bodyPr>
          <a:lstStyle/>
          <a:p>
            <a:pPr algn="ctr">
              <a:lnSpc>
                <a:spcPts val="9208"/>
              </a:lnSpc>
              <a:spcBef>
                <a:spcPct val="0"/>
              </a:spcBef>
            </a:pPr>
            <a:endParaRPr lang="en-US" sz="6577" dirty="0">
              <a:solidFill>
                <a:schemeClr val="bg1"/>
              </a:solidFill>
              <a:latin typeface="Aileron Regular Bold"/>
            </a:endParaRPr>
          </a:p>
        </p:txBody>
      </p:sp>
      <p:grpSp>
        <p:nvGrpSpPr>
          <p:cNvPr id="21" name="Group 20">
            <a:extLst>
              <a:ext uri="{FF2B5EF4-FFF2-40B4-BE49-F238E27FC236}">
                <a16:creationId xmlns:a16="http://schemas.microsoft.com/office/drawing/2014/main" id="{25CAD24B-C3F0-07EA-4DDB-F872FA745CBA}"/>
              </a:ext>
            </a:extLst>
          </p:cNvPr>
          <p:cNvGrpSpPr/>
          <p:nvPr/>
        </p:nvGrpSpPr>
        <p:grpSpPr>
          <a:xfrm>
            <a:off x="9588852" y="4969023"/>
            <a:ext cx="5401047" cy="682099"/>
            <a:chOff x="1567568" y="5689479"/>
            <a:chExt cx="5401047" cy="682099"/>
          </a:xfrm>
        </p:grpSpPr>
        <p:sp>
          <p:nvSpPr>
            <p:cNvPr id="20" name="Rectangle 19">
              <a:extLst>
                <a:ext uri="{FF2B5EF4-FFF2-40B4-BE49-F238E27FC236}">
                  <a16:creationId xmlns:a16="http://schemas.microsoft.com/office/drawing/2014/main" id="{6E3E9DDD-0A68-3E4B-2154-4FD9EE82E9D5}"/>
                </a:ext>
              </a:extLst>
            </p:cNvPr>
            <p:cNvSpPr/>
            <p:nvPr/>
          </p:nvSpPr>
          <p:spPr>
            <a:xfrm>
              <a:off x="1567568" y="5689479"/>
              <a:ext cx="5401047" cy="682099"/>
            </a:xfrm>
            <a:prstGeom prst="rect">
              <a:avLst/>
            </a:prstGeom>
            <a:solidFill>
              <a:srgbClr val="8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2843828" y="5828570"/>
              <a:ext cx="2848537" cy="369332"/>
            </a:xfrm>
            <a:prstGeom prst="rect">
              <a:avLst/>
            </a:prstGeom>
            <a:noFill/>
          </p:spPr>
          <p:txBody>
            <a:bodyPr wrap="none" lIns="0" tIns="0" rIns="0" bIns="0" rtlCol="0" anchor="ctr">
              <a:spAutoFit/>
            </a:bodyPr>
            <a:lstStyle/>
            <a:p>
              <a:pPr algn="ctr">
                <a:spcBef>
                  <a:spcPct val="0"/>
                </a:spcBef>
              </a:pPr>
              <a:r>
                <a:rPr lang="en-US" sz="2400" dirty="0">
                  <a:solidFill>
                    <a:srgbClr val="FFFFFF"/>
                  </a:solidFill>
                  <a:latin typeface="Aileron Regular"/>
                </a:rPr>
                <a:t>EEE (SMIEEE), FHEA </a:t>
              </a:r>
            </a:p>
          </p:txBody>
        </p:sp>
      </p:grpSp>
      <p:sp>
        <p:nvSpPr>
          <p:cNvPr id="16" name="TextBox 16"/>
          <p:cNvSpPr txBox="1"/>
          <p:nvPr/>
        </p:nvSpPr>
        <p:spPr>
          <a:xfrm>
            <a:off x="9611213" y="2964032"/>
            <a:ext cx="6111475" cy="495328"/>
          </a:xfrm>
          <a:prstGeom prst="rect">
            <a:avLst/>
          </a:prstGeom>
        </p:spPr>
        <p:txBody>
          <a:bodyPr wrap="square" lIns="0" tIns="0" rIns="0" bIns="0" rtlCol="0" anchor="t">
            <a:spAutoFit/>
          </a:bodyPr>
          <a:lstStyle/>
          <a:p>
            <a:pPr>
              <a:lnSpc>
                <a:spcPts val="4024"/>
              </a:lnSpc>
              <a:spcBef>
                <a:spcPct val="0"/>
              </a:spcBef>
            </a:pPr>
            <a:r>
              <a:rPr lang="en-US" sz="2874" dirty="0">
                <a:solidFill>
                  <a:srgbClr val="000000"/>
                </a:solidFill>
                <a:latin typeface="Poppins Light"/>
              </a:rPr>
              <a:t>AESS Distinguished Lecturer</a:t>
            </a:r>
          </a:p>
        </p:txBody>
      </p:sp>
      <p:sp>
        <p:nvSpPr>
          <p:cNvPr id="17" name="TextBox 17"/>
          <p:cNvSpPr txBox="1"/>
          <p:nvPr/>
        </p:nvSpPr>
        <p:spPr>
          <a:xfrm>
            <a:off x="9588852" y="6105031"/>
            <a:ext cx="7403748" cy="1234184"/>
          </a:xfrm>
          <a:prstGeom prst="rect">
            <a:avLst/>
          </a:prstGeom>
        </p:spPr>
        <p:txBody>
          <a:bodyPr wrap="square" lIns="0" tIns="0" rIns="0" bIns="0" rtlCol="0" anchor="t">
            <a:spAutoFit/>
          </a:bodyPr>
          <a:lstStyle/>
          <a:p>
            <a:pPr>
              <a:lnSpc>
                <a:spcPct val="150000"/>
              </a:lnSpc>
              <a:spcBef>
                <a:spcPct val="0"/>
              </a:spcBef>
            </a:pPr>
            <a:r>
              <a:rPr lang="en-US" sz="2800" b="1" i="0" dirty="0">
                <a:effectLst/>
                <a:latin typeface="Roboto Slab" pitchFamily="2" charset="0"/>
              </a:rPr>
              <a:t>Ontological Decision-Making Support for Air Traffic Management</a:t>
            </a:r>
            <a:endParaRPr lang="en-US" sz="2800" dirty="0">
              <a:solidFill>
                <a:srgbClr val="000000"/>
              </a:solidFill>
              <a:latin typeface="Poppins Medium"/>
            </a:endParaRP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0360846" y="8332549"/>
            <a:ext cx="826277" cy="828637"/>
          </a:xfrm>
          <a:prstGeom prst="rect">
            <a:avLst/>
          </a:prstGeom>
        </p:spPr>
      </p:pic>
      <p:sp>
        <p:nvSpPr>
          <p:cNvPr id="18" name="TextBox 18"/>
          <p:cNvSpPr txBox="1"/>
          <p:nvPr/>
        </p:nvSpPr>
        <p:spPr>
          <a:xfrm>
            <a:off x="11613914" y="8296793"/>
            <a:ext cx="5378686" cy="864393"/>
          </a:xfrm>
          <a:prstGeom prst="rect">
            <a:avLst/>
          </a:prstGeom>
        </p:spPr>
        <p:txBody>
          <a:bodyPr lIns="0" tIns="0" rIns="0" bIns="0" rtlCol="0" anchor="t">
            <a:spAutoFit/>
          </a:bodyPr>
          <a:lstStyle/>
          <a:p>
            <a:pPr>
              <a:lnSpc>
                <a:spcPts val="3468"/>
              </a:lnSpc>
            </a:pPr>
            <a:r>
              <a:rPr lang="en-US" sz="3124" dirty="0">
                <a:solidFill>
                  <a:srgbClr val="606060"/>
                </a:solidFill>
                <a:latin typeface="Poppins Bold"/>
              </a:rPr>
              <a:t>Watch on the IEEE Learning Network</a:t>
            </a:r>
          </a:p>
        </p:txBody>
      </p:sp>
      <p:sp>
        <p:nvSpPr>
          <p:cNvPr id="24" name="TextBox 14">
            <a:extLst>
              <a:ext uri="{FF2B5EF4-FFF2-40B4-BE49-F238E27FC236}">
                <a16:creationId xmlns:a16="http://schemas.microsoft.com/office/drawing/2014/main" id="{3EF051D4-39C4-A119-5F48-C992062664F3}"/>
              </a:ext>
            </a:extLst>
          </p:cNvPr>
          <p:cNvSpPr txBox="1"/>
          <p:nvPr/>
        </p:nvSpPr>
        <p:spPr>
          <a:xfrm>
            <a:off x="9555324" y="3887331"/>
            <a:ext cx="5401047" cy="553998"/>
          </a:xfrm>
          <a:prstGeom prst="rect">
            <a:avLst/>
          </a:prstGeom>
          <a:noFill/>
        </p:spPr>
        <p:txBody>
          <a:bodyPr wrap="square" lIns="0" tIns="0" rIns="0" bIns="0" rtlCol="0" anchor="ctr" anchorCtr="1">
            <a:spAutoFit/>
          </a:bodyPr>
          <a:lstStyle/>
          <a:p>
            <a:pPr algn="ctr">
              <a:spcBef>
                <a:spcPct val="0"/>
              </a:spcBef>
            </a:pPr>
            <a:r>
              <a:rPr lang="en-US" sz="3600" dirty="0">
                <a:solidFill>
                  <a:schemeClr val="bg1"/>
                </a:solidFill>
                <a:latin typeface="Aileron Regular Bold"/>
              </a:rPr>
              <a:t>Carlos </a:t>
            </a:r>
            <a:r>
              <a:rPr lang="en-US" sz="3600" dirty="0" err="1">
                <a:solidFill>
                  <a:schemeClr val="bg1"/>
                </a:solidFill>
                <a:latin typeface="Aileron Regular Bold"/>
              </a:rPr>
              <a:t>Insaurralde</a:t>
            </a:r>
            <a:endParaRPr lang="en-US" sz="3600" dirty="0">
              <a:solidFill>
                <a:schemeClr val="bg1"/>
              </a:solidFill>
              <a:latin typeface="Aileron Regular Bold"/>
            </a:endParaRPr>
          </a:p>
        </p:txBody>
      </p:sp>
      <p:pic>
        <p:nvPicPr>
          <p:cNvPr id="1026" name="Picture 2" descr="Carlos C Insaurralde">
            <a:extLst>
              <a:ext uri="{FF2B5EF4-FFF2-40B4-BE49-F238E27FC236}">
                <a16:creationId xmlns:a16="http://schemas.microsoft.com/office/drawing/2014/main" id="{96AF1FFE-9871-AF4F-C289-4E90C99807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3552" y="1107914"/>
            <a:ext cx="6442618" cy="80532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C232F996-2CB8-7245-BBD9-00802C4B79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22688" y="650714"/>
            <a:ext cx="1839016" cy="914400"/>
          </a:xfrm>
          <a:prstGeom prst="rect">
            <a:avLst/>
          </a:prstGeom>
        </p:spPr>
      </p:pic>
    </p:spTree>
    <p:extLst>
      <p:ext uri="{BB962C8B-B14F-4D97-AF65-F5344CB8AC3E}">
        <p14:creationId xmlns:p14="http://schemas.microsoft.com/office/powerpoint/2010/main" val="165706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9770-98FA-B202-C940-21603D36C511}"/>
              </a:ext>
            </a:extLst>
          </p:cNvPr>
          <p:cNvSpPr>
            <a:spLocks noGrp="1"/>
          </p:cNvSpPr>
          <p:nvPr>
            <p:ph type="title"/>
          </p:nvPr>
        </p:nvSpPr>
        <p:spPr/>
        <p:txBody>
          <a:bodyPr/>
          <a:lstStyle/>
          <a:p>
            <a:r>
              <a:rPr lang="en-US" dirty="0"/>
              <a:t>Biography</a:t>
            </a:r>
          </a:p>
        </p:txBody>
      </p:sp>
      <p:sp>
        <p:nvSpPr>
          <p:cNvPr id="3" name="Content Placeholder 2">
            <a:extLst>
              <a:ext uri="{FF2B5EF4-FFF2-40B4-BE49-F238E27FC236}">
                <a16:creationId xmlns:a16="http://schemas.microsoft.com/office/drawing/2014/main" id="{A47D9BB4-4507-6448-6A20-D2B521FB9A5D}"/>
              </a:ext>
            </a:extLst>
          </p:cNvPr>
          <p:cNvSpPr>
            <a:spLocks noGrp="1"/>
          </p:cNvSpPr>
          <p:nvPr>
            <p:ph idx="1"/>
          </p:nvPr>
        </p:nvSpPr>
        <p:spPr>
          <a:xfrm>
            <a:off x="1257300" y="2095499"/>
            <a:ext cx="15773400" cy="7643811"/>
          </a:xfrm>
        </p:spPr>
        <p:txBody>
          <a:bodyPr>
            <a:normAutofit/>
          </a:bodyPr>
          <a:lstStyle/>
          <a:p>
            <a:pPr marL="0" indent="0" algn="just">
              <a:buNone/>
            </a:pPr>
            <a:r>
              <a:rPr lang="en-US" dirty="0"/>
              <a:t>Carlos C. </a:t>
            </a:r>
            <a:r>
              <a:rPr lang="en-US" dirty="0" err="1"/>
              <a:t>Insaurralde</a:t>
            </a:r>
            <a:r>
              <a:rPr lang="en-US" dirty="0"/>
              <a:t> (S'95, M'99, SM’19) was born in Esperanza, Santa Fe, Argentina. He received the M.Eng. degree in Electronics from the National University of Cordoba, Argentina, in 1999, the </a:t>
            </a:r>
            <a:r>
              <a:rPr lang="en-US" dirty="0" err="1"/>
              <a:t>M.Ast</a:t>
            </a:r>
            <a:r>
              <a:rPr lang="en-US" dirty="0"/>
              <a:t>. and Ph.D. degrees in Computer Engineering from the </a:t>
            </a:r>
            <a:r>
              <a:rPr lang="en-US" dirty="0" err="1"/>
              <a:t>Complutense</a:t>
            </a:r>
            <a:r>
              <a:rPr lang="en-US" dirty="0"/>
              <a:t> University of Madrid, Spain, in 2005 and 2007 respectively, and the M.Phil. degree in Electrical Engineering from Heriot-Watt University, UK in 2014. He also received a </a:t>
            </a:r>
            <a:r>
              <a:rPr lang="en-US" dirty="0" err="1"/>
              <a:t>PgCert</a:t>
            </a:r>
            <a:r>
              <a:rPr lang="en-US" dirty="0"/>
              <a:t> in Learning and Teaching in Higher Education from Teesside University, UK in 2017. He is a Senior Lecturer in Electronic Engineering in the School of Engineering, Bristol Robotics Laboratory, University of the West of England, UK. In addition to teaching and research, he is the School Coordinator for Doctoral Training. His research interests are multidisciplinary development of high-integrity systems, architectures of intelligent and autonomous systems, and metric assessment of systems performance. He is author of over one hundred international publications and twenty technical reports from US-funded(DoD), UK-funded(MoD) and EU-funded projects. He also received a mention “Doctor Europaeus” accredited by the European University Association in 2007, and Best of Session Paper awards at the Digital Avionics Systems Conference (DASC), 2004, 2008, 2013, 2014, and 2022 as well as appreciation awards for significant contribution as Track and Session Chair at DASC in 2016, 2021, and 2022.</a:t>
            </a:r>
          </a:p>
        </p:txBody>
      </p:sp>
      <p:sp>
        <p:nvSpPr>
          <p:cNvPr id="4" name="Date Placeholder 3">
            <a:extLst>
              <a:ext uri="{FF2B5EF4-FFF2-40B4-BE49-F238E27FC236}">
                <a16:creationId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4/15/24</a:t>
            </a:fld>
            <a:endParaRPr lang="en-US"/>
          </a:p>
        </p:txBody>
      </p:sp>
      <p:sp>
        <p:nvSpPr>
          <p:cNvPr id="5" name="Footer Placeholder 4">
            <a:extLst>
              <a:ext uri="{FF2B5EF4-FFF2-40B4-BE49-F238E27FC236}">
                <a16:creationId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8</a:t>
            </a:fld>
            <a:endParaRPr lang="en-US"/>
          </a:p>
        </p:txBody>
      </p:sp>
      <p:pic>
        <p:nvPicPr>
          <p:cNvPr id="7" name="Picture 21">
            <a:extLst>
              <a:ext uri="{FF2B5EF4-FFF2-40B4-BE49-F238E27FC236}">
                <a16:creationId xmlns:a16="http://schemas.microsoft.com/office/drawing/2014/main" id="{E4BB31B8-A0AD-CE4B-BC14-A5EBB7662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046009114"/>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247BAE"/>
      </a:accent1>
      <a:accent2>
        <a:srgbClr val="7478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TotalTime>
  <Words>996</Words>
  <Application>Microsoft Macintosh PowerPoint</Application>
  <PresentationFormat>Custom</PresentationFormat>
  <Paragraphs>85</Paragraphs>
  <Slides>8</Slides>
  <Notes>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vt:i4>
      </vt:variant>
    </vt:vector>
  </HeadingPairs>
  <TitlesOfParts>
    <vt:vector size="27" baseType="lpstr">
      <vt:lpstr>Poppins Italics</vt:lpstr>
      <vt:lpstr>Mont Bold</vt:lpstr>
      <vt:lpstr>Poppins</vt:lpstr>
      <vt:lpstr>Poppins Medium Bold</vt:lpstr>
      <vt:lpstr>Calibri</vt:lpstr>
      <vt:lpstr>Aileron Regular Bold</vt:lpstr>
      <vt:lpstr>Poppins Medium</vt:lpstr>
      <vt:lpstr>Arial</vt:lpstr>
      <vt:lpstr>Aileron Regular</vt:lpstr>
      <vt:lpstr>Montserrat Light Bold</vt:lpstr>
      <vt:lpstr>Poppins Light</vt:lpstr>
      <vt:lpstr>Poppins ExtraBold</vt:lpstr>
      <vt:lpstr>Poppins Bold</vt:lpstr>
      <vt:lpstr>Roboto Slab</vt:lpstr>
      <vt:lpstr>Poppins ExtraBold Bold</vt:lpstr>
      <vt:lpstr>Calibri Light</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Biography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PowerPoint - DL Version</dc:title>
  <dc:creator>Amanda Osborn</dc:creator>
  <cp:lastModifiedBy>Amanda Osborn</cp:lastModifiedBy>
  <cp:revision>20</cp:revision>
  <dcterms:created xsi:type="dcterms:W3CDTF">2006-08-16T00:00:00Z</dcterms:created>
  <dcterms:modified xsi:type="dcterms:W3CDTF">2024-04-15T14:25:23Z</dcterms:modified>
  <dc:identifier>DAFXTtRbqn8</dc:identifier>
</cp:coreProperties>
</file>