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1" r:id="rId4"/>
    <p:sldId id="257" r:id="rId5"/>
    <p:sldId id="260" r:id="rId6"/>
    <p:sldId id="262" r:id="rId7"/>
    <p:sldId id="259" r:id="rId8"/>
    <p:sldId id="264"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76966D-2061-358C-6D1E-E5BA0A66C3EC}" v="3" dt="2024-05-05T21:51:38.067"/>
    <p1510:client id="{9061E442-3FAC-8538-E6F3-0B12B8C7C653}" v="32" dt="2024-05-05T21:37:24.782"/>
    <p1510:client id="{B65A2974-7946-8C28-AA7C-57D254CA22E1}" v="345" dt="2024-05-05T19:30:49.114"/>
    <p1510:client id="{D9F90D4D-E935-CA27-866E-DD441100B5B8}" v="508" dt="2024-05-05T20:03:44.9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857"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3F1994-0F72-47D1-BA52-773E55E88D88}" type="datetimeFigureOut">
              <a:rPr lang="en-US" smtClean="0"/>
              <a:t>5/5/2024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A017D-D598-4D66-A213-F3452B476D8D}" type="slidenum">
              <a:rPr lang="en-US" smtClean="0"/>
              <a:t>‹#›</a:t>
            </a:fld>
            <a:endParaRPr lang="en-US"/>
          </a:p>
        </p:txBody>
      </p:sp>
    </p:spTree>
    <p:extLst>
      <p:ext uri="{BB962C8B-B14F-4D97-AF65-F5344CB8AC3E}">
        <p14:creationId xmlns:p14="http://schemas.microsoft.com/office/powerpoint/2010/main" val="1932500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3F1994-0F72-47D1-BA52-773E55E88D88}" type="datetimeFigureOut">
              <a:rPr lang="en-US" smtClean="0"/>
              <a:t>5/5/2024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BA017D-D598-4D66-A213-F3452B476D8D}" type="slidenum">
              <a:rPr lang="en-US" smtClean="0"/>
              <a:t>‹#›</a:t>
            </a:fld>
            <a:endParaRPr lang="en-US"/>
          </a:p>
        </p:txBody>
      </p:sp>
    </p:spTree>
    <p:extLst>
      <p:ext uri="{BB962C8B-B14F-4D97-AF65-F5344CB8AC3E}">
        <p14:creationId xmlns:p14="http://schemas.microsoft.com/office/powerpoint/2010/main" val="2831632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3F1994-0F72-47D1-BA52-773E55E88D88}" type="datetimeFigureOut">
              <a:rPr lang="en-US" smtClean="0"/>
              <a:t>5/5/2024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BA017D-D598-4D66-A213-F3452B476D8D}" type="slidenum">
              <a:rPr lang="en-US" smtClean="0"/>
              <a:t>‹#›</a:t>
            </a:fld>
            <a:endParaRPr lang="en-US"/>
          </a:p>
        </p:txBody>
      </p:sp>
    </p:spTree>
    <p:extLst>
      <p:ext uri="{BB962C8B-B14F-4D97-AF65-F5344CB8AC3E}">
        <p14:creationId xmlns:p14="http://schemas.microsoft.com/office/powerpoint/2010/main" val="1176749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3F1994-0F72-47D1-BA52-773E55E88D88}" type="datetimeFigureOut">
              <a:rPr lang="en-US" smtClean="0"/>
              <a:t>5/5/2024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BA017D-D598-4D66-A213-F3452B476D8D}"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021221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3F1994-0F72-47D1-BA52-773E55E88D88}" type="datetimeFigureOut">
              <a:rPr lang="en-US" smtClean="0"/>
              <a:t>5/5/2024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BA017D-D598-4D66-A213-F3452B476D8D}" type="slidenum">
              <a:rPr lang="en-US" smtClean="0"/>
              <a:t>‹#›</a:t>
            </a:fld>
            <a:endParaRPr lang="en-US"/>
          </a:p>
        </p:txBody>
      </p:sp>
    </p:spTree>
    <p:extLst>
      <p:ext uri="{BB962C8B-B14F-4D97-AF65-F5344CB8AC3E}">
        <p14:creationId xmlns:p14="http://schemas.microsoft.com/office/powerpoint/2010/main" val="3233729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43F1994-0F72-47D1-BA52-773E55E88D88}" type="datetimeFigureOut">
              <a:rPr lang="en-US" smtClean="0"/>
              <a:t>5/5/2024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BA017D-D598-4D66-A213-F3452B476D8D}" type="slidenum">
              <a:rPr lang="en-US" smtClean="0"/>
              <a:t>‹#›</a:t>
            </a:fld>
            <a:endParaRPr lang="en-US"/>
          </a:p>
        </p:txBody>
      </p:sp>
    </p:spTree>
    <p:extLst>
      <p:ext uri="{BB962C8B-B14F-4D97-AF65-F5344CB8AC3E}">
        <p14:creationId xmlns:p14="http://schemas.microsoft.com/office/powerpoint/2010/main" val="416433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43F1994-0F72-47D1-BA52-773E55E88D88}" type="datetimeFigureOut">
              <a:rPr lang="en-US" smtClean="0"/>
              <a:t>5/5/2024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BA017D-D598-4D66-A213-F3452B476D8D}" type="slidenum">
              <a:rPr lang="en-US" smtClean="0"/>
              <a:t>‹#›</a:t>
            </a:fld>
            <a:endParaRPr lang="en-US"/>
          </a:p>
        </p:txBody>
      </p:sp>
    </p:spTree>
    <p:extLst>
      <p:ext uri="{BB962C8B-B14F-4D97-AF65-F5344CB8AC3E}">
        <p14:creationId xmlns:p14="http://schemas.microsoft.com/office/powerpoint/2010/main" val="4217572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3F1994-0F72-47D1-BA52-773E55E88D88}" type="datetimeFigureOut">
              <a:rPr lang="en-US" smtClean="0"/>
              <a:t>5/5/2024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A017D-D598-4D66-A213-F3452B476D8D}" type="slidenum">
              <a:rPr lang="en-US" smtClean="0"/>
              <a:t>‹#›</a:t>
            </a:fld>
            <a:endParaRPr lang="en-US"/>
          </a:p>
        </p:txBody>
      </p:sp>
    </p:spTree>
    <p:extLst>
      <p:ext uri="{BB962C8B-B14F-4D97-AF65-F5344CB8AC3E}">
        <p14:creationId xmlns:p14="http://schemas.microsoft.com/office/powerpoint/2010/main" val="429430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3F1994-0F72-47D1-BA52-773E55E88D88}" type="datetimeFigureOut">
              <a:rPr lang="en-US" smtClean="0"/>
              <a:t>5/5/2024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A017D-D598-4D66-A213-F3452B476D8D}" type="slidenum">
              <a:rPr lang="en-US" smtClean="0"/>
              <a:t>‹#›</a:t>
            </a:fld>
            <a:endParaRPr lang="en-US"/>
          </a:p>
        </p:txBody>
      </p:sp>
    </p:spTree>
    <p:extLst>
      <p:ext uri="{BB962C8B-B14F-4D97-AF65-F5344CB8AC3E}">
        <p14:creationId xmlns:p14="http://schemas.microsoft.com/office/powerpoint/2010/main" val="247191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3F1994-0F72-47D1-BA52-773E55E88D88}" type="datetimeFigureOut">
              <a:rPr lang="en-US" smtClean="0"/>
              <a:t>5/5/2024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A017D-D598-4D66-A213-F3452B476D8D}" type="slidenum">
              <a:rPr lang="en-US" smtClean="0"/>
              <a:t>‹#›</a:t>
            </a:fld>
            <a:endParaRPr lang="en-US"/>
          </a:p>
        </p:txBody>
      </p:sp>
    </p:spTree>
    <p:extLst>
      <p:ext uri="{BB962C8B-B14F-4D97-AF65-F5344CB8AC3E}">
        <p14:creationId xmlns:p14="http://schemas.microsoft.com/office/powerpoint/2010/main" val="3473678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3F1994-0F72-47D1-BA52-773E55E88D88}" type="datetimeFigureOut">
              <a:rPr lang="en-US" smtClean="0"/>
              <a:t>5/5/2024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A017D-D598-4D66-A213-F3452B476D8D}" type="slidenum">
              <a:rPr lang="en-US" smtClean="0"/>
              <a:t>‹#›</a:t>
            </a:fld>
            <a:endParaRPr lang="en-US"/>
          </a:p>
        </p:txBody>
      </p:sp>
    </p:spTree>
    <p:extLst>
      <p:ext uri="{BB962C8B-B14F-4D97-AF65-F5344CB8AC3E}">
        <p14:creationId xmlns:p14="http://schemas.microsoft.com/office/powerpoint/2010/main" val="2790342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3F1994-0F72-47D1-BA52-773E55E88D88}" type="datetimeFigureOut">
              <a:rPr lang="en-US" smtClean="0"/>
              <a:t>5/5/2024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BA017D-D598-4D66-A213-F3452B476D8D}" type="slidenum">
              <a:rPr lang="en-US" smtClean="0"/>
              <a:t>‹#›</a:t>
            </a:fld>
            <a:endParaRPr lang="en-US"/>
          </a:p>
        </p:txBody>
      </p:sp>
    </p:spTree>
    <p:extLst>
      <p:ext uri="{BB962C8B-B14F-4D97-AF65-F5344CB8AC3E}">
        <p14:creationId xmlns:p14="http://schemas.microsoft.com/office/powerpoint/2010/main" val="433000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3F1994-0F72-47D1-BA52-773E55E88D88}" type="datetimeFigureOut">
              <a:rPr lang="en-US" smtClean="0"/>
              <a:t>5/5/2024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BA017D-D598-4D66-A213-F3452B476D8D}" type="slidenum">
              <a:rPr lang="en-US" smtClean="0"/>
              <a:t>‹#›</a:t>
            </a:fld>
            <a:endParaRPr lang="en-US"/>
          </a:p>
        </p:txBody>
      </p:sp>
    </p:spTree>
    <p:extLst>
      <p:ext uri="{BB962C8B-B14F-4D97-AF65-F5344CB8AC3E}">
        <p14:creationId xmlns:p14="http://schemas.microsoft.com/office/powerpoint/2010/main" val="3417049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3F1994-0F72-47D1-BA52-773E55E88D88}" type="datetimeFigureOut">
              <a:rPr lang="en-US" smtClean="0"/>
              <a:t>5/5/2024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BA017D-D598-4D66-A213-F3452B476D8D}" type="slidenum">
              <a:rPr lang="en-US" smtClean="0"/>
              <a:t>‹#›</a:t>
            </a:fld>
            <a:endParaRPr lang="en-US"/>
          </a:p>
        </p:txBody>
      </p:sp>
    </p:spTree>
    <p:extLst>
      <p:ext uri="{BB962C8B-B14F-4D97-AF65-F5344CB8AC3E}">
        <p14:creationId xmlns:p14="http://schemas.microsoft.com/office/powerpoint/2010/main" val="4285545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743F1994-0F72-47D1-BA52-773E55E88D88}" type="datetimeFigureOut">
              <a:rPr lang="en-US" smtClean="0"/>
              <a:t>5/5/2024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BA017D-D598-4D66-A213-F3452B476D8D}" type="slidenum">
              <a:rPr lang="en-US" smtClean="0"/>
              <a:t>‹#›</a:t>
            </a:fld>
            <a:endParaRPr lang="en-US"/>
          </a:p>
        </p:txBody>
      </p:sp>
    </p:spTree>
    <p:extLst>
      <p:ext uri="{BB962C8B-B14F-4D97-AF65-F5344CB8AC3E}">
        <p14:creationId xmlns:p14="http://schemas.microsoft.com/office/powerpoint/2010/main" val="3011510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3F1994-0F72-47D1-BA52-773E55E88D88}" type="datetimeFigureOut">
              <a:rPr lang="en-US" smtClean="0"/>
              <a:t>5/5/2024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BA017D-D598-4D66-A213-F3452B476D8D}" type="slidenum">
              <a:rPr lang="en-US" smtClean="0"/>
              <a:t>‹#›</a:t>
            </a:fld>
            <a:endParaRPr lang="en-US"/>
          </a:p>
        </p:txBody>
      </p:sp>
    </p:spTree>
    <p:extLst>
      <p:ext uri="{BB962C8B-B14F-4D97-AF65-F5344CB8AC3E}">
        <p14:creationId xmlns:p14="http://schemas.microsoft.com/office/powerpoint/2010/main" val="2480460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3F1994-0F72-47D1-BA52-773E55E88D88}" type="datetimeFigureOut">
              <a:rPr lang="en-US" smtClean="0"/>
              <a:t>5/5/2024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BA017D-D598-4D66-A213-F3452B476D8D}" type="slidenum">
              <a:rPr lang="en-US" smtClean="0"/>
              <a:t>‹#›</a:t>
            </a:fld>
            <a:endParaRPr lang="en-US"/>
          </a:p>
        </p:txBody>
      </p:sp>
    </p:spTree>
    <p:extLst>
      <p:ext uri="{BB962C8B-B14F-4D97-AF65-F5344CB8AC3E}">
        <p14:creationId xmlns:p14="http://schemas.microsoft.com/office/powerpoint/2010/main" val="242289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743F1994-0F72-47D1-BA52-773E55E88D88}" type="datetimeFigureOut">
              <a:rPr lang="en-US" smtClean="0"/>
              <a:t>5/5/2024</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9BA017D-D598-4D66-A213-F3452B476D8D}" type="slidenum">
              <a:rPr lang="en-US" smtClean="0"/>
              <a:t>‹#›</a:t>
            </a:fld>
            <a:endParaRPr lang="en-US"/>
          </a:p>
        </p:txBody>
      </p:sp>
    </p:spTree>
    <p:extLst>
      <p:ext uri="{BB962C8B-B14F-4D97-AF65-F5344CB8AC3E}">
        <p14:creationId xmlns:p14="http://schemas.microsoft.com/office/powerpoint/2010/main" val="12826096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7623-817A-C1BE-312E-E8F2F009837B}"/>
              </a:ext>
            </a:extLst>
          </p:cNvPr>
          <p:cNvSpPr>
            <a:spLocks noGrp="1"/>
          </p:cNvSpPr>
          <p:nvPr>
            <p:ph type="ctrTitle"/>
          </p:nvPr>
        </p:nvSpPr>
        <p:spPr>
          <a:xfrm>
            <a:off x="1751012" y="1099818"/>
            <a:ext cx="8689976" cy="2509213"/>
          </a:xfrm>
        </p:spPr>
        <p:txBody>
          <a:bodyPr>
            <a:normAutofit fontScale="90000"/>
          </a:bodyPr>
          <a:lstStyle/>
          <a:p>
            <a:r>
              <a:rPr lang="en-US" sz="4800" b="1" i="0" u="none" strike="noStrike" cap="none">
                <a:effectLst/>
                <a:latin typeface="Arial" panose="020B0604020202020204" pitchFamily="34" charset="0"/>
                <a:cs typeface="Arial" panose="020B0604020202020204" pitchFamily="34" charset="0"/>
              </a:rPr>
              <a:t>IEEE AESS Radar Challenge</a:t>
            </a:r>
            <a:br>
              <a:rPr lang="en-US" sz="4800" i="0" u="none" strike="noStrike" cap="none">
                <a:effectLst/>
                <a:latin typeface="Arial" panose="020B0604020202020204" pitchFamily="34" charset="0"/>
                <a:cs typeface="Arial" panose="020B0604020202020204" pitchFamily="34" charset="0"/>
              </a:rPr>
            </a:br>
            <a:br>
              <a:rPr lang="en-US" sz="4800" i="0" u="none" strike="noStrike" cap="none">
                <a:effectLst/>
                <a:latin typeface="Arial" panose="020B0604020202020204" pitchFamily="34" charset="0"/>
                <a:cs typeface="Arial" panose="020B0604020202020204" pitchFamily="34" charset="0"/>
              </a:rPr>
            </a:br>
            <a:r>
              <a:rPr lang="en-US" sz="4800" i="0" u="none" strike="noStrike" cap="none">
                <a:effectLst/>
                <a:latin typeface="Arial" panose="020B0604020202020204" pitchFamily="34" charset="0"/>
                <a:cs typeface="Arial" panose="020B0604020202020204" pitchFamily="34" charset="0"/>
              </a:rPr>
              <a:t>Backyard Meteorologists</a:t>
            </a:r>
            <a:br>
              <a:rPr lang="en-US" sz="4800" i="0" u="none" strike="noStrike" cap="none">
                <a:effectLst/>
                <a:latin typeface="Arial" panose="020B0604020202020204" pitchFamily="34" charset="0"/>
                <a:cs typeface="Arial" panose="020B0604020202020204" pitchFamily="34" charset="0"/>
              </a:rPr>
            </a:br>
            <a:endParaRPr lang="en-US" cap="none"/>
          </a:p>
        </p:txBody>
      </p:sp>
      <p:sp>
        <p:nvSpPr>
          <p:cNvPr id="3" name="Subtitle 2">
            <a:extLst>
              <a:ext uri="{FF2B5EF4-FFF2-40B4-BE49-F238E27FC236}">
                <a16:creationId xmlns:a16="http://schemas.microsoft.com/office/drawing/2014/main" id="{7023A6CE-B773-27E0-D8D1-2F9F369EC93C}"/>
              </a:ext>
            </a:extLst>
          </p:cNvPr>
          <p:cNvSpPr>
            <a:spLocks noGrp="1"/>
          </p:cNvSpPr>
          <p:nvPr>
            <p:ph type="subTitle" idx="1"/>
          </p:nvPr>
        </p:nvSpPr>
        <p:spPr>
          <a:xfrm>
            <a:off x="3812547" y="3609124"/>
            <a:ext cx="8689976" cy="3260690"/>
          </a:xfrm>
        </p:spPr>
        <p:txBody>
          <a:bodyPr vert="horz" lIns="91440" tIns="45720" rIns="91440" bIns="45720" numCol="2" rtlCol="0" anchor="t">
            <a:normAutofit/>
          </a:bodyPr>
          <a:lstStyle/>
          <a:p>
            <a:pPr rtl="0">
              <a:lnSpc>
                <a:spcPct val="110000"/>
              </a:lnSpc>
              <a:spcBef>
                <a:spcPts val="1000"/>
              </a:spcBef>
              <a:spcAft>
                <a:spcPts val="0"/>
              </a:spcAft>
            </a:pPr>
            <a:r>
              <a:rPr lang="en-US" sz="2400" cap="none">
                <a:solidFill>
                  <a:schemeClr val="tx1">
                    <a:lumMod val="65000"/>
                    <a:lumOff val="35000"/>
                  </a:schemeClr>
                </a:solidFill>
                <a:latin typeface="Arial"/>
                <a:cs typeface="Arial"/>
              </a:rPr>
              <a:t>Mateo</a:t>
            </a:r>
            <a:r>
              <a:rPr lang="en-US" sz="2400" i="0" u="none" strike="noStrike" cap="none">
                <a:solidFill>
                  <a:schemeClr val="tx1">
                    <a:lumMod val="65000"/>
                    <a:lumOff val="35000"/>
                  </a:schemeClr>
                </a:solidFill>
                <a:effectLst/>
                <a:latin typeface="Arial"/>
                <a:cs typeface="Arial"/>
              </a:rPr>
              <a:t> Lovato</a:t>
            </a:r>
            <a:endParaRPr lang="en-US">
              <a:solidFill>
                <a:schemeClr val="tx1">
                  <a:lumMod val="65000"/>
                  <a:lumOff val="35000"/>
                </a:schemeClr>
              </a:solidFill>
              <a:effectLst/>
              <a:latin typeface="Arial"/>
              <a:cs typeface="Arial"/>
            </a:endParaRPr>
          </a:p>
          <a:p>
            <a:pPr rtl="0">
              <a:lnSpc>
                <a:spcPct val="110000"/>
              </a:lnSpc>
              <a:spcBef>
                <a:spcPts val="1000"/>
              </a:spcBef>
              <a:spcAft>
                <a:spcPts val="0"/>
              </a:spcAft>
            </a:pPr>
            <a:r>
              <a:rPr lang="en-US" sz="2400" i="0" u="none" strike="noStrike" cap="none">
                <a:solidFill>
                  <a:schemeClr val="tx1">
                    <a:lumMod val="65000"/>
                    <a:lumOff val="35000"/>
                  </a:schemeClr>
                </a:solidFill>
                <a:effectLst/>
                <a:latin typeface="Arial" panose="020B0604020202020204" pitchFamily="34" charset="0"/>
                <a:cs typeface="Arial" panose="020B0604020202020204" pitchFamily="34" charset="0"/>
              </a:rPr>
              <a:t>Nick Leonard</a:t>
            </a:r>
            <a:endParaRPr lang="en-US" sz="2400" cap="none">
              <a:solidFill>
                <a:schemeClr val="tx1">
                  <a:lumMod val="65000"/>
                  <a:lumOff val="35000"/>
                </a:schemeClr>
              </a:solidFill>
              <a:effectLst/>
              <a:latin typeface="Arial" panose="020B0604020202020204" pitchFamily="34" charset="0"/>
              <a:cs typeface="Arial" panose="020B0604020202020204" pitchFamily="34" charset="0"/>
            </a:endParaRPr>
          </a:p>
          <a:p>
            <a:pPr rtl="0">
              <a:lnSpc>
                <a:spcPct val="110000"/>
              </a:lnSpc>
              <a:spcBef>
                <a:spcPts val="1000"/>
              </a:spcBef>
              <a:spcAft>
                <a:spcPts val="0"/>
              </a:spcAft>
            </a:pPr>
            <a:r>
              <a:rPr lang="en-US" sz="2400" i="0" u="none" strike="noStrike" cap="none">
                <a:solidFill>
                  <a:schemeClr val="tx1">
                    <a:lumMod val="65000"/>
                    <a:lumOff val="35000"/>
                  </a:schemeClr>
                </a:solidFill>
                <a:effectLst/>
                <a:latin typeface="Arial" panose="020B0604020202020204" pitchFamily="34" charset="0"/>
                <a:cs typeface="Arial" panose="020B0604020202020204" pitchFamily="34" charset="0"/>
              </a:rPr>
              <a:t>Varun Dwarakanath</a:t>
            </a:r>
          </a:p>
          <a:p>
            <a:pPr rtl="0">
              <a:lnSpc>
                <a:spcPct val="110000"/>
              </a:lnSpc>
              <a:spcBef>
                <a:spcPts val="1000"/>
              </a:spcBef>
              <a:spcAft>
                <a:spcPts val="0"/>
              </a:spcAft>
            </a:pPr>
            <a:endParaRPr lang="en-US" sz="2400" cap="none">
              <a:solidFill>
                <a:schemeClr val="tx1">
                  <a:lumMod val="65000"/>
                  <a:lumOff val="35000"/>
                </a:schemeClr>
              </a:solidFill>
              <a:latin typeface="Arial" panose="020B0604020202020204" pitchFamily="34" charset="0"/>
              <a:cs typeface="Arial" panose="020B0604020202020204" pitchFamily="34" charset="0"/>
            </a:endParaRPr>
          </a:p>
          <a:p>
            <a:pPr rtl="0">
              <a:lnSpc>
                <a:spcPct val="110000"/>
              </a:lnSpc>
              <a:spcBef>
                <a:spcPts val="1000"/>
              </a:spcBef>
              <a:spcAft>
                <a:spcPts val="0"/>
              </a:spcAft>
            </a:pPr>
            <a:endParaRPr lang="en-US" sz="2400" b="1" cap="none">
              <a:solidFill>
                <a:schemeClr val="tx1">
                  <a:lumMod val="65000"/>
                  <a:lumOff val="35000"/>
                </a:schemeClr>
              </a:solidFill>
              <a:latin typeface="Arial" panose="020B0604020202020204" pitchFamily="34" charset="0"/>
              <a:cs typeface="Arial" panose="020B0604020202020204" pitchFamily="34" charset="0"/>
            </a:endParaRPr>
          </a:p>
          <a:p>
            <a:pPr rtl="0">
              <a:lnSpc>
                <a:spcPct val="110000"/>
              </a:lnSpc>
              <a:spcBef>
                <a:spcPts val="1000"/>
              </a:spcBef>
              <a:spcAft>
                <a:spcPts val="0"/>
              </a:spcAft>
            </a:pPr>
            <a:endParaRPr lang="en-US" sz="2400" b="1" cap="none">
              <a:solidFill>
                <a:schemeClr val="tx1">
                  <a:lumMod val="65000"/>
                  <a:lumOff val="35000"/>
                </a:schemeClr>
              </a:solidFill>
              <a:latin typeface="Arial" panose="020B0604020202020204" pitchFamily="34" charset="0"/>
              <a:cs typeface="Arial" panose="020B0604020202020204" pitchFamily="34" charset="0"/>
            </a:endParaRPr>
          </a:p>
          <a:p>
            <a:pPr rtl="0">
              <a:lnSpc>
                <a:spcPct val="110000"/>
              </a:lnSpc>
              <a:spcBef>
                <a:spcPts val="1000"/>
              </a:spcBef>
              <a:spcAft>
                <a:spcPts val="0"/>
              </a:spcAft>
            </a:pPr>
            <a:endParaRPr lang="en-US" cap="none"/>
          </a:p>
        </p:txBody>
      </p:sp>
    </p:spTree>
    <p:extLst>
      <p:ext uri="{BB962C8B-B14F-4D97-AF65-F5344CB8AC3E}">
        <p14:creationId xmlns:p14="http://schemas.microsoft.com/office/powerpoint/2010/main" val="2895719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2895-9E5E-FCC9-56FC-1176AD6E5613}"/>
              </a:ext>
            </a:extLst>
          </p:cNvPr>
          <p:cNvSpPr>
            <a:spLocks noGrp="1"/>
          </p:cNvSpPr>
          <p:nvPr>
            <p:ph type="title"/>
          </p:nvPr>
        </p:nvSpPr>
        <p:spPr/>
        <p:txBody>
          <a:bodyPr/>
          <a:lstStyle/>
          <a:p>
            <a:r>
              <a:rPr lang="en-US" cap="none"/>
              <a:t>Backyard Weather Radar</a:t>
            </a:r>
          </a:p>
        </p:txBody>
      </p:sp>
      <p:sp>
        <p:nvSpPr>
          <p:cNvPr id="3" name="Content Placeholder 2">
            <a:extLst>
              <a:ext uri="{FF2B5EF4-FFF2-40B4-BE49-F238E27FC236}">
                <a16:creationId xmlns:a16="http://schemas.microsoft.com/office/drawing/2014/main" id="{CBF14A09-8E5E-5496-EE2E-EF93B2FE750A}"/>
              </a:ext>
            </a:extLst>
          </p:cNvPr>
          <p:cNvSpPr>
            <a:spLocks noGrp="1"/>
          </p:cNvSpPr>
          <p:nvPr>
            <p:ph sz="quarter" idx="13"/>
          </p:nvPr>
        </p:nvSpPr>
        <p:spPr>
          <a:xfrm>
            <a:off x="913773" y="2379687"/>
            <a:ext cx="5059971" cy="4271671"/>
          </a:xfrm>
        </p:spPr>
        <p:txBody>
          <a:bodyPr vert="horz" lIns="91440" tIns="45720" rIns="91440" bIns="45720" rtlCol="0" anchor="t">
            <a:normAutofit fontScale="85000" lnSpcReduction="20000"/>
          </a:bodyPr>
          <a:lstStyle/>
          <a:p>
            <a:r>
              <a:rPr lang="en-US" cap="none"/>
              <a:t>FMCW Bistatic Phased Array on Receive</a:t>
            </a:r>
          </a:p>
          <a:p>
            <a:r>
              <a:rPr lang="en-US" cap="none"/>
              <a:t>Carrier Frequency: 10.0 GHz</a:t>
            </a:r>
          </a:p>
          <a:p>
            <a:r>
              <a:rPr lang="en-US" cap="none"/>
              <a:t>Tx Power: 1 mW ( 0 dBm)</a:t>
            </a:r>
          </a:p>
          <a:p>
            <a:pPr lvl="1">
              <a:buClr>
                <a:srgbClr val="000000"/>
              </a:buClr>
            </a:pPr>
            <a:r>
              <a:rPr lang="en-US" cap="none"/>
              <a:t>Cell phones typically transmit 1 W (30 dBm)</a:t>
            </a:r>
          </a:p>
          <a:p>
            <a:r>
              <a:rPr lang="en-US" cap="none"/>
              <a:t>Range: 1-10 m</a:t>
            </a:r>
          </a:p>
          <a:p>
            <a:r>
              <a:rPr lang="en-US" cap="none"/>
              <a:t>Tx Antenna: 1x4 Vivaldi Array</a:t>
            </a:r>
          </a:p>
          <a:p>
            <a:pPr lvl="1"/>
            <a:r>
              <a:rPr lang="en-US" cap="none"/>
              <a:t>Half-power Beamwidth: </a:t>
            </a:r>
          </a:p>
          <a:p>
            <a:pPr lvl="2"/>
            <a:r>
              <a:rPr lang="en-US" cap="none"/>
              <a:t>35° azimuth</a:t>
            </a:r>
          </a:p>
          <a:p>
            <a:pPr lvl="2"/>
            <a:r>
              <a:rPr lang="en-US" cap="none"/>
              <a:t>65° elevation</a:t>
            </a:r>
          </a:p>
          <a:p>
            <a:r>
              <a:rPr lang="en-US" cap="none"/>
              <a:t>Rx Antenna: 4x8 Patch Array</a:t>
            </a:r>
          </a:p>
          <a:p>
            <a:pPr lvl="1"/>
            <a:r>
              <a:rPr lang="en-US" cap="none"/>
              <a:t>Half-power Beamwidth: </a:t>
            </a:r>
          </a:p>
          <a:p>
            <a:pPr lvl="2"/>
            <a:r>
              <a:rPr lang="en-US" cap="none"/>
              <a:t>13° azimuth</a:t>
            </a:r>
          </a:p>
          <a:p>
            <a:pPr lvl="2"/>
            <a:r>
              <a:rPr lang="en-US" cap="none"/>
              <a:t>26° elevation</a:t>
            </a:r>
          </a:p>
        </p:txBody>
      </p:sp>
      <p:pic>
        <p:nvPicPr>
          <p:cNvPr id="4" name="Picture 3" descr="A computer on a table&#10;&#10;Description automatically generated">
            <a:extLst>
              <a:ext uri="{FF2B5EF4-FFF2-40B4-BE49-F238E27FC236}">
                <a16:creationId xmlns:a16="http://schemas.microsoft.com/office/drawing/2014/main" id="{1A720657-B7ED-4B8B-C60F-D11B00A6DA2B}"/>
              </a:ext>
            </a:extLst>
          </p:cNvPr>
          <p:cNvPicPr>
            <a:picLocks noChangeAspect="1"/>
          </p:cNvPicPr>
          <p:nvPr/>
        </p:nvPicPr>
        <p:blipFill rotWithShape="1">
          <a:blip r:embed="rId2"/>
          <a:srcRect l="14577" t="12330" r="15306" b="1362"/>
          <a:stretch/>
        </p:blipFill>
        <p:spPr>
          <a:xfrm rot="5400000">
            <a:off x="5937816" y="2374734"/>
            <a:ext cx="4055163" cy="3731549"/>
          </a:xfrm>
          <a:prstGeom prst="rect">
            <a:avLst/>
          </a:prstGeom>
        </p:spPr>
      </p:pic>
      <p:sp>
        <p:nvSpPr>
          <p:cNvPr id="5" name="Rectangle 4">
            <a:extLst>
              <a:ext uri="{FF2B5EF4-FFF2-40B4-BE49-F238E27FC236}">
                <a16:creationId xmlns:a16="http://schemas.microsoft.com/office/drawing/2014/main" id="{DADC29D2-F392-FFA5-2D03-2699FC9E80C9}"/>
              </a:ext>
            </a:extLst>
          </p:cNvPr>
          <p:cNvSpPr/>
          <p:nvPr/>
        </p:nvSpPr>
        <p:spPr>
          <a:xfrm>
            <a:off x="6111000" y="2229000"/>
            <a:ext cx="1661400" cy="700095"/>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1862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2895-9E5E-FCC9-56FC-1176AD6E5613}"/>
              </a:ext>
            </a:extLst>
          </p:cNvPr>
          <p:cNvSpPr>
            <a:spLocks noGrp="1"/>
          </p:cNvSpPr>
          <p:nvPr>
            <p:ph type="title"/>
          </p:nvPr>
        </p:nvSpPr>
        <p:spPr/>
        <p:txBody>
          <a:bodyPr/>
          <a:lstStyle/>
          <a:p>
            <a:r>
              <a:rPr lang="en-US" cap="none"/>
              <a:t>Simulated Rain Experiment</a:t>
            </a:r>
          </a:p>
        </p:txBody>
      </p:sp>
      <p:sp>
        <p:nvSpPr>
          <p:cNvPr id="3" name="Content Placeholder 2">
            <a:extLst>
              <a:ext uri="{FF2B5EF4-FFF2-40B4-BE49-F238E27FC236}">
                <a16:creationId xmlns:a16="http://schemas.microsoft.com/office/drawing/2014/main" id="{CBF14A09-8E5E-5496-EE2E-EF93B2FE750A}"/>
              </a:ext>
            </a:extLst>
          </p:cNvPr>
          <p:cNvSpPr>
            <a:spLocks noGrp="1"/>
          </p:cNvSpPr>
          <p:nvPr>
            <p:ph sz="quarter" idx="13"/>
          </p:nvPr>
        </p:nvSpPr>
        <p:spPr>
          <a:xfrm>
            <a:off x="913774" y="2367092"/>
            <a:ext cx="4097632" cy="4063853"/>
          </a:xfrm>
        </p:spPr>
        <p:txBody>
          <a:bodyPr>
            <a:normAutofit/>
          </a:bodyPr>
          <a:lstStyle/>
          <a:p>
            <a:r>
              <a:rPr lang="en-US" cap="none"/>
              <a:t>Modified sprinkler head for large-diameter water drops</a:t>
            </a:r>
          </a:p>
          <a:p>
            <a:pPr lvl="1"/>
            <a:r>
              <a:rPr lang="en-US" cap="none"/>
              <a:t>Higher reflectivity and differential reflectivity</a:t>
            </a:r>
          </a:p>
          <a:p>
            <a:r>
              <a:rPr lang="en-US" cap="none"/>
              <a:t>Drops fall approximately 3.3 m from radar</a:t>
            </a:r>
          </a:p>
          <a:p>
            <a:r>
              <a:rPr lang="en-US" cap="none"/>
              <a:t>Reduced clutter</a:t>
            </a:r>
          </a:p>
          <a:p>
            <a:pPr lvl="1"/>
            <a:r>
              <a:rPr lang="en-US" cap="none"/>
              <a:t>Large, open area</a:t>
            </a:r>
          </a:p>
          <a:p>
            <a:pPr lvl="1"/>
            <a:r>
              <a:rPr lang="en-US" cap="none"/>
              <a:t>Wide sprinkler mount</a:t>
            </a:r>
          </a:p>
        </p:txBody>
      </p:sp>
      <p:pic>
        <p:nvPicPr>
          <p:cNvPr id="6" name="Picture 5" descr="A camera on a tripod in a backyard&#10;&#10;Description automatically generated">
            <a:extLst>
              <a:ext uri="{FF2B5EF4-FFF2-40B4-BE49-F238E27FC236}">
                <a16:creationId xmlns:a16="http://schemas.microsoft.com/office/drawing/2014/main" id="{9CB6CE56-21F8-4794-B7D6-A273144879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1842" y="2878853"/>
            <a:ext cx="3114989" cy="2336242"/>
          </a:xfrm>
          <a:prstGeom prst="rect">
            <a:avLst/>
          </a:prstGeom>
        </p:spPr>
      </p:pic>
      <p:pic>
        <p:nvPicPr>
          <p:cNvPr id="9" name="Picture 8" descr="A group of birds flying in the air&#10;&#10;Description automatically generated">
            <a:extLst>
              <a:ext uri="{FF2B5EF4-FFF2-40B4-BE49-F238E27FC236}">
                <a16:creationId xmlns:a16="http://schemas.microsoft.com/office/drawing/2014/main" id="{2D104059-E010-9492-D5B4-1B89D9DCA08E}"/>
              </a:ext>
            </a:extLst>
          </p:cNvPr>
          <p:cNvPicPr>
            <a:picLocks noChangeAspect="1"/>
          </p:cNvPicPr>
          <p:nvPr/>
        </p:nvPicPr>
        <p:blipFill rotWithShape="1">
          <a:blip r:embed="rId3">
            <a:extLst>
              <a:ext uri="{28A0092B-C50C-407E-A947-70E740481C1C}">
                <a14:useLocalDpi xmlns:a14="http://schemas.microsoft.com/office/drawing/2010/main" val="0"/>
              </a:ext>
            </a:extLst>
          </a:blip>
          <a:srcRect l="49889" t="41534" r="26836" b="30724"/>
          <a:stretch/>
        </p:blipFill>
        <p:spPr>
          <a:xfrm rot="5400000">
            <a:off x="8740513" y="2806003"/>
            <a:ext cx="2776450" cy="2481943"/>
          </a:xfrm>
          <a:prstGeom prst="rect">
            <a:avLst/>
          </a:prstGeom>
        </p:spPr>
      </p:pic>
    </p:spTree>
    <p:extLst>
      <p:ext uri="{BB962C8B-B14F-4D97-AF65-F5344CB8AC3E}">
        <p14:creationId xmlns:p14="http://schemas.microsoft.com/office/powerpoint/2010/main" val="3203394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2895-9E5E-FCC9-56FC-1176AD6E5613}"/>
              </a:ext>
            </a:extLst>
          </p:cNvPr>
          <p:cNvSpPr>
            <a:spLocks noGrp="1"/>
          </p:cNvSpPr>
          <p:nvPr>
            <p:ph type="title"/>
          </p:nvPr>
        </p:nvSpPr>
        <p:spPr/>
        <p:txBody>
          <a:bodyPr/>
          <a:lstStyle/>
          <a:p>
            <a:r>
              <a:rPr lang="en-US" cap="none"/>
              <a:t>Radar Calibration</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BF14A09-8E5E-5496-EE2E-EF93B2FE750A}"/>
                  </a:ext>
                </a:extLst>
              </p:cNvPr>
              <p:cNvSpPr>
                <a:spLocks noGrp="1"/>
              </p:cNvSpPr>
              <p:nvPr>
                <p:ph sz="quarter" idx="13"/>
              </p:nvPr>
            </p:nvSpPr>
            <p:spPr>
              <a:xfrm>
                <a:off x="913774" y="2367092"/>
                <a:ext cx="4989633" cy="3963370"/>
              </a:xfrm>
            </p:spPr>
            <p:txBody>
              <a:bodyPr>
                <a:normAutofit/>
              </a:bodyPr>
              <a:lstStyle/>
              <a:p>
                <a:r>
                  <a:rPr lang="en-US" sz="1600" b="0" cap="none"/>
                  <a:t>12-inch diameter sphere located 4 m from the radar</a:t>
                </a:r>
              </a:p>
              <a:p>
                <a:r>
                  <a:rPr lang="en-US" sz="1600" b="0" cap="none">
                    <a:ea typeface="Cambria Math" panose="02040503050406030204" pitchFamily="18" charset="0"/>
                  </a:rPr>
                  <a:t>Radar Cross Section: </a:t>
                </a:r>
                <a14:m>
                  <m:oMath xmlns:m="http://schemas.openxmlformats.org/officeDocument/2006/math">
                    <m:r>
                      <a:rPr lang="en-US" sz="1600" b="0" i="1" cap="none" smtClean="0">
                        <a:latin typeface="Cambria Math" panose="02040503050406030204" pitchFamily="18" charset="0"/>
                        <a:ea typeface="Cambria Math" panose="02040503050406030204" pitchFamily="18" charset="0"/>
                      </a:rPr>
                      <m:t>𝜎</m:t>
                    </m:r>
                    <m:r>
                      <a:rPr lang="en-US" sz="1600" b="0" i="1" cap="none" smtClean="0">
                        <a:latin typeface="Cambria Math" panose="02040503050406030204" pitchFamily="18" charset="0"/>
                        <a:ea typeface="Cambria Math" panose="02040503050406030204" pitchFamily="18" charset="0"/>
                      </a:rPr>
                      <m:t>=</m:t>
                    </m:r>
                    <m:r>
                      <a:rPr lang="en-US" sz="1600" b="0" i="1" cap="none" smtClean="0">
                        <a:latin typeface="Cambria Math" panose="02040503050406030204" pitchFamily="18" charset="0"/>
                        <a:ea typeface="Cambria Math" panose="02040503050406030204" pitchFamily="18" charset="0"/>
                      </a:rPr>
                      <m:t>𝜋</m:t>
                    </m:r>
                    <m:sSup>
                      <m:sSupPr>
                        <m:ctrlPr>
                          <a:rPr lang="en-US" sz="1600" b="0" i="1" cap="none" smtClean="0">
                            <a:latin typeface="Cambria Math" panose="02040503050406030204" pitchFamily="18" charset="0"/>
                            <a:ea typeface="Cambria Math" panose="02040503050406030204" pitchFamily="18" charset="0"/>
                          </a:rPr>
                        </m:ctrlPr>
                      </m:sSupPr>
                      <m:e>
                        <m:r>
                          <a:rPr lang="en-US" sz="1600" b="0" i="1" cap="none" smtClean="0">
                            <a:latin typeface="Cambria Math" panose="02040503050406030204" pitchFamily="18" charset="0"/>
                            <a:ea typeface="Cambria Math" panose="02040503050406030204" pitchFamily="18" charset="0"/>
                          </a:rPr>
                          <m:t>𝑟</m:t>
                        </m:r>
                      </m:e>
                      <m:sup>
                        <m:r>
                          <a:rPr lang="en-US" sz="1600" b="0" i="1" cap="none" smtClean="0">
                            <a:latin typeface="Cambria Math" panose="02040503050406030204" pitchFamily="18" charset="0"/>
                            <a:ea typeface="Cambria Math" panose="02040503050406030204" pitchFamily="18" charset="0"/>
                          </a:rPr>
                          <m:t>2</m:t>
                        </m:r>
                      </m:sup>
                    </m:sSup>
                    <m:r>
                      <a:rPr lang="en-US" sz="1600" b="0" i="1" cap="none" smtClean="0">
                        <a:latin typeface="Cambria Math" panose="02040503050406030204" pitchFamily="18" charset="0"/>
                        <a:ea typeface="Cambria Math" panose="02040503050406030204" pitchFamily="18" charset="0"/>
                      </a:rPr>
                      <m:t>=0.073</m:t>
                    </m:r>
                    <m:sSup>
                      <m:sSupPr>
                        <m:ctrlPr>
                          <a:rPr lang="en-US" sz="1600" b="0" i="1" cap="none" smtClean="0">
                            <a:latin typeface="Cambria Math" panose="02040503050406030204" pitchFamily="18" charset="0"/>
                            <a:ea typeface="Cambria Math" panose="02040503050406030204" pitchFamily="18" charset="0"/>
                          </a:rPr>
                        </m:ctrlPr>
                      </m:sSupPr>
                      <m:e>
                        <m:r>
                          <a:rPr lang="en-US" sz="1600" b="0" i="1" cap="none" smtClean="0">
                            <a:latin typeface="Cambria Math" panose="02040503050406030204" pitchFamily="18" charset="0"/>
                            <a:ea typeface="Cambria Math" panose="02040503050406030204" pitchFamily="18" charset="0"/>
                          </a:rPr>
                          <m:t> </m:t>
                        </m:r>
                        <m:r>
                          <a:rPr lang="en-US" sz="1600" b="0" i="1" cap="none" smtClean="0">
                            <a:latin typeface="Cambria Math" panose="02040503050406030204" pitchFamily="18" charset="0"/>
                            <a:ea typeface="Cambria Math" panose="02040503050406030204" pitchFamily="18" charset="0"/>
                          </a:rPr>
                          <m:t>𝑚</m:t>
                        </m:r>
                      </m:e>
                      <m:sup>
                        <m:r>
                          <a:rPr lang="en-US" sz="1600" i="1" cap="none">
                            <a:latin typeface="Cambria Math" panose="02040503050406030204" pitchFamily="18" charset="0"/>
                            <a:ea typeface="Cambria Math" panose="02040503050406030204" pitchFamily="18" charset="0"/>
                          </a:rPr>
                          <m:t>2</m:t>
                        </m:r>
                      </m:sup>
                    </m:sSup>
                  </m:oMath>
                </a14:m>
                <a:endParaRPr lang="en-US" sz="1600" b="0" cap="none"/>
              </a:p>
              <a:p>
                <a:r>
                  <a:rPr lang="en-US" sz="1600" b="0" cap="none"/>
                  <a:t>Received Power (at antenna): </a:t>
                </a:r>
                <a14:m>
                  <m:oMath xmlns:m="http://schemas.openxmlformats.org/officeDocument/2006/math">
                    <m:sSub>
                      <m:sSubPr>
                        <m:ctrlPr>
                          <a:rPr lang="en-US" sz="1600" b="0" i="1" cap="none" smtClean="0">
                            <a:latin typeface="Cambria Math" panose="02040503050406030204" pitchFamily="18" charset="0"/>
                          </a:rPr>
                        </m:ctrlPr>
                      </m:sSubPr>
                      <m:e>
                        <m:r>
                          <a:rPr lang="en-US" sz="1600" b="0" i="1" cap="none" smtClean="0">
                            <a:latin typeface="Cambria Math" panose="02040503050406030204" pitchFamily="18" charset="0"/>
                          </a:rPr>
                          <m:t>𝑃</m:t>
                        </m:r>
                      </m:e>
                      <m:sub>
                        <m:r>
                          <a:rPr lang="en-US" sz="1600" b="0" i="1" cap="none" smtClean="0">
                            <a:latin typeface="Cambria Math" panose="02040503050406030204" pitchFamily="18" charset="0"/>
                          </a:rPr>
                          <m:t>𝑟</m:t>
                        </m:r>
                      </m:sub>
                    </m:sSub>
                    <m:r>
                      <a:rPr lang="en-US" sz="1600" b="0" i="1" cap="none" smtClean="0">
                        <a:latin typeface="Cambria Math" panose="02040503050406030204" pitchFamily="18" charset="0"/>
                      </a:rPr>
                      <m:t>=</m:t>
                    </m:r>
                    <m:f>
                      <m:fPr>
                        <m:ctrlPr>
                          <a:rPr lang="en-US" sz="1600" b="0" i="1" cap="none" smtClean="0">
                            <a:latin typeface="Cambria Math" panose="02040503050406030204" pitchFamily="18" charset="0"/>
                          </a:rPr>
                        </m:ctrlPr>
                      </m:fPr>
                      <m:num>
                        <m:sSub>
                          <m:sSubPr>
                            <m:ctrlPr>
                              <a:rPr lang="en-US" sz="1600" b="0" i="1" cap="none" smtClean="0">
                                <a:latin typeface="Cambria Math" panose="02040503050406030204" pitchFamily="18" charset="0"/>
                              </a:rPr>
                            </m:ctrlPr>
                          </m:sSubPr>
                          <m:e>
                            <m:r>
                              <a:rPr lang="en-US" sz="1600" b="0" i="1" cap="none" smtClean="0">
                                <a:latin typeface="Cambria Math" panose="02040503050406030204" pitchFamily="18" charset="0"/>
                              </a:rPr>
                              <m:t>𝑃</m:t>
                            </m:r>
                          </m:e>
                          <m:sub>
                            <m:r>
                              <a:rPr lang="en-US" sz="1600" b="0" i="1" cap="none" smtClean="0">
                                <a:latin typeface="Cambria Math" panose="02040503050406030204" pitchFamily="18" charset="0"/>
                              </a:rPr>
                              <m:t>𝑡</m:t>
                            </m:r>
                          </m:sub>
                        </m:sSub>
                        <m:sSup>
                          <m:sSupPr>
                            <m:ctrlPr>
                              <a:rPr lang="en-US" sz="1600" b="0" i="1" cap="none" smtClean="0">
                                <a:latin typeface="Cambria Math" panose="02040503050406030204" pitchFamily="18" charset="0"/>
                              </a:rPr>
                            </m:ctrlPr>
                          </m:sSupPr>
                          <m:e>
                            <m:r>
                              <a:rPr lang="en-US" sz="1600" b="0" i="1" cap="none" smtClean="0">
                                <a:latin typeface="Cambria Math" panose="02040503050406030204" pitchFamily="18" charset="0"/>
                              </a:rPr>
                              <m:t>𝐺</m:t>
                            </m:r>
                          </m:e>
                          <m:sup>
                            <m:r>
                              <a:rPr lang="en-US" sz="1600" i="1" cap="none">
                                <a:latin typeface="Cambria Math" panose="02040503050406030204" pitchFamily="18" charset="0"/>
                              </a:rPr>
                              <m:t>2</m:t>
                            </m:r>
                          </m:sup>
                        </m:sSup>
                        <m:sSup>
                          <m:sSupPr>
                            <m:ctrlPr>
                              <a:rPr lang="en-US" sz="1600" b="0" i="1" cap="none" smtClean="0">
                                <a:latin typeface="Cambria Math" panose="02040503050406030204" pitchFamily="18" charset="0"/>
                              </a:rPr>
                            </m:ctrlPr>
                          </m:sSupPr>
                          <m:e>
                            <m:r>
                              <a:rPr lang="en-US" sz="1600" b="0" i="1" cap="none" smtClean="0">
                                <a:latin typeface="Cambria Math" panose="02040503050406030204" pitchFamily="18" charset="0"/>
                                <a:ea typeface="Cambria Math" panose="02040503050406030204" pitchFamily="18" charset="0"/>
                              </a:rPr>
                              <m:t>𝜆</m:t>
                            </m:r>
                          </m:e>
                          <m:sup>
                            <m:r>
                              <a:rPr lang="en-US" sz="1600" i="1" cap="none">
                                <a:latin typeface="Cambria Math" panose="02040503050406030204" pitchFamily="18" charset="0"/>
                              </a:rPr>
                              <m:t>2</m:t>
                            </m:r>
                          </m:sup>
                        </m:sSup>
                      </m:num>
                      <m:den>
                        <m:sSup>
                          <m:sSupPr>
                            <m:ctrlPr>
                              <a:rPr lang="en-US" sz="1600" b="0" i="1" cap="none" smtClean="0">
                                <a:latin typeface="Cambria Math" panose="02040503050406030204" pitchFamily="18" charset="0"/>
                              </a:rPr>
                            </m:ctrlPr>
                          </m:sSupPr>
                          <m:e>
                            <m:d>
                              <m:dPr>
                                <m:ctrlPr>
                                  <a:rPr lang="en-US" sz="1600" b="0" i="1" cap="none" smtClean="0">
                                    <a:latin typeface="Cambria Math" panose="02040503050406030204" pitchFamily="18" charset="0"/>
                                  </a:rPr>
                                </m:ctrlPr>
                              </m:dPr>
                              <m:e>
                                <m:r>
                                  <a:rPr lang="en-US" sz="1600" b="0" i="1" cap="none" smtClean="0">
                                    <a:latin typeface="Cambria Math" panose="02040503050406030204" pitchFamily="18" charset="0"/>
                                  </a:rPr>
                                  <m:t>4</m:t>
                                </m:r>
                                <m:r>
                                  <a:rPr lang="en-US" sz="1600" b="0" i="1" cap="none" smtClean="0">
                                    <a:latin typeface="Cambria Math" panose="02040503050406030204" pitchFamily="18" charset="0"/>
                                    <a:ea typeface="Cambria Math" panose="02040503050406030204" pitchFamily="18" charset="0"/>
                                  </a:rPr>
                                  <m:t>𝜋</m:t>
                                </m:r>
                              </m:e>
                            </m:d>
                          </m:e>
                          <m:sup>
                            <m:r>
                              <a:rPr lang="en-US" sz="1600" b="0" i="1" cap="none" smtClean="0">
                                <a:latin typeface="Cambria Math" panose="02040503050406030204" pitchFamily="18" charset="0"/>
                              </a:rPr>
                              <m:t>3</m:t>
                            </m:r>
                          </m:sup>
                        </m:sSup>
                        <m:sSup>
                          <m:sSupPr>
                            <m:ctrlPr>
                              <a:rPr lang="en-US" sz="1600" b="0" i="1" cap="none" smtClean="0">
                                <a:latin typeface="Cambria Math" panose="02040503050406030204" pitchFamily="18" charset="0"/>
                              </a:rPr>
                            </m:ctrlPr>
                          </m:sSupPr>
                          <m:e>
                            <m:r>
                              <a:rPr lang="en-US" sz="1600" b="0" i="1" cap="none" smtClean="0">
                                <a:latin typeface="Cambria Math" panose="02040503050406030204" pitchFamily="18" charset="0"/>
                              </a:rPr>
                              <m:t>𝑟</m:t>
                            </m:r>
                          </m:e>
                          <m:sup>
                            <m:r>
                              <a:rPr lang="en-US" sz="1600" b="0" i="1" cap="none" smtClean="0">
                                <a:latin typeface="Cambria Math" panose="02040503050406030204" pitchFamily="18" charset="0"/>
                              </a:rPr>
                              <m:t>4</m:t>
                            </m:r>
                          </m:sup>
                        </m:sSup>
                      </m:den>
                    </m:f>
                    <m:r>
                      <a:rPr lang="en-US" sz="1600" b="0" i="1" cap="none" smtClean="0">
                        <a:latin typeface="Cambria Math" panose="02040503050406030204" pitchFamily="18" charset="0"/>
                        <a:ea typeface="Cambria Math" panose="02040503050406030204" pitchFamily="18" charset="0"/>
                      </a:rPr>
                      <m:t>𝜎</m:t>
                    </m:r>
                  </m:oMath>
                </a14:m>
                <a:r>
                  <a:rPr lang="en-US" sz="1600" b="0" cap="none"/>
                  <a:t> </a:t>
                </a:r>
              </a:p>
              <a:p>
                <a:r>
                  <a:rPr lang="en-US" sz="1600" cap="none"/>
                  <a:t>Receiver </a:t>
                </a:r>
                <a:r>
                  <a:rPr lang="en-US" sz="1600" b="0" cap="none"/>
                  <a:t>Power: </a:t>
                </a:r>
                <a14:m>
                  <m:oMath xmlns:m="http://schemas.openxmlformats.org/officeDocument/2006/math">
                    <m:sSub>
                      <m:sSubPr>
                        <m:ctrlPr>
                          <a:rPr lang="en-US" sz="1600" b="0" i="1" cap="none" smtClean="0">
                            <a:latin typeface="Cambria Math" panose="02040503050406030204" pitchFamily="18" charset="0"/>
                          </a:rPr>
                        </m:ctrlPr>
                      </m:sSubPr>
                      <m:e>
                        <m:r>
                          <a:rPr lang="en-US" sz="1600" b="0" i="1" cap="none" smtClean="0">
                            <a:latin typeface="Cambria Math" panose="02040503050406030204" pitchFamily="18" charset="0"/>
                          </a:rPr>
                          <m:t>𝑃</m:t>
                        </m:r>
                      </m:e>
                      <m:sub>
                        <m:r>
                          <a:rPr lang="en-US" sz="1600" b="0" i="1" cap="none" smtClean="0">
                            <a:latin typeface="Cambria Math" panose="02040503050406030204" pitchFamily="18" charset="0"/>
                          </a:rPr>
                          <m:t>𝑜</m:t>
                        </m:r>
                      </m:sub>
                    </m:sSub>
                    <m:r>
                      <a:rPr lang="en-US" sz="1600" b="0" i="1" cap="none" smtClean="0">
                        <a:latin typeface="Cambria Math" panose="02040503050406030204" pitchFamily="18" charset="0"/>
                      </a:rPr>
                      <m:t>=</m:t>
                    </m:r>
                    <m:sSub>
                      <m:sSubPr>
                        <m:ctrlPr>
                          <a:rPr lang="en-US" sz="1600" b="0" i="1" cap="none" smtClean="0">
                            <a:latin typeface="Cambria Math" panose="02040503050406030204" pitchFamily="18" charset="0"/>
                          </a:rPr>
                        </m:ctrlPr>
                      </m:sSubPr>
                      <m:e>
                        <m:r>
                          <a:rPr lang="en-US" sz="1600" b="0" i="1" cap="none" smtClean="0">
                            <a:latin typeface="Cambria Math" panose="02040503050406030204" pitchFamily="18" charset="0"/>
                          </a:rPr>
                          <m:t>𝐺</m:t>
                        </m:r>
                      </m:e>
                      <m:sub>
                        <m:r>
                          <a:rPr lang="en-US" sz="1600" b="0" i="1" cap="none" smtClean="0">
                            <a:latin typeface="Cambria Math" panose="02040503050406030204" pitchFamily="18" charset="0"/>
                          </a:rPr>
                          <m:t>𝑟𝑥</m:t>
                        </m:r>
                      </m:sub>
                    </m:sSub>
                    <m:sSub>
                      <m:sSubPr>
                        <m:ctrlPr>
                          <a:rPr lang="en-US" sz="1600" b="0" i="1" cap="none" smtClean="0">
                            <a:latin typeface="Cambria Math" panose="02040503050406030204" pitchFamily="18" charset="0"/>
                          </a:rPr>
                        </m:ctrlPr>
                      </m:sSubPr>
                      <m:e>
                        <m:r>
                          <a:rPr lang="en-US" sz="1600" b="0" i="1" cap="none" smtClean="0">
                            <a:latin typeface="Cambria Math" panose="02040503050406030204" pitchFamily="18" charset="0"/>
                          </a:rPr>
                          <m:t>𝑃</m:t>
                        </m:r>
                      </m:e>
                      <m:sub>
                        <m:r>
                          <a:rPr lang="en-US" sz="1600" b="0" i="1" cap="none" smtClean="0">
                            <a:latin typeface="Cambria Math" panose="02040503050406030204" pitchFamily="18" charset="0"/>
                          </a:rPr>
                          <m:t>𝑟</m:t>
                        </m:r>
                      </m:sub>
                    </m:sSub>
                  </m:oMath>
                </a14:m>
                <a:r>
                  <a:rPr lang="en-US" sz="1600" b="0" cap="none"/>
                  <a:t> </a:t>
                </a:r>
              </a:p>
              <a:p>
                <a:r>
                  <a:rPr lang="en-US" sz="1600" b="0" cap="none"/>
                  <a:t>Radar Constant: </a:t>
                </a:r>
                <a14:m>
                  <m:oMath xmlns:m="http://schemas.openxmlformats.org/officeDocument/2006/math">
                    <m:r>
                      <a:rPr lang="en-US" sz="1600" b="0" i="1" cap="none" smtClean="0">
                        <a:latin typeface="Cambria Math" panose="02040503050406030204" pitchFamily="18" charset="0"/>
                      </a:rPr>
                      <m:t>𝐶</m:t>
                    </m:r>
                    <m:r>
                      <a:rPr lang="en-US" sz="1600" b="0" i="1" cap="none" smtClean="0">
                        <a:latin typeface="Cambria Math" panose="02040503050406030204" pitchFamily="18" charset="0"/>
                      </a:rPr>
                      <m:t>= </m:t>
                    </m:r>
                    <m:f>
                      <m:fPr>
                        <m:ctrlPr>
                          <a:rPr lang="en-US" sz="1600" b="0" i="1" cap="none" smtClean="0">
                            <a:latin typeface="Cambria Math" panose="02040503050406030204" pitchFamily="18" charset="0"/>
                          </a:rPr>
                        </m:ctrlPr>
                      </m:fPr>
                      <m:num>
                        <m:sSub>
                          <m:sSubPr>
                            <m:ctrlPr>
                              <a:rPr lang="en-US" sz="1600" i="1" cap="none">
                                <a:latin typeface="Cambria Math" panose="02040503050406030204" pitchFamily="18" charset="0"/>
                              </a:rPr>
                            </m:ctrlPr>
                          </m:sSubPr>
                          <m:e>
                            <m:r>
                              <a:rPr lang="en-US" sz="1600" i="1" cap="none">
                                <a:latin typeface="Cambria Math" panose="02040503050406030204" pitchFamily="18" charset="0"/>
                              </a:rPr>
                              <m:t>𝐺</m:t>
                            </m:r>
                          </m:e>
                          <m:sub>
                            <m:r>
                              <a:rPr lang="en-US" sz="1600" i="1" cap="none">
                                <a:latin typeface="Cambria Math" panose="02040503050406030204" pitchFamily="18" charset="0"/>
                              </a:rPr>
                              <m:t>𝑟𝑥</m:t>
                            </m:r>
                          </m:sub>
                        </m:sSub>
                        <m:sSub>
                          <m:sSubPr>
                            <m:ctrlPr>
                              <a:rPr lang="en-US" sz="1600" i="1" cap="none">
                                <a:latin typeface="Cambria Math" panose="02040503050406030204" pitchFamily="18" charset="0"/>
                              </a:rPr>
                            </m:ctrlPr>
                          </m:sSubPr>
                          <m:e>
                            <m:r>
                              <a:rPr lang="en-US" sz="1600" i="1" cap="none">
                                <a:latin typeface="Cambria Math" panose="02040503050406030204" pitchFamily="18" charset="0"/>
                              </a:rPr>
                              <m:t>𝑃</m:t>
                            </m:r>
                          </m:e>
                          <m:sub>
                            <m:r>
                              <a:rPr lang="en-US" sz="1600" i="1" cap="none">
                                <a:latin typeface="Cambria Math" panose="02040503050406030204" pitchFamily="18" charset="0"/>
                              </a:rPr>
                              <m:t>𝑡</m:t>
                            </m:r>
                          </m:sub>
                        </m:sSub>
                        <m:sSup>
                          <m:sSupPr>
                            <m:ctrlPr>
                              <a:rPr lang="en-US" sz="1600" i="1" cap="none">
                                <a:latin typeface="Cambria Math" panose="02040503050406030204" pitchFamily="18" charset="0"/>
                              </a:rPr>
                            </m:ctrlPr>
                          </m:sSupPr>
                          <m:e>
                            <m:r>
                              <a:rPr lang="en-US" sz="1600" i="1" cap="none">
                                <a:latin typeface="Cambria Math" panose="02040503050406030204" pitchFamily="18" charset="0"/>
                              </a:rPr>
                              <m:t>𝐺</m:t>
                            </m:r>
                          </m:e>
                          <m:sup>
                            <m:r>
                              <a:rPr lang="en-US" sz="1600" i="1" cap="none">
                                <a:latin typeface="Cambria Math" panose="02040503050406030204" pitchFamily="18" charset="0"/>
                              </a:rPr>
                              <m:t>2</m:t>
                            </m:r>
                          </m:sup>
                        </m:sSup>
                        <m:sSup>
                          <m:sSupPr>
                            <m:ctrlPr>
                              <a:rPr lang="en-US" sz="1600" i="1" cap="none">
                                <a:latin typeface="Cambria Math" panose="02040503050406030204" pitchFamily="18" charset="0"/>
                              </a:rPr>
                            </m:ctrlPr>
                          </m:sSupPr>
                          <m:e>
                            <m:r>
                              <a:rPr lang="en-US" sz="1600" i="1" cap="none">
                                <a:latin typeface="Cambria Math" panose="02040503050406030204" pitchFamily="18" charset="0"/>
                                <a:ea typeface="Cambria Math" panose="02040503050406030204" pitchFamily="18" charset="0"/>
                              </a:rPr>
                              <m:t>𝜋</m:t>
                            </m:r>
                          </m:e>
                          <m:sup>
                            <m:r>
                              <a:rPr lang="en-US" sz="1600" i="1" cap="none">
                                <a:latin typeface="Cambria Math" panose="02040503050406030204" pitchFamily="18" charset="0"/>
                              </a:rPr>
                              <m:t>3</m:t>
                            </m:r>
                          </m:sup>
                        </m:sSup>
                        <m:sSup>
                          <m:sSupPr>
                            <m:ctrlPr>
                              <a:rPr lang="en-US" sz="1600" i="1" cap="none" smtClean="0">
                                <a:latin typeface="Cambria Math" panose="02040503050406030204" pitchFamily="18" charset="0"/>
                              </a:rPr>
                            </m:ctrlPr>
                          </m:sSupPr>
                          <m:e>
                            <m:d>
                              <m:dPr>
                                <m:begChr m:val="|"/>
                                <m:endChr m:val="|"/>
                                <m:ctrlPr>
                                  <a:rPr lang="en-US" sz="1600" i="1" cap="none">
                                    <a:latin typeface="Cambria Math" panose="02040503050406030204" pitchFamily="18" charset="0"/>
                                  </a:rPr>
                                </m:ctrlPr>
                              </m:dPr>
                              <m:e>
                                <m:sSub>
                                  <m:sSubPr>
                                    <m:ctrlPr>
                                      <a:rPr lang="en-US" sz="1600" i="1" cap="none">
                                        <a:latin typeface="Cambria Math" panose="02040503050406030204" pitchFamily="18" charset="0"/>
                                      </a:rPr>
                                    </m:ctrlPr>
                                  </m:sSubPr>
                                  <m:e>
                                    <m:r>
                                      <a:rPr lang="en-US" sz="1600" i="1" cap="none">
                                        <a:latin typeface="Cambria Math" panose="02040503050406030204" pitchFamily="18" charset="0"/>
                                      </a:rPr>
                                      <m:t>𝑘</m:t>
                                    </m:r>
                                  </m:e>
                                  <m:sub>
                                    <m:r>
                                      <a:rPr lang="en-US" sz="1600" i="1" cap="none">
                                        <a:latin typeface="Cambria Math" panose="02040503050406030204" pitchFamily="18" charset="0"/>
                                      </a:rPr>
                                      <m:t>𝑤</m:t>
                                    </m:r>
                                  </m:sub>
                                </m:sSub>
                              </m:e>
                            </m:d>
                          </m:e>
                          <m:sup>
                            <m:r>
                              <a:rPr lang="en-US" sz="1600" b="0" i="1" cap="none" smtClean="0">
                                <a:latin typeface="Cambria Math" panose="02040503050406030204" pitchFamily="18" charset="0"/>
                              </a:rPr>
                              <m:t>2</m:t>
                            </m:r>
                          </m:sup>
                        </m:sSup>
                        <m:r>
                          <a:rPr lang="en-US" sz="1600" i="1" cap="none" smtClean="0">
                            <a:latin typeface="Cambria Math" panose="02040503050406030204" pitchFamily="18" charset="0"/>
                            <a:ea typeface="Cambria Math" panose="02040503050406030204" pitchFamily="18" charset="0"/>
                          </a:rPr>
                          <m:t>∆</m:t>
                        </m:r>
                        <m:r>
                          <a:rPr lang="en-US" sz="1600" b="0" i="1" cap="none" smtClean="0">
                            <a:latin typeface="Cambria Math" panose="02040503050406030204" pitchFamily="18" charset="0"/>
                            <a:ea typeface="Cambria Math" panose="02040503050406030204" pitchFamily="18" charset="0"/>
                          </a:rPr>
                          <m:t>𝑟</m:t>
                        </m:r>
                        <m:func>
                          <m:funcPr>
                            <m:ctrlPr>
                              <a:rPr lang="en-US" sz="1600" b="0" i="1" cap="none" smtClean="0">
                                <a:latin typeface="Cambria Math" panose="02040503050406030204" pitchFamily="18" charset="0"/>
                                <a:ea typeface="Cambria Math" panose="02040503050406030204" pitchFamily="18" charset="0"/>
                              </a:rPr>
                            </m:ctrlPr>
                          </m:funcPr>
                          <m:fName>
                            <m:r>
                              <m:rPr>
                                <m:sty m:val="p"/>
                              </m:rPr>
                              <a:rPr lang="en-US" sz="1600" b="0" i="0" cap="none" smtClean="0">
                                <a:latin typeface="Cambria Math" panose="02040503050406030204" pitchFamily="18" charset="0"/>
                                <a:ea typeface="Cambria Math" panose="02040503050406030204" pitchFamily="18" charset="0"/>
                              </a:rPr>
                              <m:t>sin</m:t>
                            </m:r>
                          </m:fName>
                          <m:e>
                            <m:f>
                              <m:fPr>
                                <m:ctrlPr>
                                  <a:rPr lang="en-US" sz="1600" b="0" i="1" cap="none" smtClean="0">
                                    <a:latin typeface="Cambria Math" panose="02040503050406030204" pitchFamily="18" charset="0"/>
                                    <a:ea typeface="Cambria Math" panose="02040503050406030204" pitchFamily="18" charset="0"/>
                                  </a:rPr>
                                </m:ctrlPr>
                              </m:fPr>
                              <m:num>
                                <m:r>
                                  <a:rPr lang="en-US" sz="1600" b="0" i="1" cap="none" smtClean="0">
                                    <a:latin typeface="Cambria Math" panose="02040503050406030204" pitchFamily="18" charset="0"/>
                                    <a:ea typeface="Cambria Math" panose="02040503050406030204" pitchFamily="18" charset="0"/>
                                  </a:rPr>
                                  <m:t>𝜃</m:t>
                                </m:r>
                              </m:num>
                              <m:den>
                                <m:r>
                                  <a:rPr lang="en-US" sz="1600" b="0" i="1" cap="none" smtClean="0">
                                    <a:latin typeface="Cambria Math" panose="02040503050406030204" pitchFamily="18" charset="0"/>
                                    <a:ea typeface="Cambria Math" panose="02040503050406030204" pitchFamily="18" charset="0"/>
                                  </a:rPr>
                                  <m:t>2</m:t>
                                </m:r>
                              </m:den>
                            </m:f>
                            <m:func>
                              <m:funcPr>
                                <m:ctrlPr>
                                  <a:rPr lang="en-US" sz="1600" b="0" i="1" cap="none" smtClean="0">
                                    <a:latin typeface="Cambria Math" panose="02040503050406030204" pitchFamily="18" charset="0"/>
                                    <a:ea typeface="Cambria Math" panose="02040503050406030204" pitchFamily="18" charset="0"/>
                                  </a:rPr>
                                </m:ctrlPr>
                              </m:funcPr>
                              <m:fName>
                                <m:r>
                                  <m:rPr>
                                    <m:sty m:val="p"/>
                                  </m:rPr>
                                  <a:rPr lang="en-US" sz="1600" b="0" i="0" cap="none" smtClean="0">
                                    <a:latin typeface="Cambria Math" panose="02040503050406030204" pitchFamily="18" charset="0"/>
                                    <a:ea typeface="Cambria Math" panose="02040503050406030204" pitchFamily="18" charset="0"/>
                                  </a:rPr>
                                  <m:t>sin</m:t>
                                </m:r>
                              </m:fName>
                              <m:e>
                                <m:f>
                                  <m:fPr>
                                    <m:ctrlPr>
                                      <a:rPr lang="en-US" sz="1600" b="0" i="1" cap="none" smtClean="0">
                                        <a:latin typeface="Cambria Math" panose="02040503050406030204" pitchFamily="18" charset="0"/>
                                        <a:ea typeface="Cambria Math" panose="02040503050406030204" pitchFamily="18" charset="0"/>
                                      </a:rPr>
                                    </m:ctrlPr>
                                  </m:fPr>
                                  <m:num>
                                    <m:r>
                                      <a:rPr lang="en-US" sz="1600" b="0" i="1" cap="none" smtClean="0">
                                        <a:latin typeface="Cambria Math" panose="02040503050406030204" pitchFamily="18" charset="0"/>
                                        <a:ea typeface="Cambria Math" panose="02040503050406030204" pitchFamily="18" charset="0"/>
                                      </a:rPr>
                                      <m:t>𝜑</m:t>
                                    </m:r>
                                  </m:num>
                                  <m:den>
                                    <m:r>
                                      <a:rPr lang="en-US" sz="1600" b="0" i="1" cap="none" smtClean="0">
                                        <a:latin typeface="Cambria Math" panose="02040503050406030204" pitchFamily="18" charset="0"/>
                                        <a:ea typeface="Cambria Math" panose="02040503050406030204" pitchFamily="18" charset="0"/>
                                      </a:rPr>
                                      <m:t>2</m:t>
                                    </m:r>
                                  </m:den>
                                </m:f>
                              </m:e>
                            </m:func>
                          </m:e>
                        </m:func>
                      </m:num>
                      <m:den>
                        <m:sSup>
                          <m:sSupPr>
                            <m:ctrlPr>
                              <a:rPr lang="en-US" sz="1600" b="0" i="1" cap="none" smtClean="0">
                                <a:latin typeface="Cambria Math" panose="02040503050406030204" pitchFamily="18" charset="0"/>
                                <a:ea typeface="Cambria Math" panose="02040503050406030204" pitchFamily="18" charset="0"/>
                              </a:rPr>
                            </m:ctrlPr>
                          </m:sSupPr>
                          <m:e>
                            <m:r>
                              <a:rPr lang="en-US" sz="1600" b="0" i="1" cap="none" smtClean="0">
                                <a:latin typeface="Cambria Math" panose="02040503050406030204" pitchFamily="18" charset="0"/>
                                <a:ea typeface="Cambria Math" panose="02040503050406030204" pitchFamily="18" charset="0"/>
                              </a:rPr>
                              <m:t>128×</m:t>
                            </m:r>
                            <m:sSup>
                              <m:sSupPr>
                                <m:ctrlPr>
                                  <a:rPr lang="en-US" sz="1600" b="0" i="1" cap="none" smtClean="0">
                                    <a:latin typeface="Cambria Math" panose="02040503050406030204" pitchFamily="18" charset="0"/>
                                    <a:ea typeface="Cambria Math" panose="02040503050406030204" pitchFamily="18" charset="0"/>
                                  </a:rPr>
                                </m:ctrlPr>
                              </m:sSupPr>
                              <m:e>
                                <m:r>
                                  <a:rPr lang="en-US" sz="1600" b="0" i="1" cap="none" smtClean="0">
                                    <a:latin typeface="Cambria Math" panose="02040503050406030204" pitchFamily="18" charset="0"/>
                                    <a:ea typeface="Cambria Math" panose="02040503050406030204" pitchFamily="18" charset="0"/>
                                  </a:rPr>
                                  <m:t>10</m:t>
                                </m:r>
                              </m:e>
                              <m:sup>
                                <m:r>
                                  <a:rPr lang="en-US" sz="1600" b="0" i="1" cap="none" smtClean="0">
                                    <a:latin typeface="Cambria Math" panose="02040503050406030204" pitchFamily="18" charset="0"/>
                                    <a:ea typeface="Cambria Math" panose="02040503050406030204" pitchFamily="18" charset="0"/>
                                  </a:rPr>
                                  <m:t>18</m:t>
                                </m:r>
                              </m:sup>
                            </m:sSup>
                            <m:r>
                              <a:rPr lang="en-US" sz="1600" b="0" i="1" cap="none" smtClean="0">
                                <a:latin typeface="Cambria Math" panose="02040503050406030204" pitchFamily="18" charset="0"/>
                                <a:ea typeface="Cambria Math" panose="02040503050406030204" pitchFamily="18" charset="0"/>
                              </a:rPr>
                              <m:t>𝜆</m:t>
                            </m:r>
                          </m:e>
                          <m:sup>
                            <m:r>
                              <a:rPr lang="en-US" sz="1600" b="0" i="1" cap="none" smtClean="0">
                                <a:latin typeface="Cambria Math" panose="02040503050406030204" pitchFamily="18" charset="0"/>
                                <a:ea typeface="Cambria Math" panose="02040503050406030204" pitchFamily="18" charset="0"/>
                              </a:rPr>
                              <m:t>2</m:t>
                            </m:r>
                          </m:sup>
                        </m:sSup>
                        <m:func>
                          <m:funcPr>
                            <m:ctrlPr>
                              <a:rPr lang="en-US" sz="1600" i="1" cap="none">
                                <a:latin typeface="Cambria Math" panose="02040503050406030204" pitchFamily="18" charset="0"/>
                                <a:ea typeface="Cambria Math" panose="02040503050406030204" pitchFamily="18" charset="0"/>
                              </a:rPr>
                            </m:ctrlPr>
                          </m:funcPr>
                          <m:fName>
                            <m:r>
                              <m:rPr>
                                <m:sty m:val="p"/>
                              </m:rPr>
                              <a:rPr lang="en-US" sz="1600" cap="none">
                                <a:latin typeface="Cambria Math" panose="02040503050406030204" pitchFamily="18" charset="0"/>
                                <a:ea typeface="Cambria Math" panose="02040503050406030204" pitchFamily="18" charset="0"/>
                              </a:rPr>
                              <m:t>ln</m:t>
                            </m:r>
                          </m:fName>
                          <m:e>
                            <m:r>
                              <a:rPr lang="en-US" sz="1600" i="1" cap="none">
                                <a:latin typeface="Cambria Math" panose="02040503050406030204" pitchFamily="18" charset="0"/>
                                <a:ea typeface="Cambria Math" panose="02040503050406030204" pitchFamily="18" charset="0"/>
                              </a:rPr>
                              <m:t>2</m:t>
                            </m:r>
                          </m:e>
                        </m:func>
                      </m:den>
                    </m:f>
                  </m:oMath>
                </a14:m>
                <a:r>
                  <a:rPr lang="en-US" sz="1600" cap="none"/>
                  <a:t> </a:t>
                </a:r>
              </a:p>
              <a:p>
                <a:r>
                  <a:rPr lang="en-US" sz="1600" b="0" cap="none"/>
                  <a:t>Equivalent Reflectivity: </a:t>
                </a:r>
                <a14:m>
                  <m:oMath xmlns:m="http://schemas.openxmlformats.org/officeDocument/2006/math">
                    <m:sSub>
                      <m:sSubPr>
                        <m:ctrlPr>
                          <a:rPr lang="en-US" sz="1600" b="0" i="1" cap="none" smtClean="0">
                            <a:latin typeface="Cambria Math" panose="02040503050406030204" pitchFamily="18" charset="0"/>
                          </a:rPr>
                        </m:ctrlPr>
                      </m:sSubPr>
                      <m:e>
                        <m:r>
                          <a:rPr lang="en-US" sz="1600" b="0" i="1" cap="none" smtClean="0">
                            <a:latin typeface="Cambria Math" panose="02040503050406030204" pitchFamily="18" charset="0"/>
                          </a:rPr>
                          <m:t>𝑍</m:t>
                        </m:r>
                      </m:e>
                      <m:sub>
                        <m:r>
                          <a:rPr lang="en-US" sz="1600" b="0" i="1" cap="none" smtClean="0">
                            <a:latin typeface="Cambria Math" panose="02040503050406030204" pitchFamily="18" charset="0"/>
                          </a:rPr>
                          <m:t>𝑒</m:t>
                        </m:r>
                      </m:sub>
                    </m:sSub>
                    <m:r>
                      <a:rPr lang="en-US" sz="1600" b="0" i="1" cap="none" smtClean="0">
                        <a:latin typeface="Cambria Math" panose="02040503050406030204" pitchFamily="18" charset="0"/>
                      </a:rPr>
                      <m:t>=</m:t>
                    </m:r>
                    <m:f>
                      <m:fPr>
                        <m:ctrlPr>
                          <a:rPr lang="en-US" sz="1600" b="0" i="1" cap="none" smtClean="0">
                            <a:latin typeface="Cambria Math" panose="02040503050406030204" pitchFamily="18" charset="0"/>
                          </a:rPr>
                        </m:ctrlPr>
                      </m:fPr>
                      <m:num>
                        <m:sSub>
                          <m:sSubPr>
                            <m:ctrlPr>
                              <a:rPr lang="en-US" sz="1600" i="1" cap="none" smtClean="0">
                                <a:latin typeface="Cambria Math" panose="02040503050406030204" pitchFamily="18" charset="0"/>
                              </a:rPr>
                            </m:ctrlPr>
                          </m:sSubPr>
                          <m:e>
                            <m:r>
                              <a:rPr lang="en-US" sz="1600" b="0" i="1" cap="none" smtClean="0">
                                <a:latin typeface="Cambria Math" panose="02040503050406030204" pitchFamily="18" charset="0"/>
                              </a:rPr>
                              <m:t>𝑃</m:t>
                            </m:r>
                          </m:e>
                          <m:sub>
                            <m:r>
                              <a:rPr lang="en-US" sz="1600" b="0" i="1" cap="none" smtClean="0">
                                <a:latin typeface="Cambria Math" panose="02040503050406030204" pitchFamily="18" charset="0"/>
                              </a:rPr>
                              <m:t>𝑜</m:t>
                            </m:r>
                          </m:sub>
                        </m:sSub>
                        <m:sSup>
                          <m:sSupPr>
                            <m:ctrlPr>
                              <a:rPr lang="en-US" sz="1600" i="1" cap="none">
                                <a:latin typeface="Cambria Math" panose="02040503050406030204" pitchFamily="18" charset="0"/>
                              </a:rPr>
                            </m:ctrlPr>
                          </m:sSupPr>
                          <m:e>
                            <m:r>
                              <a:rPr lang="en-US" sz="1600" i="1" cap="none">
                                <a:latin typeface="Cambria Math" panose="02040503050406030204" pitchFamily="18" charset="0"/>
                              </a:rPr>
                              <m:t>𝑟</m:t>
                            </m:r>
                          </m:e>
                          <m:sup>
                            <m:r>
                              <a:rPr lang="en-US" sz="1600" i="1" cap="none">
                                <a:latin typeface="Cambria Math" panose="02040503050406030204" pitchFamily="18" charset="0"/>
                              </a:rPr>
                              <m:t>2</m:t>
                            </m:r>
                          </m:sup>
                        </m:sSup>
                      </m:num>
                      <m:den>
                        <m:r>
                          <a:rPr lang="en-US" sz="1600" b="0" i="1" cap="none" smtClean="0">
                            <a:latin typeface="Cambria Math" panose="02040503050406030204" pitchFamily="18" charset="0"/>
                          </a:rPr>
                          <m:t>𝐶</m:t>
                        </m:r>
                      </m:den>
                    </m:f>
                  </m:oMath>
                </a14:m>
                <a:endParaRPr lang="en-US" sz="1600" b="0" cap="none"/>
              </a:p>
              <a:p>
                <a14:m>
                  <m:oMath xmlns:m="http://schemas.openxmlformats.org/officeDocument/2006/math">
                    <m:r>
                      <a:rPr lang="en-US" sz="1600" b="0" i="1" cap="none" smtClean="0">
                        <a:latin typeface="Cambria Math" panose="02040503050406030204" pitchFamily="18" charset="0"/>
                      </a:rPr>
                      <m:t>𝑑𝐵𝑍</m:t>
                    </m:r>
                    <m:r>
                      <a:rPr lang="en-US" sz="1600" b="0" i="1" cap="none" smtClean="0">
                        <a:latin typeface="Cambria Math" panose="02040503050406030204" pitchFamily="18" charset="0"/>
                      </a:rPr>
                      <m:t>=10</m:t>
                    </m:r>
                    <m:func>
                      <m:funcPr>
                        <m:ctrlPr>
                          <a:rPr lang="en-US" sz="1600" b="0" i="1" cap="none" smtClean="0">
                            <a:latin typeface="Cambria Math" panose="02040503050406030204" pitchFamily="18" charset="0"/>
                          </a:rPr>
                        </m:ctrlPr>
                      </m:funcPr>
                      <m:fName>
                        <m:sSub>
                          <m:sSubPr>
                            <m:ctrlPr>
                              <a:rPr lang="en-US" sz="1600" b="0" i="1" cap="none" smtClean="0">
                                <a:latin typeface="Cambria Math" panose="02040503050406030204" pitchFamily="18" charset="0"/>
                              </a:rPr>
                            </m:ctrlPr>
                          </m:sSubPr>
                          <m:e>
                            <m:r>
                              <m:rPr>
                                <m:sty m:val="p"/>
                              </m:rPr>
                              <a:rPr lang="en-US" sz="1600" b="0" i="0" cap="none" smtClean="0">
                                <a:latin typeface="Cambria Math" panose="02040503050406030204" pitchFamily="18" charset="0"/>
                              </a:rPr>
                              <m:t>log</m:t>
                            </m:r>
                          </m:e>
                          <m:sub>
                            <m:r>
                              <a:rPr lang="en-US" sz="1600" b="0" i="1" cap="none" smtClean="0">
                                <a:latin typeface="Cambria Math" panose="02040503050406030204" pitchFamily="18" charset="0"/>
                              </a:rPr>
                              <m:t>10</m:t>
                            </m:r>
                          </m:sub>
                        </m:sSub>
                      </m:fName>
                      <m:e>
                        <m:sSub>
                          <m:sSubPr>
                            <m:ctrlPr>
                              <a:rPr lang="en-US" sz="1600" b="0" i="1" cap="none" smtClean="0">
                                <a:latin typeface="Cambria Math" panose="02040503050406030204" pitchFamily="18" charset="0"/>
                              </a:rPr>
                            </m:ctrlPr>
                          </m:sSubPr>
                          <m:e>
                            <m:r>
                              <a:rPr lang="en-US" sz="1600" b="0" i="1" cap="none" smtClean="0">
                                <a:latin typeface="Cambria Math" panose="02040503050406030204" pitchFamily="18" charset="0"/>
                              </a:rPr>
                              <m:t>𝑍</m:t>
                            </m:r>
                          </m:e>
                          <m:sub>
                            <m:r>
                              <a:rPr lang="en-US" sz="1600" b="0" i="1" cap="none" smtClean="0">
                                <a:latin typeface="Cambria Math" panose="02040503050406030204" pitchFamily="18" charset="0"/>
                              </a:rPr>
                              <m:t>𝑒</m:t>
                            </m:r>
                          </m:sub>
                        </m:sSub>
                      </m:e>
                    </m:func>
                  </m:oMath>
                </a14:m>
                <a:r>
                  <a:rPr lang="en-US" sz="1600" b="0" cap="none"/>
                  <a:t> = </a:t>
                </a:r>
                <a:r>
                  <a:rPr lang="en-US" sz="1600" cap="none"/>
                  <a:t>41.6 </a:t>
                </a:r>
                <a:r>
                  <a:rPr lang="en-US" sz="1600" b="0" cap="none"/>
                  <a:t>dBZ</a:t>
                </a:r>
              </a:p>
              <a:p>
                <a:r>
                  <a:rPr lang="en-US" sz="1600" cap="none"/>
                  <a:t>Measured Reflectivity: 42.7 dBZ</a:t>
                </a:r>
              </a:p>
            </p:txBody>
          </p:sp>
        </mc:Choice>
        <mc:Fallback xmlns="">
          <p:sp>
            <p:nvSpPr>
              <p:cNvPr id="3" name="Content Placeholder 2">
                <a:extLst>
                  <a:ext uri="{FF2B5EF4-FFF2-40B4-BE49-F238E27FC236}">
                    <a16:creationId xmlns:a16="http://schemas.microsoft.com/office/drawing/2014/main" id="{CBF14A09-8E5E-5496-EE2E-EF93B2FE750A}"/>
                  </a:ext>
                </a:extLst>
              </p:cNvPr>
              <p:cNvSpPr>
                <a:spLocks noGrp="1" noRot="1" noChangeAspect="1" noMove="1" noResize="1" noEditPoints="1" noAdjustHandles="1" noChangeArrowheads="1" noChangeShapeType="1" noTextEdit="1"/>
              </p:cNvSpPr>
              <p:nvPr>
                <p:ph sz="quarter" idx="13"/>
              </p:nvPr>
            </p:nvSpPr>
            <p:spPr>
              <a:xfrm>
                <a:off x="913774" y="2367092"/>
                <a:ext cx="4989633" cy="3963370"/>
              </a:xfrm>
              <a:blipFill>
                <a:blip r:embed="rId2"/>
                <a:stretch>
                  <a:fillRect l="-489" b="-923"/>
                </a:stretch>
              </a:blipFill>
            </p:spPr>
            <p:txBody>
              <a:bodyPr/>
              <a:lstStyle/>
              <a:p>
                <a:r>
                  <a:rPr lang="en-US">
                    <a:noFill/>
                  </a:rPr>
                  <a:t> </a:t>
                </a:r>
              </a:p>
            </p:txBody>
          </p:sp>
        </mc:Fallback>
      </mc:AlternateContent>
      <p:pic>
        <p:nvPicPr>
          <p:cNvPr id="6" name="Picture 5" descr="A group of graphs with different colors&#10;&#10;Description automatically generated with medium confidence">
            <a:extLst>
              <a:ext uri="{FF2B5EF4-FFF2-40B4-BE49-F238E27FC236}">
                <a16:creationId xmlns:a16="http://schemas.microsoft.com/office/drawing/2014/main" id="{CB935B63-00E9-7156-A2F0-4783C8130D3B}"/>
              </a:ext>
            </a:extLst>
          </p:cNvPr>
          <p:cNvPicPr>
            <a:picLocks noChangeAspect="1"/>
          </p:cNvPicPr>
          <p:nvPr/>
        </p:nvPicPr>
        <p:blipFill rotWithShape="1">
          <a:blip r:embed="rId3">
            <a:extLst>
              <a:ext uri="{28A0092B-C50C-407E-A947-70E740481C1C}">
                <a14:useLocalDpi xmlns:a14="http://schemas.microsoft.com/office/drawing/2010/main" val="0"/>
              </a:ext>
            </a:extLst>
          </a:blip>
          <a:srcRect l="3080" r="4427"/>
          <a:stretch/>
        </p:blipFill>
        <p:spPr>
          <a:xfrm>
            <a:off x="5272034" y="2829471"/>
            <a:ext cx="6801495" cy="3577214"/>
          </a:xfrm>
          <a:prstGeom prst="rect">
            <a:avLst/>
          </a:prstGeom>
        </p:spPr>
      </p:pic>
      <p:pic>
        <p:nvPicPr>
          <p:cNvPr id="5" name="Picture 4" descr="A camera tripod in a grassy area&#10;&#10;Description automatically generated">
            <a:extLst>
              <a:ext uri="{FF2B5EF4-FFF2-40B4-BE49-F238E27FC236}">
                <a16:creationId xmlns:a16="http://schemas.microsoft.com/office/drawing/2014/main" id="{B3B7B2E7-9189-FBF5-9490-6E016571739B}"/>
              </a:ext>
            </a:extLst>
          </p:cNvPr>
          <p:cNvPicPr>
            <a:picLocks noChangeAspect="1"/>
          </p:cNvPicPr>
          <p:nvPr/>
        </p:nvPicPr>
        <p:blipFill rotWithShape="1">
          <a:blip r:embed="rId4">
            <a:extLst>
              <a:ext uri="{28A0092B-C50C-407E-A947-70E740481C1C}">
                <a14:useLocalDpi xmlns:a14="http://schemas.microsoft.com/office/drawing/2010/main" val="0"/>
              </a:ext>
            </a:extLst>
          </a:blip>
          <a:srcRect l="30876" t="8596" r="46091" b="11803"/>
          <a:stretch/>
        </p:blipFill>
        <p:spPr>
          <a:xfrm rot="5400000">
            <a:off x="9398425" y="-293206"/>
            <a:ext cx="1321357" cy="3425077"/>
          </a:xfrm>
          <a:prstGeom prst="rect">
            <a:avLst/>
          </a:prstGeom>
        </p:spPr>
      </p:pic>
      <p:sp>
        <p:nvSpPr>
          <p:cNvPr id="7" name="TextBox 6">
            <a:extLst>
              <a:ext uri="{FF2B5EF4-FFF2-40B4-BE49-F238E27FC236}">
                <a16:creationId xmlns:a16="http://schemas.microsoft.com/office/drawing/2014/main" id="{9C1D51E0-AFCE-0C23-80E6-DA2671E1A5EB}"/>
              </a:ext>
            </a:extLst>
          </p:cNvPr>
          <p:cNvSpPr txBox="1"/>
          <p:nvPr/>
        </p:nvSpPr>
        <p:spPr>
          <a:xfrm>
            <a:off x="195262" y="6519446"/>
            <a:ext cx="7705956" cy="338554"/>
          </a:xfrm>
          <a:prstGeom prst="rect">
            <a:avLst/>
          </a:prstGeom>
          <a:noFill/>
        </p:spPr>
        <p:txBody>
          <a:bodyPr wrap="none" rtlCol="0">
            <a:spAutoFit/>
          </a:bodyPr>
          <a:lstStyle/>
          <a:p>
            <a:r>
              <a:rPr lang="en-US" sz="800" b="0" cap="none"/>
              <a:t>Equations above taken from</a:t>
            </a:r>
          </a:p>
          <a:p>
            <a:r>
              <a:rPr lang="en-US" sz="800" b="0" cap="none"/>
              <a:t>[1] </a:t>
            </a:r>
            <a:r>
              <a:rPr lang="en-US" sz="800">
                <a:effectLst/>
              </a:rPr>
              <a:t>Chandrasekar, V., </a:t>
            </a:r>
            <a:r>
              <a:rPr lang="en-US" sz="800" err="1">
                <a:effectLst/>
              </a:rPr>
              <a:t>Bechini</a:t>
            </a:r>
            <a:r>
              <a:rPr lang="en-US" sz="800">
                <a:effectLst/>
              </a:rPr>
              <a:t>, R., &amp; Beauchamp, R. M. (2023). </a:t>
            </a:r>
            <a:r>
              <a:rPr lang="en-US" sz="800" i="1">
                <a:effectLst/>
              </a:rPr>
              <a:t>Introduction to dual polarization weather radar: Fundamentals, applications, and Networks</a:t>
            </a:r>
            <a:r>
              <a:rPr lang="en-US" sz="800">
                <a:effectLst/>
              </a:rPr>
              <a:t>. Cambridge University Press. </a:t>
            </a:r>
          </a:p>
        </p:txBody>
      </p:sp>
    </p:spTree>
    <p:extLst>
      <p:ext uri="{BB962C8B-B14F-4D97-AF65-F5344CB8AC3E}">
        <p14:creationId xmlns:p14="http://schemas.microsoft.com/office/powerpoint/2010/main" val="1104672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2895-9E5E-FCC9-56FC-1176AD6E5613}"/>
              </a:ext>
            </a:extLst>
          </p:cNvPr>
          <p:cNvSpPr>
            <a:spLocks noGrp="1"/>
          </p:cNvSpPr>
          <p:nvPr>
            <p:ph type="title"/>
          </p:nvPr>
        </p:nvSpPr>
        <p:spPr/>
        <p:txBody>
          <a:bodyPr/>
          <a:lstStyle/>
          <a:p>
            <a:r>
              <a:rPr lang="en-US" cap="none"/>
              <a:t>Reflectivity from Simulated Rain</a:t>
            </a:r>
          </a:p>
        </p:txBody>
      </p:sp>
      <p:sp>
        <p:nvSpPr>
          <p:cNvPr id="3" name="Content Placeholder 2">
            <a:extLst>
              <a:ext uri="{FF2B5EF4-FFF2-40B4-BE49-F238E27FC236}">
                <a16:creationId xmlns:a16="http://schemas.microsoft.com/office/drawing/2014/main" id="{CBF14A09-8E5E-5496-EE2E-EF93B2FE750A}"/>
              </a:ext>
            </a:extLst>
          </p:cNvPr>
          <p:cNvSpPr>
            <a:spLocks noGrp="1"/>
          </p:cNvSpPr>
          <p:nvPr>
            <p:ph sz="quarter" idx="13"/>
          </p:nvPr>
        </p:nvSpPr>
        <p:spPr>
          <a:xfrm>
            <a:off x="913775" y="2367317"/>
            <a:ext cx="3130688" cy="3917181"/>
          </a:xfrm>
        </p:spPr>
        <p:txBody>
          <a:bodyPr vert="horz" lIns="91440" tIns="45720" rIns="91440" bIns="45720" numCol="1" rtlCol="0" anchor="t">
            <a:normAutofit/>
          </a:bodyPr>
          <a:lstStyle/>
          <a:p>
            <a:r>
              <a:rPr lang="en-US" sz="1600" cap="none"/>
              <a:t>Vertical polarization</a:t>
            </a:r>
          </a:p>
          <a:p>
            <a:r>
              <a:rPr lang="en-US" sz="1600" cap="none"/>
              <a:t>Rain curtain 3.3m from radar</a:t>
            </a:r>
          </a:p>
          <a:p>
            <a:r>
              <a:rPr lang="en-US" sz="1600" cap="none"/>
              <a:t>12-second difference between sprinkler off and on</a:t>
            </a:r>
          </a:p>
          <a:p>
            <a:r>
              <a:rPr lang="en-US" sz="1600" cap="none"/>
              <a:t>Averaging over 20 pulses</a:t>
            </a:r>
          </a:p>
          <a:p>
            <a:r>
              <a:rPr lang="en-US" sz="1600" cap="none"/>
              <a:t>Measured Reflectivity: 41.8 dBZ</a:t>
            </a:r>
          </a:p>
          <a:p>
            <a:pPr lvl="1"/>
            <a:r>
              <a:rPr lang="en-US" sz="1400" cap="none"/>
              <a:t>Corresponds with moderate to heavy rain</a:t>
            </a:r>
          </a:p>
          <a:p>
            <a:r>
              <a:rPr lang="en-US" sz="1600" cap="none"/>
              <a:t>10 dB above background noise</a:t>
            </a:r>
          </a:p>
          <a:p>
            <a:endParaRPr lang="en-US" sz="1600" cap="none"/>
          </a:p>
        </p:txBody>
      </p:sp>
      <p:sp>
        <p:nvSpPr>
          <p:cNvPr id="12" name="TextBox 11">
            <a:extLst>
              <a:ext uri="{FF2B5EF4-FFF2-40B4-BE49-F238E27FC236}">
                <a16:creationId xmlns:a16="http://schemas.microsoft.com/office/drawing/2014/main" id="{D24D9583-AD55-970F-2FB1-B962EB5CB4E1}"/>
              </a:ext>
            </a:extLst>
          </p:cNvPr>
          <p:cNvSpPr txBox="1"/>
          <p:nvPr/>
        </p:nvSpPr>
        <p:spPr>
          <a:xfrm>
            <a:off x="5343349" y="1937695"/>
            <a:ext cx="1406604" cy="369332"/>
          </a:xfrm>
          <a:prstGeom prst="rect">
            <a:avLst/>
          </a:prstGeom>
          <a:noFill/>
        </p:spPr>
        <p:txBody>
          <a:bodyPr wrap="none" rtlCol="0">
            <a:spAutoFit/>
          </a:bodyPr>
          <a:lstStyle/>
          <a:p>
            <a:pPr algn="ctr"/>
            <a:r>
              <a:rPr lang="en-US" b="1"/>
              <a:t>Sprinkler Off</a:t>
            </a:r>
          </a:p>
        </p:txBody>
      </p:sp>
      <p:sp>
        <p:nvSpPr>
          <p:cNvPr id="13" name="TextBox 12">
            <a:extLst>
              <a:ext uri="{FF2B5EF4-FFF2-40B4-BE49-F238E27FC236}">
                <a16:creationId xmlns:a16="http://schemas.microsoft.com/office/drawing/2014/main" id="{88E46C10-5051-1E7F-957C-5EB84665FD6C}"/>
              </a:ext>
            </a:extLst>
          </p:cNvPr>
          <p:cNvSpPr txBox="1"/>
          <p:nvPr/>
        </p:nvSpPr>
        <p:spPr>
          <a:xfrm>
            <a:off x="9405639" y="1937695"/>
            <a:ext cx="1377300" cy="369332"/>
          </a:xfrm>
          <a:prstGeom prst="rect">
            <a:avLst/>
          </a:prstGeom>
          <a:noFill/>
        </p:spPr>
        <p:txBody>
          <a:bodyPr wrap="none" rtlCol="0">
            <a:spAutoFit/>
          </a:bodyPr>
          <a:lstStyle/>
          <a:p>
            <a:pPr algn="ctr"/>
            <a:r>
              <a:rPr lang="en-US" b="1"/>
              <a:t>Sprinkler On</a:t>
            </a:r>
          </a:p>
        </p:txBody>
      </p:sp>
      <p:pic>
        <p:nvPicPr>
          <p:cNvPr id="7" name="Picture 6" descr="A graph of a radar display&#10;&#10;Description automatically generated">
            <a:extLst>
              <a:ext uri="{FF2B5EF4-FFF2-40B4-BE49-F238E27FC236}">
                <a16:creationId xmlns:a16="http://schemas.microsoft.com/office/drawing/2014/main" id="{CD67A45B-A460-A782-8754-186B89351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9215" y="2307027"/>
            <a:ext cx="3970148" cy="4114800"/>
          </a:xfrm>
          <a:prstGeom prst="rect">
            <a:avLst/>
          </a:prstGeom>
        </p:spPr>
      </p:pic>
      <p:pic>
        <p:nvPicPr>
          <p:cNvPr id="10" name="Picture 9" descr="A graph of a radar display&#10;&#10;Description automatically generated">
            <a:extLst>
              <a:ext uri="{FF2B5EF4-FFF2-40B4-BE49-F238E27FC236}">
                <a16:creationId xmlns:a16="http://schemas.microsoft.com/office/drawing/2014/main" id="{A2CBF4EE-F786-99A0-8FDA-1E3971B49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2689" y="2307027"/>
            <a:ext cx="3967923" cy="4114800"/>
          </a:xfrm>
          <a:prstGeom prst="rect">
            <a:avLst/>
          </a:prstGeom>
        </p:spPr>
      </p:pic>
    </p:spTree>
    <p:extLst>
      <p:ext uri="{BB962C8B-B14F-4D97-AF65-F5344CB8AC3E}">
        <p14:creationId xmlns:p14="http://schemas.microsoft.com/office/powerpoint/2010/main" val="3131295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2895-9E5E-FCC9-56FC-1176AD6E5613}"/>
              </a:ext>
            </a:extLst>
          </p:cNvPr>
          <p:cNvSpPr>
            <a:spLocks noGrp="1"/>
          </p:cNvSpPr>
          <p:nvPr>
            <p:ph type="title"/>
          </p:nvPr>
        </p:nvSpPr>
        <p:spPr/>
        <p:txBody>
          <a:bodyPr/>
          <a:lstStyle/>
          <a:p>
            <a:r>
              <a:rPr lang="en-US" cap="none"/>
              <a:t>Electronic Scanning</a:t>
            </a:r>
            <a:endParaRPr lang="en-US"/>
          </a:p>
        </p:txBody>
      </p:sp>
      <p:sp>
        <p:nvSpPr>
          <p:cNvPr id="3" name="Content Placeholder 2">
            <a:extLst>
              <a:ext uri="{FF2B5EF4-FFF2-40B4-BE49-F238E27FC236}">
                <a16:creationId xmlns:a16="http://schemas.microsoft.com/office/drawing/2014/main" id="{CBF14A09-8E5E-5496-EE2E-EF93B2FE750A}"/>
              </a:ext>
            </a:extLst>
          </p:cNvPr>
          <p:cNvSpPr>
            <a:spLocks noGrp="1"/>
          </p:cNvSpPr>
          <p:nvPr>
            <p:ph sz="quarter" idx="13"/>
          </p:nvPr>
        </p:nvSpPr>
        <p:spPr>
          <a:xfrm>
            <a:off x="913774" y="2367092"/>
            <a:ext cx="5299247" cy="4269844"/>
          </a:xfrm>
        </p:spPr>
        <p:txBody>
          <a:bodyPr>
            <a:normAutofit fontScale="92500" lnSpcReduction="20000"/>
          </a:bodyPr>
          <a:lstStyle/>
          <a:p>
            <a:r>
              <a:rPr lang="en-US" cap="none"/>
              <a:t>Corner reflector located at mechanical boresight, 9.6 m from the radar</a:t>
            </a:r>
          </a:p>
          <a:p>
            <a:pPr lvl="1"/>
            <a:r>
              <a:rPr lang="en-US" cap="none"/>
              <a:t>Reflectivity: 50 dBZ</a:t>
            </a:r>
          </a:p>
          <a:p>
            <a:r>
              <a:rPr lang="en-US" cap="none"/>
              <a:t>13 steering angles</a:t>
            </a:r>
          </a:p>
          <a:p>
            <a:pPr lvl="1"/>
            <a:r>
              <a:rPr lang="en-US" cap="none"/>
              <a:t>-78° to 78° in 13° increments</a:t>
            </a:r>
          </a:p>
          <a:p>
            <a:pPr lvl="2"/>
            <a:r>
              <a:rPr lang="en-US" cap="none"/>
              <a:t>Half-power azimuth beamwidth of the receive antenna</a:t>
            </a:r>
          </a:p>
          <a:p>
            <a:r>
              <a:rPr lang="en-US" cap="none"/>
              <a:t>Scan rate: 1.0°/s</a:t>
            </a:r>
          </a:p>
          <a:p>
            <a:r>
              <a:rPr lang="en-US" cap="none"/>
              <a:t>Live MATLAB display/recording</a:t>
            </a:r>
          </a:p>
          <a:p>
            <a:pPr lvl="1"/>
            <a:r>
              <a:rPr lang="en-US" cap="none"/>
              <a:t>Radar display (PPI scan)</a:t>
            </a:r>
          </a:p>
          <a:p>
            <a:pPr lvl="1"/>
            <a:r>
              <a:rPr lang="en-US" cap="none"/>
              <a:t>Instantaneous A-scope</a:t>
            </a:r>
          </a:p>
          <a:p>
            <a:pPr lvl="1"/>
            <a:r>
              <a:rPr lang="en-US" cap="none"/>
              <a:t>Mechanical boresight A-scope</a:t>
            </a:r>
          </a:p>
          <a:p>
            <a:endParaRPr lang="en-US" cap="none"/>
          </a:p>
        </p:txBody>
      </p:sp>
      <p:pic>
        <p:nvPicPr>
          <p:cNvPr id="8" name="Picture 7" descr="A screenshot of a computer&#10;&#10;Description automatically generated">
            <a:extLst>
              <a:ext uri="{FF2B5EF4-FFF2-40B4-BE49-F238E27FC236}">
                <a16:creationId xmlns:a16="http://schemas.microsoft.com/office/drawing/2014/main" id="{77F1AD80-E6BA-86C8-4069-489CC42AA2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3861" y="2774050"/>
            <a:ext cx="6158122" cy="3460794"/>
          </a:xfrm>
          <a:prstGeom prst="rect">
            <a:avLst/>
          </a:prstGeom>
        </p:spPr>
      </p:pic>
      <p:pic>
        <p:nvPicPr>
          <p:cNvPr id="4" name="Picture 3" descr="A camera on a tripod in a grassy area with a ladder and a ladder&#10;&#10;Description automatically generated">
            <a:extLst>
              <a:ext uri="{FF2B5EF4-FFF2-40B4-BE49-F238E27FC236}">
                <a16:creationId xmlns:a16="http://schemas.microsoft.com/office/drawing/2014/main" id="{A49B499B-2BEB-FC13-4332-20911652C00A}"/>
              </a:ext>
            </a:extLst>
          </p:cNvPr>
          <p:cNvPicPr>
            <a:picLocks noChangeAspect="1"/>
          </p:cNvPicPr>
          <p:nvPr/>
        </p:nvPicPr>
        <p:blipFill rotWithShape="1">
          <a:blip r:embed="rId3"/>
          <a:srcRect l="27834" t="2682" r="44620" b="6130"/>
          <a:stretch/>
        </p:blipFill>
        <p:spPr>
          <a:xfrm rot="5400000">
            <a:off x="9365335" y="-233297"/>
            <a:ext cx="1331155" cy="3304424"/>
          </a:xfrm>
          <a:prstGeom prst="rect">
            <a:avLst/>
          </a:prstGeom>
        </p:spPr>
      </p:pic>
    </p:spTree>
    <p:extLst>
      <p:ext uri="{BB962C8B-B14F-4D97-AF65-F5344CB8AC3E}">
        <p14:creationId xmlns:p14="http://schemas.microsoft.com/office/powerpoint/2010/main" val="2453818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2895-9E5E-FCC9-56FC-1176AD6E5613}"/>
              </a:ext>
            </a:extLst>
          </p:cNvPr>
          <p:cNvSpPr>
            <a:spLocks noGrp="1"/>
          </p:cNvSpPr>
          <p:nvPr>
            <p:ph type="title"/>
          </p:nvPr>
        </p:nvSpPr>
        <p:spPr/>
        <p:txBody>
          <a:bodyPr/>
          <a:lstStyle/>
          <a:p>
            <a:pPr algn="l"/>
            <a:r>
              <a:rPr lang="en-US" cap="none"/>
              <a:t>Future Work: Differential Reflectivity</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BF14A09-8E5E-5496-EE2E-EF93B2FE750A}"/>
                  </a:ext>
                </a:extLst>
              </p:cNvPr>
              <p:cNvSpPr>
                <a:spLocks noGrp="1"/>
              </p:cNvSpPr>
              <p:nvPr>
                <p:ph sz="quarter" idx="13"/>
              </p:nvPr>
            </p:nvSpPr>
            <p:spPr>
              <a:xfrm>
                <a:off x="913774" y="2214694"/>
                <a:ext cx="5299247" cy="4309741"/>
              </a:xfrm>
            </p:spPr>
            <p:txBody>
              <a:bodyPr>
                <a:normAutofit/>
              </a:bodyPr>
              <a:lstStyle/>
              <a:p>
                <a14:m>
                  <m:oMath xmlns:m="http://schemas.openxmlformats.org/officeDocument/2006/math">
                    <m:r>
                      <a:rPr lang="en-US" sz="1600" b="0" i="1" cap="none" smtClean="0">
                        <a:latin typeface="Cambria Math" panose="02040503050406030204" pitchFamily="18" charset="0"/>
                      </a:rPr>
                      <m:t>𝑍𝐷𝑅</m:t>
                    </m:r>
                    <m:r>
                      <a:rPr lang="en-US" sz="1600" b="0" i="1" cap="none" smtClean="0">
                        <a:latin typeface="Cambria Math" panose="02040503050406030204" pitchFamily="18" charset="0"/>
                      </a:rPr>
                      <m:t>=</m:t>
                    </m:r>
                    <m:sSub>
                      <m:sSubPr>
                        <m:ctrlPr>
                          <a:rPr lang="en-US" sz="1600" b="0" i="1" cap="none" smtClean="0">
                            <a:latin typeface="Cambria Math" panose="02040503050406030204" pitchFamily="18" charset="0"/>
                          </a:rPr>
                        </m:ctrlPr>
                      </m:sSubPr>
                      <m:e>
                        <m:r>
                          <a:rPr lang="en-US" sz="1600" b="0" i="1" cap="none" smtClean="0">
                            <a:latin typeface="Cambria Math" panose="02040503050406030204" pitchFamily="18" charset="0"/>
                          </a:rPr>
                          <m:t>𝑑𝐵𝑍</m:t>
                        </m:r>
                      </m:e>
                      <m:sub>
                        <m:r>
                          <a:rPr lang="en-US" sz="1600" b="0" i="1" cap="none" smtClean="0">
                            <a:latin typeface="Cambria Math" panose="02040503050406030204" pitchFamily="18" charset="0"/>
                          </a:rPr>
                          <m:t>h</m:t>
                        </m:r>
                      </m:sub>
                    </m:sSub>
                    <m:r>
                      <a:rPr lang="en-US" sz="1600" b="0" i="1" cap="none" smtClean="0">
                        <a:latin typeface="Cambria Math" panose="02040503050406030204" pitchFamily="18" charset="0"/>
                      </a:rPr>
                      <m:t>−</m:t>
                    </m:r>
                    <m:sSub>
                      <m:sSubPr>
                        <m:ctrlPr>
                          <a:rPr lang="en-US" sz="1600" b="0" i="1" cap="none" smtClean="0">
                            <a:latin typeface="Cambria Math" panose="02040503050406030204" pitchFamily="18" charset="0"/>
                          </a:rPr>
                        </m:ctrlPr>
                      </m:sSubPr>
                      <m:e>
                        <m:r>
                          <a:rPr lang="en-US" sz="1600" b="0" i="1" cap="none" smtClean="0">
                            <a:latin typeface="Cambria Math" panose="02040503050406030204" pitchFamily="18" charset="0"/>
                          </a:rPr>
                          <m:t>𝑑𝐵𝑍</m:t>
                        </m:r>
                      </m:e>
                      <m:sub>
                        <m:r>
                          <a:rPr lang="en-US" sz="1600" b="0" i="1" cap="none" smtClean="0">
                            <a:latin typeface="Cambria Math" panose="02040503050406030204" pitchFamily="18" charset="0"/>
                          </a:rPr>
                          <m:t>𝑣</m:t>
                        </m:r>
                      </m:sub>
                    </m:sSub>
                  </m:oMath>
                </a14:m>
                <a:r>
                  <a:rPr lang="en-US" sz="1600" cap="none"/>
                  <a:t> [1]</a:t>
                </a:r>
              </a:p>
              <a:p>
                <a:r>
                  <a:rPr lang="en-US" sz="1600" cap="none"/>
                  <a:t>Allows classification of drizzle, rain, snow, hail, etc.</a:t>
                </a:r>
              </a:p>
              <a:p>
                <a:r>
                  <a:rPr lang="en-US" sz="1600" cap="none"/>
                  <a:t>Rain typically has a ZDR of 0 to 5</a:t>
                </a:r>
              </a:p>
              <a:p>
                <a:pPr lvl="1"/>
                <a:r>
                  <a:rPr lang="en-US" sz="1400" cap="none"/>
                  <a:t>0 corresponds to light drizzle and 5 corresponds to heavy rain</a:t>
                </a:r>
              </a:p>
              <a:p>
                <a:r>
                  <a:rPr lang="en-US" sz="1600" cap="none"/>
                  <a:t>Error in the current ZDR measurement caused by:</a:t>
                </a:r>
              </a:p>
              <a:p>
                <a:pPr lvl="1"/>
                <a:r>
                  <a:rPr lang="en-US" sz="1400" cap="none"/>
                  <a:t>Non-symmetric Tx/Rx fan beams</a:t>
                </a:r>
              </a:p>
              <a:p>
                <a:pPr lvl="1"/>
                <a:r>
                  <a:rPr lang="en-US" sz="1400" cap="none"/>
                  <a:t>Collections between polarizations being minutes apart</a:t>
                </a:r>
              </a:p>
              <a:p>
                <a:pPr lvl="2"/>
                <a:r>
                  <a:rPr lang="en-US" sz="1200" cap="none"/>
                  <a:t>Single-polarization antennas - radar must be rotated by hand</a:t>
                </a:r>
              </a:p>
              <a:p>
                <a:r>
                  <a:rPr lang="en-US" sz="1600" cap="none"/>
                  <a:t>Future implementations</a:t>
                </a:r>
              </a:p>
              <a:p>
                <a:pPr lvl="1"/>
                <a:r>
                  <a:rPr lang="en-US" sz="1400" cap="none"/>
                  <a:t>Dual-pol Tx with X-Band horn</a:t>
                </a:r>
              </a:p>
              <a:p>
                <a:pPr lvl="1"/>
                <a:r>
                  <a:rPr lang="en-US" sz="1400" cap="none"/>
                  <a:t>Rx with 4x4 array from phaser (disable 4 columns)</a:t>
                </a:r>
              </a:p>
              <a:p>
                <a:pPr lvl="1"/>
                <a:r>
                  <a:rPr lang="en-US" sz="1400" cap="none"/>
                  <a:t>Simultaneous reception H/V Pol</a:t>
                </a:r>
              </a:p>
            </p:txBody>
          </p:sp>
        </mc:Choice>
        <mc:Fallback xmlns="">
          <p:sp>
            <p:nvSpPr>
              <p:cNvPr id="3" name="Content Placeholder 2">
                <a:extLst>
                  <a:ext uri="{FF2B5EF4-FFF2-40B4-BE49-F238E27FC236}">
                    <a16:creationId xmlns:a16="http://schemas.microsoft.com/office/drawing/2014/main" id="{CBF14A09-8E5E-5496-EE2E-EF93B2FE750A}"/>
                  </a:ext>
                </a:extLst>
              </p:cNvPr>
              <p:cNvSpPr>
                <a:spLocks noGrp="1" noRot="1" noChangeAspect="1" noMove="1" noResize="1" noEditPoints="1" noAdjustHandles="1" noChangeArrowheads="1" noChangeShapeType="1" noTextEdit="1"/>
              </p:cNvSpPr>
              <p:nvPr>
                <p:ph sz="quarter" idx="13"/>
              </p:nvPr>
            </p:nvSpPr>
            <p:spPr>
              <a:xfrm>
                <a:off x="913774" y="2214694"/>
                <a:ext cx="5299247" cy="4309741"/>
              </a:xfrm>
              <a:blipFill>
                <a:blip r:embed="rId2"/>
                <a:stretch>
                  <a:fillRect l="-460" b="-6082"/>
                </a:stretch>
              </a:blipFill>
            </p:spPr>
            <p:txBody>
              <a:bodyPr/>
              <a:lstStyle/>
              <a:p>
                <a:r>
                  <a:rPr lang="en-US">
                    <a:noFill/>
                  </a:rPr>
                  <a:t> </a:t>
                </a:r>
              </a:p>
            </p:txBody>
          </p:sp>
        </mc:Fallback>
      </mc:AlternateContent>
      <p:pic>
        <p:nvPicPr>
          <p:cNvPr id="14" name="Picture 13" descr="A diagram of a planet&#10;&#10;Description automatically generated">
            <a:extLst>
              <a:ext uri="{FF2B5EF4-FFF2-40B4-BE49-F238E27FC236}">
                <a16:creationId xmlns:a16="http://schemas.microsoft.com/office/drawing/2014/main" id="{D97BA792-DC62-575A-10FC-48ABCBC9EFBB}"/>
              </a:ext>
            </a:extLst>
          </p:cNvPr>
          <p:cNvPicPr>
            <a:picLocks noChangeAspect="1"/>
          </p:cNvPicPr>
          <p:nvPr/>
        </p:nvPicPr>
        <p:blipFill>
          <a:blip r:embed="rId3"/>
          <a:stretch>
            <a:fillRect/>
          </a:stretch>
        </p:blipFill>
        <p:spPr>
          <a:xfrm>
            <a:off x="7894857" y="3601114"/>
            <a:ext cx="3112610" cy="1841354"/>
          </a:xfrm>
          <a:prstGeom prst="rect">
            <a:avLst/>
          </a:prstGeom>
        </p:spPr>
      </p:pic>
      <p:pic>
        <p:nvPicPr>
          <p:cNvPr id="15" name="Picture 14" descr="A chart of mathematical equations&#10;&#10;Description automatically generated">
            <a:extLst>
              <a:ext uri="{FF2B5EF4-FFF2-40B4-BE49-F238E27FC236}">
                <a16:creationId xmlns:a16="http://schemas.microsoft.com/office/drawing/2014/main" id="{726375EA-EAC5-B8ED-E60F-CEF4C5B43A2C}"/>
              </a:ext>
            </a:extLst>
          </p:cNvPr>
          <p:cNvPicPr>
            <a:picLocks noChangeAspect="1"/>
          </p:cNvPicPr>
          <p:nvPr/>
        </p:nvPicPr>
        <p:blipFill>
          <a:blip r:embed="rId4"/>
          <a:stretch>
            <a:fillRect/>
          </a:stretch>
        </p:blipFill>
        <p:spPr>
          <a:xfrm>
            <a:off x="8659831" y="620232"/>
            <a:ext cx="2338756" cy="2179674"/>
          </a:xfrm>
          <a:prstGeom prst="rect">
            <a:avLst/>
          </a:prstGeom>
        </p:spPr>
      </p:pic>
      <p:sp>
        <p:nvSpPr>
          <p:cNvPr id="16" name="TextBox 15">
            <a:extLst>
              <a:ext uri="{FF2B5EF4-FFF2-40B4-BE49-F238E27FC236}">
                <a16:creationId xmlns:a16="http://schemas.microsoft.com/office/drawing/2014/main" id="{D53B2E2D-34BE-DBB3-3AAD-98EA6C40632B}"/>
              </a:ext>
            </a:extLst>
          </p:cNvPr>
          <p:cNvSpPr txBox="1"/>
          <p:nvPr/>
        </p:nvSpPr>
        <p:spPr>
          <a:xfrm>
            <a:off x="8822068" y="2802859"/>
            <a:ext cx="201073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t>ZDR Interpretation [1]</a:t>
            </a:r>
          </a:p>
        </p:txBody>
      </p:sp>
      <p:sp>
        <p:nvSpPr>
          <p:cNvPr id="17" name="TextBox 16">
            <a:extLst>
              <a:ext uri="{FF2B5EF4-FFF2-40B4-BE49-F238E27FC236}">
                <a16:creationId xmlns:a16="http://schemas.microsoft.com/office/drawing/2014/main" id="{69A3B9ED-33CE-8F7D-2F5C-D3F1DD718616}"/>
              </a:ext>
            </a:extLst>
          </p:cNvPr>
          <p:cNvSpPr txBox="1"/>
          <p:nvPr/>
        </p:nvSpPr>
        <p:spPr>
          <a:xfrm>
            <a:off x="7906285" y="5437371"/>
            <a:ext cx="30917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t>Raindrop size model [1]</a:t>
            </a:r>
          </a:p>
        </p:txBody>
      </p:sp>
    </p:spTree>
    <p:extLst>
      <p:ext uri="{BB962C8B-B14F-4D97-AF65-F5344CB8AC3E}">
        <p14:creationId xmlns:p14="http://schemas.microsoft.com/office/powerpoint/2010/main" val="1817071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2895-9E5E-FCC9-56FC-1176AD6E5613}"/>
              </a:ext>
            </a:extLst>
          </p:cNvPr>
          <p:cNvSpPr>
            <a:spLocks noGrp="1"/>
          </p:cNvSpPr>
          <p:nvPr>
            <p:ph type="title"/>
          </p:nvPr>
        </p:nvSpPr>
        <p:spPr/>
        <p:txBody>
          <a:bodyPr/>
          <a:lstStyle/>
          <a:p>
            <a:r>
              <a:rPr lang="en-US" cap="none"/>
              <a:t>Acknowledgements</a:t>
            </a:r>
            <a:endParaRPr lang="en-US"/>
          </a:p>
        </p:txBody>
      </p:sp>
      <p:sp>
        <p:nvSpPr>
          <p:cNvPr id="3" name="Content Placeholder 2">
            <a:extLst>
              <a:ext uri="{FF2B5EF4-FFF2-40B4-BE49-F238E27FC236}">
                <a16:creationId xmlns:a16="http://schemas.microsoft.com/office/drawing/2014/main" id="{CBF14A09-8E5E-5496-EE2E-EF93B2FE750A}"/>
              </a:ext>
            </a:extLst>
          </p:cNvPr>
          <p:cNvSpPr>
            <a:spLocks noGrp="1"/>
          </p:cNvSpPr>
          <p:nvPr>
            <p:ph sz="quarter" idx="13"/>
          </p:nvPr>
        </p:nvSpPr>
        <p:spPr>
          <a:xfrm>
            <a:off x="913774" y="2367092"/>
            <a:ext cx="10361527" cy="4269844"/>
          </a:xfrm>
        </p:spPr>
        <p:txBody>
          <a:bodyPr vert="horz" lIns="91440" tIns="45720" rIns="91440" bIns="45720" rtlCol="0" anchor="t">
            <a:normAutofit/>
          </a:bodyPr>
          <a:lstStyle/>
          <a:p>
            <a:pPr marL="0" indent="0">
              <a:buNone/>
            </a:pPr>
            <a:r>
              <a:rPr lang="en-US" cap="none" dirty="0"/>
              <a:t>Thanks to Jon Kraft from Analog Devices for the support and guidance throughout the project. We also want to thank George </a:t>
            </a:r>
            <a:r>
              <a:rPr lang="en-US" cap="none" dirty="0" err="1"/>
              <a:t>Mencoff</a:t>
            </a:r>
            <a:r>
              <a:rPr lang="en-US" cap="none" dirty="0"/>
              <a:t> and the </a:t>
            </a:r>
            <a:r>
              <a:rPr lang="en-US" cap="none" dirty="0" err="1"/>
              <a:t>Mathworks</a:t>
            </a:r>
            <a:r>
              <a:rPr lang="en-US" cap="none" dirty="0"/>
              <a:t> team for sharing MATLAB code to control the Phaser Board. Finally, we would like to thank our mentor and academic advisor, Dr. V. Chandrasekar (Dr. Chandra), for giving us direction and helping us reach our goals.</a:t>
            </a:r>
            <a:endParaRPr lang="en-US" dirty="0"/>
          </a:p>
          <a:p>
            <a:pPr marL="0" indent="0">
              <a:buClr>
                <a:prstClr val="black"/>
              </a:buClr>
              <a:buNone/>
            </a:pPr>
            <a:endParaRPr lang="en-US" cap="none"/>
          </a:p>
        </p:txBody>
      </p:sp>
    </p:spTree>
    <p:extLst>
      <p:ext uri="{BB962C8B-B14F-4D97-AF65-F5344CB8AC3E}">
        <p14:creationId xmlns:p14="http://schemas.microsoft.com/office/powerpoint/2010/main" val="61244377"/>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TM04033925[[fn=Droplet]]</Template>
  <TotalTime>0</TotalTime>
  <Words>504</Words>
  <Application>Microsoft Office PowerPoint</Application>
  <PresentationFormat>Widescreen</PresentationFormat>
  <Paragraphs>76</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Cambria Math</vt:lpstr>
      <vt:lpstr>Tw Cen MT</vt:lpstr>
      <vt:lpstr>Droplet</vt:lpstr>
      <vt:lpstr>IEEE AESS Radar Challenge  Backyard Meteorologists </vt:lpstr>
      <vt:lpstr>Backyard Weather Radar</vt:lpstr>
      <vt:lpstr>Simulated Rain Experiment</vt:lpstr>
      <vt:lpstr>Radar Calibration</vt:lpstr>
      <vt:lpstr>Reflectivity from Simulated Rain</vt:lpstr>
      <vt:lpstr>Electronic Scanning</vt:lpstr>
      <vt:lpstr>Future Work: Differential Reflectivity</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IEEE AESS Radar Challenge  Backyard Meteorologists</dc:title>
  <dc:creator>Mateo Lovato</dc:creator>
  <cp:lastModifiedBy>Mateo Lovato</cp:lastModifiedBy>
  <cp:revision>13</cp:revision>
  <dcterms:created xsi:type="dcterms:W3CDTF">2024-04-15T01:35:23Z</dcterms:created>
  <dcterms:modified xsi:type="dcterms:W3CDTF">2024-05-06T00:36:49Z</dcterms:modified>
</cp:coreProperties>
</file>