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61" r:id="rId5"/>
    <p:sldId id="262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659" autoAdjust="0"/>
  </p:normalViewPr>
  <p:slideViewPr>
    <p:cSldViewPr snapToGrid="0">
      <p:cViewPr varScale="1">
        <p:scale>
          <a:sx n="102" d="100"/>
          <a:sy n="102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39E78-3FEE-423A-8C64-1B67CB5168B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CDFBE-E8F4-467E-A5C0-83DF8EDB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3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CDFBE-E8F4-467E-A5C0-83DF8EDB92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CDFBE-E8F4-467E-A5C0-83DF8EDB92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70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CDFBE-E8F4-467E-A5C0-83DF8EDB92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CDFBE-E8F4-467E-A5C0-83DF8EDB92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9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CDFBE-E8F4-467E-A5C0-83DF8EDB92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CDFBE-E8F4-467E-A5C0-83DF8EDB92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6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F341B-778E-68A4-F8E9-99A22B715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FEEF2-278F-21A8-B4CF-9DB427A45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A345-1C45-18D7-77D1-58A1C960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085-2D6B-4283-B9F8-F62FC287D65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9FFA8-3586-F673-9199-2CE9FE6D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39F7B-3C74-6634-5265-0D5C6830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1CF1-584F-4467-ABBD-C3444E9C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5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3BD1C-0EB1-5043-06B9-58275F79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154D6-878F-1A12-94B3-6833991DC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3AA3-B63E-46FF-64F7-FBEC93B3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085-2D6B-4283-B9F8-F62FC287D65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5BE35-88E9-B51E-B4FE-9AA02A4C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102AA-C371-FE85-CC87-8579A0CA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1CF1-584F-4467-ABBD-C3444E9C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2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92BF9F-865A-A76B-0B0A-65944F592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F8B76-CEC1-7700-C9F2-B0D3EE5FC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67E61-76BD-D5BE-08F2-8DD56C34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085-2D6B-4283-B9F8-F62FC287D65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20917-AD81-8FEB-694F-39C65D085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8DADF-53D2-43D9-0B2D-B157ACDF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1CF1-584F-4467-ABBD-C3444E9C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4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2B34-72E2-65B7-BAB2-D5C18CFD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EE75C-F9CA-5E6C-04B0-F5E907866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BBF03-3F2A-89FC-A83F-CC3C9F379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085-2D6B-4283-B9F8-F62FC287D65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E9FD3-14AE-8FB5-676C-5BF8959B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B1600-F459-A69C-D08B-DCAC6A0C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1CF1-584F-4467-ABBD-C3444E9C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C6055-2D67-1312-F48F-453DD418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051D4-D436-C5ED-F65F-A738E115B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9DDE9-BE1F-B430-908C-03D0B6F3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085-2D6B-4283-B9F8-F62FC287D65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B92D8-0B95-816E-8DE2-9BE9C00A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AD67-AB87-4EDB-69A1-D8A5DAD1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1CF1-584F-4467-ABBD-C3444E9C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E7A49-2F43-5663-507F-6AA99F14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1F802-9702-02A9-C58E-EBF4E1F03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1D4B6-88ED-F79F-D0A6-14D3C73AB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D6CF-55D6-3B04-D58E-72759320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085-2D6B-4283-B9F8-F62FC287D65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D22F5-4D18-C349-1A88-F16FF0FA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7834E-366F-34E9-78A6-B64EA49F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1CF1-584F-4467-ABBD-C3444E9C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90FF-2976-A342-82FA-9D5D6E1D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08053-113C-444B-1FAE-F8032DA32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3ED8C-348B-D90A-ADD9-E097D027E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E1744-3634-0213-6338-DC0DF889F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50F4A0-0E56-DB8C-82A7-F29A88B2C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D9899D-1B18-3E4B-93FB-F92BA1FDD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085-2D6B-4283-B9F8-F62FC287D65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176D7-B32B-0CC8-6AC5-29B942C46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621389-0B83-61D9-3962-5BE23997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1CF1-584F-4467-ABBD-C3444E9C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2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3F8B-23F7-5A74-193A-0B92F924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6D5B08-D6BB-E99A-1ACE-C0D555EF1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085-2D6B-4283-B9F8-F62FC287D65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E13F4-83B9-A52B-1DF0-EEF1C0A5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C6875-C0E0-C513-2A20-C1179A02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1CF1-584F-4467-ABBD-C3444E9C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6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E2197-C8CB-5625-B5EF-3EA5CC6F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085-2D6B-4283-B9F8-F62FC287D65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FEB3D-5F99-0D28-D01B-49B8423EE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C77BE-BDAF-4921-D7E5-52655E0D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1CF1-584F-4467-ABBD-C3444E9C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0BEF-3188-9E3C-CE28-05714925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D0B52-670F-57DF-D58F-4B5042BC0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DF850-C2A3-9D06-75DF-8030822B3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690A3-D778-6796-818D-9961E227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085-2D6B-4283-B9F8-F62FC287D65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45D4F-CD0D-F961-1F82-B96ACA4E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C1BEB-537A-5FE2-6802-EDF041AE5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1CF1-584F-4467-ABBD-C3444E9C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7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E1AB-8596-6499-8EB9-C3D0FC3C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423D5-1A41-2CB8-5FE0-188A128C3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3BB1E-7E13-33DD-27CC-51D48EA05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95D8B-D360-8FE8-8BD3-CC64F005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085-2D6B-4283-B9F8-F62FC287D65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B8CC6-B6C0-08E0-C4A5-3D228295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EE1AE-3B41-69C4-5814-2273CAE7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1CF1-584F-4467-ABBD-C3444E9C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6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CF6C2-7B53-7F95-85D0-0EBB7722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11062-F923-D68B-5FF5-13840DFB7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20DA9-5121-65EC-CFBC-5A3FDE353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7D085-2D6B-4283-B9F8-F62FC287D65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EDE3C-BCDF-CDF4-EF4A-E80ADE268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E2D95-2556-A7A1-E9A2-D3A58BB87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21CF1-584F-4467-ABBD-C3444E9C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5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Q30GX5wlZ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9C26A-937C-D839-3913-217D6F60E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Passive Radar with Phaser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2B22D-A190-9EDE-9AD0-D3ED838F49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Mason Stone &amp; Matt Pierce</a:t>
            </a:r>
          </a:p>
        </p:txBody>
      </p:sp>
    </p:spTree>
    <p:extLst>
      <p:ext uri="{BB962C8B-B14F-4D97-AF65-F5344CB8AC3E}">
        <p14:creationId xmlns:p14="http://schemas.microsoft.com/office/powerpoint/2010/main" val="19357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CD8B2-7815-6C10-5478-5DCF1ECE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77"/>
            <a:ext cx="10515600" cy="1325563"/>
          </a:xfrm>
        </p:spPr>
        <p:txBody>
          <a:bodyPr/>
          <a:lstStyle/>
          <a:p>
            <a:r>
              <a:rPr lang="en-US" dirty="0"/>
              <a:t>Passive Radar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942BE-EC14-02C1-39BF-C9E5263CA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324" y="1277276"/>
            <a:ext cx="5039475" cy="52151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Passive radar utilizes signals in the electromagnetic spectrum</a:t>
            </a:r>
          </a:p>
          <a:p>
            <a:r>
              <a:rPr lang="en-US" dirty="0"/>
              <a:t>Signals are either detected directly or indirectly</a:t>
            </a:r>
          </a:p>
          <a:p>
            <a:r>
              <a:rPr lang="en-US" dirty="0"/>
              <a:t>Location can be done in several ways:</a:t>
            </a:r>
          </a:p>
          <a:p>
            <a:pPr lvl="1"/>
            <a:r>
              <a:rPr lang="en-US" dirty="0"/>
              <a:t>Two separate receivers doing triangulation </a:t>
            </a:r>
          </a:p>
          <a:p>
            <a:pPr lvl="1"/>
            <a:r>
              <a:rPr lang="en-US" dirty="0"/>
              <a:t>One receiver that is moving in location and time</a:t>
            </a:r>
          </a:p>
          <a:p>
            <a:r>
              <a:rPr lang="en-US" dirty="0"/>
              <a:t>The demo uses a direct detection scheme with 2 phasers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DDFC781-6FDA-359F-2980-56AB7D67F6FC}"/>
              </a:ext>
            </a:extLst>
          </p:cNvPr>
          <p:cNvGrpSpPr/>
          <p:nvPr/>
        </p:nvGrpSpPr>
        <p:grpSpPr>
          <a:xfrm>
            <a:off x="252238" y="1277276"/>
            <a:ext cx="5731060" cy="2576650"/>
            <a:chOff x="252238" y="1277276"/>
            <a:chExt cx="5731060" cy="25766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15495B-8AC3-828F-8DE9-D11A0CDF7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238" y="2181138"/>
              <a:ext cx="1171924" cy="167278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956F7F-E9C0-F483-2C40-031D0E524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2045" y="1277276"/>
              <a:ext cx="762527" cy="1088420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4772D99-B861-F3C5-2E8C-0CF6D67CAFFA}"/>
                </a:ext>
              </a:extLst>
            </p:cNvPr>
            <p:cNvCxnSpPr/>
            <p:nvPr/>
          </p:nvCxnSpPr>
          <p:spPr>
            <a:xfrm>
              <a:off x="3244572" y="1803633"/>
              <a:ext cx="1990421" cy="45300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DA6BC71-7E79-9E06-D529-350F4D335B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6116" y="2365696"/>
              <a:ext cx="3598877" cy="93982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608603-6679-6FAB-A9F6-40D5CD88080E}"/>
                </a:ext>
              </a:extLst>
            </p:cNvPr>
            <p:cNvSpPr txBox="1"/>
            <p:nvPr/>
          </p:nvSpPr>
          <p:spPr>
            <a:xfrm>
              <a:off x="5062941" y="2835608"/>
              <a:ext cx="92035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HB100</a:t>
              </a:r>
              <a:endParaRPr lang="en-US" sz="900" b="1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CBE04F-688B-93F7-9F0B-27D8587BF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39955" y="2117866"/>
              <a:ext cx="366331" cy="740735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56D2C2F-3099-8CD9-9AC5-8BF124E02EB7}"/>
                </a:ext>
              </a:extLst>
            </p:cNvPr>
            <p:cNvSpPr txBox="1"/>
            <p:nvPr/>
          </p:nvSpPr>
          <p:spPr>
            <a:xfrm>
              <a:off x="2010615" y="3447122"/>
              <a:ext cx="3154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Direct Signal Detection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5B95187-1831-ED0B-3CC6-2746562BA7F5}"/>
              </a:ext>
            </a:extLst>
          </p:cNvPr>
          <p:cNvGrpSpPr/>
          <p:nvPr/>
        </p:nvGrpSpPr>
        <p:grpSpPr>
          <a:xfrm>
            <a:off x="252238" y="4023263"/>
            <a:ext cx="5561486" cy="2747754"/>
            <a:chOff x="252238" y="4023263"/>
            <a:chExt cx="5561486" cy="274775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5D3A54-D7A5-4C8F-C456-9D19C35E8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238" y="4927125"/>
              <a:ext cx="1171924" cy="16727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BD11E3B-E356-8CC0-FF76-3D4080CF8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2045" y="4023263"/>
              <a:ext cx="762527" cy="1088420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10CFB2E-D282-3271-F2D0-B5817A09C8BA}"/>
                </a:ext>
              </a:extLst>
            </p:cNvPr>
            <p:cNvCxnSpPr/>
            <p:nvPr/>
          </p:nvCxnSpPr>
          <p:spPr>
            <a:xfrm>
              <a:off x="3244572" y="4549620"/>
              <a:ext cx="1990421" cy="45300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02A768C-9CDC-4AF5-1E2E-434EDB9B63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6116" y="5111683"/>
              <a:ext cx="3598877" cy="93982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C60B61-BDC2-FB10-842B-FE7EE4FF6663}"/>
                </a:ext>
              </a:extLst>
            </p:cNvPr>
            <p:cNvSpPr txBox="1"/>
            <p:nvPr/>
          </p:nvSpPr>
          <p:spPr>
            <a:xfrm>
              <a:off x="4209331" y="6092350"/>
              <a:ext cx="92035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HB100</a:t>
              </a:r>
              <a:endParaRPr lang="en-US" sz="900" b="1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7269702-DB13-C032-39A9-08AAFD28F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4426047" y="5350121"/>
              <a:ext cx="398425" cy="740735"/>
            </a:xfrm>
            <a:prstGeom prst="rect">
              <a:avLst/>
            </a:prstGeom>
          </p:spPr>
        </p:pic>
        <p:grpSp>
          <p:nvGrpSpPr>
            <p:cNvPr id="22" name="Group 544">
              <a:extLst>
                <a:ext uri="{FF2B5EF4-FFF2-40B4-BE49-F238E27FC236}">
                  <a16:creationId xmlns:a16="http://schemas.microsoft.com/office/drawing/2014/main" id="{93C55127-16E2-43BA-EF82-7D16545A9928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5127704" y="4808558"/>
              <a:ext cx="846831" cy="525208"/>
              <a:chOff x="2638425" y="2667000"/>
              <a:chExt cx="2608263" cy="1617663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FE9D0EC0-BDED-0E3F-8C74-25AFE0A54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889" y="2821290"/>
                <a:ext cx="761743" cy="222687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" y="131"/>
                  </a:cxn>
                  <a:cxn ang="0">
                    <a:pos x="4" y="124"/>
                  </a:cxn>
                  <a:cxn ang="0">
                    <a:pos x="8" y="117"/>
                  </a:cxn>
                  <a:cxn ang="0">
                    <a:pos x="13" y="110"/>
                  </a:cxn>
                  <a:cxn ang="0">
                    <a:pos x="20" y="104"/>
                  </a:cxn>
                  <a:cxn ang="0">
                    <a:pos x="29" y="97"/>
                  </a:cxn>
                  <a:cxn ang="0">
                    <a:pos x="38" y="91"/>
                  </a:cxn>
                  <a:cxn ang="0">
                    <a:pos x="49" y="84"/>
                  </a:cxn>
                  <a:cxn ang="0">
                    <a:pos x="61" y="78"/>
                  </a:cxn>
                  <a:cxn ang="0">
                    <a:pos x="75" y="72"/>
                  </a:cxn>
                  <a:cxn ang="0">
                    <a:pos x="89" y="67"/>
                  </a:cxn>
                  <a:cxn ang="0">
                    <a:pos x="105" y="61"/>
                  </a:cxn>
                  <a:cxn ang="0">
                    <a:pos x="122" y="56"/>
                  </a:cxn>
                  <a:cxn ang="0">
                    <a:pos x="139" y="50"/>
                  </a:cxn>
                  <a:cxn ang="0">
                    <a:pos x="158" y="45"/>
                  </a:cxn>
                  <a:cxn ang="0">
                    <a:pos x="178" y="41"/>
                  </a:cxn>
                  <a:cxn ang="0">
                    <a:pos x="220" y="32"/>
                  </a:cxn>
                  <a:cxn ang="0">
                    <a:pos x="266" y="24"/>
                  </a:cxn>
                  <a:cxn ang="0">
                    <a:pos x="315" y="17"/>
                  </a:cxn>
                  <a:cxn ang="0">
                    <a:pos x="367" y="11"/>
                  </a:cxn>
                  <a:cxn ang="0">
                    <a:pos x="422" y="6"/>
                  </a:cxn>
                  <a:cxn ang="0">
                    <a:pos x="479" y="3"/>
                  </a:cxn>
                  <a:cxn ang="0">
                    <a:pos x="537" y="1"/>
                  </a:cxn>
                  <a:cxn ang="0">
                    <a:pos x="598" y="0"/>
                  </a:cxn>
                  <a:cxn ang="0">
                    <a:pos x="600" y="0"/>
                  </a:cxn>
                  <a:cxn ang="0">
                    <a:pos x="602" y="0"/>
                  </a:cxn>
                  <a:cxn ang="0">
                    <a:pos x="598" y="140"/>
                  </a:cxn>
                  <a:cxn ang="0">
                    <a:pos x="0" y="138"/>
                  </a:cxn>
                </a:cxnLst>
                <a:rect l="0" t="0" r="r" b="b"/>
                <a:pathLst>
                  <a:path w="602" h="140">
                    <a:moveTo>
                      <a:pt x="0" y="138"/>
                    </a:moveTo>
                    <a:lnTo>
                      <a:pt x="1" y="131"/>
                    </a:lnTo>
                    <a:lnTo>
                      <a:pt x="4" y="124"/>
                    </a:lnTo>
                    <a:lnTo>
                      <a:pt x="8" y="117"/>
                    </a:lnTo>
                    <a:lnTo>
                      <a:pt x="13" y="110"/>
                    </a:lnTo>
                    <a:lnTo>
                      <a:pt x="20" y="104"/>
                    </a:lnTo>
                    <a:lnTo>
                      <a:pt x="29" y="97"/>
                    </a:lnTo>
                    <a:lnTo>
                      <a:pt x="38" y="91"/>
                    </a:lnTo>
                    <a:lnTo>
                      <a:pt x="49" y="84"/>
                    </a:lnTo>
                    <a:lnTo>
                      <a:pt x="61" y="78"/>
                    </a:lnTo>
                    <a:lnTo>
                      <a:pt x="75" y="72"/>
                    </a:lnTo>
                    <a:lnTo>
                      <a:pt x="89" y="67"/>
                    </a:lnTo>
                    <a:lnTo>
                      <a:pt x="105" y="61"/>
                    </a:lnTo>
                    <a:lnTo>
                      <a:pt x="122" y="56"/>
                    </a:lnTo>
                    <a:lnTo>
                      <a:pt x="139" y="50"/>
                    </a:lnTo>
                    <a:lnTo>
                      <a:pt x="158" y="45"/>
                    </a:lnTo>
                    <a:lnTo>
                      <a:pt x="178" y="41"/>
                    </a:lnTo>
                    <a:lnTo>
                      <a:pt x="220" y="32"/>
                    </a:lnTo>
                    <a:lnTo>
                      <a:pt x="266" y="24"/>
                    </a:lnTo>
                    <a:lnTo>
                      <a:pt x="315" y="17"/>
                    </a:lnTo>
                    <a:lnTo>
                      <a:pt x="367" y="11"/>
                    </a:lnTo>
                    <a:lnTo>
                      <a:pt x="422" y="6"/>
                    </a:lnTo>
                    <a:lnTo>
                      <a:pt x="479" y="3"/>
                    </a:lnTo>
                    <a:lnTo>
                      <a:pt x="537" y="1"/>
                    </a:lnTo>
                    <a:lnTo>
                      <a:pt x="598" y="0"/>
                    </a:lnTo>
                    <a:lnTo>
                      <a:pt x="600" y="0"/>
                    </a:lnTo>
                    <a:lnTo>
                      <a:pt x="602" y="0"/>
                    </a:lnTo>
                    <a:lnTo>
                      <a:pt x="598" y="14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EA86740C-9A41-44FD-134E-FED2B30B0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889" y="3958585"/>
                <a:ext cx="754689" cy="184512"/>
              </a:xfrm>
              <a:custGeom>
                <a:avLst/>
                <a:gdLst/>
                <a:ahLst/>
                <a:cxnLst>
                  <a:cxn ang="0">
                    <a:pos x="597" y="116"/>
                  </a:cxn>
                  <a:cxn ang="0">
                    <a:pos x="536" y="115"/>
                  </a:cxn>
                  <a:cxn ang="0">
                    <a:pos x="477" y="114"/>
                  </a:cxn>
                  <a:cxn ang="0">
                    <a:pos x="419" y="111"/>
                  </a:cxn>
                  <a:cxn ang="0">
                    <a:pos x="365" y="107"/>
                  </a:cxn>
                  <a:cxn ang="0">
                    <a:pos x="312" y="102"/>
                  </a:cxn>
                  <a:cxn ang="0">
                    <a:pos x="263" y="97"/>
                  </a:cxn>
                  <a:cxn ang="0">
                    <a:pos x="217" y="90"/>
                  </a:cxn>
                  <a:cxn ang="0">
                    <a:pos x="175" y="83"/>
                  </a:cxn>
                  <a:cxn ang="0">
                    <a:pos x="155" y="79"/>
                  </a:cxn>
                  <a:cxn ang="0">
                    <a:pos x="136" y="75"/>
                  </a:cxn>
                  <a:cxn ang="0">
                    <a:pos x="119" y="70"/>
                  </a:cxn>
                  <a:cxn ang="0">
                    <a:pos x="102" y="66"/>
                  </a:cxn>
                  <a:cxn ang="0">
                    <a:pos x="86" y="61"/>
                  </a:cxn>
                  <a:cxn ang="0">
                    <a:pos x="72" y="56"/>
                  </a:cxn>
                  <a:cxn ang="0">
                    <a:pos x="59" y="51"/>
                  </a:cxn>
                  <a:cxn ang="0">
                    <a:pos x="47" y="46"/>
                  </a:cxn>
                  <a:cxn ang="0">
                    <a:pos x="36" y="41"/>
                  </a:cxn>
                  <a:cxn ang="0">
                    <a:pos x="27" y="36"/>
                  </a:cxn>
                  <a:cxn ang="0">
                    <a:pos x="19" y="31"/>
                  </a:cxn>
                  <a:cxn ang="0">
                    <a:pos x="12" y="25"/>
                  </a:cxn>
                  <a:cxn ang="0">
                    <a:pos x="7" y="19"/>
                  </a:cxn>
                  <a:cxn ang="0">
                    <a:pos x="3" y="14"/>
                  </a:cxn>
                  <a:cxn ang="0">
                    <a:pos x="1" y="8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597" y="2"/>
                  </a:cxn>
                  <a:cxn ang="0">
                    <a:pos x="597" y="116"/>
                  </a:cxn>
                </a:cxnLst>
                <a:rect l="0" t="0" r="r" b="b"/>
                <a:pathLst>
                  <a:path w="597" h="116">
                    <a:moveTo>
                      <a:pt x="597" y="116"/>
                    </a:moveTo>
                    <a:lnTo>
                      <a:pt x="536" y="115"/>
                    </a:lnTo>
                    <a:lnTo>
                      <a:pt x="477" y="114"/>
                    </a:lnTo>
                    <a:lnTo>
                      <a:pt x="419" y="111"/>
                    </a:lnTo>
                    <a:lnTo>
                      <a:pt x="365" y="107"/>
                    </a:lnTo>
                    <a:lnTo>
                      <a:pt x="312" y="102"/>
                    </a:lnTo>
                    <a:lnTo>
                      <a:pt x="263" y="97"/>
                    </a:lnTo>
                    <a:lnTo>
                      <a:pt x="217" y="90"/>
                    </a:lnTo>
                    <a:lnTo>
                      <a:pt x="175" y="83"/>
                    </a:lnTo>
                    <a:lnTo>
                      <a:pt x="155" y="79"/>
                    </a:lnTo>
                    <a:lnTo>
                      <a:pt x="136" y="75"/>
                    </a:lnTo>
                    <a:lnTo>
                      <a:pt x="119" y="70"/>
                    </a:lnTo>
                    <a:lnTo>
                      <a:pt x="102" y="66"/>
                    </a:lnTo>
                    <a:lnTo>
                      <a:pt x="86" y="61"/>
                    </a:lnTo>
                    <a:lnTo>
                      <a:pt x="72" y="56"/>
                    </a:lnTo>
                    <a:lnTo>
                      <a:pt x="59" y="51"/>
                    </a:lnTo>
                    <a:lnTo>
                      <a:pt x="47" y="46"/>
                    </a:lnTo>
                    <a:lnTo>
                      <a:pt x="36" y="41"/>
                    </a:lnTo>
                    <a:lnTo>
                      <a:pt x="27" y="36"/>
                    </a:lnTo>
                    <a:lnTo>
                      <a:pt x="19" y="31"/>
                    </a:lnTo>
                    <a:lnTo>
                      <a:pt x="12" y="25"/>
                    </a:lnTo>
                    <a:lnTo>
                      <a:pt x="7" y="19"/>
                    </a:lnTo>
                    <a:lnTo>
                      <a:pt x="3" y="14"/>
                    </a:lnTo>
                    <a:lnTo>
                      <a:pt x="1" y="8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97" y="2"/>
                    </a:lnTo>
                    <a:lnTo>
                      <a:pt x="597" y="1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Rectangle 8">
                <a:extLst>
                  <a:ext uri="{FF2B5EF4-FFF2-40B4-BE49-F238E27FC236}">
                    <a16:creationId xmlns:a16="http://schemas.microsoft.com/office/drawing/2014/main" id="{7451BC74-AC53-11BD-CA8B-23E847319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836" y="3032843"/>
                <a:ext cx="768796" cy="93051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Rectangle 9">
                <a:extLst>
                  <a:ext uri="{FF2B5EF4-FFF2-40B4-BE49-F238E27FC236}">
                    <a16:creationId xmlns:a16="http://schemas.microsoft.com/office/drawing/2014/main" id="{1C95A3BD-3796-6136-4642-CC17AF17D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187" y="2821290"/>
                <a:ext cx="457046" cy="130908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DDA61C29-B1F6-86FB-E299-16D8D5C4F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836" y="2816519"/>
                <a:ext cx="757511" cy="219506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2" y="131"/>
                  </a:cxn>
                  <a:cxn ang="0">
                    <a:pos x="5" y="124"/>
                  </a:cxn>
                  <a:cxn ang="0">
                    <a:pos x="10" y="117"/>
                  </a:cxn>
                  <a:cxn ang="0">
                    <a:pos x="16" y="110"/>
                  </a:cxn>
                  <a:cxn ang="0">
                    <a:pos x="24" y="103"/>
                  </a:cxn>
                  <a:cxn ang="0">
                    <a:pos x="32" y="97"/>
                  </a:cxn>
                  <a:cxn ang="0">
                    <a:pos x="42" y="90"/>
                  </a:cxn>
                  <a:cxn ang="0">
                    <a:pos x="54" y="84"/>
                  </a:cxn>
                  <a:cxn ang="0">
                    <a:pos x="66" y="78"/>
                  </a:cxn>
                  <a:cxn ang="0">
                    <a:pos x="80" y="72"/>
                  </a:cxn>
                  <a:cxn ang="0">
                    <a:pos x="94" y="66"/>
                  </a:cxn>
                  <a:cxn ang="0">
                    <a:pos x="110" y="61"/>
                  </a:cxn>
                  <a:cxn ang="0">
                    <a:pos x="127" y="55"/>
                  </a:cxn>
                  <a:cxn ang="0">
                    <a:pos x="144" y="50"/>
                  </a:cxn>
                  <a:cxn ang="0">
                    <a:pos x="183" y="40"/>
                  </a:cxn>
                  <a:cxn ang="0">
                    <a:pos x="225" y="31"/>
                  </a:cxn>
                  <a:cxn ang="0">
                    <a:pos x="270" y="23"/>
                  </a:cxn>
                  <a:cxn ang="0">
                    <a:pos x="319" y="17"/>
                  </a:cxn>
                  <a:cxn ang="0">
                    <a:pos x="370" y="11"/>
                  </a:cxn>
                  <a:cxn ang="0">
                    <a:pos x="423" y="6"/>
                  </a:cxn>
                  <a:cxn ang="0">
                    <a:pos x="479" y="3"/>
                  </a:cxn>
                  <a:cxn ang="0">
                    <a:pos x="537" y="1"/>
                  </a:cxn>
                  <a:cxn ang="0">
                    <a:pos x="596" y="0"/>
                  </a:cxn>
                  <a:cxn ang="0">
                    <a:pos x="598" y="0"/>
                  </a:cxn>
                  <a:cxn ang="0">
                    <a:pos x="600" y="0"/>
                  </a:cxn>
                </a:cxnLst>
                <a:rect l="0" t="0" r="r" b="b"/>
                <a:pathLst>
                  <a:path w="600" h="138">
                    <a:moveTo>
                      <a:pt x="0" y="138"/>
                    </a:moveTo>
                    <a:lnTo>
                      <a:pt x="2" y="131"/>
                    </a:lnTo>
                    <a:lnTo>
                      <a:pt x="5" y="124"/>
                    </a:lnTo>
                    <a:lnTo>
                      <a:pt x="10" y="117"/>
                    </a:lnTo>
                    <a:lnTo>
                      <a:pt x="16" y="110"/>
                    </a:lnTo>
                    <a:lnTo>
                      <a:pt x="24" y="103"/>
                    </a:lnTo>
                    <a:lnTo>
                      <a:pt x="32" y="97"/>
                    </a:lnTo>
                    <a:lnTo>
                      <a:pt x="42" y="90"/>
                    </a:lnTo>
                    <a:lnTo>
                      <a:pt x="54" y="84"/>
                    </a:lnTo>
                    <a:lnTo>
                      <a:pt x="66" y="78"/>
                    </a:lnTo>
                    <a:lnTo>
                      <a:pt x="80" y="72"/>
                    </a:lnTo>
                    <a:lnTo>
                      <a:pt x="94" y="66"/>
                    </a:lnTo>
                    <a:lnTo>
                      <a:pt x="110" y="61"/>
                    </a:lnTo>
                    <a:lnTo>
                      <a:pt x="127" y="55"/>
                    </a:lnTo>
                    <a:lnTo>
                      <a:pt x="144" y="50"/>
                    </a:lnTo>
                    <a:lnTo>
                      <a:pt x="183" y="40"/>
                    </a:lnTo>
                    <a:lnTo>
                      <a:pt x="225" y="31"/>
                    </a:lnTo>
                    <a:lnTo>
                      <a:pt x="270" y="23"/>
                    </a:lnTo>
                    <a:lnTo>
                      <a:pt x="319" y="17"/>
                    </a:lnTo>
                    <a:lnTo>
                      <a:pt x="370" y="11"/>
                    </a:lnTo>
                    <a:lnTo>
                      <a:pt x="423" y="6"/>
                    </a:lnTo>
                    <a:lnTo>
                      <a:pt x="479" y="3"/>
                    </a:lnTo>
                    <a:lnTo>
                      <a:pt x="537" y="1"/>
                    </a:lnTo>
                    <a:lnTo>
                      <a:pt x="596" y="0"/>
                    </a:lnTo>
                    <a:lnTo>
                      <a:pt x="598" y="0"/>
                    </a:lnTo>
                    <a:lnTo>
                      <a:pt x="60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BAC53E06-DA43-1A70-50B2-0FEF7DC73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246" y="3958585"/>
                <a:ext cx="756100" cy="181331"/>
              </a:xfrm>
              <a:custGeom>
                <a:avLst/>
                <a:gdLst/>
                <a:ahLst/>
                <a:cxnLst>
                  <a:cxn ang="0">
                    <a:pos x="598" y="114"/>
                  </a:cxn>
                  <a:cxn ang="0">
                    <a:pos x="537" y="113"/>
                  </a:cxn>
                  <a:cxn ang="0">
                    <a:pos x="478" y="112"/>
                  </a:cxn>
                  <a:cxn ang="0">
                    <a:pos x="420" y="109"/>
                  </a:cxn>
                  <a:cxn ang="0">
                    <a:pos x="365" y="105"/>
                  </a:cxn>
                  <a:cxn ang="0">
                    <a:pos x="313" y="101"/>
                  </a:cxn>
                  <a:cxn ang="0">
                    <a:pos x="264" y="95"/>
                  </a:cxn>
                  <a:cxn ang="0">
                    <a:pos x="218" y="89"/>
                  </a:cxn>
                  <a:cxn ang="0">
                    <a:pos x="175" y="81"/>
                  </a:cxn>
                  <a:cxn ang="0">
                    <a:pos x="155" y="77"/>
                  </a:cxn>
                  <a:cxn ang="0">
                    <a:pos x="137" y="73"/>
                  </a:cxn>
                  <a:cxn ang="0">
                    <a:pos x="119" y="69"/>
                  </a:cxn>
                  <a:cxn ang="0">
                    <a:pos x="102" y="65"/>
                  </a:cxn>
                  <a:cxn ang="0">
                    <a:pos x="87" y="60"/>
                  </a:cxn>
                  <a:cxn ang="0">
                    <a:pos x="72" y="55"/>
                  </a:cxn>
                  <a:cxn ang="0">
                    <a:pos x="59" y="51"/>
                  </a:cxn>
                  <a:cxn ang="0">
                    <a:pos x="47" y="46"/>
                  </a:cxn>
                  <a:cxn ang="0">
                    <a:pos x="36" y="41"/>
                  </a:cxn>
                  <a:cxn ang="0">
                    <a:pos x="27" y="35"/>
                  </a:cxn>
                  <a:cxn ang="0">
                    <a:pos x="19" y="30"/>
                  </a:cxn>
                  <a:cxn ang="0">
                    <a:pos x="12" y="25"/>
                  </a:cxn>
                  <a:cxn ang="0">
                    <a:pos x="7" y="19"/>
                  </a:cxn>
                  <a:cxn ang="0">
                    <a:pos x="3" y="14"/>
                  </a:cxn>
                  <a:cxn ang="0">
                    <a:pos x="1" y="8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598" h="114">
                    <a:moveTo>
                      <a:pt x="598" y="114"/>
                    </a:moveTo>
                    <a:lnTo>
                      <a:pt x="537" y="113"/>
                    </a:lnTo>
                    <a:lnTo>
                      <a:pt x="478" y="112"/>
                    </a:lnTo>
                    <a:lnTo>
                      <a:pt x="420" y="109"/>
                    </a:lnTo>
                    <a:lnTo>
                      <a:pt x="365" y="105"/>
                    </a:lnTo>
                    <a:lnTo>
                      <a:pt x="313" y="101"/>
                    </a:lnTo>
                    <a:lnTo>
                      <a:pt x="264" y="95"/>
                    </a:lnTo>
                    <a:lnTo>
                      <a:pt x="218" y="89"/>
                    </a:lnTo>
                    <a:lnTo>
                      <a:pt x="175" y="81"/>
                    </a:lnTo>
                    <a:lnTo>
                      <a:pt x="155" y="77"/>
                    </a:lnTo>
                    <a:lnTo>
                      <a:pt x="137" y="73"/>
                    </a:lnTo>
                    <a:lnTo>
                      <a:pt x="119" y="69"/>
                    </a:lnTo>
                    <a:lnTo>
                      <a:pt x="102" y="65"/>
                    </a:lnTo>
                    <a:lnTo>
                      <a:pt x="87" y="60"/>
                    </a:lnTo>
                    <a:lnTo>
                      <a:pt x="72" y="55"/>
                    </a:lnTo>
                    <a:lnTo>
                      <a:pt x="59" y="51"/>
                    </a:lnTo>
                    <a:lnTo>
                      <a:pt x="47" y="46"/>
                    </a:lnTo>
                    <a:lnTo>
                      <a:pt x="36" y="41"/>
                    </a:lnTo>
                    <a:lnTo>
                      <a:pt x="27" y="35"/>
                    </a:lnTo>
                    <a:lnTo>
                      <a:pt x="19" y="30"/>
                    </a:lnTo>
                    <a:lnTo>
                      <a:pt x="12" y="25"/>
                    </a:lnTo>
                    <a:lnTo>
                      <a:pt x="7" y="19"/>
                    </a:lnTo>
                    <a:lnTo>
                      <a:pt x="3" y="14"/>
                    </a:lnTo>
                    <a:lnTo>
                      <a:pt x="1" y="8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12">
                <a:extLst>
                  <a:ext uri="{FF2B5EF4-FFF2-40B4-BE49-F238E27FC236}">
                    <a16:creationId xmlns:a16="http://schemas.microsoft.com/office/drawing/2014/main" id="{4569E160-A81A-4F4E-62D9-1287725C3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8425" y="3042387"/>
                <a:ext cx="1411" cy="9146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97FD1AC8-01B3-517B-E67B-D3811AFDE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1578" y="2814928"/>
                <a:ext cx="430243" cy="15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Line 14">
                <a:extLst>
                  <a:ext uri="{FF2B5EF4-FFF2-40B4-BE49-F238E27FC236}">
                    <a16:creationId xmlns:a16="http://schemas.microsoft.com/office/drawing/2014/main" id="{69C8A4AC-ED40-F2A7-5EC4-E2B802D18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3366" y="4136735"/>
                <a:ext cx="448582" cy="15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CFF94471-F4AE-6AB8-285C-CBCC63A3A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990" y="4041298"/>
                <a:ext cx="66300" cy="683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3"/>
                  </a:cxn>
                  <a:cxn ang="0">
                    <a:pos x="52" y="43"/>
                  </a:cxn>
                  <a:cxn ang="0">
                    <a:pos x="0" y="0"/>
                  </a:cxn>
                </a:cxnLst>
                <a:rect l="0" t="0" r="r" b="b"/>
                <a:pathLst>
                  <a:path w="52" h="43">
                    <a:moveTo>
                      <a:pt x="0" y="0"/>
                    </a:moveTo>
                    <a:lnTo>
                      <a:pt x="0" y="43"/>
                    </a:lnTo>
                    <a:lnTo>
                      <a:pt x="52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E9F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3" name="Group 16">
                <a:extLst>
                  <a:ext uri="{FF2B5EF4-FFF2-40B4-BE49-F238E27FC236}">
                    <a16:creationId xmlns:a16="http://schemas.microsoft.com/office/drawing/2014/main" id="{0282F91C-4DD1-1AD7-C1F8-842CFAC98E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6157" y="4042888"/>
                <a:ext cx="438707" cy="69987"/>
                <a:chOff x="2259" y="2962"/>
                <a:chExt cx="347" cy="44"/>
              </a:xfrm>
            </p:grpSpPr>
            <p:sp>
              <p:nvSpPr>
                <p:cNvPr id="83" name="Freeform 17">
                  <a:extLst>
                    <a:ext uri="{FF2B5EF4-FFF2-40B4-BE49-F238E27FC236}">
                      <a16:creationId xmlns:a16="http://schemas.microsoft.com/office/drawing/2014/main" id="{1FC753FB-B5BD-1431-B33A-90F18B90B4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" y="2962"/>
                  <a:ext cx="347" cy="44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" y="40"/>
                    </a:cxn>
                    <a:cxn ang="0">
                      <a:pos x="7" y="35"/>
                    </a:cxn>
                    <a:cxn ang="0">
                      <a:pos x="16" y="31"/>
                    </a:cxn>
                    <a:cxn ang="0">
                      <a:pos x="27" y="27"/>
                    </a:cxn>
                    <a:cxn ang="0">
                      <a:pos x="42" y="23"/>
                    </a:cxn>
                    <a:cxn ang="0">
                      <a:pos x="59" y="20"/>
                    </a:cxn>
                    <a:cxn ang="0">
                      <a:pos x="79" y="16"/>
                    </a:cxn>
                    <a:cxn ang="0">
                      <a:pos x="102" y="13"/>
                    </a:cxn>
                    <a:cxn ang="0">
                      <a:pos x="126" y="10"/>
                    </a:cxn>
                    <a:cxn ang="0">
                      <a:pos x="153" y="8"/>
                    </a:cxn>
                    <a:cxn ang="0">
                      <a:pos x="181" y="5"/>
                    </a:cxn>
                    <a:cxn ang="0">
                      <a:pos x="212" y="4"/>
                    </a:cxn>
                    <a:cxn ang="0">
                      <a:pos x="244" y="2"/>
                    </a:cxn>
                    <a:cxn ang="0">
                      <a:pos x="277" y="1"/>
                    </a:cxn>
                    <a:cxn ang="0">
                      <a:pos x="311" y="0"/>
                    </a:cxn>
                    <a:cxn ang="0">
                      <a:pos x="347" y="0"/>
                    </a:cxn>
                    <a:cxn ang="0">
                      <a:pos x="347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47" h="44">
                      <a:moveTo>
                        <a:pt x="0" y="44"/>
                      </a:moveTo>
                      <a:lnTo>
                        <a:pt x="2" y="40"/>
                      </a:lnTo>
                      <a:lnTo>
                        <a:pt x="7" y="35"/>
                      </a:lnTo>
                      <a:lnTo>
                        <a:pt x="16" y="31"/>
                      </a:lnTo>
                      <a:lnTo>
                        <a:pt x="27" y="27"/>
                      </a:lnTo>
                      <a:lnTo>
                        <a:pt x="42" y="23"/>
                      </a:lnTo>
                      <a:lnTo>
                        <a:pt x="59" y="20"/>
                      </a:lnTo>
                      <a:lnTo>
                        <a:pt x="79" y="16"/>
                      </a:lnTo>
                      <a:lnTo>
                        <a:pt x="102" y="13"/>
                      </a:lnTo>
                      <a:lnTo>
                        <a:pt x="126" y="10"/>
                      </a:lnTo>
                      <a:lnTo>
                        <a:pt x="153" y="8"/>
                      </a:lnTo>
                      <a:lnTo>
                        <a:pt x="181" y="5"/>
                      </a:lnTo>
                      <a:lnTo>
                        <a:pt x="212" y="4"/>
                      </a:lnTo>
                      <a:lnTo>
                        <a:pt x="244" y="2"/>
                      </a:lnTo>
                      <a:lnTo>
                        <a:pt x="277" y="1"/>
                      </a:lnTo>
                      <a:lnTo>
                        <a:pt x="311" y="0"/>
                      </a:lnTo>
                      <a:lnTo>
                        <a:pt x="347" y="0"/>
                      </a:lnTo>
                      <a:lnTo>
                        <a:pt x="347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C7E9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8">
                  <a:extLst>
                    <a:ext uri="{FF2B5EF4-FFF2-40B4-BE49-F238E27FC236}">
                      <a16:creationId xmlns:a16="http://schemas.microsoft.com/office/drawing/2014/main" id="{60565225-CA46-E735-7394-6C73A49F8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" y="2962"/>
                  <a:ext cx="347" cy="44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" y="40"/>
                    </a:cxn>
                    <a:cxn ang="0">
                      <a:pos x="7" y="35"/>
                    </a:cxn>
                    <a:cxn ang="0">
                      <a:pos x="16" y="31"/>
                    </a:cxn>
                    <a:cxn ang="0">
                      <a:pos x="27" y="27"/>
                    </a:cxn>
                    <a:cxn ang="0">
                      <a:pos x="42" y="23"/>
                    </a:cxn>
                    <a:cxn ang="0">
                      <a:pos x="59" y="20"/>
                    </a:cxn>
                    <a:cxn ang="0">
                      <a:pos x="79" y="16"/>
                    </a:cxn>
                    <a:cxn ang="0">
                      <a:pos x="102" y="13"/>
                    </a:cxn>
                    <a:cxn ang="0">
                      <a:pos x="126" y="10"/>
                    </a:cxn>
                    <a:cxn ang="0">
                      <a:pos x="153" y="8"/>
                    </a:cxn>
                    <a:cxn ang="0">
                      <a:pos x="181" y="5"/>
                    </a:cxn>
                    <a:cxn ang="0">
                      <a:pos x="212" y="4"/>
                    </a:cxn>
                    <a:cxn ang="0">
                      <a:pos x="244" y="2"/>
                    </a:cxn>
                    <a:cxn ang="0">
                      <a:pos x="277" y="1"/>
                    </a:cxn>
                    <a:cxn ang="0">
                      <a:pos x="311" y="0"/>
                    </a:cxn>
                    <a:cxn ang="0">
                      <a:pos x="347" y="0"/>
                    </a:cxn>
                  </a:cxnLst>
                  <a:rect l="0" t="0" r="r" b="b"/>
                  <a:pathLst>
                    <a:path w="347" h="44">
                      <a:moveTo>
                        <a:pt x="0" y="44"/>
                      </a:moveTo>
                      <a:lnTo>
                        <a:pt x="2" y="40"/>
                      </a:lnTo>
                      <a:lnTo>
                        <a:pt x="7" y="35"/>
                      </a:lnTo>
                      <a:lnTo>
                        <a:pt x="16" y="31"/>
                      </a:lnTo>
                      <a:lnTo>
                        <a:pt x="27" y="27"/>
                      </a:lnTo>
                      <a:lnTo>
                        <a:pt x="42" y="23"/>
                      </a:lnTo>
                      <a:lnTo>
                        <a:pt x="59" y="20"/>
                      </a:lnTo>
                      <a:lnTo>
                        <a:pt x="79" y="16"/>
                      </a:lnTo>
                      <a:lnTo>
                        <a:pt x="102" y="13"/>
                      </a:lnTo>
                      <a:lnTo>
                        <a:pt x="126" y="10"/>
                      </a:lnTo>
                      <a:lnTo>
                        <a:pt x="153" y="8"/>
                      </a:lnTo>
                      <a:lnTo>
                        <a:pt x="181" y="5"/>
                      </a:lnTo>
                      <a:lnTo>
                        <a:pt x="212" y="4"/>
                      </a:lnTo>
                      <a:lnTo>
                        <a:pt x="244" y="2"/>
                      </a:lnTo>
                      <a:lnTo>
                        <a:pt x="277" y="1"/>
                      </a:lnTo>
                      <a:lnTo>
                        <a:pt x="311" y="0"/>
                      </a:lnTo>
                      <a:lnTo>
                        <a:pt x="347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4" name="Line 19">
                <a:extLst>
                  <a:ext uri="{FF2B5EF4-FFF2-40B4-BE49-F238E27FC236}">
                    <a16:creationId xmlns:a16="http://schemas.microsoft.com/office/drawing/2014/main" id="{4BBDCA00-866C-4752-6BC6-2BCB5227B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3336" y="4109695"/>
                <a:ext cx="502186" cy="15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Line 20">
                <a:extLst>
                  <a:ext uri="{FF2B5EF4-FFF2-40B4-BE49-F238E27FC236}">
                    <a16:creationId xmlns:a16="http://schemas.microsoft.com/office/drawing/2014/main" id="{0CA9E2FE-4115-E4FB-BF94-749D427EF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07686" y="4041298"/>
                <a:ext cx="60657" cy="715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Freeform 21">
                <a:extLst>
                  <a:ext uri="{FF2B5EF4-FFF2-40B4-BE49-F238E27FC236}">
                    <a16:creationId xmlns:a16="http://schemas.microsoft.com/office/drawing/2014/main" id="{E2F6B628-8762-8662-D9FA-934998086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294" y="2845150"/>
                <a:ext cx="73353" cy="73169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0" y="46"/>
                  </a:cxn>
                </a:cxnLst>
                <a:rect l="0" t="0" r="r" b="b"/>
                <a:pathLst>
                  <a:path w="58" h="46">
                    <a:moveTo>
                      <a:pt x="0" y="46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7E9F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7" name="Group 22">
                <a:extLst>
                  <a:ext uri="{FF2B5EF4-FFF2-40B4-BE49-F238E27FC236}">
                    <a16:creationId xmlns:a16="http://schemas.microsoft.com/office/drawing/2014/main" id="{C8040FB9-5432-EA3C-2C25-EBFCF489E8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283" y="2838787"/>
                <a:ext cx="438707" cy="73169"/>
                <a:chOff x="2251" y="2205"/>
                <a:chExt cx="347" cy="46"/>
              </a:xfrm>
            </p:grpSpPr>
            <p:sp>
              <p:nvSpPr>
                <p:cNvPr id="81" name="Freeform 23">
                  <a:extLst>
                    <a:ext uri="{FF2B5EF4-FFF2-40B4-BE49-F238E27FC236}">
                      <a16:creationId xmlns:a16="http://schemas.microsoft.com/office/drawing/2014/main" id="{53DB1BF7-97D1-A425-AEAE-88D85DC97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1" y="2205"/>
                  <a:ext cx="347" cy="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5"/>
                    </a:cxn>
                    <a:cxn ang="0">
                      <a:pos x="7" y="9"/>
                    </a:cxn>
                    <a:cxn ang="0">
                      <a:pos x="16" y="14"/>
                    </a:cxn>
                    <a:cxn ang="0">
                      <a:pos x="27" y="18"/>
                    </a:cxn>
                    <a:cxn ang="0">
                      <a:pos x="42" y="22"/>
                    </a:cxn>
                    <a:cxn ang="0">
                      <a:pos x="59" y="26"/>
                    </a:cxn>
                    <a:cxn ang="0">
                      <a:pos x="79" y="29"/>
                    </a:cxn>
                    <a:cxn ang="0">
                      <a:pos x="102" y="32"/>
                    </a:cxn>
                    <a:cxn ang="0">
                      <a:pos x="126" y="35"/>
                    </a:cxn>
                    <a:cxn ang="0">
                      <a:pos x="153" y="38"/>
                    </a:cxn>
                    <a:cxn ang="0">
                      <a:pos x="181" y="40"/>
                    </a:cxn>
                    <a:cxn ang="0">
                      <a:pos x="212" y="42"/>
                    </a:cxn>
                    <a:cxn ang="0">
                      <a:pos x="244" y="44"/>
                    </a:cxn>
                    <a:cxn ang="0">
                      <a:pos x="277" y="45"/>
                    </a:cxn>
                    <a:cxn ang="0">
                      <a:pos x="311" y="46"/>
                    </a:cxn>
                    <a:cxn ang="0">
                      <a:pos x="347" y="46"/>
                    </a:cxn>
                    <a:cxn ang="0">
                      <a:pos x="34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7" h="46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7" y="9"/>
                      </a:lnTo>
                      <a:lnTo>
                        <a:pt x="16" y="14"/>
                      </a:lnTo>
                      <a:lnTo>
                        <a:pt x="27" y="18"/>
                      </a:lnTo>
                      <a:lnTo>
                        <a:pt x="42" y="22"/>
                      </a:lnTo>
                      <a:lnTo>
                        <a:pt x="59" y="26"/>
                      </a:lnTo>
                      <a:lnTo>
                        <a:pt x="79" y="29"/>
                      </a:lnTo>
                      <a:lnTo>
                        <a:pt x="102" y="32"/>
                      </a:lnTo>
                      <a:lnTo>
                        <a:pt x="126" y="35"/>
                      </a:lnTo>
                      <a:lnTo>
                        <a:pt x="153" y="38"/>
                      </a:lnTo>
                      <a:lnTo>
                        <a:pt x="181" y="40"/>
                      </a:lnTo>
                      <a:lnTo>
                        <a:pt x="212" y="42"/>
                      </a:lnTo>
                      <a:lnTo>
                        <a:pt x="244" y="44"/>
                      </a:lnTo>
                      <a:lnTo>
                        <a:pt x="277" y="45"/>
                      </a:lnTo>
                      <a:lnTo>
                        <a:pt x="311" y="46"/>
                      </a:lnTo>
                      <a:lnTo>
                        <a:pt x="347" y="46"/>
                      </a:lnTo>
                      <a:lnTo>
                        <a:pt x="34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E9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4">
                  <a:extLst>
                    <a:ext uri="{FF2B5EF4-FFF2-40B4-BE49-F238E27FC236}">
                      <a16:creationId xmlns:a16="http://schemas.microsoft.com/office/drawing/2014/main" id="{BFC7B89A-402D-E65F-1A5B-CC9A58402A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1" y="2205"/>
                  <a:ext cx="347" cy="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5"/>
                    </a:cxn>
                    <a:cxn ang="0">
                      <a:pos x="7" y="9"/>
                    </a:cxn>
                    <a:cxn ang="0">
                      <a:pos x="16" y="14"/>
                    </a:cxn>
                    <a:cxn ang="0">
                      <a:pos x="27" y="18"/>
                    </a:cxn>
                    <a:cxn ang="0">
                      <a:pos x="42" y="22"/>
                    </a:cxn>
                    <a:cxn ang="0">
                      <a:pos x="59" y="26"/>
                    </a:cxn>
                    <a:cxn ang="0">
                      <a:pos x="79" y="29"/>
                    </a:cxn>
                    <a:cxn ang="0">
                      <a:pos x="102" y="32"/>
                    </a:cxn>
                    <a:cxn ang="0">
                      <a:pos x="126" y="35"/>
                    </a:cxn>
                    <a:cxn ang="0">
                      <a:pos x="153" y="38"/>
                    </a:cxn>
                    <a:cxn ang="0">
                      <a:pos x="181" y="40"/>
                    </a:cxn>
                    <a:cxn ang="0">
                      <a:pos x="212" y="42"/>
                    </a:cxn>
                    <a:cxn ang="0">
                      <a:pos x="244" y="44"/>
                    </a:cxn>
                    <a:cxn ang="0">
                      <a:pos x="277" y="45"/>
                    </a:cxn>
                    <a:cxn ang="0">
                      <a:pos x="311" y="46"/>
                    </a:cxn>
                    <a:cxn ang="0">
                      <a:pos x="347" y="46"/>
                    </a:cxn>
                  </a:cxnLst>
                  <a:rect l="0" t="0" r="r" b="b"/>
                  <a:pathLst>
                    <a:path w="347" h="46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7" y="9"/>
                      </a:lnTo>
                      <a:lnTo>
                        <a:pt x="16" y="14"/>
                      </a:lnTo>
                      <a:lnTo>
                        <a:pt x="27" y="18"/>
                      </a:lnTo>
                      <a:lnTo>
                        <a:pt x="42" y="22"/>
                      </a:lnTo>
                      <a:lnTo>
                        <a:pt x="59" y="26"/>
                      </a:lnTo>
                      <a:lnTo>
                        <a:pt x="79" y="29"/>
                      </a:lnTo>
                      <a:lnTo>
                        <a:pt x="102" y="32"/>
                      </a:lnTo>
                      <a:lnTo>
                        <a:pt x="126" y="35"/>
                      </a:lnTo>
                      <a:lnTo>
                        <a:pt x="153" y="38"/>
                      </a:lnTo>
                      <a:lnTo>
                        <a:pt x="181" y="40"/>
                      </a:lnTo>
                      <a:lnTo>
                        <a:pt x="212" y="42"/>
                      </a:lnTo>
                      <a:lnTo>
                        <a:pt x="244" y="44"/>
                      </a:lnTo>
                      <a:lnTo>
                        <a:pt x="277" y="45"/>
                      </a:lnTo>
                      <a:lnTo>
                        <a:pt x="311" y="46"/>
                      </a:lnTo>
                      <a:lnTo>
                        <a:pt x="347" y="4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8" name="Line 25">
                <a:extLst>
                  <a:ext uri="{FF2B5EF4-FFF2-40B4-BE49-F238E27FC236}">
                    <a16:creationId xmlns:a16="http://schemas.microsoft.com/office/drawing/2014/main" id="{E34B0713-AC0A-E70D-DA14-E393A8EBC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53462" y="2841968"/>
                <a:ext cx="502186" cy="15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" name="Line 26">
                <a:extLst>
                  <a:ext uri="{FF2B5EF4-FFF2-40B4-BE49-F238E27FC236}">
                    <a16:creationId xmlns:a16="http://schemas.microsoft.com/office/drawing/2014/main" id="{53B00C5A-C1AE-A822-95C7-DE8C9738C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00633" y="2838787"/>
                <a:ext cx="60657" cy="7316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Freeform 27">
                <a:extLst>
                  <a:ext uri="{FF2B5EF4-FFF2-40B4-BE49-F238E27FC236}">
                    <a16:creationId xmlns:a16="http://schemas.microsoft.com/office/drawing/2014/main" id="{1247EE3F-1D8A-5BD5-920C-F18BC3709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108" y="2821290"/>
                <a:ext cx="1108759" cy="297446"/>
              </a:xfrm>
              <a:custGeom>
                <a:avLst/>
                <a:gdLst/>
                <a:ahLst/>
                <a:cxnLst>
                  <a:cxn ang="0">
                    <a:pos x="878" y="184"/>
                  </a:cxn>
                  <a:cxn ang="0">
                    <a:pos x="876" y="175"/>
                  </a:cxn>
                  <a:cxn ang="0">
                    <a:pos x="872" y="165"/>
                  </a:cxn>
                  <a:cxn ang="0">
                    <a:pos x="866" y="156"/>
                  </a:cxn>
                  <a:cxn ang="0">
                    <a:pos x="858" y="147"/>
                  </a:cxn>
                  <a:cxn ang="0">
                    <a:pos x="848" y="138"/>
                  </a:cxn>
                  <a:cxn ang="0">
                    <a:pos x="836" y="129"/>
                  </a:cxn>
                  <a:cxn ang="0">
                    <a:pos x="822" y="121"/>
                  </a:cxn>
                  <a:cxn ang="0">
                    <a:pos x="806" y="112"/>
                  </a:cxn>
                  <a:cxn ang="0">
                    <a:pos x="788" y="104"/>
                  </a:cxn>
                  <a:cxn ang="0">
                    <a:pos x="769" y="96"/>
                  </a:cxn>
                  <a:cxn ang="0">
                    <a:pos x="748" y="88"/>
                  </a:cxn>
                  <a:cxn ang="0">
                    <a:pos x="725" y="81"/>
                  </a:cxn>
                  <a:cxn ang="0">
                    <a:pos x="700" y="74"/>
                  </a:cxn>
                  <a:cxn ang="0">
                    <a:pos x="674" y="67"/>
                  </a:cxn>
                  <a:cxn ang="0">
                    <a:pos x="647" y="60"/>
                  </a:cxn>
                  <a:cxn ang="0">
                    <a:pos x="618" y="54"/>
                  </a:cxn>
                  <a:cxn ang="0">
                    <a:pos x="588" y="48"/>
                  </a:cxn>
                  <a:cxn ang="0">
                    <a:pos x="556" y="42"/>
                  </a:cxn>
                  <a:cxn ang="0">
                    <a:pos x="524" y="36"/>
                  </a:cxn>
                  <a:cxn ang="0">
                    <a:pos x="489" y="31"/>
                  </a:cxn>
                  <a:cxn ang="0">
                    <a:pos x="454" y="27"/>
                  </a:cxn>
                  <a:cxn ang="0">
                    <a:pos x="418" y="22"/>
                  </a:cxn>
                  <a:cxn ang="0">
                    <a:pos x="381" y="18"/>
                  </a:cxn>
                  <a:cxn ang="0">
                    <a:pos x="342" y="14"/>
                  </a:cxn>
                  <a:cxn ang="0">
                    <a:pos x="262" y="8"/>
                  </a:cxn>
                  <a:cxn ang="0">
                    <a:pos x="179" y="4"/>
                  </a:cxn>
                  <a:cxn ang="0">
                    <a:pos x="94" y="1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5" y="187"/>
                  </a:cxn>
                  <a:cxn ang="0">
                    <a:pos x="878" y="184"/>
                  </a:cxn>
                </a:cxnLst>
                <a:rect l="0" t="0" r="r" b="b"/>
                <a:pathLst>
                  <a:path w="878" h="187">
                    <a:moveTo>
                      <a:pt x="878" y="184"/>
                    </a:moveTo>
                    <a:lnTo>
                      <a:pt x="876" y="175"/>
                    </a:lnTo>
                    <a:lnTo>
                      <a:pt x="872" y="165"/>
                    </a:lnTo>
                    <a:lnTo>
                      <a:pt x="866" y="156"/>
                    </a:lnTo>
                    <a:lnTo>
                      <a:pt x="858" y="147"/>
                    </a:lnTo>
                    <a:lnTo>
                      <a:pt x="848" y="138"/>
                    </a:lnTo>
                    <a:lnTo>
                      <a:pt x="836" y="129"/>
                    </a:lnTo>
                    <a:lnTo>
                      <a:pt x="822" y="121"/>
                    </a:lnTo>
                    <a:lnTo>
                      <a:pt x="806" y="112"/>
                    </a:lnTo>
                    <a:lnTo>
                      <a:pt x="788" y="104"/>
                    </a:lnTo>
                    <a:lnTo>
                      <a:pt x="769" y="96"/>
                    </a:lnTo>
                    <a:lnTo>
                      <a:pt x="748" y="88"/>
                    </a:lnTo>
                    <a:lnTo>
                      <a:pt x="725" y="81"/>
                    </a:lnTo>
                    <a:lnTo>
                      <a:pt x="700" y="74"/>
                    </a:lnTo>
                    <a:lnTo>
                      <a:pt x="674" y="67"/>
                    </a:lnTo>
                    <a:lnTo>
                      <a:pt x="647" y="60"/>
                    </a:lnTo>
                    <a:lnTo>
                      <a:pt x="618" y="54"/>
                    </a:lnTo>
                    <a:lnTo>
                      <a:pt x="588" y="48"/>
                    </a:lnTo>
                    <a:lnTo>
                      <a:pt x="556" y="42"/>
                    </a:lnTo>
                    <a:lnTo>
                      <a:pt x="524" y="36"/>
                    </a:lnTo>
                    <a:lnTo>
                      <a:pt x="489" y="31"/>
                    </a:lnTo>
                    <a:lnTo>
                      <a:pt x="454" y="27"/>
                    </a:lnTo>
                    <a:lnTo>
                      <a:pt x="418" y="22"/>
                    </a:lnTo>
                    <a:lnTo>
                      <a:pt x="381" y="18"/>
                    </a:lnTo>
                    <a:lnTo>
                      <a:pt x="342" y="14"/>
                    </a:lnTo>
                    <a:lnTo>
                      <a:pt x="262" y="8"/>
                    </a:lnTo>
                    <a:lnTo>
                      <a:pt x="179" y="4"/>
                    </a:lnTo>
                    <a:lnTo>
                      <a:pt x="94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5" y="187"/>
                    </a:lnTo>
                    <a:lnTo>
                      <a:pt x="878" y="184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Freeform 28">
                <a:extLst>
                  <a:ext uri="{FF2B5EF4-FFF2-40B4-BE49-F238E27FC236}">
                    <a16:creationId xmlns:a16="http://schemas.microsoft.com/office/drawing/2014/main" id="{3D81A16F-D4F4-593A-669B-BBC8E6F69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751" y="3839289"/>
                <a:ext cx="1103116" cy="303809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89" y="190"/>
                  </a:cxn>
                  <a:cxn ang="0">
                    <a:pos x="176" y="187"/>
                  </a:cxn>
                  <a:cxn ang="0">
                    <a:pos x="260" y="183"/>
                  </a:cxn>
                  <a:cxn ang="0">
                    <a:pos x="340" y="176"/>
                  </a:cxn>
                  <a:cxn ang="0">
                    <a:pos x="378" y="173"/>
                  </a:cxn>
                  <a:cxn ang="0">
                    <a:pos x="416" y="168"/>
                  </a:cxn>
                  <a:cxn ang="0">
                    <a:pos x="453" y="164"/>
                  </a:cxn>
                  <a:cxn ang="0">
                    <a:pos x="488" y="159"/>
                  </a:cxn>
                  <a:cxn ang="0">
                    <a:pos x="522" y="154"/>
                  </a:cxn>
                  <a:cxn ang="0">
                    <a:pos x="555" y="148"/>
                  </a:cxn>
                  <a:cxn ang="0">
                    <a:pos x="587" y="142"/>
                  </a:cxn>
                  <a:cxn ang="0">
                    <a:pos x="617" y="136"/>
                  </a:cxn>
                  <a:cxn ang="0">
                    <a:pos x="646" y="130"/>
                  </a:cxn>
                  <a:cxn ang="0">
                    <a:pos x="674" y="123"/>
                  </a:cxn>
                  <a:cxn ang="0">
                    <a:pos x="700" y="116"/>
                  </a:cxn>
                  <a:cxn ang="0">
                    <a:pos x="724" y="108"/>
                  </a:cxn>
                  <a:cxn ang="0">
                    <a:pos x="747" y="101"/>
                  </a:cxn>
                  <a:cxn ang="0">
                    <a:pos x="768" y="93"/>
                  </a:cxn>
                  <a:cxn ang="0">
                    <a:pos x="787" y="85"/>
                  </a:cxn>
                  <a:cxn ang="0">
                    <a:pos x="804" y="76"/>
                  </a:cxn>
                  <a:cxn ang="0">
                    <a:pos x="820" y="68"/>
                  </a:cxn>
                  <a:cxn ang="0">
                    <a:pos x="834" y="59"/>
                  </a:cxn>
                  <a:cxn ang="0">
                    <a:pos x="846" y="50"/>
                  </a:cxn>
                  <a:cxn ang="0">
                    <a:pos x="855" y="41"/>
                  </a:cxn>
                  <a:cxn ang="0">
                    <a:pos x="863" y="32"/>
                  </a:cxn>
                  <a:cxn ang="0">
                    <a:pos x="869" y="22"/>
                  </a:cxn>
                  <a:cxn ang="0">
                    <a:pos x="872" y="13"/>
                  </a:cxn>
                  <a:cxn ang="0">
                    <a:pos x="873" y="3"/>
                  </a:cxn>
                  <a:cxn ang="0">
                    <a:pos x="873" y="0"/>
                  </a:cxn>
                  <a:cxn ang="0">
                    <a:pos x="0" y="3"/>
                  </a:cxn>
                  <a:cxn ang="0">
                    <a:pos x="0" y="191"/>
                  </a:cxn>
                </a:cxnLst>
                <a:rect l="0" t="0" r="r" b="b"/>
                <a:pathLst>
                  <a:path w="873" h="191">
                    <a:moveTo>
                      <a:pt x="0" y="191"/>
                    </a:moveTo>
                    <a:lnTo>
                      <a:pt x="89" y="190"/>
                    </a:lnTo>
                    <a:lnTo>
                      <a:pt x="176" y="187"/>
                    </a:lnTo>
                    <a:lnTo>
                      <a:pt x="260" y="183"/>
                    </a:lnTo>
                    <a:lnTo>
                      <a:pt x="340" y="176"/>
                    </a:lnTo>
                    <a:lnTo>
                      <a:pt x="378" y="173"/>
                    </a:lnTo>
                    <a:lnTo>
                      <a:pt x="416" y="168"/>
                    </a:lnTo>
                    <a:lnTo>
                      <a:pt x="453" y="164"/>
                    </a:lnTo>
                    <a:lnTo>
                      <a:pt x="488" y="159"/>
                    </a:lnTo>
                    <a:lnTo>
                      <a:pt x="522" y="154"/>
                    </a:lnTo>
                    <a:lnTo>
                      <a:pt x="555" y="148"/>
                    </a:lnTo>
                    <a:lnTo>
                      <a:pt x="587" y="142"/>
                    </a:lnTo>
                    <a:lnTo>
                      <a:pt x="617" y="136"/>
                    </a:lnTo>
                    <a:lnTo>
                      <a:pt x="646" y="130"/>
                    </a:lnTo>
                    <a:lnTo>
                      <a:pt x="674" y="123"/>
                    </a:lnTo>
                    <a:lnTo>
                      <a:pt x="700" y="116"/>
                    </a:lnTo>
                    <a:lnTo>
                      <a:pt x="724" y="108"/>
                    </a:lnTo>
                    <a:lnTo>
                      <a:pt x="747" y="101"/>
                    </a:lnTo>
                    <a:lnTo>
                      <a:pt x="768" y="93"/>
                    </a:lnTo>
                    <a:lnTo>
                      <a:pt x="787" y="85"/>
                    </a:lnTo>
                    <a:lnTo>
                      <a:pt x="804" y="76"/>
                    </a:lnTo>
                    <a:lnTo>
                      <a:pt x="820" y="68"/>
                    </a:lnTo>
                    <a:lnTo>
                      <a:pt x="834" y="59"/>
                    </a:lnTo>
                    <a:lnTo>
                      <a:pt x="846" y="50"/>
                    </a:lnTo>
                    <a:lnTo>
                      <a:pt x="855" y="41"/>
                    </a:lnTo>
                    <a:lnTo>
                      <a:pt x="863" y="32"/>
                    </a:lnTo>
                    <a:lnTo>
                      <a:pt x="869" y="22"/>
                    </a:lnTo>
                    <a:lnTo>
                      <a:pt x="872" y="13"/>
                    </a:lnTo>
                    <a:lnTo>
                      <a:pt x="873" y="3"/>
                    </a:lnTo>
                    <a:lnTo>
                      <a:pt x="873" y="0"/>
                    </a:lnTo>
                    <a:lnTo>
                      <a:pt x="0" y="3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Rectangle 29">
                <a:extLst>
                  <a:ext uri="{FF2B5EF4-FFF2-40B4-BE49-F238E27FC236}">
                    <a16:creationId xmlns:a16="http://schemas.microsoft.com/office/drawing/2014/main" id="{A83DDB50-D64E-0A86-FF81-957D78572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529" y="3078971"/>
                <a:ext cx="973338" cy="76508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Rectangle 30">
                <a:extLst>
                  <a:ext uri="{FF2B5EF4-FFF2-40B4-BE49-F238E27FC236}">
                    <a16:creationId xmlns:a16="http://schemas.microsoft.com/office/drawing/2014/main" id="{31AE5293-B3CF-4667-552E-01F9A9366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8469" y="2814928"/>
                <a:ext cx="382282" cy="132817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4" name="Group 31">
                <a:extLst>
                  <a:ext uri="{FF2B5EF4-FFF2-40B4-BE49-F238E27FC236}">
                    <a16:creationId xmlns:a16="http://schemas.microsoft.com/office/drawing/2014/main" id="{7FCF38EA-9CD7-82B3-9156-72C0DD2644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8055" y="2814928"/>
                <a:ext cx="1115812" cy="292675"/>
                <a:chOff x="2941" y="2190"/>
                <a:chExt cx="883" cy="184"/>
              </a:xfrm>
            </p:grpSpPr>
            <p:sp>
              <p:nvSpPr>
                <p:cNvPr id="79" name="Freeform 32">
                  <a:extLst>
                    <a:ext uri="{FF2B5EF4-FFF2-40B4-BE49-F238E27FC236}">
                      <a16:creationId xmlns:a16="http://schemas.microsoft.com/office/drawing/2014/main" id="{D005BCFD-E7DE-25BE-6D4C-A8EC9F6D90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1" y="2190"/>
                  <a:ext cx="883" cy="184"/>
                </a:xfrm>
                <a:custGeom>
                  <a:avLst/>
                  <a:gdLst/>
                  <a:ahLst/>
                  <a:cxnLst>
                    <a:cxn ang="0">
                      <a:pos x="883" y="166"/>
                    </a:cxn>
                    <a:cxn ang="0">
                      <a:pos x="878" y="157"/>
                    </a:cxn>
                    <a:cxn ang="0">
                      <a:pos x="871" y="149"/>
                    </a:cxn>
                    <a:cxn ang="0">
                      <a:pos x="862" y="140"/>
                    </a:cxn>
                    <a:cxn ang="0">
                      <a:pos x="852" y="132"/>
                    </a:cxn>
                    <a:cxn ang="0">
                      <a:pos x="839" y="124"/>
                    </a:cxn>
                    <a:cxn ang="0">
                      <a:pos x="825" y="116"/>
                    </a:cxn>
                    <a:cxn ang="0">
                      <a:pos x="809" y="108"/>
                    </a:cxn>
                    <a:cxn ang="0">
                      <a:pos x="792" y="100"/>
                    </a:cxn>
                    <a:cxn ang="0">
                      <a:pos x="773" y="93"/>
                    </a:cxn>
                    <a:cxn ang="0">
                      <a:pos x="752" y="86"/>
                    </a:cxn>
                    <a:cxn ang="0">
                      <a:pos x="730" y="79"/>
                    </a:cxn>
                    <a:cxn ang="0">
                      <a:pos x="706" y="72"/>
                    </a:cxn>
                    <a:cxn ang="0">
                      <a:pos x="681" y="66"/>
                    </a:cxn>
                    <a:cxn ang="0">
                      <a:pos x="655" y="59"/>
                    </a:cxn>
                    <a:cxn ang="0">
                      <a:pos x="628" y="53"/>
                    </a:cxn>
                    <a:cxn ang="0">
                      <a:pos x="599" y="48"/>
                    </a:cxn>
                    <a:cxn ang="0">
                      <a:pos x="569" y="42"/>
                    </a:cxn>
                    <a:cxn ang="0">
                      <a:pos x="537" y="37"/>
                    </a:cxn>
                    <a:cxn ang="0">
                      <a:pos x="505" y="32"/>
                    </a:cxn>
                    <a:cxn ang="0">
                      <a:pos x="472" y="28"/>
                    </a:cxn>
                    <a:cxn ang="0">
                      <a:pos x="437" y="24"/>
                    </a:cxn>
                    <a:cxn ang="0">
                      <a:pos x="402" y="20"/>
                    </a:cxn>
                    <a:cxn ang="0">
                      <a:pos x="329" y="13"/>
                    </a:cxn>
                    <a:cxn ang="0">
                      <a:pos x="252" y="7"/>
                    </a:cxn>
                    <a:cxn ang="0">
                      <a:pos x="172" y="3"/>
                    </a:cxn>
                    <a:cxn ang="0">
                      <a:pos x="90" y="1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6" y="184"/>
                    </a:cxn>
                    <a:cxn ang="0">
                      <a:pos x="883" y="166"/>
                    </a:cxn>
                  </a:cxnLst>
                  <a:rect l="0" t="0" r="r" b="b"/>
                  <a:pathLst>
                    <a:path w="883" h="184">
                      <a:moveTo>
                        <a:pt x="883" y="166"/>
                      </a:moveTo>
                      <a:lnTo>
                        <a:pt x="878" y="157"/>
                      </a:lnTo>
                      <a:lnTo>
                        <a:pt x="871" y="149"/>
                      </a:lnTo>
                      <a:lnTo>
                        <a:pt x="862" y="140"/>
                      </a:lnTo>
                      <a:lnTo>
                        <a:pt x="852" y="132"/>
                      </a:lnTo>
                      <a:lnTo>
                        <a:pt x="839" y="124"/>
                      </a:lnTo>
                      <a:lnTo>
                        <a:pt x="825" y="116"/>
                      </a:lnTo>
                      <a:lnTo>
                        <a:pt x="809" y="108"/>
                      </a:lnTo>
                      <a:lnTo>
                        <a:pt x="792" y="100"/>
                      </a:lnTo>
                      <a:lnTo>
                        <a:pt x="773" y="93"/>
                      </a:lnTo>
                      <a:lnTo>
                        <a:pt x="752" y="86"/>
                      </a:lnTo>
                      <a:lnTo>
                        <a:pt x="730" y="79"/>
                      </a:lnTo>
                      <a:lnTo>
                        <a:pt x="706" y="72"/>
                      </a:lnTo>
                      <a:lnTo>
                        <a:pt x="681" y="66"/>
                      </a:lnTo>
                      <a:lnTo>
                        <a:pt x="655" y="59"/>
                      </a:lnTo>
                      <a:lnTo>
                        <a:pt x="628" y="53"/>
                      </a:lnTo>
                      <a:lnTo>
                        <a:pt x="599" y="48"/>
                      </a:lnTo>
                      <a:lnTo>
                        <a:pt x="569" y="42"/>
                      </a:lnTo>
                      <a:lnTo>
                        <a:pt x="537" y="37"/>
                      </a:lnTo>
                      <a:lnTo>
                        <a:pt x="505" y="32"/>
                      </a:lnTo>
                      <a:lnTo>
                        <a:pt x="472" y="28"/>
                      </a:lnTo>
                      <a:lnTo>
                        <a:pt x="437" y="24"/>
                      </a:lnTo>
                      <a:lnTo>
                        <a:pt x="402" y="20"/>
                      </a:lnTo>
                      <a:lnTo>
                        <a:pt x="329" y="13"/>
                      </a:lnTo>
                      <a:lnTo>
                        <a:pt x="252" y="7"/>
                      </a:lnTo>
                      <a:lnTo>
                        <a:pt x="172" y="3"/>
                      </a:lnTo>
                      <a:lnTo>
                        <a:pt x="90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84"/>
                      </a:lnTo>
                      <a:lnTo>
                        <a:pt x="883" y="16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3">
                  <a:extLst>
                    <a:ext uri="{FF2B5EF4-FFF2-40B4-BE49-F238E27FC236}">
                      <a16:creationId xmlns:a16="http://schemas.microsoft.com/office/drawing/2014/main" id="{6B98D263-F45F-7944-243E-70A24934B8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1" y="2190"/>
                  <a:ext cx="883" cy="166"/>
                </a:xfrm>
                <a:custGeom>
                  <a:avLst/>
                  <a:gdLst/>
                  <a:ahLst/>
                  <a:cxnLst>
                    <a:cxn ang="0">
                      <a:pos x="883" y="166"/>
                    </a:cxn>
                    <a:cxn ang="0">
                      <a:pos x="878" y="157"/>
                    </a:cxn>
                    <a:cxn ang="0">
                      <a:pos x="871" y="149"/>
                    </a:cxn>
                    <a:cxn ang="0">
                      <a:pos x="862" y="140"/>
                    </a:cxn>
                    <a:cxn ang="0">
                      <a:pos x="852" y="132"/>
                    </a:cxn>
                    <a:cxn ang="0">
                      <a:pos x="839" y="124"/>
                    </a:cxn>
                    <a:cxn ang="0">
                      <a:pos x="825" y="116"/>
                    </a:cxn>
                    <a:cxn ang="0">
                      <a:pos x="809" y="108"/>
                    </a:cxn>
                    <a:cxn ang="0">
                      <a:pos x="792" y="100"/>
                    </a:cxn>
                    <a:cxn ang="0">
                      <a:pos x="773" y="93"/>
                    </a:cxn>
                    <a:cxn ang="0">
                      <a:pos x="752" y="86"/>
                    </a:cxn>
                    <a:cxn ang="0">
                      <a:pos x="730" y="79"/>
                    </a:cxn>
                    <a:cxn ang="0">
                      <a:pos x="706" y="72"/>
                    </a:cxn>
                    <a:cxn ang="0">
                      <a:pos x="681" y="66"/>
                    </a:cxn>
                    <a:cxn ang="0">
                      <a:pos x="655" y="59"/>
                    </a:cxn>
                    <a:cxn ang="0">
                      <a:pos x="628" y="53"/>
                    </a:cxn>
                    <a:cxn ang="0">
                      <a:pos x="599" y="48"/>
                    </a:cxn>
                    <a:cxn ang="0">
                      <a:pos x="569" y="42"/>
                    </a:cxn>
                    <a:cxn ang="0">
                      <a:pos x="537" y="37"/>
                    </a:cxn>
                    <a:cxn ang="0">
                      <a:pos x="505" y="32"/>
                    </a:cxn>
                    <a:cxn ang="0">
                      <a:pos x="472" y="28"/>
                    </a:cxn>
                    <a:cxn ang="0">
                      <a:pos x="437" y="24"/>
                    </a:cxn>
                    <a:cxn ang="0">
                      <a:pos x="402" y="20"/>
                    </a:cxn>
                    <a:cxn ang="0">
                      <a:pos x="329" y="13"/>
                    </a:cxn>
                    <a:cxn ang="0">
                      <a:pos x="252" y="7"/>
                    </a:cxn>
                    <a:cxn ang="0">
                      <a:pos x="172" y="3"/>
                    </a:cxn>
                    <a:cxn ang="0">
                      <a:pos x="90" y="1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3" h="166">
                      <a:moveTo>
                        <a:pt x="883" y="166"/>
                      </a:moveTo>
                      <a:lnTo>
                        <a:pt x="878" y="157"/>
                      </a:lnTo>
                      <a:lnTo>
                        <a:pt x="871" y="149"/>
                      </a:lnTo>
                      <a:lnTo>
                        <a:pt x="862" y="140"/>
                      </a:lnTo>
                      <a:lnTo>
                        <a:pt x="852" y="132"/>
                      </a:lnTo>
                      <a:lnTo>
                        <a:pt x="839" y="124"/>
                      </a:lnTo>
                      <a:lnTo>
                        <a:pt x="825" y="116"/>
                      </a:lnTo>
                      <a:lnTo>
                        <a:pt x="809" y="108"/>
                      </a:lnTo>
                      <a:lnTo>
                        <a:pt x="792" y="100"/>
                      </a:lnTo>
                      <a:lnTo>
                        <a:pt x="773" y="93"/>
                      </a:lnTo>
                      <a:lnTo>
                        <a:pt x="752" y="86"/>
                      </a:lnTo>
                      <a:lnTo>
                        <a:pt x="730" y="79"/>
                      </a:lnTo>
                      <a:lnTo>
                        <a:pt x="706" y="72"/>
                      </a:lnTo>
                      <a:lnTo>
                        <a:pt x="681" y="66"/>
                      </a:lnTo>
                      <a:lnTo>
                        <a:pt x="655" y="59"/>
                      </a:lnTo>
                      <a:lnTo>
                        <a:pt x="628" y="53"/>
                      </a:lnTo>
                      <a:lnTo>
                        <a:pt x="599" y="48"/>
                      </a:lnTo>
                      <a:lnTo>
                        <a:pt x="569" y="42"/>
                      </a:lnTo>
                      <a:lnTo>
                        <a:pt x="537" y="37"/>
                      </a:lnTo>
                      <a:lnTo>
                        <a:pt x="505" y="32"/>
                      </a:lnTo>
                      <a:lnTo>
                        <a:pt x="472" y="28"/>
                      </a:lnTo>
                      <a:lnTo>
                        <a:pt x="437" y="24"/>
                      </a:lnTo>
                      <a:lnTo>
                        <a:pt x="402" y="20"/>
                      </a:lnTo>
                      <a:lnTo>
                        <a:pt x="329" y="13"/>
                      </a:lnTo>
                      <a:lnTo>
                        <a:pt x="252" y="7"/>
                      </a:lnTo>
                      <a:lnTo>
                        <a:pt x="172" y="3"/>
                      </a:lnTo>
                      <a:lnTo>
                        <a:pt x="90" y="1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ED6D410C-C11D-CDE1-F175-9EE0D418E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036" y="3844061"/>
                <a:ext cx="1091831" cy="295856"/>
              </a:xfrm>
              <a:custGeom>
                <a:avLst/>
                <a:gdLst/>
                <a:ahLst/>
                <a:cxnLst>
                  <a:cxn ang="0">
                    <a:pos x="0" y="186"/>
                  </a:cxn>
                  <a:cxn ang="0">
                    <a:pos x="88" y="185"/>
                  </a:cxn>
                  <a:cxn ang="0">
                    <a:pos x="174" y="182"/>
                  </a:cxn>
                  <a:cxn ang="0">
                    <a:pos x="257" y="178"/>
                  </a:cxn>
                  <a:cxn ang="0">
                    <a:pos x="336" y="172"/>
                  </a:cxn>
                  <a:cxn ang="0">
                    <a:pos x="375" y="168"/>
                  </a:cxn>
                  <a:cxn ang="0">
                    <a:pos x="412" y="164"/>
                  </a:cxn>
                  <a:cxn ang="0">
                    <a:pos x="448" y="160"/>
                  </a:cxn>
                  <a:cxn ang="0">
                    <a:pos x="483" y="155"/>
                  </a:cxn>
                  <a:cxn ang="0">
                    <a:pos x="517" y="150"/>
                  </a:cxn>
                  <a:cxn ang="0">
                    <a:pos x="550" y="144"/>
                  </a:cxn>
                  <a:cxn ang="0">
                    <a:pos x="581" y="138"/>
                  </a:cxn>
                  <a:cxn ang="0">
                    <a:pos x="611" y="132"/>
                  </a:cxn>
                  <a:cxn ang="0">
                    <a:pos x="640" y="126"/>
                  </a:cxn>
                  <a:cxn ang="0">
                    <a:pos x="667" y="119"/>
                  </a:cxn>
                  <a:cxn ang="0">
                    <a:pos x="692" y="112"/>
                  </a:cxn>
                  <a:cxn ang="0">
                    <a:pos x="716" y="105"/>
                  </a:cxn>
                  <a:cxn ang="0">
                    <a:pos x="739" y="98"/>
                  </a:cxn>
                  <a:cxn ang="0">
                    <a:pos x="760" y="90"/>
                  </a:cxn>
                  <a:cxn ang="0">
                    <a:pos x="779" y="82"/>
                  </a:cxn>
                  <a:cxn ang="0">
                    <a:pos x="796" y="74"/>
                  </a:cxn>
                  <a:cxn ang="0">
                    <a:pos x="812" y="66"/>
                  </a:cxn>
                  <a:cxn ang="0">
                    <a:pos x="825" y="57"/>
                  </a:cxn>
                  <a:cxn ang="0">
                    <a:pos x="837" y="49"/>
                  </a:cxn>
                  <a:cxn ang="0">
                    <a:pos x="846" y="40"/>
                  </a:cxn>
                  <a:cxn ang="0">
                    <a:pos x="854" y="31"/>
                  </a:cxn>
                  <a:cxn ang="0">
                    <a:pos x="860" y="22"/>
                  </a:cxn>
                  <a:cxn ang="0">
                    <a:pos x="863" y="12"/>
                  </a:cxn>
                  <a:cxn ang="0">
                    <a:pos x="864" y="3"/>
                  </a:cxn>
                  <a:cxn ang="0">
                    <a:pos x="864" y="0"/>
                  </a:cxn>
                </a:cxnLst>
                <a:rect l="0" t="0" r="r" b="b"/>
                <a:pathLst>
                  <a:path w="864" h="186">
                    <a:moveTo>
                      <a:pt x="0" y="186"/>
                    </a:moveTo>
                    <a:lnTo>
                      <a:pt x="88" y="185"/>
                    </a:lnTo>
                    <a:lnTo>
                      <a:pt x="174" y="182"/>
                    </a:lnTo>
                    <a:lnTo>
                      <a:pt x="257" y="178"/>
                    </a:lnTo>
                    <a:lnTo>
                      <a:pt x="336" y="172"/>
                    </a:lnTo>
                    <a:lnTo>
                      <a:pt x="375" y="168"/>
                    </a:lnTo>
                    <a:lnTo>
                      <a:pt x="412" y="164"/>
                    </a:lnTo>
                    <a:lnTo>
                      <a:pt x="448" y="160"/>
                    </a:lnTo>
                    <a:lnTo>
                      <a:pt x="483" y="155"/>
                    </a:lnTo>
                    <a:lnTo>
                      <a:pt x="517" y="150"/>
                    </a:lnTo>
                    <a:lnTo>
                      <a:pt x="550" y="144"/>
                    </a:lnTo>
                    <a:lnTo>
                      <a:pt x="581" y="138"/>
                    </a:lnTo>
                    <a:lnTo>
                      <a:pt x="611" y="132"/>
                    </a:lnTo>
                    <a:lnTo>
                      <a:pt x="640" y="126"/>
                    </a:lnTo>
                    <a:lnTo>
                      <a:pt x="667" y="119"/>
                    </a:lnTo>
                    <a:lnTo>
                      <a:pt x="692" y="112"/>
                    </a:lnTo>
                    <a:lnTo>
                      <a:pt x="716" y="105"/>
                    </a:lnTo>
                    <a:lnTo>
                      <a:pt x="739" y="98"/>
                    </a:lnTo>
                    <a:lnTo>
                      <a:pt x="760" y="90"/>
                    </a:lnTo>
                    <a:lnTo>
                      <a:pt x="779" y="82"/>
                    </a:lnTo>
                    <a:lnTo>
                      <a:pt x="796" y="74"/>
                    </a:lnTo>
                    <a:lnTo>
                      <a:pt x="812" y="66"/>
                    </a:lnTo>
                    <a:lnTo>
                      <a:pt x="825" y="57"/>
                    </a:lnTo>
                    <a:lnTo>
                      <a:pt x="837" y="49"/>
                    </a:lnTo>
                    <a:lnTo>
                      <a:pt x="846" y="40"/>
                    </a:lnTo>
                    <a:lnTo>
                      <a:pt x="854" y="31"/>
                    </a:lnTo>
                    <a:lnTo>
                      <a:pt x="860" y="22"/>
                    </a:lnTo>
                    <a:lnTo>
                      <a:pt x="863" y="12"/>
                    </a:lnTo>
                    <a:lnTo>
                      <a:pt x="864" y="3"/>
                    </a:lnTo>
                    <a:lnTo>
                      <a:pt x="86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" name="Line 35">
                <a:extLst>
                  <a:ext uri="{FF2B5EF4-FFF2-40B4-BE49-F238E27FC236}">
                    <a16:creationId xmlns:a16="http://schemas.microsoft.com/office/drawing/2014/main" id="{51FEF760-B0D0-1717-54D2-CF26FE95F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4739" y="2814928"/>
                <a:ext cx="430243" cy="15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" name="Line 36">
                <a:extLst>
                  <a:ext uri="{FF2B5EF4-FFF2-40B4-BE49-F238E27FC236}">
                    <a16:creationId xmlns:a16="http://schemas.microsoft.com/office/drawing/2014/main" id="{A8AD5CFD-6512-4698-8887-D392805D0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20382" y="4136735"/>
                <a:ext cx="447171" cy="15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Freeform 37">
                <a:extLst>
                  <a:ext uri="{FF2B5EF4-FFF2-40B4-BE49-F238E27FC236}">
                    <a16:creationId xmlns:a16="http://schemas.microsoft.com/office/drawing/2014/main" id="{282C5062-9591-76FA-B9E2-68C821167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271" y="4041298"/>
                <a:ext cx="66300" cy="6839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43"/>
                  </a:cxn>
                  <a:cxn ang="0">
                    <a:pos x="0" y="43"/>
                  </a:cxn>
                  <a:cxn ang="0">
                    <a:pos x="52" y="0"/>
                  </a:cxn>
                </a:cxnLst>
                <a:rect l="0" t="0" r="r" b="b"/>
                <a:pathLst>
                  <a:path w="52" h="43">
                    <a:moveTo>
                      <a:pt x="52" y="0"/>
                    </a:moveTo>
                    <a:lnTo>
                      <a:pt x="52" y="43"/>
                    </a:lnTo>
                    <a:lnTo>
                      <a:pt x="0" y="4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7E9F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9" name="Group 38">
                <a:extLst>
                  <a:ext uri="{FF2B5EF4-FFF2-40B4-BE49-F238E27FC236}">
                    <a16:creationId xmlns:a16="http://schemas.microsoft.com/office/drawing/2014/main" id="{93E268ED-EC05-6262-6272-E86C090F2E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8875" y="4042888"/>
                <a:ext cx="441529" cy="69987"/>
                <a:chOff x="2712" y="2962"/>
                <a:chExt cx="349" cy="44"/>
              </a:xfrm>
            </p:grpSpPr>
            <p:sp>
              <p:nvSpPr>
                <p:cNvPr id="77" name="Freeform 39">
                  <a:extLst>
                    <a:ext uri="{FF2B5EF4-FFF2-40B4-BE49-F238E27FC236}">
                      <a16:creationId xmlns:a16="http://schemas.microsoft.com/office/drawing/2014/main" id="{31AADBCF-6534-6063-6834-1847E82412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2" y="2962"/>
                  <a:ext cx="349" cy="44"/>
                </a:xfrm>
                <a:custGeom>
                  <a:avLst/>
                  <a:gdLst/>
                  <a:ahLst/>
                  <a:cxnLst>
                    <a:cxn ang="0">
                      <a:pos x="349" y="44"/>
                    </a:cxn>
                    <a:cxn ang="0">
                      <a:pos x="347" y="40"/>
                    </a:cxn>
                    <a:cxn ang="0">
                      <a:pos x="342" y="35"/>
                    </a:cxn>
                    <a:cxn ang="0">
                      <a:pos x="333" y="31"/>
                    </a:cxn>
                    <a:cxn ang="0">
                      <a:pos x="322" y="27"/>
                    </a:cxn>
                    <a:cxn ang="0">
                      <a:pos x="307" y="23"/>
                    </a:cxn>
                    <a:cxn ang="0">
                      <a:pos x="289" y="20"/>
                    </a:cxn>
                    <a:cxn ang="0">
                      <a:pos x="269" y="16"/>
                    </a:cxn>
                    <a:cxn ang="0">
                      <a:pos x="247" y="13"/>
                    </a:cxn>
                    <a:cxn ang="0">
                      <a:pos x="222" y="10"/>
                    </a:cxn>
                    <a:cxn ang="0">
                      <a:pos x="195" y="8"/>
                    </a:cxn>
                    <a:cxn ang="0">
                      <a:pos x="166" y="5"/>
                    </a:cxn>
                    <a:cxn ang="0">
                      <a:pos x="136" y="4"/>
                    </a:cxn>
                    <a:cxn ang="0">
                      <a:pos x="104" y="2"/>
                    </a:cxn>
                    <a:cxn ang="0">
                      <a:pos x="70" y="1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49" y="44"/>
                    </a:cxn>
                  </a:cxnLst>
                  <a:rect l="0" t="0" r="r" b="b"/>
                  <a:pathLst>
                    <a:path w="349" h="44">
                      <a:moveTo>
                        <a:pt x="349" y="44"/>
                      </a:moveTo>
                      <a:lnTo>
                        <a:pt x="347" y="40"/>
                      </a:lnTo>
                      <a:lnTo>
                        <a:pt x="342" y="35"/>
                      </a:lnTo>
                      <a:lnTo>
                        <a:pt x="333" y="31"/>
                      </a:lnTo>
                      <a:lnTo>
                        <a:pt x="322" y="27"/>
                      </a:lnTo>
                      <a:lnTo>
                        <a:pt x="307" y="23"/>
                      </a:lnTo>
                      <a:lnTo>
                        <a:pt x="289" y="20"/>
                      </a:lnTo>
                      <a:lnTo>
                        <a:pt x="269" y="16"/>
                      </a:lnTo>
                      <a:lnTo>
                        <a:pt x="247" y="13"/>
                      </a:lnTo>
                      <a:lnTo>
                        <a:pt x="222" y="10"/>
                      </a:lnTo>
                      <a:lnTo>
                        <a:pt x="195" y="8"/>
                      </a:lnTo>
                      <a:lnTo>
                        <a:pt x="166" y="5"/>
                      </a:lnTo>
                      <a:lnTo>
                        <a:pt x="136" y="4"/>
                      </a:lnTo>
                      <a:lnTo>
                        <a:pt x="104" y="2"/>
                      </a:lnTo>
                      <a:lnTo>
                        <a:pt x="70" y="1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49" y="44"/>
                      </a:lnTo>
                      <a:close/>
                    </a:path>
                  </a:pathLst>
                </a:custGeom>
                <a:solidFill>
                  <a:srgbClr val="C7E9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40">
                  <a:extLst>
                    <a:ext uri="{FF2B5EF4-FFF2-40B4-BE49-F238E27FC236}">
                      <a16:creationId xmlns:a16="http://schemas.microsoft.com/office/drawing/2014/main" id="{793CB364-1A90-1775-B195-84637D4AE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2" y="2962"/>
                  <a:ext cx="349" cy="44"/>
                </a:xfrm>
                <a:custGeom>
                  <a:avLst/>
                  <a:gdLst/>
                  <a:ahLst/>
                  <a:cxnLst>
                    <a:cxn ang="0">
                      <a:pos x="349" y="44"/>
                    </a:cxn>
                    <a:cxn ang="0">
                      <a:pos x="347" y="40"/>
                    </a:cxn>
                    <a:cxn ang="0">
                      <a:pos x="342" y="35"/>
                    </a:cxn>
                    <a:cxn ang="0">
                      <a:pos x="333" y="31"/>
                    </a:cxn>
                    <a:cxn ang="0">
                      <a:pos x="322" y="27"/>
                    </a:cxn>
                    <a:cxn ang="0">
                      <a:pos x="307" y="23"/>
                    </a:cxn>
                    <a:cxn ang="0">
                      <a:pos x="289" y="20"/>
                    </a:cxn>
                    <a:cxn ang="0">
                      <a:pos x="269" y="16"/>
                    </a:cxn>
                    <a:cxn ang="0">
                      <a:pos x="247" y="13"/>
                    </a:cxn>
                    <a:cxn ang="0">
                      <a:pos x="222" y="10"/>
                    </a:cxn>
                    <a:cxn ang="0">
                      <a:pos x="195" y="8"/>
                    </a:cxn>
                    <a:cxn ang="0">
                      <a:pos x="166" y="5"/>
                    </a:cxn>
                    <a:cxn ang="0">
                      <a:pos x="136" y="4"/>
                    </a:cxn>
                    <a:cxn ang="0">
                      <a:pos x="104" y="2"/>
                    </a:cxn>
                    <a:cxn ang="0">
                      <a:pos x="70" y="1"/>
                    </a:cxn>
                    <a:cxn ang="0">
                      <a:pos x="3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9" h="44">
                      <a:moveTo>
                        <a:pt x="349" y="44"/>
                      </a:moveTo>
                      <a:lnTo>
                        <a:pt x="347" y="40"/>
                      </a:lnTo>
                      <a:lnTo>
                        <a:pt x="342" y="35"/>
                      </a:lnTo>
                      <a:lnTo>
                        <a:pt x="333" y="31"/>
                      </a:lnTo>
                      <a:lnTo>
                        <a:pt x="322" y="27"/>
                      </a:lnTo>
                      <a:lnTo>
                        <a:pt x="307" y="23"/>
                      </a:lnTo>
                      <a:lnTo>
                        <a:pt x="289" y="20"/>
                      </a:lnTo>
                      <a:lnTo>
                        <a:pt x="269" y="16"/>
                      </a:lnTo>
                      <a:lnTo>
                        <a:pt x="247" y="13"/>
                      </a:lnTo>
                      <a:lnTo>
                        <a:pt x="222" y="10"/>
                      </a:lnTo>
                      <a:lnTo>
                        <a:pt x="195" y="8"/>
                      </a:lnTo>
                      <a:lnTo>
                        <a:pt x="166" y="5"/>
                      </a:lnTo>
                      <a:lnTo>
                        <a:pt x="136" y="4"/>
                      </a:lnTo>
                      <a:lnTo>
                        <a:pt x="104" y="2"/>
                      </a:lnTo>
                      <a:lnTo>
                        <a:pt x="70" y="1"/>
                      </a:lnTo>
                      <a:lnTo>
                        <a:pt x="3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0" name="Line 41">
                <a:extLst>
                  <a:ext uri="{FF2B5EF4-FFF2-40B4-BE49-F238E27FC236}">
                    <a16:creationId xmlns:a16="http://schemas.microsoft.com/office/drawing/2014/main" id="{43CE99C7-8C66-BD41-9630-8E91B6E095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8218" y="4109695"/>
                <a:ext cx="503596" cy="15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Line 42">
                <a:extLst>
                  <a:ext uri="{FF2B5EF4-FFF2-40B4-BE49-F238E27FC236}">
                    <a16:creationId xmlns:a16="http://schemas.microsoft.com/office/drawing/2014/main" id="{71B2A0BE-D63B-E24A-6ACD-E529CC8B89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8218" y="4041298"/>
                <a:ext cx="60657" cy="715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Freeform 43">
                <a:extLst>
                  <a:ext uri="{FF2B5EF4-FFF2-40B4-BE49-F238E27FC236}">
                    <a16:creationId xmlns:a16="http://schemas.microsoft.com/office/drawing/2014/main" id="{8178857F-1408-FE25-C38A-584B752E9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913" y="2845150"/>
                <a:ext cx="66300" cy="66806"/>
              </a:xfrm>
              <a:custGeom>
                <a:avLst/>
                <a:gdLst/>
                <a:ahLst/>
                <a:cxnLst>
                  <a:cxn ang="0">
                    <a:pos x="53" y="42"/>
                  </a:cxn>
                  <a:cxn ang="0">
                    <a:pos x="53" y="0"/>
                  </a:cxn>
                  <a:cxn ang="0">
                    <a:pos x="0" y="0"/>
                  </a:cxn>
                  <a:cxn ang="0">
                    <a:pos x="53" y="42"/>
                  </a:cxn>
                </a:cxnLst>
                <a:rect l="0" t="0" r="r" b="b"/>
                <a:pathLst>
                  <a:path w="53" h="42">
                    <a:moveTo>
                      <a:pt x="53" y="42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53" y="42"/>
                    </a:lnTo>
                    <a:close/>
                  </a:path>
                </a:pathLst>
              </a:custGeom>
              <a:solidFill>
                <a:srgbClr val="C7E9F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3" name="Group 44">
                <a:extLst>
                  <a:ext uri="{FF2B5EF4-FFF2-40B4-BE49-F238E27FC236}">
                    <a16:creationId xmlns:a16="http://schemas.microsoft.com/office/drawing/2014/main" id="{81FD03F5-63B8-531C-F479-C63C0706D5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1571" y="2838787"/>
                <a:ext cx="438707" cy="73169"/>
                <a:chOff x="2722" y="2205"/>
                <a:chExt cx="347" cy="46"/>
              </a:xfrm>
            </p:grpSpPr>
            <p:sp>
              <p:nvSpPr>
                <p:cNvPr id="75" name="Freeform 45">
                  <a:extLst>
                    <a:ext uri="{FF2B5EF4-FFF2-40B4-BE49-F238E27FC236}">
                      <a16:creationId xmlns:a16="http://schemas.microsoft.com/office/drawing/2014/main" id="{1F4AC553-5581-7E4E-24F9-6C95614C1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2" y="2205"/>
                  <a:ext cx="347" cy="46"/>
                </a:xfrm>
                <a:custGeom>
                  <a:avLst/>
                  <a:gdLst/>
                  <a:ahLst/>
                  <a:cxnLst>
                    <a:cxn ang="0">
                      <a:pos x="347" y="0"/>
                    </a:cxn>
                    <a:cxn ang="0">
                      <a:pos x="345" y="5"/>
                    </a:cxn>
                    <a:cxn ang="0">
                      <a:pos x="340" y="9"/>
                    </a:cxn>
                    <a:cxn ang="0">
                      <a:pos x="331" y="14"/>
                    </a:cxn>
                    <a:cxn ang="0">
                      <a:pos x="320" y="18"/>
                    </a:cxn>
                    <a:cxn ang="0">
                      <a:pos x="305" y="22"/>
                    </a:cxn>
                    <a:cxn ang="0">
                      <a:pos x="288" y="26"/>
                    </a:cxn>
                    <a:cxn ang="0">
                      <a:pos x="268" y="29"/>
                    </a:cxn>
                    <a:cxn ang="0">
                      <a:pos x="246" y="32"/>
                    </a:cxn>
                    <a:cxn ang="0">
                      <a:pos x="221" y="35"/>
                    </a:cxn>
                    <a:cxn ang="0">
                      <a:pos x="194" y="38"/>
                    </a:cxn>
                    <a:cxn ang="0">
                      <a:pos x="166" y="40"/>
                    </a:cxn>
                    <a:cxn ang="0">
                      <a:pos x="135" y="42"/>
                    </a:cxn>
                    <a:cxn ang="0">
                      <a:pos x="103" y="44"/>
                    </a:cxn>
                    <a:cxn ang="0">
                      <a:pos x="70" y="45"/>
                    </a:cxn>
                    <a:cxn ang="0">
                      <a:pos x="36" y="46"/>
                    </a:cxn>
                    <a:cxn ang="0">
                      <a:pos x="0" y="46"/>
                    </a:cxn>
                    <a:cxn ang="0">
                      <a:pos x="0" y="0"/>
                    </a:cxn>
                    <a:cxn ang="0">
                      <a:pos x="347" y="0"/>
                    </a:cxn>
                  </a:cxnLst>
                  <a:rect l="0" t="0" r="r" b="b"/>
                  <a:pathLst>
                    <a:path w="347" h="46">
                      <a:moveTo>
                        <a:pt x="347" y="0"/>
                      </a:moveTo>
                      <a:lnTo>
                        <a:pt x="345" y="5"/>
                      </a:lnTo>
                      <a:lnTo>
                        <a:pt x="340" y="9"/>
                      </a:lnTo>
                      <a:lnTo>
                        <a:pt x="331" y="14"/>
                      </a:lnTo>
                      <a:lnTo>
                        <a:pt x="320" y="18"/>
                      </a:lnTo>
                      <a:lnTo>
                        <a:pt x="305" y="22"/>
                      </a:lnTo>
                      <a:lnTo>
                        <a:pt x="288" y="26"/>
                      </a:lnTo>
                      <a:lnTo>
                        <a:pt x="268" y="29"/>
                      </a:lnTo>
                      <a:lnTo>
                        <a:pt x="246" y="32"/>
                      </a:lnTo>
                      <a:lnTo>
                        <a:pt x="221" y="35"/>
                      </a:lnTo>
                      <a:lnTo>
                        <a:pt x="194" y="38"/>
                      </a:lnTo>
                      <a:lnTo>
                        <a:pt x="166" y="40"/>
                      </a:lnTo>
                      <a:lnTo>
                        <a:pt x="135" y="42"/>
                      </a:lnTo>
                      <a:lnTo>
                        <a:pt x="103" y="44"/>
                      </a:lnTo>
                      <a:lnTo>
                        <a:pt x="70" y="45"/>
                      </a:lnTo>
                      <a:lnTo>
                        <a:pt x="36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lnTo>
                        <a:pt x="347" y="0"/>
                      </a:lnTo>
                      <a:close/>
                    </a:path>
                  </a:pathLst>
                </a:custGeom>
                <a:solidFill>
                  <a:srgbClr val="C7E9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46">
                  <a:extLst>
                    <a:ext uri="{FF2B5EF4-FFF2-40B4-BE49-F238E27FC236}">
                      <a16:creationId xmlns:a16="http://schemas.microsoft.com/office/drawing/2014/main" id="{1676E8D6-D575-F07D-A00F-860CCD8A60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2" y="2205"/>
                  <a:ext cx="347" cy="46"/>
                </a:xfrm>
                <a:custGeom>
                  <a:avLst/>
                  <a:gdLst/>
                  <a:ahLst/>
                  <a:cxnLst>
                    <a:cxn ang="0">
                      <a:pos x="347" y="0"/>
                    </a:cxn>
                    <a:cxn ang="0">
                      <a:pos x="345" y="5"/>
                    </a:cxn>
                    <a:cxn ang="0">
                      <a:pos x="340" y="9"/>
                    </a:cxn>
                    <a:cxn ang="0">
                      <a:pos x="331" y="14"/>
                    </a:cxn>
                    <a:cxn ang="0">
                      <a:pos x="320" y="18"/>
                    </a:cxn>
                    <a:cxn ang="0">
                      <a:pos x="305" y="22"/>
                    </a:cxn>
                    <a:cxn ang="0">
                      <a:pos x="288" y="26"/>
                    </a:cxn>
                    <a:cxn ang="0">
                      <a:pos x="268" y="29"/>
                    </a:cxn>
                    <a:cxn ang="0">
                      <a:pos x="246" y="32"/>
                    </a:cxn>
                    <a:cxn ang="0">
                      <a:pos x="221" y="35"/>
                    </a:cxn>
                    <a:cxn ang="0">
                      <a:pos x="194" y="38"/>
                    </a:cxn>
                    <a:cxn ang="0">
                      <a:pos x="166" y="40"/>
                    </a:cxn>
                    <a:cxn ang="0">
                      <a:pos x="135" y="42"/>
                    </a:cxn>
                    <a:cxn ang="0">
                      <a:pos x="103" y="44"/>
                    </a:cxn>
                    <a:cxn ang="0">
                      <a:pos x="70" y="45"/>
                    </a:cxn>
                    <a:cxn ang="0">
                      <a:pos x="36" y="46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347" h="46">
                      <a:moveTo>
                        <a:pt x="347" y="0"/>
                      </a:moveTo>
                      <a:lnTo>
                        <a:pt x="345" y="5"/>
                      </a:lnTo>
                      <a:lnTo>
                        <a:pt x="340" y="9"/>
                      </a:lnTo>
                      <a:lnTo>
                        <a:pt x="331" y="14"/>
                      </a:lnTo>
                      <a:lnTo>
                        <a:pt x="320" y="18"/>
                      </a:lnTo>
                      <a:lnTo>
                        <a:pt x="305" y="22"/>
                      </a:lnTo>
                      <a:lnTo>
                        <a:pt x="288" y="26"/>
                      </a:lnTo>
                      <a:lnTo>
                        <a:pt x="268" y="29"/>
                      </a:lnTo>
                      <a:lnTo>
                        <a:pt x="246" y="32"/>
                      </a:lnTo>
                      <a:lnTo>
                        <a:pt x="221" y="35"/>
                      </a:lnTo>
                      <a:lnTo>
                        <a:pt x="194" y="38"/>
                      </a:lnTo>
                      <a:lnTo>
                        <a:pt x="166" y="40"/>
                      </a:lnTo>
                      <a:lnTo>
                        <a:pt x="135" y="42"/>
                      </a:lnTo>
                      <a:lnTo>
                        <a:pt x="103" y="44"/>
                      </a:lnTo>
                      <a:lnTo>
                        <a:pt x="70" y="45"/>
                      </a:lnTo>
                      <a:lnTo>
                        <a:pt x="36" y="46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4" name="Line 47">
                <a:extLst>
                  <a:ext uri="{FF2B5EF4-FFF2-40B4-BE49-F238E27FC236}">
                    <a16:creationId xmlns:a16="http://schemas.microsoft.com/office/drawing/2014/main" id="{B572A0EB-4569-CF7B-6F50-FF4482E5E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5271" y="2841968"/>
                <a:ext cx="502186" cy="15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Line 48">
                <a:extLst>
                  <a:ext uri="{FF2B5EF4-FFF2-40B4-BE49-F238E27FC236}">
                    <a16:creationId xmlns:a16="http://schemas.microsoft.com/office/drawing/2014/main" id="{8CDE36B0-FEE7-9C90-60B4-EFFC4B362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5271" y="2838787"/>
                <a:ext cx="59247" cy="7316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Freeform 49">
                <a:extLst>
                  <a:ext uri="{FF2B5EF4-FFF2-40B4-BE49-F238E27FC236}">
                    <a16:creationId xmlns:a16="http://schemas.microsoft.com/office/drawing/2014/main" id="{F5AB571A-2936-5DD9-B799-7CBD37F37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6503" y="3856786"/>
                <a:ext cx="122725" cy="77940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0" y="48"/>
                  </a:cxn>
                  <a:cxn ang="0">
                    <a:pos x="38" y="45"/>
                  </a:cxn>
                  <a:cxn ang="0">
                    <a:pos x="54" y="41"/>
                  </a:cxn>
                  <a:cxn ang="0">
                    <a:pos x="69" y="35"/>
                  </a:cxn>
                  <a:cxn ang="0">
                    <a:pos x="81" y="27"/>
                  </a:cxn>
                  <a:cxn ang="0">
                    <a:pos x="89" y="19"/>
                  </a:cxn>
                  <a:cxn ang="0">
                    <a:pos x="95" y="10"/>
                  </a:cxn>
                  <a:cxn ang="0">
                    <a:pos x="97" y="5"/>
                  </a:cxn>
                  <a:cxn ang="0">
                    <a:pos x="97" y="0"/>
                  </a:cxn>
                  <a:cxn ang="0">
                    <a:pos x="0" y="0"/>
                  </a:cxn>
                  <a:cxn ang="0">
                    <a:pos x="0" y="49"/>
                  </a:cxn>
                </a:cxnLst>
                <a:rect l="0" t="0" r="r" b="b"/>
                <a:pathLst>
                  <a:path w="97" h="49">
                    <a:moveTo>
                      <a:pt x="0" y="49"/>
                    </a:moveTo>
                    <a:lnTo>
                      <a:pt x="20" y="48"/>
                    </a:lnTo>
                    <a:lnTo>
                      <a:pt x="38" y="45"/>
                    </a:lnTo>
                    <a:lnTo>
                      <a:pt x="54" y="41"/>
                    </a:lnTo>
                    <a:lnTo>
                      <a:pt x="69" y="35"/>
                    </a:lnTo>
                    <a:lnTo>
                      <a:pt x="81" y="27"/>
                    </a:lnTo>
                    <a:lnTo>
                      <a:pt x="89" y="19"/>
                    </a:lnTo>
                    <a:lnTo>
                      <a:pt x="95" y="10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" name="Rectangle 50">
                <a:extLst>
                  <a:ext uri="{FF2B5EF4-FFF2-40B4-BE49-F238E27FC236}">
                    <a16:creationId xmlns:a16="http://schemas.microsoft.com/office/drawing/2014/main" id="{B766A415-2A77-9B48-9ADC-C820EE24D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6503" y="3753395"/>
                <a:ext cx="122725" cy="10339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Line 244">
                <a:extLst>
                  <a:ext uri="{FF2B5EF4-FFF2-40B4-BE49-F238E27FC236}">
                    <a16:creationId xmlns:a16="http://schemas.microsoft.com/office/drawing/2014/main" id="{B95378DD-D982-89C0-0EE9-DC5521184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6519" y="3043978"/>
                <a:ext cx="0" cy="8668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245">
                <a:extLst>
                  <a:ext uri="{FF2B5EF4-FFF2-40B4-BE49-F238E27FC236}">
                    <a16:creationId xmlns:a16="http://schemas.microsoft.com/office/drawing/2014/main" id="{3B72FB4F-75A4-1FBD-1FD0-AEE2946B8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0264" y="3032843"/>
                <a:ext cx="1411" cy="8891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Freeform 246">
                <a:extLst>
                  <a:ext uri="{FF2B5EF4-FFF2-40B4-BE49-F238E27FC236}">
                    <a16:creationId xmlns:a16="http://schemas.microsoft.com/office/drawing/2014/main" id="{ABEE72B5-DB23-836F-21A3-C83BDC19E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364" y="2972400"/>
                <a:ext cx="196078" cy="10100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5" y="42"/>
                  </a:cxn>
                  <a:cxn ang="0">
                    <a:pos x="155" y="593"/>
                  </a:cxn>
                  <a:cxn ang="0">
                    <a:pos x="0" y="635"/>
                  </a:cxn>
                  <a:cxn ang="0">
                    <a:pos x="0" y="0"/>
                  </a:cxn>
                </a:cxnLst>
                <a:rect l="0" t="0" r="r" b="b"/>
                <a:pathLst>
                  <a:path w="155" h="635">
                    <a:moveTo>
                      <a:pt x="0" y="0"/>
                    </a:moveTo>
                    <a:lnTo>
                      <a:pt x="155" y="42"/>
                    </a:lnTo>
                    <a:lnTo>
                      <a:pt x="155" y="593"/>
                    </a:lnTo>
                    <a:lnTo>
                      <a:pt x="0" y="6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E9F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Oval 247">
                <a:extLst>
                  <a:ext uri="{FF2B5EF4-FFF2-40B4-BE49-F238E27FC236}">
                    <a16:creationId xmlns:a16="http://schemas.microsoft.com/office/drawing/2014/main" id="{882DB1E2-3D31-AFF8-1CE9-5AE5F690C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6165" y="2927862"/>
                <a:ext cx="303286" cy="1094348"/>
              </a:xfrm>
              <a:prstGeom prst="ellipse">
                <a:avLst/>
              </a:prstGeom>
              <a:solidFill>
                <a:srgbClr val="C7E9F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Freeform 248">
                <a:extLst>
                  <a:ext uri="{FF2B5EF4-FFF2-40B4-BE49-F238E27FC236}">
                    <a16:creationId xmlns:a16="http://schemas.microsoft.com/office/drawing/2014/main" id="{AC087979-CC2E-0E70-0602-BC55FEC96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567" y="2926271"/>
                <a:ext cx="191846" cy="1094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45"/>
                  </a:cxn>
                  <a:cxn ang="0">
                    <a:pos x="152" y="643"/>
                  </a:cxn>
                  <a:cxn ang="0">
                    <a:pos x="0" y="688"/>
                  </a:cxn>
                  <a:cxn ang="0">
                    <a:pos x="0" y="0"/>
                  </a:cxn>
                </a:cxnLst>
                <a:rect l="0" t="0" r="r" b="b"/>
                <a:pathLst>
                  <a:path w="152" h="688">
                    <a:moveTo>
                      <a:pt x="0" y="0"/>
                    </a:moveTo>
                    <a:lnTo>
                      <a:pt x="152" y="45"/>
                    </a:lnTo>
                    <a:lnTo>
                      <a:pt x="152" y="643"/>
                    </a:lnTo>
                    <a:lnTo>
                      <a:pt x="0" y="6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E9F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249">
                <a:extLst>
                  <a:ext uri="{FF2B5EF4-FFF2-40B4-BE49-F238E27FC236}">
                    <a16:creationId xmlns:a16="http://schemas.microsoft.com/office/drawing/2014/main" id="{F1120729-3E74-A95A-BD0F-3B97AA60A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5277" y="3078971"/>
                <a:ext cx="1411" cy="7650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Oval 250">
                <a:extLst>
                  <a:ext uri="{FF2B5EF4-FFF2-40B4-BE49-F238E27FC236}">
                    <a16:creationId xmlns:a16="http://schemas.microsoft.com/office/drawing/2014/main" id="{FBD77B89-854A-3832-EA1E-595625E00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9931" y="2927862"/>
                <a:ext cx="303286" cy="1094348"/>
              </a:xfrm>
              <a:prstGeom prst="ellipse">
                <a:avLst/>
              </a:prstGeom>
              <a:solidFill>
                <a:srgbClr val="C7E9F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Freeform 251">
                <a:extLst>
                  <a:ext uri="{FF2B5EF4-FFF2-40B4-BE49-F238E27FC236}">
                    <a16:creationId xmlns:a16="http://schemas.microsoft.com/office/drawing/2014/main" id="{CBCFA791-40F7-CBFD-F03B-5692A0D7E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863" y="2934225"/>
                <a:ext cx="197489" cy="1080033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0" y="34"/>
                  </a:cxn>
                  <a:cxn ang="0">
                    <a:pos x="0" y="645"/>
                  </a:cxn>
                  <a:cxn ang="0">
                    <a:pos x="156" y="679"/>
                  </a:cxn>
                  <a:cxn ang="0">
                    <a:pos x="156" y="0"/>
                  </a:cxn>
                </a:cxnLst>
                <a:rect l="0" t="0" r="r" b="b"/>
                <a:pathLst>
                  <a:path w="156" h="679">
                    <a:moveTo>
                      <a:pt x="156" y="0"/>
                    </a:moveTo>
                    <a:lnTo>
                      <a:pt x="0" y="34"/>
                    </a:lnTo>
                    <a:lnTo>
                      <a:pt x="0" y="645"/>
                    </a:lnTo>
                    <a:lnTo>
                      <a:pt x="156" y="679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C7E9F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Freeform 252">
                <a:extLst>
                  <a:ext uri="{FF2B5EF4-FFF2-40B4-BE49-F238E27FC236}">
                    <a16:creationId xmlns:a16="http://schemas.microsoft.com/office/drawing/2014/main" id="{99EFA6D1-AD37-FDC5-9176-EE849442F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751" y="2961265"/>
                <a:ext cx="327267" cy="1021180"/>
              </a:xfrm>
              <a:custGeom>
                <a:avLst/>
                <a:gdLst/>
                <a:ahLst/>
                <a:cxnLst>
                  <a:cxn ang="0">
                    <a:pos x="259" y="0"/>
                  </a:cxn>
                  <a:cxn ang="0">
                    <a:pos x="0" y="53"/>
                  </a:cxn>
                  <a:cxn ang="0">
                    <a:pos x="0" y="589"/>
                  </a:cxn>
                  <a:cxn ang="0">
                    <a:pos x="259" y="642"/>
                  </a:cxn>
                  <a:cxn ang="0">
                    <a:pos x="259" y="0"/>
                  </a:cxn>
                </a:cxnLst>
                <a:rect l="0" t="0" r="r" b="b"/>
                <a:pathLst>
                  <a:path w="259" h="642">
                    <a:moveTo>
                      <a:pt x="259" y="0"/>
                    </a:moveTo>
                    <a:lnTo>
                      <a:pt x="0" y="53"/>
                    </a:lnTo>
                    <a:lnTo>
                      <a:pt x="0" y="589"/>
                    </a:lnTo>
                    <a:lnTo>
                      <a:pt x="259" y="642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C7E9F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Freeform 253">
                <a:extLst>
                  <a:ext uri="{FF2B5EF4-FFF2-40B4-BE49-F238E27FC236}">
                    <a16:creationId xmlns:a16="http://schemas.microsoft.com/office/drawing/2014/main" id="{D1D27EC0-65D9-884B-21CE-E587B54E1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403" y="2667000"/>
                <a:ext cx="87459" cy="14792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70" y="93"/>
                  </a:cxn>
                  <a:cxn ang="0">
                    <a:pos x="40" y="93"/>
                  </a:cxn>
                  <a:cxn ang="0">
                    <a:pos x="0" y="0"/>
                  </a:cxn>
                  <a:cxn ang="0">
                    <a:pos x="30" y="0"/>
                  </a:cxn>
                </a:cxnLst>
                <a:rect l="0" t="0" r="r" b="b"/>
                <a:pathLst>
                  <a:path w="70" h="93">
                    <a:moveTo>
                      <a:pt x="30" y="0"/>
                    </a:moveTo>
                    <a:lnTo>
                      <a:pt x="70" y="93"/>
                    </a:lnTo>
                    <a:lnTo>
                      <a:pt x="40" y="93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Freeform 254">
                <a:extLst>
                  <a:ext uri="{FF2B5EF4-FFF2-40B4-BE49-F238E27FC236}">
                    <a16:creationId xmlns:a16="http://schemas.microsoft.com/office/drawing/2014/main" id="{867F0430-64E7-BBFC-ABD9-77DD1A372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5093" y="3010574"/>
                <a:ext cx="122725" cy="7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"/>
                  </a:cxn>
                  <a:cxn ang="0">
                    <a:pos x="38" y="4"/>
                  </a:cxn>
                  <a:cxn ang="0">
                    <a:pos x="54" y="8"/>
                  </a:cxn>
                  <a:cxn ang="0">
                    <a:pos x="69" y="14"/>
                  </a:cxn>
                  <a:cxn ang="0">
                    <a:pos x="81" y="21"/>
                  </a:cxn>
                  <a:cxn ang="0">
                    <a:pos x="89" y="29"/>
                  </a:cxn>
                  <a:cxn ang="0">
                    <a:pos x="95" y="38"/>
                  </a:cxn>
                  <a:cxn ang="0">
                    <a:pos x="97" y="43"/>
                  </a:cxn>
                  <a:cxn ang="0">
                    <a:pos x="97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97" h="48">
                    <a:moveTo>
                      <a:pt x="0" y="0"/>
                    </a:moveTo>
                    <a:lnTo>
                      <a:pt x="20" y="1"/>
                    </a:lnTo>
                    <a:lnTo>
                      <a:pt x="38" y="4"/>
                    </a:lnTo>
                    <a:lnTo>
                      <a:pt x="54" y="8"/>
                    </a:lnTo>
                    <a:lnTo>
                      <a:pt x="69" y="14"/>
                    </a:lnTo>
                    <a:lnTo>
                      <a:pt x="81" y="21"/>
                    </a:lnTo>
                    <a:lnTo>
                      <a:pt x="89" y="29"/>
                    </a:lnTo>
                    <a:lnTo>
                      <a:pt x="95" y="38"/>
                    </a:lnTo>
                    <a:lnTo>
                      <a:pt x="97" y="43"/>
                    </a:lnTo>
                    <a:lnTo>
                      <a:pt x="97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Rectangle 255">
                <a:extLst>
                  <a:ext uri="{FF2B5EF4-FFF2-40B4-BE49-F238E27FC236}">
                    <a16:creationId xmlns:a16="http://schemas.microsoft.com/office/drawing/2014/main" id="{CB279499-98AF-5651-7FA0-6DE63DD5C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5093" y="3086924"/>
                <a:ext cx="122725" cy="10498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Freeform 256">
                <a:extLst>
                  <a:ext uri="{FF2B5EF4-FFF2-40B4-BE49-F238E27FC236}">
                    <a16:creationId xmlns:a16="http://schemas.microsoft.com/office/drawing/2014/main" id="{D77289F3-C09F-8250-1D65-6EFDD14B0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2848" y="4136735"/>
                <a:ext cx="88870" cy="147928"/>
              </a:xfrm>
              <a:custGeom>
                <a:avLst/>
                <a:gdLst/>
                <a:ahLst/>
                <a:cxnLst>
                  <a:cxn ang="0">
                    <a:pos x="30" y="93"/>
                  </a:cxn>
                  <a:cxn ang="0">
                    <a:pos x="70" y="0"/>
                  </a:cxn>
                  <a:cxn ang="0">
                    <a:pos x="40" y="0"/>
                  </a:cxn>
                  <a:cxn ang="0">
                    <a:pos x="0" y="93"/>
                  </a:cxn>
                  <a:cxn ang="0">
                    <a:pos x="30" y="93"/>
                  </a:cxn>
                </a:cxnLst>
                <a:rect l="0" t="0" r="r" b="b"/>
                <a:pathLst>
                  <a:path w="70" h="93">
                    <a:moveTo>
                      <a:pt x="30" y="93"/>
                    </a:moveTo>
                    <a:lnTo>
                      <a:pt x="70" y="0"/>
                    </a:lnTo>
                    <a:lnTo>
                      <a:pt x="40" y="0"/>
                    </a:lnTo>
                    <a:lnTo>
                      <a:pt x="0" y="93"/>
                    </a:lnTo>
                    <a:lnTo>
                      <a:pt x="3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Line 257">
                <a:extLst>
                  <a:ext uri="{FF2B5EF4-FFF2-40B4-BE49-F238E27FC236}">
                    <a16:creationId xmlns:a16="http://schemas.microsoft.com/office/drawing/2014/main" id="{06AE2B2B-74C8-515B-E1AD-AEDBF69D9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62871" y="3922001"/>
                <a:ext cx="314571" cy="986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Line 258">
                <a:extLst>
                  <a:ext uri="{FF2B5EF4-FFF2-40B4-BE49-F238E27FC236}">
                    <a16:creationId xmlns:a16="http://schemas.microsoft.com/office/drawing/2014/main" id="{8276F7FB-11A0-E9B1-328A-514947183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055" y="3909276"/>
                <a:ext cx="455635" cy="1113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Line 259">
                <a:extLst>
                  <a:ext uri="{FF2B5EF4-FFF2-40B4-BE49-F238E27FC236}">
                    <a16:creationId xmlns:a16="http://schemas.microsoft.com/office/drawing/2014/main" id="{FE4958E7-E9F5-719C-2AE0-9BEFB13DC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72745" y="2926271"/>
                <a:ext cx="307518" cy="1065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" name="Line 260">
                <a:extLst>
                  <a:ext uri="{FF2B5EF4-FFF2-40B4-BE49-F238E27FC236}">
                    <a16:creationId xmlns:a16="http://schemas.microsoft.com/office/drawing/2014/main" id="{6B75E749-5DAD-2BF7-6442-567C285E9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33697" y="2926271"/>
                <a:ext cx="437297" cy="1177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A4A71729-3166-EBF7-7ACB-D641093730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1409" y="5206048"/>
              <a:ext cx="315784" cy="28944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F8F323F-5019-F65A-407E-B94EE5BA4D7E}"/>
                </a:ext>
              </a:extLst>
            </p:cNvPr>
            <p:cNvSpPr txBox="1"/>
            <p:nvPr/>
          </p:nvSpPr>
          <p:spPr>
            <a:xfrm>
              <a:off x="2010615" y="6401685"/>
              <a:ext cx="3154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Indirect Signal Detection</a:t>
              </a:r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78B075D-C977-5023-1841-E5E838580E7C}"/>
              </a:ext>
            </a:extLst>
          </p:cNvPr>
          <p:cNvCxnSpPr/>
          <p:nvPr/>
        </p:nvCxnSpPr>
        <p:spPr>
          <a:xfrm>
            <a:off x="551731" y="3952889"/>
            <a:ext cx="495524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89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0B08-4060-D053-791F-FD7476BD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59C51B-5034-AE72-DE0B-14BFE8362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26" y="1589087"/>
            <a:ext cx="4213830" cy="1894209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4E549BB-A3AD-AD85-1C1A-FBABA81E5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0" y="2870199"/>
            <a:ext cx="6654800" cy="3306763"/>
          </a:xfrm>
        </p:spPr>
        <p:txBody>
          <a:bodyPr/>
          <a:lstStyle/>
          <a:p>
            <a:r>
              <a:rPr lang="en-US" dirty="0"/>
              <a:t>Each phaser’s location is known</a:t>
            </a:r>
          </a:p>
          <a:p>
            <a:r>
              <a:rPr lang="en-US" dirty="0"/>
              <a:t>The angle to the emitter is measured</a:t>
            </a:r>
          </a:p>
          <a:p>
            <a:pPr lvl="1"/>
            <a:r>
              <a:rPr lang="en-US" dirty="0"/>
              <a:t>Phaser sweeps from -60° to 60° in azimuth</a:t>
            </a:r>
          </a:p>
          <a:p>
            <a:pPr lvl="1"/>
            <a:r>
              <a:rPr lang="en-US" dirty="0" err="1"/>
              <a:t>Monopulse</a:t>
            </a:r>
            <a:r>
              <a:rPr lang="en-US" dirty="0"/>
              <a:t> angle is used for higher accuracy</a:t>
            </a:r>
          </a:p>
          <a:p>
            <a:pPr lvl="1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C2A0CD6-DDFE-60C5-8907-B78523407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26" y="3584897"/>
            <a:ext cx="3745857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8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0B08-4060-D053-791F-FD7476BD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Signals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4E549BB-A3AD-AD85-1C1A-FBABA81E5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0" y="1825625"/>
            <a:ext cx="6654800" cy="4351338"/>
          </a:xfrm>
        </p:spPr>
        <p:txBody>
          <a:bodyPr/>
          <a:lstStyle/>
          <a:p>
            <a:r>
              <a:rPr lang="en-US" dirty="0"/>
              <a:t>The frequency and amplitude of each emitter is measured</a:t>
            </a:r>
          </a:p>
          <a:p>
            <a:r>
              <a:rPr lang="en-US" dirty="0"/>
              <a:t>Signals are sorted by frequency within a range</a:t>
            </a:r>
          </a:p>
          <a:p>
            <a:r>
              <a:rPr lang="en-US" dirty="0"/>
              <a:t>The scan of frequency over angle is from one phaser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5151A-53BD-0F4F-4189-C1C4E9887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26" y="2229410"/>
            <a:ext cx="882374" cy="1298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695E7-C6BD-A94D-9951-17C39BF01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510" y="1527998"/>
            <a:ext cx="574128" cy="84463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CBBD0E-9047-5BC1-F266-C92F5A3E8226}"/>
              </a:ext>
            </a:extLst>
          </p:cNvPr>
          <p:cNvCxnSpPr/>
          <p:nvPr/>
        </p:nvCxnSpPr>
        <p:spPr>
          <a:xfrm>
            <a:off x="2522637" y="1936460"/>
            <a:ext cx="1498643" cy="3515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ED6418-23C4-348E-0421-6389F4ACDC1B}"/>
              </a:ext>
            </a:extLst>
          </p:cNvPr>
          <p:cNvCxnSpPr>
            <a:cxnSpLocks/>
          </p:cNvCxnSpPr>
          <p:nvPr/>
        </p:nvCxnSpPr>
        <p:spPr>
          <a:xfrm flipV="1">
            <a:off x="1311586" y="2372630"/>
            <a:ext cx="2709694" cy="7293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E55E1B4-7DAB-0435-0BB7-B0700AB08F05}"/>
              </a:ext>
            </a:extLst>
          </p:cNvPr>
          <p:cNvSpPr txBox="1"/>
          <p:nvPr/>
        </p:nvSpPr>
        <p:spPr>
          <a:xfrm>
            <a:off x="3891738" y="2737290"/>
            <a:ext cx="692962" cy="214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HB100</a:t>
            </a:r>
            <a:endParaRPr lang="en-US" sz="9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FC13BF-9ABC-8A32-C7B9-E316A4CFC3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0309" y="2180310"/>
            <a:ext cx="275821" cy="57482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58DB33-5DE5-30E3-6C8C-E0660D70E2B1}"/>
              </a:ext>
            </a:extLst>
          </p:cNvPr>
          <p:cNvCxnSpPr>
            <a:cxnSpLocks/>
          </p:cNvCxnSpPr>
          <p:nvPr/>
        </p:nvCxnSpPr>
        <p:spPr>
          <a:xfrm>
            <a:off x="1311586" y="3101950"/>
            <a:ext cx="2455694" cy="6541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958E1D-6E9E-175A-3DB5-CC632B291B6A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522638" y="1950314"/>
            <a:ext cx="1244642" cy="165197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467B3C-5EF4-21A8-53D9-594F84E10A76}"/>
              </a:ext>
            </a:extLst>
          </p:cNvPr>
          <p:cNvSpPr txBox="1"/>
          <p:nvPr/>
        </p:nvSpPr>
        <p:spPr>
          <a:xfrm>
            <a:off x="3610028" y="4037657"/>
            <a:ext cx="692962" cy="214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HB100</a:t>
            </a:r>
            <a:endParaRPr lang="en-US" sz="9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057574-FEA7-EF48-0AD4-3672693DC9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8599" y="3480677"/>
            <a:ext cx="275821" cy="5748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872BF9-6B1C-FE63-9E2E-4D5693727B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00" t="52821" r="50000" b="5264"/>
          <a:stretch/>
        </p:blipFill>
        <p:spPr>
          <a:xfrm>
            <a:off x="838200" y="4024608"/>
            <a:ext cx="2563258" cy="283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2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0B08-4060-D053-791F-FD7476BD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4E549BB-A3AD-AD85-1C1A-FBABA81E5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0" y="1825625"/>
            <a:ext cx="6654800" cy="4351338"/>
          </a:xfrm>
        </p:spPr>
        <p:txBody>
          <a:bodyPr/>
          <a:lstStyle/>
          <a:p>
            <a:r>
              <a:rPr lang="en-US" dirty="0"/>
              <a:t>Sorted signals are tracked over time</a:t>
            </a:r>
          </a:p>
          <a:p>
            <a:r>
              <a:rPr lang="en-US" dirty="0"/>
              <a:t>The angle from each phaser is computed for each phaser sweep</a:t>
            </a:r>
          </a:p>
          <a:p>
            <a:r>
              <a:rPr lang="en-US" dirty="0"/>
              <a:t>The location is plotted in a two-dimensional space</a:t>
            </a:r>
          </a:p>
          <a:p>
            <a:pPr lvl="1"/>
            <a:r>
              <a:rPr lang="en-US" dirty="0"/>
              <a:t>The red dots in “Target Locations” is one target, which is receding. </a:t>
            </a:r>
          </a:p>
          <a:p>
            <a:pPr lvl="1"/>
            <a:r>
              <a:rPr lang="en-US" dirty="0"/>
              <a:t>Note the recent hits are dark, and they grow fainter over time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1512C2-B253-D8E6-F40E-4E975562A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83" t="5264" r="7813" b="5264"/>
          <a:stretch/>
        </p:blipFill>
        <p:spPr>
          <a:xfrm>
            <a:off x="1498601" y="2700567"/>
            <a:ext cx="3200400" cy="38364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17133B-D3C8-5493-A388-81872D5A3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26" y="1589087"/>
            <a:ext cx="3006974" cy="13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6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E6E1-5CC2-A49F-9554-C0C68A42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381723-24B7-41BA-2276-7A9C93B08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7649" y="1457325"/>
            <a:ext cx="8636701" cy="4351338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7B520EA1-E77B-3775-9A89-B2E9062EE7DE}"/>
              </a:ext>
            </a:extLst>
          </p:cNvPr>
          <p:cNvSpPr/>
          <p:nvPr/>
        </p:nvSpPr>
        <p:spPr>
          <a:xfrm rot="16200000">
            <a:off x="4308446" y="-179940"/>
            <a:ext cx="285226" cy="3289882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BA99E-62D8-914B-110F-39EDC7D30E5D}"/>
              </a:ext>
            </a:extLst>
          </p:cNvPr>
          <p:cNvSpPr txBox="1"/>
          <p:nvPr/>
        </p:nvSpPr>
        <p:spPr>
          <a:xfrm>
            <a:off x="3314351" y="743525"/>
            <a:ext cx="227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Amplitude over Angle (Beam Pattern)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79A9A19-4CEE-3B65-0FC3-4C1719241F29}"/>
              </a:ext>
            </a:extLst>
          </p:cNvPr>
          <p:cNvSpPr/>
          <p:nvPr/>
        </p:nvSpPr>
        <p:spPr>
          <a:xfrm rot="5400000" flipV="1">
            <a:off x="4308446" y="4051717"/>
            <a:ext cx="285226" cy="3289882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082BD6-3A81-C94D-8F23-EE903D5D7164}"/>
              </a:ext>
            </a:extLst>
          </p:cNvPr>
          <p:cNvSpPr txBox="1"/>
          <p:nvPr/>
        </p:nvSpPr>
        <p:spPr>
          <a:xfrm>
            <a:off x="2677487" y="5843369"/>
            <a:ext cx="354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Amplitude, Frequency and Angle (Signal Sorting)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49D126E-9724-E3A3-F92B-E93BE98A7D9A}"/>
              </a:ext>
            </a:extLst>
          </p:cNvPr>
          <p:cNvSpPr/>
          <p:nvPr/>
        </p:nvSpPr>
        <p:spPr>
          <a:xfrm rot="16200000">
            <a:off x="8175422" y="-179940"/>
            <a:ext cx="285226" cy="3289882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CA3292-7BF7-1E49-6165-2B8EE4559B32}"/>
              </a:ext>
            </a:extLst>
          </p:cNvPr>
          <p:cNvSpPr txBox="1"/>
          <p:nvPr/>
        </p:nvSpPr>
        <p:spPr>
          <a:xfrm>
            <a:off x="6955175" y="743525"/>
            <a:ext cx="272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Location in Space (Triangulated Position)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A71831B-CE42-FB03-EF87-B2906717A23D}"/>
              </a:ext>
            </a:extLst>
          </p:cNvPr>
          <p:cNvSpPr/>
          <p:nvPr/>
        </p:nvSpPr>
        <p:spPr>
          <a:xfrm rot="5400000" flipV="1">
            <a:off x="8046791" y="4051717"/>
            <a:ext cx="285226" cy="3289882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951C9-4F33-3562-D1C2-ABB2DC8AE3A3}"/>
              </a:ext>
            </a:extLst>
          </p:cNvPr>
          <p:cNvSpPr txBox="1"/>
          <p:nvPr/>
        </p:nvSpPr>
        <p:spPr>
          <a:xfrm>
            <a:off x="6415832" y="5843369"/>
            <a:ext cx="354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Signal Angle over Time</a:t>
            </a:r>
          </a:p>
          <a:p>
            <a:pPr algn="ctr"/>
            <a:r>
              <a:rPr lang="en-US" dirty="0"/>
              <a:t>(Angle of Arrival)</a:t>
            </a:r>
          </a:p>
        </p:txBody>
      </p:sp>
    </p:spTree>
    <p:extLst>
      <p:ext uri="{BB962C8B-B14F-4D97-AF65-F5344CB8AC3E}">
        <p14:creationId xmlns:p14="http://schemas.microsoft.com/office/powerpoint/2010/main" val="309902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ED80-7188-EF62-0C9B-74BB2C54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13522F-4A8B-A9C3-0948-8484AD9C5113}"/>
              </a:ext>
            </a:extLst>
          </p:cNvPr>
          <p:cNvSpPr/>
          <p:nvPr/>
        </p:nvSpPr>
        <p:spPr>
          <a:xfrm>
            <a:off x="2908300" y="5854700"/>
            <a:ext cx="6375400" cy="825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Demonstration for 2 Phaser Passive Radar</a:t>
            </a:r>
          </a:p>
        </p:txBody>
      </p:sp>
      <p:pic>
        <p:nvPicPr>
          <p:cNvPr id="10" name="Content Placeholder 9">
            <a:hlinkClick r:id="rId3"/>
            <a:extLst>
              <a:ext uri="{FF2B5EF4-FFF2-40B4-BE49-F238E27FC236}">
                <a16:creationId xmlns:a16="http://schemas.microsoft.com/office/drawing/2014/main" id="{2E710D9E-3544-8CAA-A0B2-3AD47FC92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3158" b="4881"/>
          <a:stretch/>
        </p:blipFill>
        <p:spPr>
          <a:xfrm>
            <a:off x="1657163" y="1367407"/>
            <a:ext cx="8877674" cy="442468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C7AED4-58D0-8486-32C7-5FD064264205}"/>
              </a:ext>
            </a:extLst>
          </p:cNvPr>
          <p:cNvSpPr txBox="1"/>
          <p:nvPr/>
        </p:nvSpPr>
        <p:spPr>
          <a:xfrm>
            <a:off x="1586060" y="5792087"/>
            <a:ext cx="60944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https://youtu.be/oQ30GX5wlZk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200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4B77-41F7-644F-CBEA-BFA933FF0B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 very much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6831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251</Words>
  <Application>Microsoft Office PowerPoint</Application>
  <PresentationFormat>Widescreen</PresentationFormat>
  <Paragraphs>52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Passive Radar with Phaser</vt:lpstr>
      <vt:lpstr>Passive Radar Concept</vt:lpstr>
      <vt:lpstr>Triangulation</vt:lpstr>
      <vt:lpstr>Multiple Signals</vt:lpstr>
      <vt:lpstr>Tracking</vt:lpstr>
      <vt:lpstr>GUI</vt:lpstr>
      <vt:lpstr>Demonstration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Pierce, Matthew E</dc:creator>
  <cp:lastModifiedBy>Pierce, Matthew E</cp:lastModifiedBy>
  <cp:revision>6</cp:revision>
  <dcterms:created xsi:type="dcterms:W3CDTF">2024-04-19T22:33:55Z</dcterms:created>
  <dcterms:modified xsi:type="dcterms:W3CDTF">2024-05-03T20:57:06Z</dcterms:modified>
</cp:coreProperties>
</file>