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67"/>
  </p:notesMasterIdLst>
  <p:sldIdLst>
    <p:sldId id="256" r:id="rId5"/>
    <p:sldId id="279" r:id="rId6"/>
    <p:sldId id="283" r:id="rId7"/>
    <p:sldId id="257" r:id="rId8"/>
    <p:sldId id="373" r:id="rId9"/>
    <p:sldId id="284" r:id="rId10"/>
    <p:sldId id="378" r:id="rId11"/>
    <p:sldId id="286" r:id="rId12"/>
    <p:sldId id="374" r:id="rId13"/>
    <p:sldId id="292" r:id="rId14"/>
    <p:sldId id="379" r:id="rId15"/>
    <p:sldId id="386" r:id="rId16"/>
    <p:sldId id="380" r:id="rId17"/>
    <p:sldId id="381" r:id="rId18"/>
    <p:sldId id="384" r:id="rId19"/>
    <p:sldId id="383" r:id="rId20"/>
    <p:sldId id="385" r:id="rId21"/>
    <p:sldId id="375" r:id="rId22"/>
    <p:sldId id="387" r:id="rId23"/>
    <p:sldId id="388" r:id="rId24"/>
    <p:sldId id="389" r:id="rId25"/>
    <p:sldId id="390" r:id="rId26"/>
    <p:sldId id="391" r:id="rId27"/>
    <p:sldId id="376" r:id="rId28"/>
    <p:sldId id="393" r:id="rId29"/>
    <p:sldId id="392" r:id="rId30"/>
    <p:sldId id="394" r:id="rId31"/>
    <p:sldId id="395" r:id="rId32"/>
    <p:sldId id="396" r:id="rId33"/>
    <p:sldId id="398" r:id="rId34"/>
    <p:sldId id="399" r:id="rId35"/>
    <p:sldId id="400" r:id="rId36"/>
    <p:sldId id="401" r:id="rId37"/>
    <p:sldId id="402" r:id="rId38"/>
    <p:sldId id="377" r:id="rId39"/>
    <p:sldId id="405" r:id="rId40"/>
    <p:sldId id="406" r:id="rId41"/>
    <p:sldId id="407" r:id="rId42"/>
    <p:sldId id="409" r:id="rId43"/>
    <p:sldId id="410" r:id="rId44"/>
    <p:sldId id="408" r:id="rId45"/>
    <p:sldId id="404" r:id="rId46"/>
    <p:sldId id="411" r:id="rId47"/>
    <p:sldId id="412" r:id="rId48"/>
    <p:sldId id="413" r:id="rId49"/>
    <p:sldId id="414" r:id="rId50"/>
    <p:sldId id="415" r:id="rId51"/>
    <p:sldId id="416" r:id="rId52"/>
    <p:sldId id="417" r:id="rId53"/>
    <p:sldId id="418" r:id="rId54"/>
    <p:sldId id="426" r:id="rId55"/>
    <p:sldId id="419" r:id="rId56"/>
    <p:sldId id="421" r:id="rId57"/>
    <p:sldId id="420" r:id="rId58"/>
    <p:sldId id="422" r:id="rId59"/>
    <p:sldId id="423" r:id="rId60"/>
    <p:sldId id="424" r:id="rId61"/>
    <p:sldId id="425" r:id="rId62"/>
    <p:sldId id="403" r:id="rId63"/>
    <p:sldId id="367" r:id="rId64"/>
    <p:sldId id="282" r:id="rId65"/>
    <p:sldId id="270" r:id="rId66"/>
  </p:sldIdLst>
  <p:sldSz cx="12192000" cy="6858000"/>
  <p:notesSz cx="6858000" cy="9144000"/>
  <p:embeddedFontLst>
    <p:embeddedFont>
      <p:font typeface="Bahnschrift Condensed" panose="020B0502040204020203" pitchFamily="34" charset="0"/>
      <p:regular r:id="rId68"/>
      <p:bold r:id="rId69"/>
    </p:embeddedFont>
    <p:embeddedFont>
      <p:font typeface="Bahnschrift SemiBold Condensed" panose="020B0502040204020203" pitchFamily="34" charset="0"/>
      <p:bold r:id="rId70"/>
    </p:embeddedFont>
    <p:embeddedFont>
      <p:font typeface="Bahnschrift SemiCondensed" panose="020B0502040204020203" pitchFamily="34" charset="0"/>
      <p:regular r:id="rId71"/>
      <p:bold r:id="rId72"/>
    </p:embeddedFont>
    <p:embeddedFont>
      <p:font typeface="Consolas" panose="020B0609020204030204" pitchFamily="49" charset="0"/>
      <p:regular r:id="rId73"/>
      <p:bold r:id="rId74"/>
      <p:italic r:id="rId75"/>
      <p:boldItalic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00FF00"/>
    <a:srgbClr val="BF9000"/>
    <a:srgbClr val="C0A1FF"/>
    <a:srgbClr val="66CCFF"/>
    <a:srgbClr val="6666FF"/>
    <a:srgbClr val="6699FF"/>
    <a:srgbClr val="FF9999"/>
    <a:srgbClr val="9966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2" autoAdjust="0"/>
    <p:restoredTop sz="89888" autoAdjust="0"/>
  </p:normalViewPr>
  <p:slideViewPr>
    <p:cSldViewPr snapToGrid="0">
      <p:cViewPr varScale="1">
        <p:scale>
          <a:sx n="105" d="100"/>
          <a:sy n="105" d="100"/>
        </p:scale>
        <p:origin x="45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3451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1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font" Target="fonts/font7.fntdata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2.fntdata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5.fntdata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6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9.fntdata"/><Relationship Id="rId7" Type="http://schemas.openxmlformats.org/officeDocument/2006/relationships/slide" Target="slides/slide3.xml"/><Relationship Id="rId71" Type="http://schemas.openxmlformats.org/officeDocument/2006/relationships/font" Target="fonts/font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27A31-BE7B-4209-8CA8-492279AFBCD7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E3C3B-DBC2-4B3A-AD6F-58A8237109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67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6471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094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436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80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254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35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111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819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608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7013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52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320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253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008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434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016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9208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974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2330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0294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7642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310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9579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5785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5571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1467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47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6399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4215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5615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7014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2530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967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272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3019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1651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7520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2028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5267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0317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8774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7867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4397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01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10716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8873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8316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1818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0495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3777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1551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1698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7068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3804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4578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631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939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206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904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E3C3B-DBC2-4B3A-AD6F-58A823710957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32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8A42-13E0-158A-D9B2-ACE1305AD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10B5C-6201-97E2-2BD7-EA20057544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4AAE7-80C9-B419-A8C3-09DE7E093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8EAA-AD55-42EB-B2FD-9A5D661F97C0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493EB-93B6-BE78-5B0E-A47355C2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21C50-8A8F-488E-528F-5EBED9E2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57C13-0CC9-41C6-8173-906750C8742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2" descr="The constellation Orion, with Betelgeuse the reddish star in the top left">
            <a:extLst>
              <a:ext uri="{FF2B5EF4-FFF2-40B4-BE49-F238E27FC236}">
                <a16:creationId xmlns:a16="http://schemas.microsoft.com/office/drawing/2014/main" id="{CD9264B6-8617-7691-19D8-DE40B37703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517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4ECED-C894-350F-6A40-9843568F3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03813-EAEC-DFFE-7CBA-941F3A014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CA9A4-6880-B17D-8D77-1C2B5FA77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8EAA-AD55-42EB-B2FD-9A5D661F97C0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2A36E-B908-5913-B44D-0E8C1299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67ADF-2DCE-1B0C-B6CA-D6D29360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57C13-0CC9-41C6-8173-906750C87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328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05F1DA-7D08-CA21-DBE5-9A2369EF11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B3E81-83B9-7449-1BFA-AEBDED6E8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6C1D0-3ED8-65F6-300E-3D11B158B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8EAA-AD55-42EB-B2FD-9A5D661F97C0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2F084-57B6-A367-8C97-5A9B998FA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28B32-F95A-1BAF-D7C1-5BEAB2E5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57C13-0CC9-41C6-8173-906750C87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779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4258A-00AE-642F-66B9-65128B5C7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1C25F-0477-FF87-9924-1966A48E5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200F2-8335-1DD8-8C4E-D28E0F9B86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3215" y="5811838"/>
            <a:ext cx="2743200" cy="365125"/>
          </a:xfrm>
        </p:spPr>
        <p:txBody>
          <a:bodyPr/>
          <a:lstStyle/>
          <a:p>
            <a:fld id="{2F5D8EAA-AD55-42EB-B2FD-9A5D661F97C0}" type="datetimeFigureOut">
              <a:rPr lang="en-GB" smtClean="0"/>
              <a:t>06/11/2024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4ECE0-44D5-A09E-3673-6E0DDC635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4"/>
            <a:ext cx="4114800" cy="365125"/>
          </a:xfrm>
        </p:spPr>
        <p:txBody>
          <a:bodyPr/>
          <a:lstStyle>
            <a:lvl1pPr algn="l">
              <a:defRPr b="0">
                <a:latin typeface="Bahnschrift SemiCondensed" panose="020B05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26085-457B-E7F0-3E37-F1F6561B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b="0">
                <a:latin typeface="Bahnschrift SemiCondensed" panose="020B0502040204020203" pitchFamily="34" charset="0"/>
              </a:defRPr>
            </a:lvl1pPr>
          </a:lstStyle>
          <a:p>
            <a:fld id="{52457C13-0CC9-41C6-8173-906750C8742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DE98F4-C10D-1482-FEE4-3D91E1BFDD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62" t="16275" r="65343" b="14238"/>
          <a:stretch/>
        </p:blipFill>
        <p:spPr>
          <a:xfrm>
            <a:off x="37485" y="402904"/>
            <a:ext cx="353406" cy="430430"/>
          </a:xfrm>
          <a:prstGeom prst="rect">
            <a:avLst/>
          </a:prstGeom>
        </p:spPr>
      </p:pic>
      <p:pic>
        <p:nvPicPr>
          <p:cNvPr id="11" name="Picture 10" descr="A group of colorful dots&#10;&#10;Description automatically generated">
            <a:extLst>
              <a:ext uri="{FF2B5EF4-FFF2-40B4-BE49-F238E27FC236}">
                <a16:creationId xmlns:a16="http://schemas.microsoft.com/office/drawing/2014/main" id="{7A13E6BA-EB14-6234-997E-98123B083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7"/>
          <a:stretch/>
        </p:blipFill>
        <p:spPr>
          <a:xfrm>
            <a:off x="2" y="1"/>
            <a:ext cx="600634" cy="49716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546406-6A78-3963-FAE2-81B251B07C1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597352"/>
            <a:ext cx="9036496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1100" b="0" dirty="0">
                <a:solidFill>
                  <a:schemeClr val="accent1">
                    <a:lumMod val="75000"/>
                  </a:schemeClr>
                </a:solidFill>
                <a:latin typeface="Bahnschrift SemiCondensed" panose="020B0502040204020203" pitchFamily="34" charset="0"/>
                <a:cs typeface="Calibri" pitchFamily="34" charset="0"/>
              </a:rPr>
              <a:t>Distinguished Lecture on Autonomous Model Analytics for Avionic Systems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A25C8BD-E62A-6D36-662A-7DD2760F569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583370" y="6545237"/>
            <a:ext cx="611560" cy="3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5D2F57C-153E-4A27-9C1F-C95ABF44C11D}" type="slidenum">
              <a:rPr lang="en-GB" sz="1400" b="1" smtClean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  <a:cs typeface="Calibri" pitchFamily="34" charset="0"/>
              </a:rPr>
              <a:t>‹#›</a:t>
            </a:fld>
            <a:endParaRPr lang="en-GB" sz="1200" b="1" dirty="0">
              <a:solidFill>
                <a:schemeClr val="accent5">
                  <a:lumMod val="50000"/>
                </a:schemeClr>
              </a:solidFill>
              <a:latin typeface="Bahnschrift SemiCondensed" panose="020B0502040204020203" pitchFamily="34" charset="0"/>
              <a:cs typeface="Calibri" pitchFamily="34" charset="0"/>
            </a:endParaRPr>
          </a:p>
        </p:txBody>
      </p:sp>
      <p:pic>
        <p:nvPicPr>
          <p:cNvPr id="13" name="Picture 12" descr="A logo for a company&#10;&#10;Description automatically generated">
            <a:extLst>
              <a:ext uri="{FF2B5EF4-FFF2-40B4-BE49-F238E27FC236}">
                <a16:creationId xmlns:a16="http://schemas.microsoft.com/office/drawing/2014/main" id="{0D572CEA-721A-C768-10DD-DDD38A0AB6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950" y="67471"/>
            <a:ext cx="873070" cy="5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3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CD62C-810D-57B9-9ECB-CB6F68F99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EEACB-29EB-46BC-E2EE-FAD35409D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36E16-E6EC-5E71-6A3C-838135752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8EAA-AD55-42EB-B2FD-9A5D661F97C0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63581-CC1C-2ABF-0268-235C800D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57180-74FC-95FB-0A82-3B4976DE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57C13-0CC9-41C6-8173-906750C87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734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9BC3C-3222-F29E-5FBB-C83F11F57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41B1C-9641-8E10-A5EA-5BEF3DC20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4917E-1639-CA23-BD4B-4DEC59C34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47864-C371-B6C2-7A83-16C3467D8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8EAA-AD55-42EB-B2FD-9A5D661F97C0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882D0-9259-6DD3-A904-D0D47572E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2483A-514D-F05E-48B8-D167B53EF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57C13-0CC9-41C6-8173-906750C87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49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44FA6-06EA-BFA1-B0B4-CF13B194F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196E-1E06-56B0-7FFA-429BAD92A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E4EC67-4123-0B7C-C52B-68563EE65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E0C659-CF87-3181-D8AB-7F4FB234F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4FF457-121C-9EF0-FF8E-885BE64BB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E81A6A-E9BD-8556-80FF-2A5EDF232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8EAA-AD55-42EB-B2FD-9A5D661F97C0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494C9E-11CE-B778-02FC-502AFB902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F3C56B-F3CA-D473-9202-79E55BDC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57C13-0CC9-41C6-8173-906750C8742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54BFF2D-6438-EFBC-963D-A4A69D43E6A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597352"/>
            <a:ext cx="9036496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1100" b="0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Distinguished Lecture on Autonomous Model Analytics for Avionic Systems 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5F4D8E4-644B-7660-75F6-37E2239D6FA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583370" y="6545237"/>
            <a:ext cx="611560" cy="3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5D2F57C-153E-4A27-9C1F-C95ABF44C11D}" type="slidenum">
              <a:rPr lang="en-GB" sz="1400" b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‹#›</a:t>
            </a:fld>
            <a:endParaRPr lang="en-GB" sz="1200" b="1" dirty="0">
              <a:solidFill>
                <a:schemeClr val="accent5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08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23858-0D09-40A1-94C3-B3F6779FD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F2BDEF-05F4-6DA0-7ACD-28712DB3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8EAA-AD55-42EB-B2FD-9A5D661F97C0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5EF483-5C54-312B-7B18-714233A60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A0AFD-F5D2-701C-77A9-16D250D08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57C13-0CC9-41C6-8173-906750C87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506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425995-564D-F2D0-B019-57C72A325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8EAA-AD55-42EB-B2FD-9A5D661F97C0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79BB20-081E-5F78-5B55-E1E9AA75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72075-16D6-27A8-675C-F633F8642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57C13-0CC9-41C6-8173-906750C87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097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16048-82F1-D65E-3774-A339058A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E09D4-91D4-A765-6DD1-0895CCDBF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BCB98-6C4D-2211-A0EF-1141446D9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EFD5-F9AB-406A-C6DA-89554131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8EAA-AD55-42EB-B2FD-9A5D661F97C0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DD56D-5DB4-F85A-046B-1743BB2E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DD425-B617-9BE4-C295-54ECEDAE3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57C13-0CC9-41C6-8173-906750C87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932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02CB-D24B-7AFA-D16B-4B726F573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678477-F80B-DDAE-1375-EFE96876ED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48D4F-07AE-F793-990B-79AF62C0F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4E1AC-ED8A-D2D7-4F3D-2784AFDD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8EAA-AD55-42EB-B2FD-9A5D661F97C0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CD1F9-7183-379B-EC44-F39D4C31F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88477-2A41-2AD5-DBD0-54FE1F477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57C13-0CC9-41C6-8173-906750C87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68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76D710-A01D-C2F5-3A42-5F4C9C327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09F5E-891B-8537-105F-C83D03B54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6938C-61C9-5E21-E9AF-92C48EB29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D8EAA-AD55-42EB-B2FD-9A5D661F97C0}" type="datetimeFigureOut">
              <a:rPr lang="en-GB" smtClean="0"/>
              <a:t>06/11/2024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073B-B267-B0FE-D3A1-7C84A1BCB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95C1F-60DF-8FB3-8120-9DCBDEE8A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57C13-0CC9-41C6-8173-906750C87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47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7.wdp"/><Relationship Id="rId18" Type="http://schemas.openxmlformats.org/officeDocument/2006/relationships/hyperlink" Target="https://2021.dasconline.org/" TargetMode="External"/><Relationship Id="rId3" Type="http://schemas.microsoft.com/office/2007/relationships/hdphoto" Target="../media/hdphoto1.wdp"/><Relationship Id="rId21" Type="http://schemas.openxmlformats.org/officeDocument/2006/relationships/image" Target="../media/image5.png"/><Relationship Id="rId7" Type="http://schemas.microsoft.com/office/2007/relationships/hdphoto" Target="../media/hdphoto4.wdp"/><Relationship Id="rId12" Type="http://schemas.openxmlformats.org/officeDocument/2006/relationships/image" Target="../media/image48.png"/><Relationship Id="rId17" Type="http://schemas.openxmlformats.org/officeDocument/2006/relationships/hyperlink" Target="https://ieee-aess.org/tech-ops/avionics-systems-panel-asp" TargetMode="External"/><Relationship Id="rId2" Type="http://schemas.openxmlformats.org/officeDocument/2006/relationships/image" Target="../media/image1.png"/><Relationship Id="rId16" Type="http://schemas.openxmlformats.org/officeDocument/2006/relationships/hyperlink" Target="mailto:roberto.sabatini@ieee.org" TargetMode="Externa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47.png"/><Relationship Id="rId19" Type="http://schemas.openxmlformats.org/officeDocument/2006/relationships/hyperlink" Target="https://i-cns.org/about/" TargetMode="External"/><Relationship Id="rId4" Type="http://schemas.openxmlformats.org/officeDocument/2006/relationships/image" Target="../media/image44.png"/><Relationship Id="rId9" Type="http://schemas.microsoft.com/office/2007/relationships/hdphoto" Target="../media/hdphoto5.wdp"/><Relationship Id="rId14" Type="http://schemas.openxmlformats.org/officeDocument/2006/relationships/image" Target="../media/image49.png"/><Relationship Id="rId22" Type="http://schemas.microsoft.com/office/2007/relationships/hdphoto" Target="../media/hdphoto2.wdp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DD83-27ED-B2A7-EA07-14F285BC6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229" y="1721224"/>
            <a:ext cx="11083247" cy="1930311"/>
          </a:xfrm>
        </p:spPr>
        <p:txBody>
          <a:bodyPr>
            <a:noAutofit/>
          </a:bodyPr>
          <a:lstStyle/>
          <a:p>
            <a:r>
              <a:rPr lang="en-GB" sz="6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Autonomous Model Analytics for Avionic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16EF2-EE4B-8AB0-0BEE-C322B5DA9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692" y="4144498"/>
            <a:ext cx="3486456" cy="165576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  <a:cs typeface="Calibri" pitchFamily="34" charset="0"/>
              </a:rPr>
              <a:t>Dr Carlos C. Insaurralde</a:t>
            </a:r>
          </a:p>
          <a:p>
            <a:pPr marL="0" indent="0" algn="r">
              <a:spcBef>
                <a:spcPts val="600"/>
              </a:spcBef>
              <a:buNone/>
            </a:pPr>
            <a:r>
              <a:rPr lang="en-GB" sz="1800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 Robotics Laboratory</a:t>
            </a:r>
          </a:p>
          <a:p>
            <a:pPr marL="0" indent="0" algn="r">
              <a:spcBef>
                <a:spcPts val="600"/>
              </a:spcBef>
              <a:buNone/>
            </a:pPr>
            <a:r>
              <a:rPr lang="en-GB" sz="1800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University of the West of England</a:t>
            </a:r>
          </a:p>
          <a:p>
            <a:pPr marL="0" indent="0" algn="r">
              <a:spcBef>
                <a:spcPts val="600"/>
              </a:spcBef>
              <a:buNone/>
            </a:pPr>
            <a:r>
              <a:rPr lang="en-GB" sz="1800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Bristol, United Kingdom</a:t>
            </a:r>
          </a:p>
          <a:p>
            <a:endParaRPr lang="en-GB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A9E009F-9B93-24EC-52A6-8547208DF2BC}"/>
              </a:ext>
            </a:extLst>
          </p:cNvPr>
          <p:cNvSpPr txBox="1">
            <a:spLocks/>
          </p:cNvSpPr>
          <p:nvPr/>
        </p:nvSpPr>
        <p:spPr bwMode="auto">
          <a:xfrm>
            <a:off x="3757459" y="252186"/>
            <a:ext cx="5961002" cy="46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2800" b="1" dirty="0">
                <a:solidFill>
                  <a:schemeClr val="bg1"/>
                </a:solidFill>
                <a:latin typeface="Bahnschrift SemiCondensed" panose="020B0502040204020203" pitchFamily="34" charset="0"/>
                <a:cs typeface="Calibri" pitchFamily="34" charset="0"/>
              </a:rPr>
              <a:t>VIRTUAL DISTINGUISHED LECTURE SERIES</a:t>
            </a:r>
            <a:endParaRPr lang="en-GB" sz="2400" dirty="0">
              <a:solidFill>
                <a:schemeClr val="bg1"/>
              </a:solidFill>
              <a:latin typeface="Bahnschrift SemiCondensed" panose="020B0502040204020203" pitchFamily="34" charset="0"/>
              <a:cs typeface="Calibri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DF32945-B2F8-86C3-3C7C-0D39D92802E8}"/>
              </a:ext>
            </a:extLst>
          </p:cNvPr>
          <p:cNvSpPr txBox="1">
            <a:spLocks/>
          </p:cNvSpPr>
          <p:nvPr/>
        </p:nvSpPr>
        <p:spPr bwMode="auto">
          <a:xfrm>
            <a:off x="10424115" y="6547873"/>
            <a:ext cx="1832693" cy="33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1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  <a:cs typeface="Calibri" pitchFamily="34" charset="0"/>
              </a:rPr>
              <a:t>6 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  <a:cs typeface="Calibri" pitchFamily="34" charset="0"/>
              </a:rPr>
              <a:t>November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068BA-C4A0-D853-BD81-28628C345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182" y="142990"/>
            <a:ext cx="1469132" cy="961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0F642-D9B7-6A39-1D4F-C21570DE1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3" y="193966"/>
            <a:ext cx="1533482" cy="85875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B90A75D0-7AF5-8A60-6EB1-568B6254C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157" y="5428621"/>
            <a:ext cx="864601" cy="864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EAE1E-7601-3804-B8E0-85D54BE52E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2" t="16275" r="65343" b="14238"/>
          <a:stretch/>
        </p:blipFill>
        <p:spPr>
          <a:xfrm>
            <a:off x="5278345" y="5563161"/>
            <a:ext cx="599420" cy="7300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567EB-3811-CE98-9F93-C7148F932F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748066" y="204232"/>
            <a:ext cx="1096084" cy="6128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0BFEB-0F8F-FCDC-590F-E474C72A1328}"/>
              </a:ext>
            </a:extLst>
          </p:cNvPr>
          <p:cNvSpPr txBox="1">
            <a:spLocks/>
          </p:cNvSpPr>
          <p:nvPr/>
        </p:nvSpPr>
        <p:spPr bwMode="auto">
          <a:xfrm>
            <a:off x="-31134" y="6628351"/>
            <a:ext cx="433726" cy="22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900" b="1" dirty="0">
                <a:solidFill>
                  <a:srgbClr val="C0A1FF"/>
                </a:solidFill>
                <a:latin typeface="Bahnschrift SemiCondensed" panose="020B0502040204020203" pitchFamily="34" charset="0"/>
                <a:cs typeface="Calibri" pitchFamily="34" charset="0"/>
              </a:rPr>
              <a:t>v1.2</a:t>
            </a:r>
            <a:endParaRPr lang="en-GB" sz="1200" b="1" dirty="0">
              <a:solidFill>
                <a:srgbClr val="C0A1FF"/>
              </a:solidFill>
              <a:latin typeface="Bahnschrift SemiCondensed" panose="020B0502040204020203" pitchFamily="34" charset="0"/>
              <a:cs typeface="Calibr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957551-AA0C-6A43-9F3A-44874813BF78}"/>
              </a:ext>
            </a:extLst>
          </p:cNvPr>
          <p:cNvSpPr txBox="1"/>
          <p:nvPr/>
        </p:nvSpPr>
        <p:spPr>
          <a:xfrm>
            <a:off x="5985147" y="4159168"/>
            <a:ext cx="617099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4">
                  <a:lumMod val="20000"/>
                  <a:lumOff val="8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School Coordinator </a:t>
            </a:r>
            <a:r>
              <a:rPr lang="en-GB" sz="17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for Doctoral Training </a:t>
            </a:r>
          </a:p>
          <a:p>
            <a:pPr marL="285750" indent="-285750">
              <a:buClr>
                <a:schemeClr val="accent4">
                  <a:lumMod val="20000"/>
                  <a:lumOff val="80000"/>
                </a:schemeClr>
              </a:buClr>
              <a:buSzPct val="86000"/>
              <a:buFont typeface="Wingdings" panose="05000000000000000000" pitchFamily="2" charset="2"/>
              <a:buChar char="§"/>
            </a:pPr>
            <a:r>
              <a:rPr lang="en-GB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Former Programme Leader </a:t>
            </a:r>
            <a:r>
              <a:rPr lang="en-GB" sz="17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of BEng Robotics</a:t>
            </a:r>
          </a:p>
          <a:p>
            <a:pPr marL="285750" indent="-285750">
              <a:buClr>
                <a:schemeClr val="accent4">
                  <a:lumMod val="20000"/>
                  <a:lumOff val="80000"/>
                </a:schemeClr>
              </a:buClr>
              <a:buSzPct val="86000"/>
              <a:buFont typeface="Wingdings" panose="05000000000000000000" pitchFamily="2" charset="2"/>
              <a:buChar char="§"/>
            </a:pPr>
            <a:r>
              <a:rPr lang="en-GB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Principal Investigator </a:t>
            </a:r>
            <a:r>
              <a:rPr lang="en-GB" sz="17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in the Bristol Robotics Laboratory </a:t>
            </a:r>
          </a:p>
          <a:p>
            <a:pPr marL="285750" indent="-285750">
              <a:buClr>
                <a:schemeClr val="accent4">
                  <a:lumMod val="20000"/>
                  <a:lumOff val="80000"/>
                </a:schemeClr>
              </a:buClr>
              <a:buSzPct val="86000"/>
              <a:buFont typeface="Wingdings" panose="05000000000000000000" pitchFamily="2" charset="2"/>
              <a:buChar char="§"/>
            </a:pPr>
            <a:r>
              <a:rPr lang="en-GB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Visiting researcher</a:t>
            </a:r>
            <a:r>
              <a:rPr lang="en-GB" sz="17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in the US Air Force Research Laboratory</a:t>
            </a:r>
          </a:p>
          <a:p>
            <a:pPr marL="285750" indent="-285750">
              <a:buClr>
                <a:schemeClr val="accent4">
                  <a:lumMod val="20000"/>
                  <a:lumOff val="80000"/>
                </a:schemeClr>
              </a:buClr>
              <a:buSzPct val="86000"/>
              <a:buFont typeface="Wingdings" panose="05000000000000000000" pitchFamily="2" charset="2"/>
              <a:buChar char="§"/>
            </a:pPr>
            <a:r>
              <a:rPr lang="en-GB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Associate Editor </a:t>
            </a:r>
            <a:r>
              <a:rPr lang="en-GB" sz="17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of the IEEE AESS Magazine </a:t>
            </a:r>
          </a:p>
          <a:p>
            <a:pPr marL="285750" indent="-285750">
              <a:buClr>
                <a:schemeClr val="accent4">
                  <a:lumMod val="20000"/>
                  <a:lumOff val="80000"/>
                </a:schemeClr>
              </a:buClr>
              <a:buSzPct val="86000"/>
              <a:buFont typeface="Wingdings" panose="05000000000000000000" pitchFamily="2" charset="2"/>
              <a:buChar char="§"/>
            </a:pPr>
            <a:r>
              <a:rPr lang="en-GB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Member</a:t>
            </a:r>
            <a:r>
              <a:rPr lang="en-GB" sz="17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of the IEEE AESS Avionics Systems &amp; Cyber Security Panel</a:t>
            </a:r>
          </a:p>
          <a:p>
            <a:pPr marL="285750" indent="-285750">
              <a:buClr>
                <a:schemeClr val="accent4">
                  <a:lumMod val="20000"/>
                  <a:lumOff val="80000"/>
                </a:schemeClr>
              </a:buClr>
              <a:buSzPct val="86000"/>
              <a:buFont typeface="Wingdings" panose="05000000000000000000" pitchFamily="2" charset="2"/>
              <a:buChar char="§"/>
            </a:pPr>
            <a:r>
              <a:rPr lang="en-GB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Tutorial Instructor</a:t>
            </a:r>
            <a:r>
              <a:rPr lang="en-GB" sz="1700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GB" sz="17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for Digital Avionics Systems Conf. &amp; IEEE Int. Systems Conf. </a:t>
            </a:r>
          </a:p>
          <a:p>
            <a:pPr marL="285750" indent="-285750">
              <a:buClr>
                <a:schemeClr val="accent4">
                  <a:lumMod val="20000"/>
                  <a:lumOff val="80000"/>
                </a:schemeClr>
              </a:buClr>
              <a:buSzPct val="86000"/>
              <a:buFont typeface="Wingdings" panose="05000000000000000000" pitchFamily="2" charset="2"/>
              <a:buChar char="§"/>
            </a:pPr>
            <a:r>
              <a:rPr lang="en-GB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Doctor Europaeus qualification</a:t>
            </a:r>
            <a:r>
              <a:rPr lang="en-GB" sz="17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, European University Association</a:t>
            </a:r>
          </a:p>
        </p:txBody>
      </p:sp>
    </p:spTree>
    <p:extLst>
      <p:ext uri="{BB962C8B-B14F-4D97-AF65-F5344CB8AC3E}">
        <p14:creationId xmlns:p14="http://schemas.microsoft.com/office/powerpoint/2010/main" val="32141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EF6B2AD-D934-D61D-5B77-859BD3EE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22" y="1940681"/>
            <a:ext cx="5435578" cy="374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Background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System Development Life Cycle (SDLC)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6085114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latin typeface="Bahnschrift SemiCondensed" panose="020B0502040204020203" pitchFamily="34" charset="0"/>
              </a:rPr>
              <a:t>A suitable approach for integration of engineering tools within a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System Development Life Cycle (SDLC) </a:t>
            </a:r>
            <a:r>
              <a:rPr lang="en-GB" dirty="0">
                <a:latin typeface="Bahnschrift SemiCondensed" panose="020B0502040204020203" pitchFamily="34" charset="0"/>
              </a:rPr>
              <a:t>is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Model-Based System Engineering (MBSE)</a:t>
            </a:r>
            <a:r>
              <a:rPr lang="en-GB" dirty="0">
                <a:latin typeface="Bahnschrift SemiCondensed" panose="020B0502040204020203" pitchFamily="34" charset="0"/>
              </a:rPr>
              <a:t>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MBSE is likewise an effective strategy to deal with the SDLC of complex systems. 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SDLC represented by the V-model is usually utilized to depict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development process stages </a:t>
            </a:r>
            <a:r>
              <a:rPr lang="en-GB" dirty="0">
                <a:latin typeface="Bahnschrift SemiCondensed" panose="020B0502040204020203" pitchFamily="34" charset="0"/>
              </a:rPr>
              <a:t>of software/hardware systems.</a:t>
            </a:r>
          </a:p>
          <a:p>
            <a:pPr>
              <a:buFont typeface="Wingdings" panose="05000000000000000000" pitchFamily="2" charset="2"/>
              <a:buChar char="v"/>
            </a:pPr>
            <a:endParaRPr lang="en-GB" dirty="0">
              <a:latin typeface="Bahnschrift SemiCondensed" panose="020B0502040204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1739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Background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Costs and Risks in the SDLC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4480249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MBSE</a:t>
            </a:r>
            <a:r>
              <a:rPr lang="en-GB" dirty="0">
                <a:latin typeface="Bahnschrift SemiCondensed" panose="020B0502040204020203" pitchFamily="34" charset="0"/>
              </a:rPr>
              <a:t> is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key</a:t>
            </a:r>
            <a:r>
              <a:rPr lang="en-GB" dirty="0">
                <a:latin typeface="Bahnschrift SemiCondensed" panose="020B0502040204020203" pitchFamily="34" charset="0"/>
              </a:rPr>
              <a:t> for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integrated analysis</a:t>
            </a:r>
            <a:r>
              <a:rPr lang="en-GB" dirty="0">
                <a:latin typeface="Bahnschrift SemiCondensed" panose="020B0502040204020203" pitchFamily="34" charset="0"/>
              </a:rPr>
              <a:t> and can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reduce costs and risks</a:t>
            </a:r>
            <a:r>
              <a:rPr lang="en-GB" dirty="0">
                <a:latin typeface="Bahnschrift SemiCondensed" panose="020B0502040204020203" pitchFamily="34" charset="0"/>
              </a:rPr>
              <a:t>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Functional</a:t>
            </a:r>
            <a:r>
              <a:rPr lang="en-GB" dirty="0">
                <a:latin typeface="Bahnschrift SemiCondensed" panose="020B0502040204020203" pitchFamily="34" charset="0"/>
              </a:rPr>
              <a:t> and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non-functional requirements </a:t>
            </a:r>
            <a:r>
              <a:rPr lang="en-GB" dirty="0">
                <a:latin typeface="Bahnschrift SemiCondensed" panose="020B0502040204020203" pitchFamily="34" charset="0"/>
              </a:rPr>
              <a:t>are considered for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pre-verification</a:t>
            </a:r>
            <a:r>
              <a:rPr lang="en-GB" dirty="0">
                <a:latin typeface="Bahnschrift SemiCondensed" panose="020B0502040204020203" pitchFamily="34" charset="0"/>
              </a:rPr>
              <a:t> and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pre-validation</a:t>
            </a:r>
            <a:r>
              <a:rPr lang="en-GB" dirty="0">
                <a:latin typeface="Bahnschrift SemiCondensed" panose="020B0502040204020203" pitchFamily="34" charset="0"/>
              </a:rPr>
              <a:t> of the system under development.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Model analytics </a:t>
            </a:r>
            <a:r>
              <a:rPr lang="en-GB" dirty="0">
                <a:latin typeface="Bahnschrift SemiCondensed" panose="020B0502040204020203" pitchFamily="34" charset="0"/>
              </a:rPr>
              <a:t>takes place at early SDLC stages.</a:t>
            </a:r>
          </a:p>
          <a:p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21DA40D-0D35-730C-FA2A-B132D1F8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105" y="2165642"/>
            <a:ext cx="6611641" cy="378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462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Background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SDLC Framework, e.g., Software Development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7C37B24-122C-CCCE-BA34-948FC3247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64" y="1325888"/>
            <a:ext cx="7773071" cy="531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848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Background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Different Views/Models of the Same System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4480249" cy="4833145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One single (unified) system model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would be ideal for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cross-checked model analytics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, but it is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impossible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But it could be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potentially possible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to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interconnect notation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from different system models.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The plan is to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check the impact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of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each representation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on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others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to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reflect change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on models.</a:t>
            </a:r>
          </a:p>
          <a:p>
            <a:pPr>
              <a:buFont typeface="Wingdings" panose="05000000000000000000" pitchFamily="2" charset="2"/>
              <a:buChar char="v"/>
            </a:pPr>
            <a:endParaRPr lang="en-GB" dirty="0">
              <a:latin typeface="Bahnschrift SemiCondensed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F63707-54FD-FC6D-CFA2-C4FA6788D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49" y="953764"/>
            <a:ext cx="6847387" cy="579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788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Background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Related Existing Technologies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10416985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Integration of Models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Cyber-Physical Modelling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from IBM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</a:rPr>
              <a:t>[1]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which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links 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SysML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and Simulink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Open Services for Lifecycle Collaboration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(OSLC) initiative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</a:rPr>
              <a:t>[2]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that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links different software models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, particularly requirements.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en-GB" dirty="0">
              <a:solidFill>
                <a:srgbClr val="28282D"/>
              </a:solidFill>
              <a:latin typeface="Bahnschrift SemiCondensed" panose="020B0502040204020203" pitchFamily="34" charset="0"/>
            </a:endParaRP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en-GB" sz="4000" dirty="0">
              <a:solidFill>
                <a:srgbClr val="28282D"/>
              </a:solidFill>
              <a:latin typeface="Bahnschrift SemiCondensed" panose="020B0502040204020203" pitchFamily="34" charset="0"/>
            </a:endParaRP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Combination of different models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(views)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of the same software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by means of meta-models such as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Model-Integrated Computing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(MIC) approach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</a:rPr>
              <a:t>[3]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Model transformations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of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hybrid systems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from one formalism to another, like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Compositional Interchange Format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(CIF)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</a:rPr>
              <a:t>[4]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A117B-A4D2-5860-3BA9-3010BFE27153}"/>
              </a:ext>
            </a:extLst>
          </p:cNvPr>
          <p:cNvSpPr/>
          <p:nvPr/>
        </p:nvSpPr>
        <p:spPr>
          <a:xfrm>
            <a:off x="618008" y="5733561"/>
            <a:ext cx="10928657" cy="83099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>
                <a:latin typeface="Bahnschrift SemiCondensed" panose="020B0502040204020203" pitchFamily="34" charset="0"/>
              </a:rPr>
              <a:t>However, these approaches only take into account 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one engineering discipline </a:t>
            </a:r>
            <a:r>
              <a:rPr lang="en-GB" sz="2400" i="1" dirty="0">
                <a:latin typeface="Bahnschrift SemiCondensed" panose="020B0502040204020203" pitchFamily="34" charset="0"/>
              </a:rPr>
              <a:t>although different models for that discipline are considered, 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they do not cross check models</a:t>
            </a:r>
            <a:r>
              <a:rPr lang="en-GB" sz="2400" i="1" dirty="0">
                <a:latin typeface="Bahnschrift SemiCondensed" panose="020B0502040204020203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A9756F-E8A0-3DF5-2EC0-76E05C29AD4D}"/>
              </a:ext>
            </a:extLst>
          </p:cNvPr>
          <p:cNvSpPr/>
          <p:nvPr/>
        </p:nvSpPr>
        <p:spPr>
          <a:xfrm>
            <a:off x="2332415" y="3280287"/>
            <a:ext cx="7527167" cy="83099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>
                <a:latin typeface="Bahnschrift SemiCondensed" panose="020B0502040204020203" pitchFamily="34" charset="0"/>
              </a:rPr>
              <a:t>However, these approaches only consider 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two engineering disciplines </a:t>
            </a:r>
            <a:r>
              <a:rPr lang="en-GB" sz="2400" i="1" dirty="0">
                <a:latin typeface="Bahnschrift SemiCondensed" panose="020B0502040204020203" pitchFamily="34" charset="0"/>
              </a:rPr>
              <a:t>and 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still undergo deadlocks </a:t>
            </a:r>
            <a:r>
              <a:rPr lang="en-GB" sz="2400" i="1" dirty="0">
                <a:latin typeface="Bahnschrift SemiCondensed" panose="020B0502040204020203" pitchFamily="34" charset="0"/>
              </a:rPr>
              <a:t>to connect models. </a:t>
            </a:r>
          </a:p>
        </p:txBody>
      </p:sp>
    </p:spTree>
    <p:extLst>
      <p:ext uri="{BB962C8B-B14F-4D97-AF65-F5344CB8AC3E}">
        <p14:creationId xmlns:p14="http://schemas.microsoft.com/office/powerpoint/2010/main" val="2335834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Background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Related Existing Technologies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10416985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Multi-View Tools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Different views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of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system dynamics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from a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control-engineering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viewpoint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such as 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Modelica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</a:rPr>
              <a:t>[5]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and a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mechatronic-engineering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viewpoint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framework such as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20sim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</a:rPr>
              <a:t>[6]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Integration of existing models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such as a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multi-view methodology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for the design of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embedded mechatronic control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systems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</a:rPr>
              <a:t>[7]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, and model-integrated development of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embedded software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</a:rPr>
              <a:t>[1]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549349-E2B7-02C2-15B6-DA0D2B9DE513}"/>
              </a:ext>
            </a:extLst>
          </p:cNvPr>
          <p:cNvSpPr/>
          <p:nvPr/>
        </p:nvSpPr>
        <p:spPr>
          <a:xfrm>
            <a:off x="3711385" y="4644441"/>
            <a:ext cx="4572000" cy="156966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en-GB" sz="2400" i="1" dirty="0">
                <a:latin typeface="Bahnschrift SemiCondensed" panose="020B0502040204020203" pitchFamily="34" charset="0"/>
              </a:rPr>
              <a:t>However, unlike the 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approach proposed</a:t>
            </a:r>
            <a:r>
              <a:rPr lang="en-GB" sz="2400" i="1" dirty="0">
                <a:latin typeface="Bahnschrift SemiCondensed" panose="020B0502040204020203" pitchFamily="34" charset="0"/>
              </a:rPr>
              <a:t>, 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they do not crosscheck </a:t>
            </a:r>
            <a:r>
              <a:rPr lang="en-GB" sz="2400" i="1" dirty="0">
                <a:latin typeface="Bahnschrift SemiCondensed" panose="020B0502040204020203" pitchFamily="34" charset="0"/>
              </a:rPr>
              <a:t>the 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impact of changes </a:t>
            </a:r>
            <a:r>
              <a:rPr lang="en-GB" sz="2400" i="1" dirty="0">
                <a:latin typeface="Bahnschrift SemiCondensed" panose="020B0502040204020203" pitchFamily="34" charset="0"/>
              </a:rPr>
              <a:t>to 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one model </a:t>
            </a:r>
            <a:r>
              <a:rPr lang="en-GB" sz="2400" i="1" dirty="0">
                <a:latin typeface="Bahnschrift SemiCondensed" panose="020B0502040204020203" pitchFamily="34" charset="0"/>
              </a:rPr>
              <a:t>on all 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other models</a:t>
            </a:r>
            <a:r>
              <a:rPr lang="en-GB" sz="2400" i="1" dirty="0">
                <a:latin typeface="Bahnschrift Semi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833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Background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Related Existing Technologies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10416985" cy="4833145"/>
          </a:xfrm>
        </p:spPr>
        <p:txBody>
          <a:bodyPr>
            <a:normAutofit fontScale="92500"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Projects that involve integration of modelling tools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Architecture Analysis &amp; Design Language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(AADL)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</a:rPr>
              <a:t>[8]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and the 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Modeling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and Analysis of Real-time Embedded Systems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(MARTE)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</a:rPr>
              <a:t>[9]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also try to address the problem of integration of models but keep their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focus only on software engineering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SysML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captures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modelling constraints with 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parametrics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</a:rPr>
              <a:t>[10]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The executable Unified </a:t>
            </a:r>
            <a:r>
              <a:rPr lang="en-GB" dirty="0" err="1">
                <a:solidFill>
                  <a:srgbClr val="28282D"/>
                </a:solidFill>
                <a:latin typeface="Bahnschrift SemiCondensed" panose="020B0502040204020203" pitchFamily="34" charset="0"/>
              </a:rPr>
              <a:t>Modeling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Language (UML) use of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multiple models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, and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partitioning of problem domains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(through domain modelling)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</a:rPr>
              <a:t>[11]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to support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trade-off design studies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COMPASS project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</a:rPr>
              <a:t>[12]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(sharing resources and services between system models), and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CRYSTAL project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</a:rPr>
              <a:t>[13]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address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trade-off decisions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from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diverse stakeholders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at a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higher level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(systems-of-systems). 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ISO/IEC/IEEE 42010 standard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</a:rPr>
              <a:t>[14]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provides a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clear semantic distinction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between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models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,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viewpoints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, and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stakeholder concerns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as a way to start considering new insight and perspectives for the design of HDASs.</a:t>
            </a:r>
          </a:p>
          <a:p>
            <a:pPr>
              <a:buFont typeface="Wingdings" panose="05000000000000000000" pitchFamily="2" charset="2"/>
              <a:buChar char="v"/>
            </a:pPr>
            <a:endParaRPr lang="en-GB" dirty="0">
              <a:latin typeface="Bahnschrift SemiCondensed" panose="020B0502040204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6592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Background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Assessing Related Existing Technologies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10416985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The approaches discussed mainly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focus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on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two disciplines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: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software engineering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(software notated on hardware) and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control engineering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(hardware and software solutions for control systems). 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Current approaches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has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no automation or autonomy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to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cross-evaluate models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; manual link of model inputs/outputs.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All the approaches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are meant to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work locally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(one computer) and one stakeholder but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OSLC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; which makes good use of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the cloud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to link models and development teams.</a:t>
            </a:r>
            <a:endParaRPr lang="en-GB" dirty="0">
              <a:latin typeface="Bahnschrift SemiCondensed" panose="020B0502040204020203" pitchFamily="34" charset="0"/>
            </a:endParaRP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6E776A-AD04-F049-8264-CC9404F2B5F3}"/>
              </a:ext>
            </a:extLst>
          </p:cNvPr>
          <p:cNvSpPr/>
          <p:nvPr/>
        </p:nvSpPr>
        <p:spPr>
          <a:xfrm>
            <a:off x="1236017" y="5421173"/>
            <a:ext cx="9615485" cy="83099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Knowledge technologies</a:t>
            </a:r>
            <a:r>
              <a:rPr lang="en-GB" sz="2400" i="1" u="sng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sz="2400" i="1" dirty="0">
                <a:latin typeface="Bahnschrift SemiCondensed" panose="020B0502040204020203" pitchFamily="34" charset="0"/>
              </a:rPr>
              <a:t>is an 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attractive</a:t>
            </a:r>
            <a:r>
              <a:rPr lang="en-GB" sz="2400" i="1" dirty="0">
                <a:latin typeface="Bahnschrift SemiCondensed" panose="020B0502040204020203" pitchFamily="34" charset="0"/>
              </a:rPr>
              <a:t> and 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promising solution</a:t>
            </a:r>
            <a:r>
              <a:rPr lang="en-GB" sz="2400" i="1" u="sng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sz="2400" i="1" dirty="0">
                <a:latin typeface="Bahnschrift SemiCondensed" panose="020B0502040204020203" pitchFamily="34" charset="0"/>
              </a:rPr>
              <a:t>to support the 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interconnectivity</a:t>
            </a:r>
            <a:r>
              <a:rPr lang="en-GB" sz="2400" i="1" dirty="0">
                <a:latin typeface="Bahnschrift SemiCondensed" panose="020B0502040204020203" pitchFamily="34" charset="0"/>
              </a:rPr>
              <a:t> of models of different nature for </a:t>
            </a:r>
            <a:r>
              <a:rPr lang="en-GB" sz="2400" i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autonomous cross-checking</a:t>
            </a:r>
            <a:r>
              <a:rPr lang="en-GB" sz="2400" i="1" dirty="0">
                <a:latin typeface="Bahnschrift SemiCondensed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8606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DD83-27ED-B2A7-EA07-14F285BC6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1591732"/>
            <a:ext cx="2752530" cy="858750"/>
          </a:xfrm>
        </p:spPr>
        <p:txBody>
          <a:bodyPr anchor="ctr">
            <a:noAutofit/>
          </a:bodyPr>
          <a:lstStyle/>
          <a:p>
            <a:pPr algn="r"/>
            <a:r>
              <a:rPr lang="en-GB" sz="1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Autonomous Model Analytics for Avionic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16EF2-EE4B-8AB0-0BEE-C322B5DA9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894859"/>
            <a:ext cx="2351315" cy="1058161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GB" sz="21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  <a:cs typeface="Calibri" pitchFamily="34" charset="0"/>
              </a:rPr>
              <a:t>Dr Carlos C. Insaurralde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 Robotics Laboratory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University of the West of England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Bristol, United Kingdom</a:t>
            </a:r>
          </a:p>
          <a:p>
            <a:endParaRPr lang="en-GB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DF32945-B2F8-86C3-3C7C-0D39D92802E8}"/>
              </a:ext>
            </a:extLst>
          </p:cNvPr>
          <p:cNvSpPr txBox="1">
            <a:spLocks/>
          </p:cNvSpPr>
          <p:nvPr/>
        </p:nvSpPr>
        <p:spPr bwMode="auto">
          <a:xfrm>
            <a:off x="10424115" y="6547873"/>
            <a:ext cx="1832693" cy="33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  <a:cs typeface="Calibri" pitchFamily="34" charset="0"/>
              </a:rPr>
              <a:t>6 November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068BA-C4A0-D853-BD81-28628C345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182" y="142990"/>
            <a:ext cx="1469132" cy="961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0F642-D9B7-6A39-1D4F-C21570DE1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3" y="193966"/>
            <a:ext cx="1533482" cy="85875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B90A75D0-7AF5-8A60-6EB1-568B6254C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" y="5849866"/>
            <a:ext cx="940335" cy="940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EAE1E-7601-3804-B8E0-85D54BE52E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2" t="16275" r="65343" b="14238"/>
          <a:stretch/>
        </p:blipFill>
        <p:spPr>
          <a:xfrm>
            <a:off x="968322" y="5984405"/>
            <a:ext cx="631007" cy="7685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40F340-BCE3-BD12-E748-248020584C1D}"/>
              </a:ext>
            </a:extLst>
          </p:cNvPr>
          <p:cNvSpPr txBox="1">
            <a:spLocks/>
          </p:cNvSpPr>
          <p:nvPr/>
        </p:nvSpPr>
        <p:spPr>
          <a:xfrm>
            <a:off x="2752532" y="1591731"/>
            <a:ext cx="9439468" cy="1106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7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Cross-Checked Modelling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6F938-8BA7-480C-B065-565B6020C202}"/>
              </a:ext>
            </a:extLst>
          </p:cNvPr>
          <p:cNvSpPr txBox="1">
            <a:spLocks/>
          </p:cNvSpPr>
          <p:nvPr/>
        </p:nvSpPr>
        <p:spPr bwMode="auto">
          <a:xfrm>
            <a:off x="5024896" y="4142167"/>
            <a:ext cx="6106524" cy="46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2800" b="1" dirty="0">
                <a:solidFill>
                  <a:schemeClr val="bg1"/>
                </a:solidFill>
                <a:latin typeface="Bahnschrift SemiCondensed" panose="020B0502040204020203" pitchFamily="34" charset="0"/>
                <a:cs typeface="Calibri" pitchFamily="34" charset="0"/>
              </a:rPr>
              <a:t>VIRTUAL DISTINGUISHED LECTURE SERIES</a:t>
            </a:r>
            <a:endParaRPr lang="en-GB" sz="2400" dirty="0">
              <a:solidFill>
                <a:schemeClr val="bg1"/>
              </a:solidFill>
              <a:latin typeface="Bahnschrift SemiCondensed" panose="020B0502040204020203" pitchFamily="34" charset="0"/>
              <a:cs typeface="Calibr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50D9A2-B5C9-7AAD-8009-AFDCA538B43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15503" y="4094213"/>
            <a:ext cx="1096084" cy="6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01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Cross-Checked Modelling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The Concept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10515600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A system under development.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Focus on the design stage.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System modelling using computer tools.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Two different views and stakeholders of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Control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Software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Updates on a model may have an impact on the other model.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Analysis of cross-checked impact between the control model and the software model.</a:t>
            </a:r>
            <a:endParaRPr lang="en-GB" dirty="0">
              <a:latin typeface="Bahnschrift SemiCondensed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5" name="Picture 4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00389E4E-E800-9CC5-CB6E-4E997691A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392" y="1202400"/>
            <a:ext cx="4477216" cy="29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46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6DC2E-AA86-C30E-9078-6EE47C034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Carlos C. Insaurralde, </a:t>
            </a:r>
            <a: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MEng, </a:t>
            </a:r>
            <a:r>
              <a:rPr lang="en-GB" sz="2400" dirty="0" err="1">
                <a:solidFill>
                  <a:srgbClr val="28282D"/>
                </a:solidFill>
                <a:latin typeface="Bahnschrift SemiBold Condensed" panose="020B0502040204020203" pitchFamily="34" charset="0"/>
              </a:rPr>
              <a:t>PgCTLHE</a:t>
            </a:r>
            <a: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, </a:t>
            </a:r>
            <a:r>
              <a:rPr lang="en-GB" sz="2400" dirty="0" err="1">
                <a:solidFill>
                  <a:srgbClr val="28282D"/>
                </a:solidFill>
                <a:latin typeface="Bahnschrift SemiBold Condensed" panose="020B0502040204020203" pitchFamily="34" charset="0"/>
              </a:rPr>
              <a:t>MAst</a:t>
            </a:r>
            <a: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, MPhil, PhD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IEEE Senior Member, HEA Fellow</a:t>
            </a:r>
            <a:endParaRPr lang="en-GB" sz="5400" dirty="0">
              <a:solidFill>
                <a:schemeClr val="accent5">
                  <a:lumMod val="75000"/>
                </a:scheme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3C3D8-7DC6-54B6-10A9-615F42BB3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10515600" cy="4833145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US-funded(DoD), UK-funded(MoD) and EU-funded projects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US research project in collaboration with the AFRL.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UK research projects in collaboration with BAE Systems, Atlas </a:t>
            </a:r>
            <a:r>
              <a:rPr lang="en-GB" dirty="0" err="1">
                <a:solidFill>
                  <a:srgbClr val="28282D"/>
                </a:solidFill>
                <a:latin typeface="Bahnschrift SemiCondensed" panose="020B0502040204020203" pitchFamily="34" charset="0"/>
              </a:rPr>
              <a:t>Elektonik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, and </a:t>
            </a:r>
            <a:r>
              <a:rPr lang="en-GB" dirty="0" err="1">
                <a:solidFill>
                  <a:srgbClr val="28282D"/>
                </a:solidFill>
                <a:latin typeface="Bahnschrift SemiCondensed" panose="020B0502040204020203" pitchFamily="34" charset="0"/>
              </a:rPr>
              <a:t>seabyte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EU research projects in collaboration with Airbus, </a:t>
            </a:r>
            <a:r>
              <a:rPr lang="en-GB" dirty="0" err="1">
                <a:solidFill>
                  <a:srgbClr val="28282D"/>
                </a:solidFill>
                <a:latin typeface="Bahnschrift SemiCondensed" panose="020B0502040204020203" pitchFamily="34" charset="0"/>
              </a:rPr>
              <a:t>Eurocopter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, Goodrich, </a:t>
            </a:r>
            <a:r>
              <a:rPr lang="en-GB" dirty="0" err="1">
                <a:solidFill>
                  <a:srgbClr val="28282D"/>
                </a:solidFill>
                <a:latin typeface="Bahnschrift SemiCondensed" panose="020B0502040204020203" pitchFamily="34" charset="0"/>
              </a:rPr>
              <a:t>Autoflug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, ASG, and Secondo Mona.</a:t>
            </a:r>
          </a:p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Autonomy-based projects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Autonomous decision-making support for avionics analytics.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Autonomously cross-checked models from multidisciplinary design teams of high-integrity systems.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Remote integration of capabilities from autonomous ground vehicles for defence.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Automation of distributed aircraft fuel management systems tested in lab and real-scale rigs.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Intelligent control architecture for autonomous maritime vehicles.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Autonomous reconfiguration of production lines.</a:t>
            </a:r>
          </a:p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Over 100 publications, including a book, 5 book chapters, and best papers.</a:t>
            </a:r>
          </a:p>
          <a:p>
            <a:pPr>
              <a:buFont typeface="Wingdings" panose="05000000000000000000" pitchFamily="2" charset="2"/>
              <a:buChar char="v"/>
            </a:pPr>
            <a:endParaRPr lang="en-GB" dirty="0">
              <a:latin typeface="Bahnschrift SemiCondensed" panose="020B0502040204020203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GB" dirty="0">
              <a:latin typeface="Bahnschrift SemiCondensed" panose="020B0502040204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5046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Cross-Checked Modelling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 err="1">
                <a:solidFill>
                  <a:srgbClr val="28282D"/>
                </a:solidFill>
                <a:latin typeface="Bahnschrift SemiBold Condensed" panose="020B0502040204020203" pitchFamily="34" charset="0"/>
              </a:rPr>
              <a:t>Modelling</a:t>
            </a: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 of Control Aspects of the System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10515600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latin typeface="Bahnschrift SemiCondensed" panose="020B0502040204020203" pitchFamily="34" charset="0"/>
              </a:rPr>
              <a:t>Block diagram for control systems where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</a:t>
            </a:r>
            <a:r>
              <a:rPr lang="en-GB" dirty="0">
                <a:latin typeface="Bahnschrift SemiCondensed" panose="020B0502040204020203" pitchFamily="34" charset="0"/>
              </a:rPr>
              <a:t> is the controller,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P</a:t>
            </a:r>
            <a:r>
              <a:rPr lang="en-GB" dirty="0">
                <a:latin typeface="Bahnschrift SemiCondensed" panose="020B0502040204020203" pitchFamily="34" charset="0"/>
              </a:rPr>
              <a:t> is the plant,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r</a:t>
            </a:r>
            <a:r>
              <a:rPr lang="en-GB" dirty="0">
                <a:latin typeface="Bahnschrift SemiCondensed" panose="020B0502040204020203" pitchFamily="34" charset="0"/>
              </a:rPr>
              <a:t> is the reference,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e</a:t>
            </a:r>
            <a:r>
              <a:rPr lang="en-GB" dirty="0">
                <a:latin typeface="Bahnschrift SemiCondensed" panose="020B0502040204020203" pitchFamily="34" charset="0"/>
              </a:rPr>
              <a:t> is the error signal,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u</a:t>
            </a:r>
            <a:r>
              <a:rPr lang="en-GB" dirty="0">
                <a:latin typeface="Bahnschrift SemiCondensed" panose="020B0502040204020203" pitchFamily="34" charset="0"/>
              </a:rPr>
              <a:t> is the signal control, and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y</a:t>
            </a:r>
            <a:r>
              <a:rPr lang="en-GB" dirty="0">
                <a:latin typeface="Bahnschrift SemiCondensed" panose="020B0502040204020203" pitchFamily="34" charset="0"/>
              </a:rPr>
              <a:t> is the output. 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</a:t>
            </a:r>
            <a:r>
              <a:rPr lang="en-GB" b="1" baseline="-25000" dirty="0" err="1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fd</a:t>
            </a:r>
            <a:r>
              <a:rPr lang="en-GB" dirty="0">
                <a:latin typeface="Bahnschrift SemiCondensed" panose="020B0502040204020203" pitchFamily="34" charset="0"/>
              </a:rPr>
              <a:t> is the delay in the output (actuating) of the controller, and 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</a:t>
            </a:r>
            <a:r>
              <a:rPr lang="en-GB" b="1" baseline="-25000" dirty="0" err="1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fk</a:t>
            </a:r>
            <a:r>
              <a:rPr lang="en-GB" dirty="0">
                <a:latin typeface="Bahnschrift SemiCondensed" panose="020B0502040204020203" pitchFamily="34" charset="0"/>
              </a:rPr>
              <a:t> is the delay in the input (sensing) of the controller.</a:t>
            </a:r>
          </a:p>
          <a:p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535EF63-3E31-5197-48B5-FB39AD779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04" y="3847747"/>
            <a:ext cx="762916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BB8339-2F38-C5C5-BA23-212736BA69C3}"/>
              </a:ext>
            </a:extLst>
          </p:cNvPr>
          <p:cNvSpPr/>
          <p:nvPr/>
        </p:nvSpPr>
        <p:spPr>
          <a:xfrm>
            <a:off x="7735824" y="5111497"/>
            <a:ext cx="338328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076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Cross-Checked Modelling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 err="1">
                <a:solidFill>
                  <a:srgbClr val="28282D"/>
                </a:solidFill>
                <a:latin typeface="Bahnschrift SemiBold Condensed" panose="020B0502040204020203" pitchFamily="34" charset="0"/>
              </a:rPr>
              <a:t>Modelling</a:t>
            </a: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 of Software Aspects of the System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10515600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</a:t>
            </a:r>
            <a:r>
              <a:rPr lang="en-GB" dirty="0">
                <a:latin typeface="Bahnschrift SemiCondensed" panose="020B0502040204020203" pitchFamily="34" charset="0"/>
              </a:rPr>
              <a:t> is represented by the block named controller. It can be in turn a composition of other blocks. The open control loop is only shown.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t</a:t>
            </a:r>
            <a:r>
              <a:rPr lang="en-GB" b="1" baseline="-250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ic</a:t>
            </a:r>
            <a:r>
              <a:rPr lang="en-GB" dirty="0">
                <a:latin typeface="Bahnschrift SemiCondensed" panose="020B0502040204020203" pitchFamily="34" charset="0"/>
              </a:rPr>
              <a:t> is the incoming communication time, 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t</a:t>
            </a:r>
            <a:r>
              <a:rPr lang="en-GB" b="1" baseline="-25000" dirty="0" err="1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</a:t>
            </a:r>
            <a:r>
              <a:rPr lang="en-GB" dirty="0">
                <a:latin typeface="Bahnschrift SemiCondensed" panose="020B0502040204020203" pitchFamily="34" charset="0"/>
              </a:rPr>
              <a:t> is the data sampling time for the task controller, 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t</a:t>
            </a:r>
            <a:r>
              <a:rPr lang="en-GB" b="1" baseline="-25000" dirty="0" err="1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p</a:t>
            </a:r>
            <a:r>
              <a:rPr lang="en-GB" dirty="0">
                <a:latin typeface="Bahnschrift SemiCondensed" panose="020B0502040204020203" pitchFamily="34" charset="0"/>
              </a:rPr>
              <a:t> is the processing time of the task controller, 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t</a:t>
            </a:r>
            <a:r>
              <a:rPr lang="en-GB" b="1" baseline="-25000" dirty="0" err="1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dl</a:t>
            </a:r>
            <a:r>
              <a:rPr lang="en-GB" dirty="0">
                <a:latin typeface="Bahnschrift SemiCondensed" panose="020B0502040204020203" pitchFamily="34" charset="0"/>
              </a:rPr>
              <a:t> is the deadline of the task controller, and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t</a:t>
            </a:r>
            <a:r>
              <a:rPr lang="en-GB" b="1" baseline="-250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</a:t>
            </a:r>
            <a:r>
              <a:rPr lang="en-GB" dirty="0">
                <a:latin typeface="Bahnschrift SemiCondensed" panose="020B0502040204020203" pitchFamily="34" charset="0"/>
              </a:rPr>
              <a:t> is the data delivery time for the task(s) or thread(s),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t</a:t>
            </a:r>
            <a:r>
              <a:rPr lang="en-GB" b="1" baseline="-250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oc</a:t>
            </a:r>
            <a:r>
              <a:rPr lang="en-GB" dirty="0">
                <a:latin typeface="Bahnschrift SemiCondensed" panose="020B0502040204020203" pitchFamily="34" charset="0"/>
              </a:rPr>
              <a:t> is the outgoing communication time.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4423712-D717-66B6-6130-BB0F4A9C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89" y="4217438"/>
            <a:ext cx="7111621" cy="238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482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Cross-Checked Modelling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Relation Between Control and Software Aspects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4423712-D717-66B6-6130-BB0F4A9C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726" y="4225488"/>
            <a:ext cx="7617115" cy="255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FC7C414-F7A7-2116-3783-9969003AC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784" y="1533661"/>
            <a:ext cx="762916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AFFD18-98B8-D724-92FC-67B4562D4B8D}"/>
              </a:ext>
            </a:extLst>
          </p:cNvPr>
          <p:cNvSpPr txBox="1"/>
          <p:nvPr/>
        </p:nvSpPr>
        <p:spPr>
          <a:xfrm>
            <a:off x="458122" y="3809989"/>
            <a:ext cx="4429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latin typeface="Bahnschrift SemiCondensed" panose="020B0502040204020203" pitchFamily="34" charset="0"/>
              </a:rPr>
              <a:t>D</a:t>
            </a:r>
            <a:r>
              <a:rPr lang="en-GB" sz="2400" baseline="-25000" dirty="0" err="1">
                <a:latin typeface="Bahnschrift SemiCondensed" panose="020B0502040204020203" pitchFamily="34" charset="0"/>
              </a:rPr>
              <a:t>fd</a:t>
            </a:r>
            <a:r>
              <a:rPr lang="en-GB" sz="2400" dirty="0">
                <a:latin typeface="Bahnschrift SemiCondensed" panose="020B0502040204020203" pitchFamily="34" charset="0"/>
              </a:rPr>
              <a:t> = </a:t>
            </a:r>
            <a:r>
              <a:rPr lang="en-GB" sz="2400" dirty="0" err="1">
                <a:latin typeface="Bahnschrift SemiCondensed" panose="020B0502040204020203" pitchFamily="34" charset="0"/>
              </a:rPr>
              <a:t>t</a:t>
            </a:r>
            <a:r>
              <a:rPr lang="en-GB" sz="2400" baseline="-25000" dirty="0" err="1">
                <a:latin typeface="Bahnschrift SemiCondensed" panose="020B0502040204020203" pitchFamily="34" charset="0"/>
              </a:rPr>
              <a:t>p</a:t>
            </a:r>
            <a:r>
              <a:rPr lang="en-GB" sz="2400" dirty="0">
                <a:latin typeface="Bahnschrift SemiCondensed" panose="020B0502040204020203" pitchFamily="34" charset="0"/>
              </a:rPr>
              <a:t> + t</a:t>
            </a:r>
            <a:r>
              <a:rPr lang="en-GB" sz="2400" baseline="-25000" dirty="0">
                <a:latin typeface="Bahnschrift SemiCondensed" panose="020B0502040204020203" pitchFamily="34" charset="0"/>
              </a:rPr>
              <a:t>d</a:t>
            </a:r>
            <a:r>
              <a:rPr lang="en-GB" sz="2400" dirty="0">
                <a:latin typeface="Bahnschrift SemiCondensed" panose="020B0502040204020203" pitchFamily="34" charset="0"/>
              </a:rPr>
              <a:t> + t</a:t>
            </a:r>
            <a:r>
              <a:rPr lang="en-GB" sz="2400" baseline="-25000" dirty="0">
                <a:latin typeface="Bahnschrift SemiCondensed" panose="020B0502040204020203" pitchFamily="34" charset="0"/>
              </a:rPr>
              <a:t>oc</a:t>
            </a:r>
            <a:r>
              <a:rPr lang="en-GB" sz="2400" dirty="0">
                <a:latin typeface="Bahnschrift SemiCondensed" panose="020B0502040204020203" pitchFamily="34" charset="0"/>
              </a:rPr>
              <a:t> and </a:t>
            </a:r>
            <a:r>
              <a:rPr lang="en-GB" sz="2400" dirty="0" err="1">
                <a:latin typeface="Bahnschrift SemiCondensed" panose="020B0502040204020203" pitchFamily="34" charset="0"/>
              </a:rPr>
              <a:t>D</a:t>
            </a:r>
            <a:r>
              <a:rPr lang="en-GB" sz="2400" baseline="-25000" dirty="0" err="1">
                <a:latin typeface="Bahnschrift SemiCondensed" panose="020B0502040204020203" pitchFamily="34" charset="0"/>
              </a:rPr>
              <a:t>fk</a:t>
            </a:r>
            <a:r>
              <a:rPr lang="en-GB" sz="2400" dirty="0">
                <a:latin typeface="Bahnschrift SemiCondensed" panose="020B0502040204020203" pitchFamily="34" charset="0"/>
              </a:rPr>
              <a:t> = t</a:t>
            </a:r>
            <a:r>
              <a:rPr lang="en-GB" sz="2400" baseline="-25000" dirty="0">
                <a:latin typeface="Bahnschrift SemiCondensed" panose="020B0502040204020203" pitchFamily="34" charset="0"/>
              </a:rPr>
              <a:t>ic</a:t>
            </a:r>
            <a:r>
              <a:rPr lang="en-GB" sz="2400" dirty="0">
                <a:latin typeface="Bahnschrift SemiCondensed" panose="020B0502040204020203" pitchFamily="34" charset="0"/>
              </a:rPr>
              <a:t> + </a:t>
            </a:r>
            <a:r>
              <a:rPr lang="en-GB" sz="2400" dirty="0" err="1">
                <a:latin typeface="Bahnschrift SemiCondensed" panose="020B0502040204020203" pitchFamily="34" charset="0"/>
              </a:rPr>
              <a:t>t</a:t>
            </a:r>
            <a:r>
              <a:rPr lang="en-GB" sz="2400" baseline="-25000" dirty="0" err="1">
                <a:latin typeface="Bahnschrift SemiCondensed" panose="020B0502040204020203" pitchFamily="34" charset="0"/>
              </a:rPr>
              <a:t>s</a:t>
            </a:r>
            <a:r>
              <a:rPr lang="en-GB" sz="2400" dirty="0">
                <a:latin typeface="Bahnschrift SemiCondensed" panose="020B0502040204020203" pitchFamily="34" charset="0"/>
              </a:rPr>
              <a:t>. </a:t>
            </a:r>
          </a:p>
          <a:p>
            <a:r>
              <a:rPr lang="en-GB" sz="2400" dirty="0">
                <a:latin typeface="Bahnschrift SemiCondensed" panose="020B0502040204020203" pitchFamily="34" charset="0"/>
              </a:rPr>
              <a:t>Where 0 &lt; </a:t>
            </a:r>
            <a:r>
              <a:rPr lang="en-GB" sz="2400" dirty="0" err="1">
                <a:latin typeface="Bahnschrift SemiCondensed" panose="020B0502040204020203" pitchFamily="34" charset="0"/>
              </a:rPr>
              <a:t>t</a:t>
            </a:r>
            <a:r>
              <a:rPr lang="en-GB" sz="2400" baseline="-25000" dirty="0" err="1">
                <a:latin typeface="Bahnschrift SemiCondensed" panose="020B0502040204020203" pitchFamily="34" charset="0"/>
              </a:rPr>
              <a:t>p</a:t>
            </a:r>
            <a:r>
              <a:rPr lang="en-GB" sz="2400" dirty="0">
                <a:latin typeface="Bahnschrift SemiCondensed" panose="020B0502040204020203" pitchFamily="34" charset="0"/>
              </a:rPr>
              <a:t> ≤ </a:t>
            </a:r>
            <a:r>
              <a:rPr lang="en-GB" sz="2400" dirty="0" err="1">
                <a:latin typeface="Bahnschrift SemiCondensed" panose="020B0502040204020203" pitchFamily="34" charset="0"/>
              </a:rPr>
              <a:t>t</a:t>
            </a:r>
            <a:r>
              <a:rPr lang="en-GB" sz="2400" baseline="-25000" dirty="0" err="1">
                <a:latin typeface="Bahnschrift SemiCondensed" panose="020B0502040204020203" pitchFamily="34" charset="0"/>
              </a:rPr>
              <a:t>dl</a:t>
            </a:r>
            <a:r>
              <a:rPr lang="en-GB" sz="2400" dirty="0">
                <a:latin typeface="Bahnschrift SemiCondensed" panose="020B0502040204020203" pitchFamily="34" charset="0"/>
              </a:rPr>
              <a:t>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0D957DC-5A63-CE57-8AEE-C3FEF4B5EC30}"/>
              </a:ext>
            </a:extLst>
          </p:cNvPr>
          <p:cNvCxnSpPr>
            <a:cxnSpLocks/>
          </p:cNvCxnSpPr>
          <p:nvPr/>
        </p:nvCxnSpPr>
        <p:spPr>
          <a:xfrm>
            <a:off x="6520618" y="2484646"/>
            <a:ext cx="1280160" cy="3019613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EA0171-87D2-CE25-8F6B-2AC25BF410FE}"/>
              </a:ext>
            </a:extLst>
          </p:cNvPr>
          <p:cNvCxnSpPr>
            <a:cxnSpLocks/>
          </p:cNvCxnSpPr>
          <p:nvPr/>
        </p:nvCxnSpPr>
        <p:spPr>
          <a:xfrm>
            <a:off x="8862452" y="2152519"/>
            <a:ext cx="2761930" cy="3264513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1C9AA2A-E1B4-6DE4-B7FA-F38A57FA4663}"/>
              </a:ext>
            </a:extLst>
          </p:cNvPr>
          <p:cNvSpPr txBox="1"/>
          <p:nvPr/>
        </p:nvSpPr>
        <p:spPr>
          <a:xfrm>
            <a:off x="1097280" y="2306328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Control model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6FCBF-26DF-777E-D45B-3A18126AE4FF}"/>
              </a:ext>
            </a:extLst>
          </p:cNvPr>
          <p:cNvSpPr txBox="1"/>
          <p:nvPr/>
        </p:nvSpPr>
        <p:spPr>
          <a:xfrm>
            <a:off x="1097280" y="5359817"/>
            <a:ext cx="2395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Software model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867B2E-B789-7722-3575-12DAA9B236B9}"/>
              </a:ext>
            </a:extLst>
          </p:cNvPr>
          <p:cNvSpPr/>
          <p:nvPr/>
        </p:nvSpPr>
        <p:spPr>
          <a:xfrm>
            <a:off x="9804284" y="2776653"/>
            <a:ext cx="338328" cy="32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996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Cross-Checked Modelling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Interaction between Control and Software Design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5617464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Control view (model)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latin typeface="Bahnschrift SemiCondensed" panose="020B0502040204020203" pitchFamily="34" charset="0"/>
              </a:rPr>
              <a:t> For instance, to perform stability analysis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Software view (model)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latin typeface="Bahnschrift SemiCondensed" panose="020B0502040204020203" pitchFamily="34" charset="0"/>
              </a:rPr>
              <a:t> For instance, to perform real-time analysis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Crossed impact, for instance: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Control -&gt; software: controller-related aspects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Bahnschrift SemiCondensed" panose="020B0502040204020203" pitchFamily="34" charset="0"/>
              </a:rPr>
              <a:t>Software -&gt; control: execution timing aspects 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1F2004C-FA48-FDAD-4BC9-A1AB3CD3F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03" y="1528800"/>
            <a:ext cx="4975219" cy="487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4A3A2D-9FD5-F7B8-0201-98A63F8EF627}"/>
              </a:ext>
            </a:extLst>
          </p:cNvPr>
          <p:cNvSpPr/>
          <p:nvPr/>
        </p:nvSpPr>
        <p:spPr>
          <a:xfrm>
            <a:off x="8494461" y="3563007"/>
            <a:ext cx="1210791" cy="794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F6E82D-7476-D38D-5BC8-3FED81450A14}"/>
              </a:ext>
            </a:extLst>
          </p:cNvPr>
          <p:cNvCxnSpPr>
            <a:cxnSpLocks/>
          </p:cNvCxnSpPr>
          <p:nvPr/>
        </p:nvCxnSpPr>
        <p:spPr>
          <a:xfrm>
            <a:off x="8797158" y="3247697"/>
            <a:ext cx="0" cy="139997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956D0C-9AE8-BCE1-3560-8BC061054179}"/>
              </a:ext>
            </a:extLst>
          </p:cNvPr>
          <p:cNvCxnSpPr>
            <a:cxnSpLocks/>
          </p:cNvCxnSpPr>
          <p:nvPr/>
        </p:nvCxnSpPr>
        <p:spPr>
          <a:xfrm flipV="1">
            <a:off x="9402556" y="3247697"/>
            <a:ext cx="0" cy="139997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52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DD83-27ED-B2A7-EA07-14F285BC6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1591732"/>
            <a:ext cx="2752530" cy="858750"/>
          </a:xfrm>
        </p:spPr>
        <p:txBody>
          <a:bodyPr anchor="ctr">
            <a:noAutofit/>
          </a:bodyPr>
          <a:lstStyle/>
          <a:p>
            <a:pPr algn="r"/>
            <a:r>
              <a:rPr lang="en-GB" sz="1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Autonomous Model Analytics for Avionic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16EF2-EE4B-8AB0-0BEE-C322B5DA9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894859"/>
            <a:ext cx="2351315" cy="1058161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GB" sz="21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  <a:cs typeface="Calibri" pitchFamily="34" charset="0"/>
              </a:rPr>
              <a:t>Dr Carlos C. Insaurralde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 Robotics Laboratory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University of the West of England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Bristol, United Kingdom</a:t>
            </a:r>
          </a:p>
          <a:p>
            <a:endParaRPr lang="en-GB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DF32945-B2F8-86C3-3C7C-0D39D92802E8}"/>
              </a:ext>
            </a:extLst>
          </p:cNvPr>
          <p:cNvSpPr txBox="1">
            <a:spLocks/>
          </p:cNvSpPr>
          <p:nvPr/>
        </p:nvSpPr>
        <p:spPr bwMode="auto">
          <a:xfrm>
            <a:off x="10424115" y="6547873"/>
            <a:ext cx="1832693" cy="33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  <a:cs typeface="Calibri" pitchFamily="34" charset="0"/>
              </a:rPr>
              <a:t>6 November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068BA-C4A0-D853-BD81-28628C345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182" y="142990"/>
            <a:ext cx="1469132" cy="961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0F642-D9B7-6A39-1D4F-C21570DE1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3" y="193966"/>
            <a:ext cx="1533482" cy="85875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B90A75D0-7AF5-8A60-6EB1-568B6254C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" y="5849866"/>
            <a:ext cx="940335" cy="940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EAE1E-7601-3804-B8E0-85D54BE52E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2" t="16275" r="65343" b="14238"/>
          <a:stretch/>
        </p:blipFill>
        <p:spPr>
          <a:xfrm>
            <a:off x="968322" y="5984405"/>
            <a:ext cx="631007" cy="7685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40F340-BCE3-BD12-E748-248020584C1D}"/>
              </a:ext>
            </a:extLst>
          </p:cNvPr>
          <p:cNvSpPr txBox="1">
            <a:spLocks/>
          </p:cNvSpPr>
          <p:nvPr/>
        </p:nvSpPr>
        <p:spPr>
          <a:xfrm>
            <a:off x="2752532" y="1610393"/>
            <a:ext cx="9439468" cy="1058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7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Application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39CE0-2750-523D-556F-73C66DEFAD21}"/>
              </a:ext>
            </a:extLst>
          </p:cNvPr>
          <p:cNvSpPr txBox="1">
            <a:spLocks/>
          </p:cNvSpPr>
          <p:nvPr/>
        </p:nvSpPr>
        <p:spPr bwMode="auto">
          <a:xfrm>
            <a:off x="5024896" y="4142167"/>
            <a:ext cx="6106524" cy="46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2800" b="1" dirty="0">
                <a:solidFill>
                  <a:schemeClr val="bg1"/>
                </a:solidFill>
                <a:latin typeface="Bahnschrift SemiCondensed" panose="020B0502040204020203" pitchFamily="34" charset="0"/>
                <a:cs typeface="Calibri" pitchFamily="34" charset="0"/>
              </a:rPr>
              <a:t>VIRTUAL DISTINGUISHED LECTURE SERIES</a:t>
            </a:r>
            <a:endParaRPr lang="en-GB" sz="2400" dirty="0">
              <a:solidFill>
                <a:schemeClr val="bg1"/>
              </a:solidFill>
              <a:latin typeface="Bahnschrift SemiCondensed" panose="020B0502040204020203" pitchFamily="34" charset="0"/>
              <a:cs typeface="Calibr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0E9A64-0CB5-2766-04B7-28EEE79F79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15503" y="4094213"/>
            <a:ext cx="1096084" cy="6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79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Application Example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Three Stakeholders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BF98436-C7EA-6841-37D7-D7771F683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311" y="1654720"/>
            <a:ext cx="6944148" cy="504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068001-26D4-8630-5B88-DA3FA8B7D3CA}"/>
              </a:ext>
            </a:extLst>
          </p:cNvPr>
          <p:cNvSpPr/>
          <p:nvPr/>
        </p:nvSpPr>
        <p:spPr>
          <a:xfrm>
            <a:off x="1866129" y="3763370"/>
            <a:ext cx="2752863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sz="1200" dirty="0">
                <a:latin typeface="Bahnschrift SemiCondensed" panose="020B0502040204020203" pitchFamily="34" charset="0"/>
              </a:rPr>
              <a:t>The viewpoint of the </a:t>
            </a:r>
            <a:r>
              <a:rPr lang="en-GB" sz="1200" b="1" dirty="0">
                <a:solidFill>
                  <a:schemeClr val="bg1"/>
                </a:solidFill>
                <a:highlight>
                  <a:srgbClr val="4472C4"/>
                </a:highlight>
                <a:latin typeface="Bahnschrift SemiCondensed" panose="020B0502040204020203" pitchFamily="34" charset="0"/>
              </a:rPr>
              <a:t>control engineer</a:t>
            </a:r>
            <a:r>
              <a:rPr lang="en-GB" sz="1200" b="1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 </a:t>
            </a:r>
            <a:r>
              <a:rPr lang="en-GB" sz="1200" dirty="0">
                <a:latin typeface="Bahnschrift SemiCondensed" panose="020B0502040204020203" pitchFamily="34" charset="0"/>
              </a:rPr>
              <a:t>is aligned with </a:t>
            </a:r>
            <a:r>
              <a:rPr lang="en-GB" sz="1600" b="1" dirty="0">
                <a:latin typeface="Bahnschrift SemiCondensed" panose="020B0502040204020203" pitchFamily="34" charset="0"/>
              </a:rPr>
              <a:t>functionality</a:t>
            </a:r>
            <a:r>
              <a:rPr lang="en-GB" sz="1200" dirty="0">
                <a:latin typeface="Bahnschrift SemiCondensed" panose="020B0502040204020203" pitchFamily="34" charset="0"/>
              </a:rPr>
              <a:t> which focuses on quality criteria such as controllability (stability), </a:t>
            </a:r>
            <a:r>
              <a:rPr lang="en-GB" sz="1200" dirty="0" err="1">
                <a:latin typeface="Bahnschrift SemiCondensed" panose="020B0502040204020203" pitchFamily="34" charset="0"/>
              </a:rPr>
              <a:t>statefulness</a:t>
            </a:r>
            <a:r>
              <a:rPr lang="en-GB" sz="1200" dirty="0">
                <a:latin typeface="Bahnschrift SemiCondensed" panose="020B0502040204020203" pitchFamily="34" charset="0"/>
              </a:rPr>
              <a:t>, and eventfulness.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DA35E1-CC44-2762-A23D-5D2DF04BB1B4}"/>
              </a:ext>
            </a:extLst>
          </p:cNvPr>
          <p:cNvSpPr/>
          <p:nvPr/>
        </p:nvSpPr>
        <p:spPr>
          <a:xfrm>
            <a:off x="6729982" y="5899919"/>
            <a:ext cx="2664296" cy="892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sz="1200" dirty="0">
                <a:latin typeface="Bahnschrift SemiCondensed" panose="020B0502040204020203" pitchFamily="34" charset="0"/>
              </a:rPr>
              <a:t>The viewpoint of the </a:t>
            </a:r>
            <a:r>
              <a:rPr lang="en-GB" sz="1200" b="1" dirty="0">
                <a:solidFill>
                  <a:schemeClr val="bg1"/>
                </a:solidFill>
                <a:highlight>
                  <a:srgbClr val="4472C4"/>
                </a:highlight>
                <a:latin typeface="Bahnschrift SemiCondensed" panose="020B0502040204020203" pitchFamily="34" charset="0"/>
              </a:rPr>
              <a:t>software engineer</a:t>
            </a:r>
            <a:r>
              <a:rPr lang="en-GB" sz="1200" b="1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 </a:t>
            </a:r>
            <a:r>
              <a:rPr lang="en-GB" sz="1200" dirty="0">
                <a:latin typeface="Bahnschrift SemiCondensed" panose="020B0502040204020203" pitchFamily="34" charset="0"/>
              </a:rPr>
              <a:t>is aligned with </a:t>
            </a:r>
            <a:r>
              <a:rPr lang="en-GB" sz="1600" b="1" dirty="0">
                <a:latin typeface="Bahnschrift SemiCondensed" panose="020B0502040204020203" pitchFamily="34" charset="0"/>
              </a:rPr>
              <a:t>performance</a:t>
            </a:r>
            <a:r>
              <a:rPr lang="en-GB" sz="1200" dirty="0">
                <a:latin typeface="Bahnschrift SemiCondensed" panose="020B0502040204020203" pitchFamily="34" charset="0"/>
              </a:rPr>
              <a:t> which focuses on quality criteria such as timeliness, readiness, and predictability.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86D0C0-827F-735E-68DF-81B7A566551C}"/>
              </a:ext>
            </a:extLst>
          </p:cNvPr>
          <p:cNvSpPr/>
          <p:nvPr/>
        </p:nvSpPr>
        <p:spPr>
          <a:xfrm>
            <a:off x="7573010" y="3667207"/>
            <a:ext cx="2796919" cy="892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sz="1200" dirty="0">
                <a:latin typeface="Bahnschrift SemiCondensed" panose="020B0502040204020203" pitchFamily="34" charset="0"/>
              </a:rPr>
              <a:t>The viewpoint of the </a:t>
            </a:r>
            <a:r>
              <a:rPr lang="en-GB" sz="1200" b="1" dirty="0">
                <a:solidFill>
                  <a:schemeClr val="bg1"/>
                </a:solidFill>
                <a:highlight>
                  <a:srgbClr val="4472C4"/>
                </a:highlight>
                <a:latin typeface="Bahnschrift SemiCondensed" panose="020B0502040204020203" pitchFamily="34" charset="0"/>
              </a:rPr>
              <a:t>hardware engineer</a:t>
            </a:r>
            <a:r>
              <a:rPr lang="en-GB" sz="1200" b="1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 </a:t>
            </a:r>
            <a:r>
              <a:rPr lang="en-GB" sz="1200" dirty="0">
                <a:latin typeface="Bahnschrift SemiCondensed" panose="020B0502040204020203" pitchFamily="34" charset="0"/>
              </a:rPr>
              <a:t>is aligned with </a:t>
            </a:r>
            <a:r>
              <a:rPr lang="en-GB" sz="1600" b="1" dirty="0">
                <a:latin typeface="Bahnschrift SemiCondensed" panose="020B0502040204020203" pitchFamily="34" charset="0"/>
              </a:rPr>
              <a:t>allocability</a:t>
            </a:r>
            <a:r>
              <a:rPr lang="en-GB" sz="1200" dirty="0">
                <a:latin typeface="Bahnschrift SemiCondensed" panose="020B0502040204020203" pitchFamily="34" charset="0"/>
              </a:rPr>
              <a:t> which focuses on non-functional requirements such as deployment, footprint, and power. 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CE91D95E-5594-8B4B-5C6B-75CFD4270A34}"/>
              </a:ext>
            </a:extLst>
          </p:cNvPr>
          <p:cNvSpPr/>
          <p:nvPr/>
        </p:nvSpPr>
        <p:spPr>
          <a:xfrm>
            <a:off x="5314750" y="2779776"/>
            <a:ext cx="1265635" cy="1088136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Bahnschrift SemiCondensed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681A0F-0D98-8626-7C44-8FC39F5745FC}"/>
              </a:ext>
            </a:extLst>
          </p:cNvPr>
          <p:cNvSpPr txBox="1"/>
          <p:nvPr/>
        </p:nvSpPr>
        <p:spPr>
          <a:xfrm>
            <a:off x="5121901" y="1198468"/>
            <a:ext cx="160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Avionic system under development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B7D5A1-F15D-C492-6BBA-147248315C3F}"/>
              </a:ext>
            </a:extLst>
          </p:cNvPr>
          <p:cNvCxnSpPr>
            <a:cxnSpLocks/>
          </p:cNvCxnSpPr>
          <p:nvPr/>
        </p:nvCxnSpPr>
        <p:spPr>
          <a:xfrm>
            <a:off x="5925942" y="2176272"/>
            <a:ext cx="0" cy="125272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15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Application Example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Requirements Analysis and Design: Quality Criteria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2101"/>
            <a:ext cx="10416985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Functionality. </a:t>
            </a:r>
            <a:r>
              <a:rPr lang="en-GB" dirty="0">
                <a:latin typeface="Bahnschrift SemiCondensed" panose="020B0502040204020203" pitchFamily="34" charset="0"/>
              </a:rPr>
              <a:t>The control engineer is concerned with controllability, in particular the </a:t>
            </a:r>
            <a:r>
              <a:rPr lang="en-GB" b="1" dirty="0">
                <a:latin typeface="Bahnschrift SemiCondensed" panose="020B0502040204020203" pitchFamily="34" charset="0"/>
              </a:rPr>
              <a:t>system</a:t>
            </a: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latin typeface="Bahnschrift SemiCondensed" panose="020B0502040204020203" pitchFamily="34" charset="0"/>
              </a:rPr>
              <a:t>stability</a:t>
            </a:r>
            <a:r>
              <a:rPr lang="en-GB" dirty="0">
                <a:latin typeface="Bahnschrift SemiCondensed" panose="020B0502040204020203" pitchFamily="34" charset="0"/>
              </a:rPr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9917D31-45AB-779D-E8D8-2C5C1D39C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72" y="3055027"/>
            <a:ext cx="6404981" cy="373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0DC70C-7FFE-0FB9-9237-A604FE803190}"/>
              </a:ext>
            </a:extLst>
          </p:cNvPr>
          <p:cNvSpPr txBox="1">
            <a:spLocks/>
          </p:cNvSpPr>
          <p:nvPr/>
        </p:nvSpPr>
        <p:spPr>
          <a:xfrm>
            <a:off x="838199" y="2515411"/>
            <a:ext cx="5159186" cy="43799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Allocability. </a:t>
            </a:r>
            <a:r>
              <a:rPr lang="en-GB" dirty="0">
                <a:latin typeface="Bahnschrift SemiCondensed" panose="020B0502040204020203" pitchFamily="34" charset="0"/>
              </a:rPr>
              <a:t>The hardware engineer is concerned with the use of processing and networking resources such as </a:t>
            </a:r>
            <a:r>
              <a:rPr lang="en-GB" b="1" dirty="0">
                <a:latin typeface="Bahnschrift SemiCondensed" panose="020B0502040204020203" pitchFamily="34" charset="0"/>
              </a:rPr>
              <a:t>network</a:t>
            </a: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latin typeface="Bahnschrift SemiCondensed" panose="020B0502040204020203" pitchFamily="34" charset="0"/>
              </a:rPr>
              <a:t>bandwidth</a:t>
            </a:r>
            <a:r>
              <a:rPr lang="en-GB" dirty="0">
                <a:latin typeface="Bahnschrift SemiCondensed" panose="020B0502040204020203" pitchFamily="34" charset="0"/>
              </a:rPr>
              <a:t>, </a:t>
            </a:r>
            <a:r>
              <a:rPr lang="en-GB" b="1" dirty="0">
                <a:latin typeface="Bahnschrift SemiCondensed" panose="020B0502040204020203" pitchFamily="34" charset="0"/>
              </a:rPr>
              <a:t>CPU processing time</a:t>
            </a:r>
            <a:r>
              <a:rPr lang="en-GB" dirty="0">
                <a:latin typeface="Bahnschrift SemiCondensed" panose="020B0502040204020203" pitchFamily="34" charset="0"/>
              </a:rPr>
              <a:t>, </a:t>
            </a:r>
            <a:r>
              <a:rPr lang="en-GB" b="1" dirty="0">
                <a:latin typeface="Bahnschrift SemiCondensed" panose="020B0502040204020203" pitchFamily="34" charset="0"/>
              </a:rPr>
              <a:t>power consumption</a:t>
            </a:r>
            <a:r>
              <a:rPr lang="en-GB" dirty="0">
                <a:latin typeface="Bahnschrift SemiCondensed" panose="020B0502040204020203" pitchFamily="34" charset="0"/>
              </a:rPr>
              <a:t>, and </a:t>
            </a:r>
            <a:r>
              <a:rPr lang="en-GB" b="1" dirty="0">
                <a:latin typeface="Bahnschrift SemiCondensed" panose="020B0502040204020203" pitchFamily="34" charset="0"/>
              </a:rPr>
              <a:t>memory space</a:t>
            </a:r>
            <a:r>
              <a:rPr lang="en-GB" dirty="0">
                <a:latin typeface="Bahnschrift SemiCondensed" panose="020B0502040204020203" pitchFamily="34" charset="0"/>
              </a:rPr>
              <a:t>. 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Performance. </a:t>
            </a:r>
            <a:r>
              <a:rPr lang="en-GB" dirty="0">
                <a:latin typeface="Bahnschrift SemiCondensed" panose="020B0502040204020203" pitchFamily="34" charset="0"/>
              </a:rPr>
              <a:t>The software engineer is concerned with the </a:t>
            </a:r>
            <a:r>
              <a:rPr lang="en-GB" b="1" dirty="0">
                <a:latin typeface="Bahnschrift SemiCondensed" panose="020B0502040204020203" pitchFamily="34" charset="0"/>
              </a:rPr>
              <a:t>timing</a:t>
            </a:r>
            <a:r>
              <a:rPr lang="en-GB" dirty="0">
                <a:latin typeface="Bahnschrift SemiCondensed" panose="020B0502040204020203" pitchFamily="34" charset="0"/>
              </a:rPr>
              <a:t> for the software application (computation and communication), in particular </a:t>
            </a:r>
            <a:r>
              <a:rPr lang="en-GB" b="1" dirty="0">
                <a:latin typeface="Bahnschrift SemiCondensed" panose="020B0502040204020203" pitchFamily="34" charset="0"/>
              </a:rPr>
              <a:t>end-to-end latency</a:t>
            </a:r>
            <a:r>
              <a:rPr lang="en-GB" dirty="0">
                <a:latin typeface="Bahnschrift SemiCondensed" panose="020B0502040204020203" pitchFamily="34" charset="0"/>
              </a:rPr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01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Application Example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The Autopilot System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D0E37D7-7377-FBBB-94B1-8EB737A35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40" y="755561"/>
            <a:ext cx="7504719" cy="597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154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Application Example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Control Engineering View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2101"/>
            <a:ext cx="10416985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Control engineering model </a:t>
            </a:r>
            <a:r>
              <a:rPr lang="en-GB" dirty="0">
                <a:latin typeface="Bahnschrift SemiCondensed" panose="020B0502040204020203" pitchFamily="34" charset="0"/>
              </a:rPr>
              <a:t>are based on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mathematical notations </a:t>
            </a:r>
            <a:r>
              <a:rPr lang="en-GB" dirty="0">
                <a:latin typeface="Bahnschrift SemiCondensed" panose="020B0502040204020203" pitchFamily="34" charset="0"/>
              </a:rPr>
              <a:t>(differential equations) or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block diagrams </a:t>
            </a:r>
            <a:r>
              <a:rPr lang="en-GB" dirty="0">
                <a:latin typeface="Bahnschrift SemiCondensed" panose="020B0502040204020203" pitchFamily="34" charset="0"/>
              </a:rPr>
              <a:t>(e.g., Laplace transform). 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The Laplace equations used are from a generic system and they were adapted from a book example¹.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3083594-5B40-70BF-ADE9-29EE0C368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295" y="3027044"/>
            <a:ext cx="6076135" cy="368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0D5854-3B88-C047-2A07-D650FE9B4B96}"/>
              </a:ext>
            </a:extLst>
          </p:cNvPr>
          <p:cNvSpPr/>
          <p:nvPr/>
        </p:nvSpPr>
        <p:spPr>
          <a:xfrm>
            <a:off x="936816" y="5729254"/>
            <a:ext cx="4642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aseline="30000" dirty="0">
                <a:latin typeface="Calibri" panose="020F0502020204030204" pitchFamily="34" charset="0"/>
                <a:sym typeface="Wingdings 2" panose="05020102010507070707" pitchFamily="18" charset="2"/>
              </a:rPr>
              <a:t> ¹</a:t>
            </a:r>
            <a:r>
              <a:rPr lang="en-GB" sz="1400" dirty="0">
                <a:latin typeface="Calibri" panose="020F0502020204030204" pitchFamily="34" charset="0"/>
              </a:rPr>
              <a:t>R. C. </a:t>
            </a:r>
            <a:r>
              <a:rPr lang="en-GB" sz="1400" dirty="0" err="1">
                <a:latin typeface="Calibri" panose="020F0502020204030204" pitchFamily="34" charset="0"/>
              </a:rPr>
              <a:t>Dorf</a:t>
            </a:r>
            <a:r>
              <a:rPr lang="en-GB" sz="1400" dirty="0">
                <a:latin typeface="Calibri" panose="020F0502020204030204" pitchFamily="34" charset="0"/>
              </a:rPr>
              <a:t>, R. H. Bishop, Modern Control Systems, 11th Ed., Pearson Prentice Hall, International Edition, 2008.</a:t>
            </a:r>
          </a:p>
        </p:txBody>
      </p:sp>
    </p:spTree>
    <p:extLst>
      <p:ext uri="{BB962C8B-B14F-4D97-AF65-F5344CB8AC3E}">
        <p14:creationId xmlns:p14="http://schemas.microsoft.com/office/powerpoint/2010/main" val="3044719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Application Example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Hardware Engineering View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2101"/>
            <a:ext cx="4554895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System representations of hardware platforms can be made by means of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Architecture Analysis and Description Language (AADL)</a:t>
            </a:r>
            <a:r>
              <a:rPr lang="en-GB" dirty="0">
                <a:latin typeface="Bahnschrift SemiCondensed" panose="020B0502040204020203" pitchFamily="34" charset="0"/>
              </a:rPr>
              <a:t>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AADL is a standard specially developed for avionic systems. However, other languages can be also used, e.g. </a:t>
            </a:r>
            <a:r>
              <a:rPr lang="en-GB" dirty="0" err="1">
                <a:latin typeface="Bahnschrift SemiCondensed" panose="020B0502040204020203" pitchFamily="34" charset="0"/>
              </a:rPr>
              <a:t>SysML</a:t>
            </a:r>
            <a:r>
              <a:rPr lang="en-GB" dirty="0">
                <a:latin typeface="Bahnschrift SemiCondensed" panose="020B0502040204020203" pitchFamily="34" charset="0"/>
              </a:rPr>
              <a:t>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38AB692-40DA-9BED-AA50-4A4F5C65D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094" y="1362896"/>
            <a:ext cx="6696509" cy="511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822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6DC2E-AA86-C30E-9078-6EE47C034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Lecture 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3C3D8-7DC6-54B6-10A9-615F42BB3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10515600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Objectives of the Session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To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recap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details of the context where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model analytics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is applied.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To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explain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an innovative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approach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for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autonomous model analysis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for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avionics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To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discuss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specific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application examples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to understand the approach.</a:t>
            </a:r>
          </a:p>
          <a:p>
            <a:pPr>
              <a:spcBef>
                <a:spcPts val="2400"/>
              </a:spcBef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Intended Outcomes of Learning</a:t>
            </a:r>
          </a:p>
          <a:p>
            <a:pPr lvl="1">
              <a:spcBef>
                <a:spcPts val="1200"/>
              </a:spcBef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To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tell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about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ontologies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as a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technology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for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model analytics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in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avionics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.</a:t>
            </a:r>
          </a:p>
          <a:p>
            <a:pPr lvl="1">
              <a:spcBef>
                <a:spcPts val="1200"/>
              </a:spcBef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To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identify design cases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in which the approach can be applied.</a:t>
            </a:r>
          </a:p>
          <a:p>
            <a:pPr lvl="1">
              <a:spcBef>
                <a:spcPts val="1200"/>
              </a:spcBef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To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envision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the use of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ontological approach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for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model cross-checking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en-GB" dirty="0">
              <a:solidFill>
                <a:srgbClr val="28282D"/>
              </a:solidFill>
              <a:latin typeface="Bahnschrift SemiCondensed" panose="020B0502040204020203" pitchFamily="34" charset="0"/>
            </a:endParaRP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endParaRPr lang="en-GB" dirty="0">
              <a:latin typeface="Bahnschrift SemiCondensed" panose="020B0502040204020203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GB" dirty="0">
              <a:latin typeface="Bahnschrift SemiCondensed" panose="020B0502040204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7027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Application Example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Software Engineering View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2101"/>
            <a:ext cx="4554895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System representations of software applications are typically made by means of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Unified </a:t>
            </a:r>
            <a:r>
              <a:rPr lang="en-GB" b="1" dirty="0" err="1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Modeling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Language (UML)</a:t>
            </a:r>
            <a:r>
              <a:rPr lang="en-GB" dirty="0">
                <a:latin typeface="Bahnschrift SemiCondensed" panose="020B0502040204020203" pitchFamily="34" charset="0"/>
              </a:rPr>
              <a:t>.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D402C12-0839-B5C8-2002-908FA6908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670" y="1831738"/>
            <a:ext cx="8164714" cy="445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371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Application Example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Cross-Checked Model Impact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A5D4AE-153E-E6A4-141B-200727802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60" y="1521104"/>
            <a:ext cx="4131365" cy="48331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Bahnschrift SemiCondensed" panose="020B0502040204020203" pitchFamily="34" charset="0"/>
              </a:rPr>
              <a:t>1) SW-CW: 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Bahnschrift SemiCondensed" panose="020B0502040204020203" pitchFamily="34" charset="0"/>
              </a:rPr>
              <a:t>   Latency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Bahnschrift SemiCondensed" panose="020B0502040204020203" pitchFamily="34" charset="0"/>
                <a:sym typeface="Symbol" panose="05050102010706020507" pitchFamily="18" charset="2"/>
              </a:rPr>
              <a:t> Stability</a:t>
            </a:r>
          </a:p>
          <a:p>
            <a:pPr marL="0" indent="0">
              <a:buNone/>
            </a:pPr>
            <a:r>
              <a:rPr lang="en-GB" dirty="0">
                <a:latin typeface="Bahnschrift SemiCondensed" panose="020B0502040204020203" pitchFamily="34" charset="0"/>
                <a:sym typeface="Symbol" panose="05050102010706020507" pitchFamily="18" charset="2"/>
              </a:rPr>
              <a:t>2</a:t>
            </a:r>
            <a:r>
              <a:rPr lang="en-GB" dirty="0">
                <a:solidFill>
                  <a:srgbClr val="7030A0"/>
                </a:solidFill>
                <a:latin typeface="Bahnschrift SemiCondensed" panose="020B0502040204020203" pitchFamily="34" charset="0"/>
                <a:sym typeface="Symbol" panose="05050102010706020507" pitchFamily="18" charset="2"/>
              </a:rPr>
              <a:t>) CW-SW: </a:t>
            </a:r>
          </a:p>
          <a:p>
            <a:pPr marL="0" indent="0">
              <a:buNone/>
            </a:pPr>
            <a:r>
              <a:rPr lang="en-GB" dirty="0">
                <a:solidFill>
                  <a:srgbClr val="7030A0"/>
                </a:solidFill>
                <a:latin typeface="Bahnschrift SemiCondensed" panose="020B0502040204020203" pitchFamily="34" charset="0"/>
                <a:sym typeface="Symbol" panose="05050102010706020507" pitchFamily="18" charset="2"/>
              </a:rPr>
              <a:t>    Modelling  Footprint</a:t>
            </a:r>
          </a:p>
          <a:p>
            <a:pPr marL="0" indent="0">
              <a:buNone/>
            </a:pPr>
            <a:r>
              <a:rPr lang="en-GB" dirty="0">
                <a:solidFill>
                  <a:srgbClr val="008080"/>
                </a:solidFill>
                <a:latin typeface="Bahnschrift SemiCondensed" panose="020B0502040204020203" pitchFamily="34" charset="0"/>
                <a:sym typeface="Symbol" panose="05050102010706020507" pitchFamily="18" charset="2"/>
              </a:rPr>
              <a:t>3) HW-CW: </a:t>
            </a:r>
          </a:p>
          <a:p>
            <a:pPr marL="0" indent="0">
              <a:buNone/>
            </a:pPr>
            <a:r>
              <a:rPr lang="en-GB" dirty="0">
                <a:solidFill>
                  <a:srgbClr val="008080"/>
                </a:solidFill>
                <a:latin typeface="Bahnschrift SemiCondensed" panose="020B0502040204020203" pitchFamily="34" charset="0"/>
                <a:sym typeface="Symbol" panose="05050102010706020507" pitchFamily="18" charset="2"/>
              </a:rPr>
              <a:t>    Architecture  Strategy</a:t>
            </a:r>
          </a:p>
          <a:p>
            <a:pPr marL="0" indent="0">
              <a:buNone/>
            </a:pPr>
            <a:r>
              <a:rPr lang="en-GB" dirty="0">
                <a:solidFill>
                  <a:srgbClr val="006699"/>
                </a:solidFill>
                <a:latin typeface="Bahnschrift SemiCondensed" panose="020B0502040204020203" pitchFamily="34" charset="0"/>
                <a:sym typeface="Symbol" panose="05050102010706020507" pitchFamily="18" charset="2"/>
              </a:rPr>
              <a:t>4) CW-HW: </a:t>
            </a:r>
          </a:p>
          <a:p>
            <a:pPr marL="0" indent="0">
              <a:buNone/>
            </a:pPr>
            <a:r>
              <a:rPr lang="en-GB" dirty="0">
                <a:solidFill>
                  <a:srgbClr val="006699"/>
                </a:solidFill>
                <a:latin typeface="Bahnschrift SemiCondensed" panose="020B0502040204020203" pitchFamily="34" charset="0"/>
                <a:sym typeface="Symbol" panose="05050102010706020507" pitchFamily="18" charset="2"/>
              </a:rPr>
              <a:t>    Data  Socket</a:t>
            </a:r>
          </a:p>
          <a:p>
            <a:pPr marL="0" indent="0">
              <a:buNone/>
            </a:pPr>
            <a:r>
              <a:rPr lang="en-GB" dirty="0">
                <a:solidFill>
                  <a:srgbClr val="CC6600"/>
                </a:solidFill>
                <a:latin typeface="Bahnschrift SemiCondensed" panose="020B0502040204020203" pitchFamily="34" charset="0"/>
                <a:sym typeface="Symbol" panose="05050102010706020507" pitchFamily="18" charset="2"/>
              </a:rPr>
              <a:t>5) HW-SW: </a:t>
            </a:r>
          </a:p>
          <a:p>
            <a:pPr marL="0" indent="0">
              <a:buNone/>
            </a:pPr>
            <a:r>
              <a:rPr lang="en-GB" dirty="0">
                <a:solidFill>
                  <a:srgbClr val="CC6600"/>
                </a:solidFill>
                <a:latin typeface="Bahnschrift SemiCondensed" panose="020B0502040204020203" pitchFamily="34" charset="0"/>
                <a:sym typeface="Symbol" panose="05050102010706020507" pitchFamily="18" charset="2"/>
              </a:rPr>
              <a:t>    Processing  Execution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Bahnschrift SemiCondensed" panose="020B0502040204020203" pitchFamily="34" charset="0"/>
                <a:sym typeface="Symbol" panose="05050102010706020507" pitchFamily="18" charset="2"/>
              </a:rPr>
              <a:t>6) SW-HW: 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Bahnschrift SemiCondensed" panose="020B0502040204020203" pitchFamily="34" charset="0"/>
                <a:sym typeface="Symbol" panose="05050102010706020507" pitchFamily="18" charset="2"/>
              </a:rPr>
              <a:t>    Coding  Footprint</a:t>
            </a:r>
          </a:p>
          <a:p>
            <a:pPr marL="514350" indent="-514350">
              <a:buFont typeface="+mj-lt"/>
              <a:buAutoNum type="arabicParenR" startAt="2"/>
            </a:pPr>
            <a:endParaRPr lang="en-GB" dirty="0">
              <a:latin typeface="Bahnschrift SemiCondensed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DDC8F-13F8-8D57-C103-D619FB7C8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77" y="964627"/>
            <a:ext cx="8450423" cy="57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32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Application Example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Description of Cross-Checked Model Impact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2101"/>
            <a:ext cx="10416985" cy="4833145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Clr>
                <a:schemeClr val="accent5">
                  <a:lumMod val="75000"/>
                </a:schemeClr>
              </a:buClr>
              <a:buSzPct val="90000"/>
              <a:buFont typeface="+mj-lt"/>
              <a:buAutoNum type="arabicPeriod"/>
            </a:pPr>
            <a:r>
              <a:rPr lang="en-GB" dirty="0">
                <a:latin typeface="Bahnschrift SemiCondensed" panose="020B0502040204020203" pitchFamily="34" charset="0"/>
              </a:rPr>
              <a:t>Alterations on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end-to-end latency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latin typeface="Bahnschrift SemiCondensed" panose="020B0502040204020203" pitchFamily="34" charset="0"/>
              </a:rPr>
              <a:t>of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software</a:t>
            </a:r>
            <a:r>
              <a:rPr lang="en-GB" dirty="0">
                <a:latin typeface="Bahnschrift SemiCondensed" panose="020B0502040204020203" pitchFamily="34" charset="0"/>
              </a:rPr>
              <a:t> application (software model) due to data buffers, message queues, task scheduling, data sampling, etc. has impact on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control stability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latin typeface="Bahnschrift SemiCondensed" panose="020B0502040204020203" pitchFamily="34" charset="0"/>
              </a:rPr>
              <a:t>of the autopilot system (control model). </a:t>
            </a:r>
          </a:p>
          <a:p>
            <a:pPr marL="514350" indent="-514350">
              <a:buClr>
                <a:schemeClr val="accent5">
                  <a:lumMod val="75000"/>
                </a:schemeClr>
              </a:buClr>
              <a:buSzPct val="90000"/>
              <a:buFont typeface="+mj-lt"/>
              <a:buAutoNum type="arabicPeriod"/>
            </a:pPr>
            <a:r>
              <a:rPr lang="en-GB" dirty="0">
                <a:latin typeface="Bahnschrift SemiCondensed" panose="020B0502040204020203" pitchFamily="34" charset="0"/>
              </a:rPr>
              <a:t>Modifications on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Laplace equations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latin typeface="Bahnschrift SemiCondensed" panose="020B0502040204020203" pitchFamily="34" charset="0"/>
              </a:rPr>
              <a:t>that represent functionality (control model) impact on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software footprint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latin typeface="Bahnschrift SemiCondensed" panose="020B0502040204020203" pitchFamily="34" charset="0"/>
              </a:rPr>
              <a:t>(software model).</a:t>
            </a:r>
          </a:p>
          <a:p>
            <a:pPr marL="514350" indent="-514350">
              <a:buClr>
                <a:schemeClr val="accent5">
                  <a:lumMod val="75000"/>
                </a:schemeClr>
              </a:buClr>
              <a:buSzPct val="90000"/>
              <a:buFont typeface="+mj-lt"/>
              <a:buAutoNum type="arabicPeriod"/>
            </a:pPr>
            <a:r>
              <a:rPr lang="en-GB" dirty="0">
                <a:latin typeface="Bahnschrift SemiCondensed" panose="020B0502040204020203" pitchFamily="34" charset="0"/>
              </a:rPr>
              <a:t>Implementations of different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network technologies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latin typeface="Bahnschrift SemiCondensed" panose="020B0502040204020203" pitchFamily="34" charset="0"/>
              </a:rPr>
              <a:t>(hardware model) impact on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control strategy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latin typeface="Bahnschrift SemiCondensed" panose="020B0502040204020203" pitchFamily="34" charset="0"/>
              </a:rPr>
              <a:t>for the autopilot system  (control model).</a:t>
            </a:r>
          </a:p>
          <a:p>
            <a:pPr marL="514350" indent="-514350">
              <a:buClr>
                <a:schemeClr val="accent5">
                  <a:lumMod val="75000"/>
                </a:schemeClr>
              </a:buClr>
              <a:buSzPct val="90000"/>
              <a:buFont typeface="+mj-lt"/>
              <a:buAutoNum type="arabicPeriod"/>
            </a:pPr>
            <a:r>
              <a:rPr lang="en-GB" dirty="0">
                <a:latin typeface="Bahnschrift SemiCondensed" panose="020B0502040204020203" pitchFamily="34" charset="0"/>
              </a:rPr>
              <a:t>Switchovers from a reference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data source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latin typeface="Bahnschrift SemiCondensed" panose="020B0502040204020203" pitchFamily="34" charset="0"/>
              </a:rPr>
              <a:t>to another (control model) impact on the configuration of input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sockets</a:t>
            </a:r>
            <a:r>
              <a:rPr lang="en-GB" dirty="0">
                <a:latin typeface="Bahnschrift SemiCondensed" panose="020B0502040204020203" pitchFamily="34" charset="0"/>
              </a:rPr>
              <a:t> or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connectors</a:t>
            </a:r>
            <a:r>
              <a:rPr lang="en-GB" dirty="0">
                <a:latin typeface="Bahnschrift SemiCondensed" panose="020B0502040204020203" pitchFamily="34" charset="0"/>
              </a:rPr>
              <a:t> (hardware model).</a:t>
            </a:r>
          </a:p>
          <a:p>
            <a:pPr marL="514350" indent="-514350">
              <a:buClr>
                <a:schemeClr val="accent5">
                  <a:lumMod val="75000"/>
                </a:schemeClr>
              </a:buClr>
              <a:buSzPct val="90000"/>
              <a:buFont typeface="+mj-lt"/>
              <a:buAutoNum type="arabicPeriod"/>
            </a:pPr>
            <a:r>
              <a:rPr lang="en-GB" dirty="0">
                <a:latin typeface="Bahnschrift SemiCondensed" panose="020B0502040204020203" pitchFamily="34" charset="0"/>
              </a:rPr>
              <a:t>Changes on the task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processing times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latin typeface="Bahnschrift SemiCondensed" panose="020B0502040204020203" pitchFamily="34" charset="0"/>
              </a:rPr>
              <a:t>(e.g. multitasking computation) in the autopilot system  computers (hardware model) impact on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software</a:t>
            </a: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execution</a:t>
            </a:r>
            <a:r>
              <a:rPr lang="en-GB" dirty="0">
                <a:latin typeface="Bahnschrift SemiCondensed" panose="020B0502040204020203" pitchFamily="34" charset="0"/>
              </a:rPr>
              <a:t> (software model).</a:t>
            </a:r>
          </a:p>
          <a:p>
            <a:pPr marL="514350" indent="-514350">
              <a:buClr>
                <a:schemeClr val="accent5">
                  <a:lumMod val="75000"/>
                </a:schemeClr>
              </a:buClr>
              <a:buSzPct val="90000"/>
              <a:buFont typeface="+mj-lt"/>
              <a:buAutoNum type="arabicPeriod"/>
            </a:pPr>
            <a:r>
              <a:rPr lang="en-GB" dirty="0">
                <a:latin typeface="Bahnschrift SemiCondensed" panose="020B0502040204020203" pitchFamily="34" charset="0"/>
              </a:rPr>
              <a:t>Variations on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software</a:t>
            </a: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architecture</a:t>
            </a:r>
            <a:r>
              <a:rPr lang="en-GB" dirty="0">
                <a:latin typeface="Bahnschrift SemiCondensed" panose="020B0502040204020203" pitchFamily="34" charset="0"/>
              </a:rPr>
              <a:t> (modules or algorithms) of the autopilot system  (software model) impact on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hardware</a:t>
            </a: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footprint</a:t>
            </a:r>
            <a:r>
              <a:rPr lang="en-GB" dirty="0">
                <a:latin typeface="Bahnschrift SemiCondensed" panose="020B0502040204020203" pitchFamily="34" charset="0"/>
              </a:rPr>
              <a:t> (hardware model).</a:t>
            </a:r>
          </a:p>
        </p:txBody>
      </p:sp>
    </p:spTree>
    <p:extLst>
      <p:ext uri="{BB962C8B-B14F-4D97-AF65-F5344CB8AC3E}">
        <p14:creationId xmlns:p14="http://schemas.microsoft.com/office/powerpoint/2010/main" val="2983856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Application Example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Cross-Checked Model Impact: Case 1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2101"/>
            <a:ext cx="10416985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This application example only shows and explains the cross-checked impact 1. 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Potential delay sources in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end-to-end latency </a:t>
            </a:r>
            <a:r>
              <a:rPr lang="en-GB" dirty="0">
                <a:latin typeface="Bahnschrift SemiCondensed" panose="020B0502040204020203" pitchFamily="34" charset="0"/>
              </a:rPr>
              <a:t>for a particular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data flow </a:t>
            </a:r>
            <a:r>
              <a:rPr lang="en-GB" dirty="0">
                <a:latin typeface="Bahnschrift SemiCondensed" panose="020B0502040204020203" pitchFamily="34" charset="0"/>
              </a:rPr>
              <a:t>of the autopilot system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software execution </a:t>
            </a:r>
            <a:r>
              <a:rPr lang="en-GB" dirty="0">
                <a:latin typeface="Bahnschrift SemiCondensed" panose="020B0502040204020203" pitchFamily="34" charset="0"/>
              </a:rPr>
              <a:t>are shown below.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8CD4514-8D81-BDB8-C073-307B13302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48" y="3458529"/>
            <a:ext cx="8970882" cy="333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1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Application Example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Cross-Checked Model Impact 1: End-to-end latency impact  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227F436-308D-C097-33F2-E437A1786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t="6903" r="9329" b="5338"/>
          <a:stretch>
            <a:fillRect/>
          </a:stretch>
        </p:blipFill>
        <p:spPr bwMode="auto">
          <a:xfrm>
            <a:off x="757159" y="1188388"/>
            <a:ext cx="10766146" cy="577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BBFE08B3-EF94-17F0-ED87-5B6BEAE626D0}"/>
              </a:ext>
            </a:extLst>
          </p:cNvPr>
          <p:cNvSpPr/>
          <p:nvPr/>
        </p:nvSpPr>
        <p:spPr>
          <a:xfrm>
            <a:off x="7639473" y="4042624"/>
            <a:ext cx="2520280" cy="10801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The AFCS becomes less stable (smaller gain/phase margin) as latency is increased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374414-3604-B9E5-23E6-D7E6B41A2ABC}"/>
              </a:ext>
            </a:extLst>
          </p:cNvPr>
          <p:cNvCxnSpPr/>
          <p:nvPr/>
        </p:nvCxnSpPr>
        <p:spPr>
          <a:xfrm flipH="1" flipV="1">
            <a:off x="7127945" y="3908216"/>
            <a:ext cx="424369" cy="378054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4A0B05-41BD-BD77-C14A-2BC5AEFAAFD4}"/>
              </a:ext>
            </a:extLst>
          </p:cNvPr>
          <p:cNvCxnSpPr>
            <a:cxnSpLocks/>
          </p:cNvCxnSpPr>
          <p:nvPr/>
        </p:nvCxnSpPr>
        <p:spPr>
          <a:xfrm flipH="1">
            <a:off x="5130104" y="4668543"/>
            <a:ext cx="2422210" cy="395975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40C5F74-2EA0-8D55-6689-70D8B973C8E5}"/>
              </a:ext>
            </a:extLst>
          </p:cNvPr>
          <p:cNvSpPr/>
          <p:nvPr/>
        </p:nvSpPr>
        <p:spPr>
          <a:xfrm>
            <a:off x="4824498" y="5004225"/>
            <a:ext cx="288032" cy="576064"/>
          </a:xfrm>
          <a:prstGeom prst="ellipse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A5C6770-E1CF-33D4-12A1-5AEFAFC16806}"/>
              </a:ext>
            </a:extLst>
          </p:cNvPr>
          <p:cNvSpPr/>
          <p:nvPr/>
        </p:nvSpPr>
        <p:spPr>
          <a:xfrm rot="16200000">
            <a:off x="5867805" y="744107"/>
            <a:ext cx="1584176" cy="4680520"/>
          </a:xfrm>
          <a:prstGeom prst="ellipse">
            <a:avLst/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617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DD83-27ED-B2A7-EA07-14F285BC6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1591732"/>
            <a:ext cx="2752530" cy="858750"/>
          </a:xfrm>
        </p:spPr>
        <p:txBody>
          <a:bodyPr anchor="ctr">
            <a:noAutofit/>
          </a:bodyPr>
          <a:lstStyle/>
          <a:p>
            <a:pPr algn="r"/>
            <a:r>
              <a:rPr lang="en-GB" sz="1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Autonomous Model Analytics for Avionic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16EF2-EE4B-8AB0-0BEE-C322B5DA9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894859"/>
            <a:ext cx="2351315" cy="1058161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GB" sz="21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  <a:cs typeface="Calibri" pitchFamily="34" charset="0"/>
              </a:rPr>
              <a:t>Dr Carlos C. Insaurralde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 Robotics Laboratory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University of the West of England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Bristol, United Kingdom</a:t>
            </a:r>
          </a:p>
          <a:p>
            <a:endParaRPr lang="en-GB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DF32945-B2F8-86C3-3C7C-0D39D92802E8}"/>
              </a:ext>
            </a:extLst>
          </p:cNvPr>
          <p:cNvSpPr txBox="1">
            <a:spLocks/>
          </p:cNvSpPr>
          <p:nvPr/>
        </p:nvSpPr>
        <p:spPr bwMode="auto">
          <a:xfrm>
            <a:off x="10424115" y="6547873"/>
            <a:ext cx="1832693" cy="33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  <a:cs typeface="Calibri" pitchFamily="34" charset="0"/>
              </a:rPr>
              <a:t>6 November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068BA-C4A0-D853-BD81-28628C345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182" y="142990"/>
            <a:ext cx="1469132" cy="961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0F642-D9B7-6A39-1D4F-C21570DE1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3" y="193966"/>
            <a:ext cx="1533482" cy="85875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B90A75D0-7AF5-8A60-6EB1-568B6254C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" y="5849866"/>
            <a:ext cx="940335" cy="940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EAE1E-7601-3804-B8E0-85D54BE52E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2" t="16275" r="65343" b="14238"/>
          <a:stretch/>
        </p:blipFill>
        <p:spPr>
          <a:xfrm>
            <a:off x="968322" y="5984405"/>
            <a:ext cx="631007" cy="7685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40F340-BCE3-BD12-E748-248020584C1D}"/>
              </a:ext>
            </a:extLst>
          </p:cNvPr>
          <p:cNvSpPr txBox="1">
            <a:spLocks/>
          </p:cNvSpPr>
          <p:nvPr/>
        </p:nvSpPr>
        <p:spPr>
          <a:xfrm>
            <a:off x="2752532" y="1601062"/>
            <a:ext cx="9439468" cy="1058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7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Ontological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7D97-37D5-1F5B-D051-92A7700933E9}"/>
              </a:ext>
            </a:extLst>
          </p:cNvPr>
          <p:cNvSpPr txBox="1">
            <a:spLocks/>
          </p:cNvSpPr>
          <p:nvPr/>
        </p:nvSpPr>
        <p:spPr bwMode="auto">
          <a:xfrm>
            <a:off x="5024896" y="4142167"/>
            <a:ext cx="6106524" cy="46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2800" b="1" dirty="0">
                <a:solidFill>
                  <a:schemeClr val="bg1"/>
                </a:solidFill>
                <a:latin typeface="Bahnschrift SemiCondensed" panose="020B0502040204020203" pitchFamily="34" charset="0"/>
                <a:cs typeface="Calibri" pitchFamily="34" charset="0"/>
              </a:rPr>
              <a:t>VIRTUAL DISTINGUISHED LECTURE SERIES</a:t>
            </a:r>
            <a:endParaRPr lang="en-GB" sz="2400" dirty="0">
              <a:solidFill>
                <a:schemeClr val="bg1"/>
              </a:solidFill>
              <a:latin typeface="Bahnschrift SemiCondensed" panose="020B0502040204020203" pitchFamily="34" charset="0"/>
              <a:cs typeface="Calibr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0F56-43EB-0FA0-7EFB-EAF07C645D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15503" y="4094213"/>
            <a:ext cx="1096084" cy="6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3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Ontological Support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Ontologies for Knowledge Representation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2101"/>
            <a:ext cx="6010657" cy="5097027"/>
          </a:xfrm>
        </p:spPr>
        <p:txBody>
          <a:bodyPr>
            <a:normAutofit fontScale="92500"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Ontologies</a:t>
            </a:r>
            <a:r>
              <a:rPr lang="en-GB" dirty="0">
                <a:latin typeface="Bahnschrift SemiCondensed" panose="020B0502040204020203" pitchFamily="34" charset="0"/>
              </a:rPr>
              <a:t> define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concepts</a:t>
            </a:r>
            <a:r>
              <a:rPr lang="en-GB" dirty="0">
                <a:latin typeface="Bahnschrift SemiCondensed" panose="020B0502040204020203" pitchFamily="34" charset="0"/>
              </a:rPr>
              <a:t> (classes),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instances of classes</a:t>
            </a:r>
            <a:r>
              <a:rPr lang="en-GB" dirty="0">
                <a:latin typeface="Bahnschrift SemiCondensed" panose="020B0502040204020203" pitchFamily="34" charset="0"/>
              </a:rPr>
              <a:t> (individuals), and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properties</a:t>
            </a:r>
            <a:r>
              <a:rPr lang="en-GB" dirty="0">
                <a:latin typeface="Bahnschrift SemiCondensed" panose="020B0502040204020203" pitchFamily="34" charset="0"/>
              </a:rPr>
              <a:t> (roles) for classes and individuals.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Classes</a:t>
            </a:r>
            <a:r>
              <a:rPr lang="en-GB" dirty="0">
                <a:latin typeface="Bahnschrift SemiCondensed" panose="020B0502040204020203" pitchFamily="34" charset="0"/>
              </a:rPr>
              <a:t> are divided into two categories: (1)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atomic classes </a:t>
            </a:r>
            <a:r>
              <a:rPr lang="en-GB" dirty="0">
                <a:latin typeface="Bahnschrift SemiCondensed" panose="020B0502040204020203" pitchFamily="34" charset="0"/>
              </a:rPr>
              <a:t>(stand-alone classes), and (2)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associate classes </a:t>
            </a:r>
            <a:r>
              <a:rPr lang="en-GB" dirty="0">
                <a:latin typeface="Bahnschrift SemiCondensed" panose="020B0502040204020203" pitchFamily="34" charset="0"/>
              </a:rPr>
              <a:t>(subclasses). The latter are typically “is-a” links. The main classes for the application example are: Discipline, Model, Parameter, and Quality.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Individuals</a:t>
            </a:r>
            <a:r>
              <a:rPr lang="en-GB" dirty="0">
                <a:latin typeface="Bahnschrift SemiCondensed" panose="020B0502040204020203" pitchFamily="34" charset="0"/>
              </a:rPr>
              <a:t> are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instances of classes</a:t>
            </a:r>
            <a:r>
              <a:rPr lang="en-GB" dirty="0">
                <a:latin typeface="Bahnschrift SemiCondensed" panose="020B0502040204020203" pitchFamily="34" charset="0"/>
              </a:rPr>
              <a:t>, e.g. a UML diagram is an individual (instance of the class “Model”).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3A6DE8-E27D-8C7C-22B0-B5186054C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627" y="1712123"/>
            <a:ext cx="4889489" cy="469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99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Ontological Support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Ontology for Application Example (Autopilot): Software-Hardware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2101"/>
            <a:ext cx="3585429" cy="4833145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Reasoners</a:t>
            </a:r>
            <a:r>
              <a:rPr lang="en-GB" dirty="0">
                <a:latin typeface="Bahnschrift SemiCondensed" panose="020B0502040204020203" pitchFamily="34" charset="0"/>
              </a:rPr>
              <a:t> are the engine for the ontology-based reasoning queries. 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These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reasoning engines apply inference rules</a:t>
            </a:r>
            <a:r>
              <a:rPr lang="en-GB" dirty="0">
                <a:latin typeface="Bahnschrift SemiCondensed" panose="020B0502040204020203" pitchFamily="34" charset="0"/>
              </a:rPr>
              <a:t> and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check semantic consistency </a:t>
            </a:r>
            <a:r>
              <a:rPr lang="en-GB" dirty="0">
                <a:latin typeface="Bahnschrift SemiCondensed" panose="020B0502040204020203" pitchFamily="34" charset="0"/>
              </a:rPr>
              <a:t>on ontologies. 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They can arrive at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logical conclusion </a:t>
            </a:r>
            <a:r>
              <a:rPr lang="en-GB" dirty="0">
                <a:latin typeface="Bahnschrift SemiCondensed" panose="020B0502040204020203" pitchFamily="34" charset="0"/>
              </a:rPr>
              <a:t>(based on the ontology axioms) to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generate asserted classes </a:t>
            </a:r>
            <a:r>
              <a:rPr lang="en-GB" dirty="0">
                <a:latin typeface="Bahnschrift SemiCondensed" panose="020B0502040204020203" pitchFamily="34" charset="0"/>
              </a:rPr>
              <a:t>that provide axiomatic relations for cognition.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73B22E8-277C-B1DE-9CC9-C8B672D4D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628" y="1228452"/>
            <a:ext cx="7685969" cy="537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930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Ontological Support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Ontology for Application Example (Autopilot)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F23C1A-B478-447B-723C-3296D72FA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619" y="1252735"/>
            <a:ext cx="8123566" cy="55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84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Ontological Support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Control Design Changes Impact on Software and Hardware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3286125" cy="4833145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Modifications on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Laplace equations</a:t>
            </a:r>
            <a:r>
              <a:rPr lang="en-GB" dirty="0">
                <a:latin typeface="Bahnschrift SemiCondensed" panose="020B0502040204020203" pitchFamily="34" charset="0"/>
              </a:rPr>
              <a:t> that represent functionality (control model) affect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software footprint</a:t>
            </a:r>
            <a:r>
              <a:rPr lang="en-GB" dirty="0">
                <a:latin typeface="Bahnschrift SemiCondensed" panose="020B0502040204020203" pitchFamily="34" charset="0"/>
              </a:rPr>
              <a:t> (software model), and 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Switchovers</a:t>
            </a:r>
            <a:r>
              <a:rPr lang="en-GB" dirty="0">
                <a:latin typeface="Bahnschrift SemiCondensed" panose="020B0502040204020203" pitchFamily="34" charset="0"/>
              </a:rPr>
              <a:t> from a reference data source to another (control model) affect the configuration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of input sockets</a:t>
            </a:r>
            <a:r>
              <a:rPr lang="en-GB" dirty="0">
                <a:latin typeface="Bahnschrift SemiCondensed" panose="020B0502040204020203" pitchFamily="34" charset="0"/>
              </a:rPr>
              <a:t> or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connectors</a:t>
            </a:r>
            <a:r>
              <a:rPr lang="en-GB" dirty="0">
                <a:latin typeface="Bahnschrift SemiCondensed" panose="020B0502040204020203" pitchFamily="34" charset="0"/>
              </a:rPr>
              <a:t> (hardware model).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B23CE-9DEA-64CA-FD1D-6E01A72B3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325" y="1467637"/>
            <a:ext cx="7821146" cy="486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43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6DC2E-AA86-C30E-9078-6EE47C034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3C3D8-7DC6-54B6-10A9-615F42BB3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Introduction</a:t>
            </a:r>
          </a:p>
          <a:p>
            <a:pPr>
              <a:lnSpc>
                <a:spcPct val="11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Background for the approach</a:t>
            </a:r>
          </a:p>
          <a:p>
            <a:pPr>
              <a:lnSpc>
                <a:spcPct val="11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Application examples</a:t>
            </a:r>
          </a:p>
          <a:p>
            <a:pPr>
              <a:lnSpc>
                <a:spcPct val="11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Ontological Support for Model Cross-Checking</a:t>
            </a:r>
          </a:p>
          <a:p>
            <a:pPr>
              <a:lnSpc>
                <a:spcPct val="11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Framework Realization for Cross-Checked Modelling</a:t>
            </a:r>
          </a:p>
          <a:p>
            <a:pPr>
              <a:lnSpc>
                <a:spcPct val="11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Use of Standard for Realization</a:t>
            </a:r>
          </a:p>
          <a:p>
            <a:pPr>
              <a:lnSpc>
                <a:spcPct val="110000"/>
              </a:lnSpc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Conclusions and next session topics</a:t>
            </a:r>
            <a:endParaRPr lang="en-GB" dirty="0">
              <a:latin typeface="Bahnschrift SemiCondensed" panose="020B0502040204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966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Ontological Support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Software Design Changes Impact on Control and Hardware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3286125" cy="4833145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Alterations on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end-to-end latency </a:t>
            </a:r>
            <a:r>
              <a:rPr lang="en-GB" dirty="0">
                <a:latin typeface="Bahnschrift SemiCondensed" panose="020B0502040204020203" pitchFamily="34" charset="0"/>
              </a:rPr>
              <a:t>of the software application (software model) due to data buffers, message queues, task scheduling, data sampling, etc. impact on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control stability </a:t>
            </a:r>
            <a:r>
              <a:rPr lang="en-GB" dirty="0">
                <a:latin typeface="Bahnschrift SemiCondensed" panose="020B0502040204020203" pitchFamily="34" charset="0"/>
              </a:rPr>
              <a:t>of the avionic system (control model), and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Variations on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software architecture </a:t>
            </a:r>
            <a:r>
              <a:rPr lang="en-GB" dirty="0">
                <a:latin typeface="Bahnschrift SemiCondensed" panose="020B0502040204020203" pitchFamily="34" charset="0"/>
              </a:rPr>
              <a:t>(modules or algorithms) of the avionic system  (software model) affect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hardware footprint </a:t>
            </a:r>
            <a:r>
              <a:rPr lang="en-GB" dirty="0">
                <a:latin typeface="Bahnschrift SemiCondensed" panose="020B0502040204020203" pitchFamily="34" charset="0"/>
              </a:rPr>
              <a:t>(hardware model).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DBC24-0723-8719-FC90-AACF9FD52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191" y="1270035"/>
            <a:ext cx="7944972" cy="520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2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Ontological Support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Hardware Design Changes Impact on Control and Software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3286125" cy="4833145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Implementations of different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network technologies </a:t>
            </a:r>
            <a:r>
              <a:rPr lang="en-GB" dirty="0">
                <a:latin typeface="Bahnschrift SemiCondensed" panose="020B0502040204020203" pitchFamily="34" charset="0"/>
              </a:rPr>
              <a:t>(hardware model) impact on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control strategy </a:t>
            </a:r>
            <a:r>
              <a:rPr lang="en-GB" dirty="0">
                <a:latin typeface="Bahnschrift SemiCondensed" panose="020B0502040204020203" pitchFamily="34" charset="0"/>
              </a:rPr>
              <a:t>for the avionic system (control model), and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Changes to the task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processing times </a:t>
            </a:r>
            <a:r>
              <a:rPr lang="en-GB" dirty="0">
                <a:latin typeface="Bahnschrift SemiCondensed" panose="020B0502040204020203" pitchFamily="34" charset="0"/>
              </a:rPr>
              <a:t>(e.g. multitasking computation) in the avionic system  computers (hardware model) impact on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software execution </a:t>
            </a:r>
            <a:r>
              <a:rPr lang="en-GB" dirty="0">
                <a:latin typeface="Bahnschrift SemiCondensed" panose="020B0502040204020203" pitchFamily="34" charset="0"/>
              </a:rPr>
              <a:t>(software model).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CC82F4-CD66-90E9-EBC2-FC53F0E51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325" y="1472378"/>
            <a:ext cx="7820025" cy="48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64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DD83-27ED-B2A7-EA07-14F285BC6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1591732"/>
            <a:ext cx="2752530" cy="1058162"/>
          </a:xfrm>
        </p:spPr>
        <p:txBody>
          <a:bodyPr anchor="ctr">
            <a:noAutofit/>
          </a:bodyPr>
          <a:lstStyle/>
          <a:p>
            <a:pPr algn="r"/>
            <a:r>
              <a:rPr lang="en-GB" sz="1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Autonomous Model Analytics for Avionic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16EF2-EE4B-8AB0-0BEE-C322B5DA9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894859"/>
            <a:ext cx="2351315" cy="1058161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GB" sz="21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  <a:cs typeface="Calibri" pitchFamily="34" charset="0"/>
              </a:rPr>
              <a:t>Dr Carlos C. Insaurralde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 Robotics Laboratory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University of the West of England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Bristol, United Kingdom</a:t>
            </a:r>
          </a:p>
          <a:p>
            <a:endParaRPr lang="en-GB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DF32945-B2F8-86C3-3C7C-0D39D92802E8}"/>
              </a:ext>
            </a:extLst>
          </p:cNvPr>
          <p:cNvSpPr txBox="1">
            <a:spLocks/>
          </p:cNvSpPr>
          <p:nvPr/>
        </p:nvSpPr>
        <p:spPr bwMode="auto">
          <a:xfrm>
            <a:off x="10424115" y="6547873"/>
            <a:ext cx="1832693" cy="33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  <a:cs typeface="Calibri" pitchFamily="34" charset="0"/>
              </a:rPr>
              <a:t>6 November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068BA-C4A0-D853-BD81-28628C345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182" y="142990"/>
            <a:ext cx="1469132" cy="961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0F642-D9B7-6A39-1D4F-C21570DE1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3" y="193966"/>
            <a:ext cx="1533482" cy="85875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B90A75D0-7AF5-8A60-6EB1-568B6254C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" y="5849866"/>
            <a:ext cx="940335" cy="940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EAE1E-7601-3804-B8E0-85D54BE52E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2" t="16275" r="65343" b="14238"/>
          <a:stretch/>
        </p:blipFill>
        <p:spPr>
          <a:xfrm>
            <a:off x="968322" y="5984405"/>
            <a:ext cx="631007" cy="7685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40F340-BCE3-BD12-E748-248020584C1D}"/>
              </a:ext>
            </a:extLst>
          </p:cNvPr>
          <p:cNvSpPr txBox="1">
            <a:spLocks/>
          </p:cNvSpPr>
          <p:nvPr/>
        </p:nvSpPr>
        <p:spPr>
          <a:xfrm>
            <a:off x="2752532" y="1601062"/>
            <a:ext cx="9439468" cy="1058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7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Framework Realization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7D97-37D5-1F5B-D051-92A7700933E9}"/>
              </a:ext>
            </a:extLst>
          </p:cNvPr>
          <p:cNvSpPr txBox="1">
            <a:spLocks/>
          </p:cNvSpPr>
          <p:nvPr/>
        </p:nvSpPr>
        <p:spPr bwMode="auto">
          <a:xfrm>
            <a:off x="5024896" y="4142167"/>
            <a:ext cx="6106524" cy="46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2800" b="1" dirty="0">
                <a:solidFill>
                  <a:schemeClr val="bg1"/>
                </a:solidFill>
                <a:latin typeface="Bahnschrift SemiCondensed" panose="020B0502040204020203" pitchFamily="34" charset="0"/>
                <a:cs typeface="Calibri" pitchFamily="34" charset="0"/>
              </a:rPr>
              <a:t>VIRTUAL DISTINGUISHED LECTURE SERIES</a:t>
            </a:r>
            <a:endParaRPr lang="en-GB" sz="2400" dirty="0">
              <a:solidFill>
                <a:schemeClr val="bg1"/>
              </a:solidFill>
              <a:latin typeface="Bahnschrift SemiCondensed" panose="020B0502040204020203" pitchFamily="34" charset="0"/>
              <a:cs typeface="Calibr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0F56-43EB-0FA0-7EFB-EAF07C645D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15503" y="4094213"/>
            <a:ext cx="1096084" cy="6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98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Framework Realization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Framework Architecture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3286125" cy="4833145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The approach proposes a methodology to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merge the model notation </a:t>
            </a:r>
            <a:r>
              <a:rPr lang="en-GB" dirty="0">
                <a:latin typeface="Bahnschrift SemiCondensed" panose="020B0502040204020203" pitchFamily="34" charset="0"/>
              </a:rPr>
              <a:t>(parameters) into a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single repository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latin typeface="Bahnschrift SemiCondensed" panose="020B0502040204020203" pitchFamily="34" charset="0"/>
              </a:rPr>
              <a:t>for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analysis</a:t>
            </a:r>
            <a:r>
              <a:rPr lang="en-GB" dirty="0">
                <a:latin typeface="Bahnschrift SemiCondensed" panose="020B0502040204020203" pitchFamily="34" charset="0"/>
              </a:rPr>
              <a:t>. 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Modelling notation includes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functional and non-functional requirements </a:t>
            </a:r>
            <a:r>
              <a:rPr lang="en-GB" dirty="0">
                <a:latin typeface="Bahnschrift SemiCondensed" panose="020B0502040204020203" pitchFamily="34" charset="0"/>
              </a:rPr>
              <a:t>and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constraints</a:t>
            </a:r>
            <a:r>
              <a:rPr lang="en-GB" dirty="0">
                <a:latin typeface="Bahnschrift SemiCondensed" panose="020B0502040204020203" pitchFamily="34" charset="0"/>
              </a:rPr>
              <a:t> from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different engineering </a:t>
            </a:r>
            <a:r>
              <a:rPr lang="en-GB" dirty="0">
                <a:latin typeface="Bahnschrift SemiCondensed" panose="020B0502040204020203" pitchFamily="34" charset="0"/>
              </a:rPr>
              <a:t>disciplines.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6C715-AC6B-C3AE-DF47-C09FEFB89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25" y="708910"/>
            <a:ext cx="7429500" cy="614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51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Framework Realization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Model Connectivity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10515600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Model interfaces </a:t>
            </a:r>
            <a:r>
              <a:rPr lang="en-GB" dirty="0">
                <a:latin typeface="Bahnschrift SemiCondensed" panose="020B0502040204020203" pitchFamily="34" charset="0"/>
              </a:rPr>
              <a:t>are described by means of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Resource Description Framework (RDF)</a:t>
            </a:r>
            <a:r>
              <a:rPr lang="en-GB" dirty="0">
                <a:latin typeface="Bahnschrift SemiCondensed" panose="020B0502040204020203" pitchFamily="34" charset="0"/>
              </a:rPr>
              <a:t>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The RDF file acts as a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front end </a:t>
            </a:r>
            <a:r>
              <a:rPr lang="en-GB" dirty="0">
                <a:latin typeface="Bahnschrift SemiCondensed" panose="020B0502040204020203" pitchFamily="34" charset="0"/>
              </a:rPr>
              <a:t>for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stakeholders</a:t>
            </a:r>
            <a:r>
              <a:rPr lang="en-GB" dirty="0">
                <a:latin typeface="Bahnschrift SemiCondensed" panose="020B0502040204020203" pitchFamily="34" charset="0"/>
              </a:rPr>
              <a:t>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structure</a:t>
            </a:r>
            <a:r>
              <a:rPr lang="en-GB" dirty="0">
                <a:latin typeface="Bahnschrift SemiCondensed" panose="020B0502040204020203" pitchFamily="34" charset="0"/>
              </a:rPr>
              <a:t> of the RDF file has two main sections: the specification of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model management</a:t>
            </a:r>
            <a:r>
              <a:rPr lang="en-GB" dirty="0">
                <a:latin typeface="Bahnschrift SemiCondensed" panose="020B0502040204020203" pitchFamily="34" charset="0"/>
              </a:rPr>
              <a:t>, and the specification of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model development</a:t>
            </a:r>
            <a:r>
              <a:rPr lang="en-GB" dirty="0">
                <a:latin typeface="Bahnschrift SemiCondensed" panose="020B0502040204020203" pitchFamily="34" charset="0"/>
              </a:rPr>
              <a:t>. 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application interface </a:t>
            </a:r>
            <a:r>
              <a:rPr lang="en-GB" dirty="0">
                <a:latin typeface="Bahnschrift SemiCondensed" panose="020B0502040204020203" pitchFamily="34" charset="0"/>
              </a:rPr>
              <a:t>is able to read RDF files, interpret them, and identify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key parameters </a:t>
            </a:r>
            <a:r>
              <a:rPr lang="en-GB" dirty="0">
                <a:latin typeface="Bahnschrift SemiCondensed" panose="020B0502040204020203" pitchFamily="34" charset="0"/>
              </a:rPr>
              <a:t>to be checked against the ONR.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The above parameters are the input arguments for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SPARQL queries</a:t>
            </a:r>
            <a:r>
              <a:rPr lang="en-GB" dirty="0">
                <a:latin typeface="Bahnschrift SemiCondensed" panose="020B0502040204020203" pitchFamily="34" charset="0"/>
              </a:rPr>
              <a:t>. 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output</a:t>
            </a:r>
            <a:r>
              <a:rPr lang="en-GB" dirty="0">
                <a:latin typeface="Bahnschrift SemiCondensed" panose="020B0502040204020203" pitchFamily="34" charset="0"/>
              </a:rPr>
              <a:t> of a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SPARQL query </a:t>
            </a:r>
            <a:r>
              <a:rPr lang="en-GB" dirty="0">
                <a:latin typeface="Bahnschrift SemiCondensed" panose="020B0502040204020203" pitchFamily="34" charset="0"/>
              </a:rPr>
              <a:t>is used to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update</a:t>
            </a:r>
            <a:r>
              <a:rPr lang="en-GB" dirty="0">
                <a:latin typeface="Bahnschrift SemiCondensed" panose="020B0502040204020203" pitchFamily="34" charset="0"/>
              </a:rPr>
              <a:t>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RDF files </a:t>
            </a:r>
            <a:r>
              <a:rPr lang="en-GB" dirty="0">
                <a:latin typeface="Bahnschrift SemiCondensed" panose="020B0502040204020203" pitchFamily="34" charset="0"/>
              </a:rPr>
              <a:t>of the remaining models (cross-impact). </a:t>
            </a:r>
          </a:p>
        </p:txBody>
      </p:sp>
    </p:spTree>
    <p:extLst>
      <p:ext uri="{BB962C8B-B14F-4D97-AF65-F5344CB8AC3E}">
        <p14:creationId xmlns:p14="http://schemas.microsoft.com/office/powerpoint/2010/main" val="1420548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Framework Realization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Software Design Changes Impact on Control and Hardware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CB2B410-3E4F-0582-6F1D-D660D29DA5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589941"/>
              </p:ext>
            </p:extLst>
          </p:nvPr>
        </p:nvGraphicFramePr>
        <p:xfrm>
          <a:off x="358180" y="1457350"/>
          <a:ext cx="5184576" cy="4960620"/>
        </p:xfrm>
        <a:graphic>
          <a:graphicData uri="http://schemas.openxmlformats.org/drawingml/2006/table">
            <a:tbl>
              <a:tblPr/>
              <a:tblGrid>
                <a:gridCol w="1762629">
                  <a:extLst>
                    <a:ext uri="{9D8B030D-6E8A-4147-A177-3AD203B41FA5}">
                      <a16:colId xmlns:a16="http://schemas.microsoft.com/office/drawing/2014/main" val="234919691"/>
                    </a:ext>
                  </a:extLst>
                </a:gridCol>
                <a:gridCol w="1549739">
                  <a:extLst>
                    <a:ext uri="{9D8B030D-6E8A-4147-A177-3AD203B41FA5}">
                      <a16:colId xmlns:a16="http://schemas.microsoft.com/office/drawing/2014/main" val="123579097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706882703"/>
                    </a:ext>
                  </a:extLst>
                </a:gridCol>
              </a:tblGrid>
              <a:tr h="1553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Software Model Updates</a:t>
                      </a:r>
                      <a:endParaRPr lang="en-GB" sz="105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Hardware Model Effects</a:t>
                      </a:r>
                      <a:endParaRPr lang="en-GB" sz="105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Control Model Effects</a:t>
                      </a:r>
                      <a:endParaRPr lang="en-GB" sz="105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8389"/>
                  </a:ext>
                </a:extLst>
              </a:tr>
              <a:tr h="932246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End-to-end latency (QM)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SP: Execution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SE: Task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SC: Processing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QF: Efficiency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QC: </a:t>
                      </a:r>
                      <a:r>
                        <a:rPr lang="en-US" sz="1050" dirty="0" err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Schedulability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QM: Scheduling time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SP: Delay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SE: Controller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SC: Feedback control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QF: Dependability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QC: Responsiveness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QM: Time response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04703"/>
                  </a:ext>
                </a:extLst>
              </a:tr>
              <a:tr h="9322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SP: Transmission</a:t>
                      </a:r>
                      <a:endParaRPr lang="en-GB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SE: Packet</a:t>
                      </a:r>
                      <a:endParaRPr lang="en-GB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SC: Communication</a:t>
                      </a:r>
                      <a:endParaRPr lang="en-GB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QF: Efficiency</a:t>
                      </a:r>
                      <a:endParaRPr lang="en-GB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QC: Responsiveness</a:t>
                      </a:r>
                      <a:endParaRPr lang="en-GB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QM: Network latency</a:t>
                      </a:r>
                      <a:endParaRPr lang="en-GB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786099"/>
                  </a:ext>
                </a:extLst>
              </a:tr>
              <a:tr h="9322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Code size (QM)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SP: Footprint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SE: Memory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SC: Computation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QF: Efficiency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QC: </a:t>
                      </a:r>
                      <a:r>
                        <a:rPr lang="en-US" sz="1050" dirty="0" err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Allocability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QM: Hardware use 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SP: Control parameter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SE: Controller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SC: Feedback control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QF: Dependability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QC: Stability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QM: Root Locus, Bode margins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312895"/>
                  </a:ext>
                </a:extLst>
              </a:tr>
              <a:tr h="932246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Data size (QM)</a:t>
                      </a:r>
                      <a:endParaRPr lang="en-GB" sz="105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SP: Storage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SE: Memory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SC: Information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QF: Efficiency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QC: Mem </a:t>
                      </a:r>
                      <a:r>
                        <a:rPr lang="en-US" sz="1050" dirty="0" err="1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Allocability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QM: Mem use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742801"/>
                  </a:ext>
                </a:extLst>
              </a:tr>
              <a:tr h="9322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SP: </a:t>
                      </a:r>
                      <a:r>
                        <a:rPr lang="en-US" sz="105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Bandwith</a:t>
                      </a:r>
                      <a:endParaRPr lang="en-GB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SE: Network</a:t>
                      </a:r>
                      <a:endParaRPr lang="en-GB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SC: Information</a:t>
                      </a:r>
                      <a:endParaRPr lang="en-GB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QF: Efficiency</a:t>
                      </a:r>
                      <a:endParaRPr lang="en-GB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QC: Network Usability</a:t>
                      </a:r>
                      <a:endParaRPr lang="en-GB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QM: Network use</a:t>
                      </a:r>
                      <a:endParaRPr lang="en-GB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78955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D7DDD1E-BD37-9762-3111-8488E9DD160D}"/>
              </a:ext>
            </a:extLst>
          </p:cNvPr>
          <p:cNvSpPr/>
          <p:nvPr/>
        </p:nvSpPr>
        <p:spPr>
          <a:xfrm>
            <a:off x="5897667" y="4983792"/>
            <a:ext cx="20162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SP</a:t>
            </a:r>
            <a:r>
              <a:rPr lang="en-GB" sz="1400" dirty="0"/>
              <a:t>: System Property</a:t>
            </a:r>
          </a:p>
          <a:p>
            <a:r>
              <a:rPr lang="en-GB" sz="1400" b="1" dirty="0"/>
              <a:t>SE</a:t>
            </a:r>
            <a:r>
              <a:rPr lang="en-GB" sz="1400" dirty="0"/>
              <a:t>: System Element</a:t>
            </a:r>
          </a:p>
          <a:p>
            <a:r>
              <a:rPr lang="en-GB" sz="1400" b="1" dirty="0"/>
              <a:t>SC</a:t>
            </a:r>
            <a:r>
              <a:rPr lang="en-GB" sz="1400" dirty="0"/>
              <a:t>: System Capability</a:t>
            </a:r>
          </a:p>
          <a:p>
            <a:r>
              <a:rPr lang="en-GB" sz="1400" b="1" dirty="0"/>
              <a:t>QF</a:t>
            </a:r>
            <a:r>
              <a:rPr lang="en-GB" sz="1400" dirty="0"/>
              <a:t>: Quality Factor</a:t>
            </a:r>
          </a:p>
          <a:p>
            <a:r>
              <a:rPr lang="en-GB" sz="1400" b="1" dirty="0"/>
              <a:t>QC</a:t>
            </a:r>
            <a:r>
              <a:rPr lang="en-GB" sz="1400" dirty="0"/>
              <a:t>: Quality Criteria</a:t>
            </a:r>
          </a:p>
          <a:p>
            <a:r>
              <a:rPr lang="en-GB" sz="1400" b="1" dirty="0"/>
              <a:t>QM</a:t>
            </a:r>
            <a:r>
              <a:rPr lang="en-GB" sz="1400" dirty="0"/>
              <a:t>: Quality Metric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4F6A5EA-7102-9956-8369-0793D2DCD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200739"/>
              </p:ext>
            </p:extLst>
          </p:nvPr>
        </p:nvGraphicFramePr>
        <p:xfrm>
          <a:off x="6041683" y="3803714"/>
          <a:ext cx="187220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621">
                  <a:extLst>
                    <a:ext uri="{9D8B030D-6E8A-4147-A177-3AD203B41FA5}">
                      <a16:colId xmlns:a16="http://schemas.microsoft.com/office/drawing/2014/main" val="1031857441"/>
                    </a:ext>
                  </a:extLst>
                </a:gridCol>
                <a:gridCol w="1611587">
                  <a:extLst>
                    <a:ext uri="{9D8B030D-6E8A-4147-A177-3AD203B41FA5}">
                      <a16:colId xmlns:a16="http://schemas.microsoft.com/office/drawing/2014/main" val="3225941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Computation</a:t>
                      </a:r>
                    </a:p>
                  </a:txBody>
                  <a:tcPr>
                    <a:lnL w="12700" cmpd="sng"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0587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Communication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63014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821359C-DFE6-1DFE-216C-64279AEA8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667" y="1495344"/>
            <a:ext cx="5871313" cy="361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867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Framework Realization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Portion of the RDF file of the software model (change source) 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6AC66E-08CB-7835-05A9-6F11C1080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445"/>
          <a:stretch/>
        </p:blipFill>
        <p:spPr>
          <a:xfrm>
            <a:off x="1842567" y="1429916"/>
            <a:ext cx="7385453" cy="4896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F141EE-6694-9460-1876-9BD6962FEE3D}"/>
              </a:ext>
            </a:extLst>
          </p:cNvPr>
          <p:cNvSpPr txBox="1"/>
          <p:nvPr/>
        </p:nvSpPr>
        <p:spPr>
          <a:xfrm>
            <a:off x="5947023" y="5822404"/>
            <a:ext cx="2262158" cy="36933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New execution time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9B92CAC-FAFB-65A8-8F26-CCDC8956DDBD}"/>
              </a:ext>
            </a:extLst>
          </p:cNvPr>
          <p:cNvCxnSpPr/>
          <p:nvPr/>
        </p:nvCxnSpPr>
        <p:spPr>
          <a:xfrm flipH="1" flipV="1">
            <a:off x="4650879" y="5030316"/>
            <a:ext cx="1224136" cy="936104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127AC64-CA9A-FDAC-308F-260A0F320BB8}"/>
              </a:ext>
            </a:extLst>
          </p:cNvPr>
          <p:cNvSpPr txBox="1"/>
          <p:nvPr/>
        </p:nvSpPr>
        <p:spPr>
          <a:xfrm>
            <a:off x="7213257" y="3230116"/>
            <a:ext cx="2095445" cy="36933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Old execution time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33B37F-A9CF-2380-1120-46FF0A52F88C}"/>
              </a:ext>
            </a:extLst>
          </p:cNvPr>
          <p:cNvCxnSpPr/>
          <p:nvPr/>
        </p:nvCxnSpPr>
        <p:spPr>
          <a:xfrm flipV="1">
            <a:off x="8323287" y="2798068"/>
            <a:ext cx="0" cy="288032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438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Framework Realization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Portion of the RDF file of the Hardware model (change destination) 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3CE66E-EC9D-33B7-1553-8D7DFE058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556"/>
          <a:stretch/>
        </p:blipFill>
        <p:spPr>
          <a:xfrm>
            <a:off x="899592" y="1772816"/>
            <a:ext cx="7308127" cy="4752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DEC241-B126-1DAB-3F33-570A47EA9342}"/>
              </a:ext>
            </a:extLst>
          </p:cNvPr>
          <p:cNvSpPr txBox="1"/>
          <p:nvPr/>
        </p:nvSpPr>
        <p:spPr>
          <a:xfrm>
            <a:off x="5076056" y="5949280"/>
            <a:ext cx="3578865" cy="64633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Hardware component affected by</a:t>
            </a:r>
          </a:p>
          <a:p>
            <a:r>
              <a:rPr lang="en-GB" dirty="0"/>
              <a:t>The new execution time in CC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025B364-8CFE-13DE-9F22-56EB6B4FA475}"/>
              </a:ext>
            </a:extLst>
          </p:cNvPr>
          <p:cNvCxnSpPr/>
          <p:nvPr/>
        </p:nvCxnSpPr>
        <p:spPr>
          <a:xfrm flipH="1" flipV="1">
            <a:off x="3707904" y="5229200"/>
            <a:ext cx="1224136" cy="936104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F53C7A-8913-6CEA-9B1B-F5D6A46AF9D4}"/>
              </a:ext>
            </a:extLst>
          </p:cNvPr>
          <p:cNvCxnSpPr/>
          <p:nvPr/>
        </p:nvCxnSpPr>
        <p:spPr>
          <a:xfrm flipH="1" flipV="1">
            <a:off x="6156176" y="3068960"/>
            <a:ext cx="72008" cy="2736304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8141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Framework Realization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Hardware Design Changes Impact on Control and Software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363BE55-F194-D938-8CB7-EB6399B4D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627456"/>
              </p:ext>
            </p:extLst>
          </p:nvPr>
        </p:nvGraphicFramePr>
        <p:xfrm>
          <a:off x="827584" y="1844824"/>
          <a:ext cx="6048672" cy="4605144"/>
        </p:xfrm>
        <a:graphic>
          <a:graphicData uri="http://schemas.openxmlformats.org/drawingml/2006/table">
            <a:tbl>
              <a:tblPr/>
              <a:tblGrid>
                <a:gridCol w="1944216">
                  <a:extLst>
                    <a:ext uri="{9D8B030D-6E8A-4147-A177-3AD203B41FA5}">
                      <a16:colId xmlns:a16="http://schemas.microsoft.com/office/drawing/2014/main" val="369793558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267593026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4223673218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Hardware Model Updates</a:t>
                      </a:r>
                      <a:endParaRPr lang="en-GB" sz="12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Software Model Effects</a:t>
                      </a:r>
                      <a:endParaRPr lang="en-GB" sz="12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Control Model Effects</a:t>
                      </a:r>
                      <a:endParaRPr lang="en-GB" sz="1200" b="1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820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Task execution (SC)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SP: Response time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SE: Thread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SC: Computation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QF: Efficiency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QC: Responsiveness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QM: Thread latency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SP: Delay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SE: Controller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SC: Feedback control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QF: Dependability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QC: Responsiveness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QM: Time response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572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Message transmission (SC)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SP: Response time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SE: Connector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SC: Communication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QF: Efficiency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QC: Responsiveness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QM: Connector latency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SP: Control parameter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SE: Controller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SC: Feedback control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QF: Dependability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QC: Stability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QM: Root Locus, Bode margins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1852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Computer architecture (SE)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SP: Footprint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SE: Operating System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SC: Computation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QF: Efficiency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QC: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Deployability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QM: Lines of code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SP: Delay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SE: Controller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SC: Feedback control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QF: Dependability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QC: Responsiveness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QM: Time response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6799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Network topology (SE)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SP: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Comm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pattern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SE: Middleware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SC: Communication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QF: Efficiency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QC: Link Usability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QM: Link ratio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SP: Control strategy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SE: Control system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SC: Feedback control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QF: Dependability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QC: Fault tolerance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QM: Fault tree, MTBF, FMEA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01977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FADE693-3112-4900-5455-C11D153FB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768850"/>
              </p:ext>
            </p:extLst>
          </p:nvPr>
        </p:nvGraphicFramePr>
        <p:xfrm>
          <a:off x="7164288" y="3356992"/>
          <a:ext cx="187220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621">
                  <a:extLst>
                    <a:ext uri="{9D8B030D-6E8A-4147-A177-3AD203B41FA5}">
                      <a16:colId xmlns:a16="http://schemas.microsoft.com/office/drawing/2014/main" val="1031857441"/>
                    </a:ext>
                  </a:extLst>
                </a:gridCol>
                <a:gridCol w="1611587">
                  <a:extLst>
                    <a:ext uri="{9D8B030D-6E8A-4147-A177-3AD203B41FA5}">
                      <a16:colId xmlns:a16="http://schemas.microsoft.com/office/drawing/2014/main" val="3225941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Computation</a:t>
                      </a:r>
                    </a:p>
                  </a:txBody>
                  <a:tcPr>
                    <a:lnL w="12700" cmpd="sng">
                      <a:noFill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0587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T w="38100" cmpd="sng">
                      <a:noFill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/>
                        <a:t>Communication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63014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09CA1D1E-38EA-4CE8-DD20-51DB00362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1844824"/>
            <a:ext cx="3826944" cy="23530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70803A-17B6-571A-8165-BA1858B10C97}"/>
              </a:ext>
            </a:extLst>
          </p:cNvPr>
          <p:cNvSpPr/>
          <p:nvPr/>
        </p:nvSpPr>
        <p:spPr>
          <a:xfrm>
            <a:off x="7122963" y="4983792"/>
            <a:ext cx="20162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SP</a:t>
            </a:r>
            <a:r>
              <a:rPr lang="en-GB" sz="1400" dirty="0"/>
              <a:t>: System Property</a:t>
            </a:r>
          </a:p>
          <a:p>
            <a:r>
              <a:rPr lang="en-GB" sz="1400" b="1" dirty="0"/>
              <a:t>SE</a:t>
            </a:r>
            <a:r>
              <a:rPr lang="en-GB" sz="1400" dirty="0"/>
              <a:t>: System Element</a:t>
            </a:r>
          </a:p>
          <a:p>
            <a:r>
              <a:rPr lang="en-GB" sz="1400" b="1" dirty="0"/>
              <a:t>SC</a:t>
            </a:r>
            <a:r>
              <a:rPr lang="en-GB" sz="1400" dirty="0"/>
              <a:t>: System Capability</a:t>
            </a:r>
          </a:p>
          <a:p>
            <a:r>
              <a:rPr lang="en-GB" sz="1400" b="1" dirty="0"/>
              <a:t>QF</a:t>
            </a:r>
            <a:r>
              <a:rPr lang="en-GB" sz="1400" dirty="0"/>
              <a:t>: Quality Factor</a:t>
            </a:r>
          </a:p>
          <a:p>
            <a:r>
              <a:rPr lang="en-GB" sz="1400" b="1" dirty="0"/>
              <a:t>QC</a:t>
            </a:r>
            <a:r>
              <a:rPr lang="en-GB" sz="1400" dirty="0"/>
              <a:t>: Quality Criteria</a:t>
            </a:r>
          </a:p>
          <a:p>
            <a:r>
              <a:rPr lang="en-GB" sz="1400" b="1" dirty="0"/>
              <a:t>QM</a:t>
            </a:r>
            <a:r>
              <a:rPr lang="en-GB" sz="1400" dirty="0"/>
              <a:t>: Quality Metric</a:t>
            </a:r>
          </a:p>
        </p:txBody>
      </p:sp>
    </p:spTree>
    <p:extLst>
      <p:ext uri="{BB962C8B-B14F-4D97-AF65-F5344CB8AC3E}">
        <p14:creationId xmlns:p14="http://schemas.microsoft.com/office/powerpoint/2010/main" val="2972925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Framework Realization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Portion of the RDF file of the Hardware model (change source) 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321FBF-836D-E68E-29D4-EAA0541C0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779"/>
          <a:stretch/>
        </p:blipFill>
        <p:spPr>
          <a:xfrm>
            <a:off x="1403648" y="1556792"/>
            <a:ext cx="5806443" cy="51708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9DEF65-69D9-AE0A-FB82-B76D3B4259A0}"/>
              </a:ext>
            </a:extLst>
          </p:cNvPr>
          <p:cNvSpPr txBox="1"/>
          <p:nvPr/>
        </p:nvSpPr>
        <p:spPr>
          <a:xfrm>
            <a:off x="6300192" y="6093296"/>
            <a:ext cx="2262158" cy="64633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New network</a:t>
            </a:r>
          </a:p>
          <a:p>
            <a:r>
              <a:rPr lang="en-GB" dirty="0"/>
              <a:t>topology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F5CCAF-CAE4-5D1C-4723-06A41146683C}"/>
              </a:ext>
            </a:extLst>
          </p:cNvPr>
          <p:cNvCxnSpPr/>
          <p:nvPr/>
        </p:nvCxnSpPr>
        <p:spPr>
          <a:xfrm flipH="1" flipV="1">
            <a:off x="5364088" y="5949280"/>
            <a:ext cx="864096" cy="288032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E58121-D306-FC5E-79F3-3C0F18B69C6E}"/>
              </a:ext>
            </a:extLst>
          </p:cNvPr>
          <p:cNvSpPr txBox="1"/>
          <p:nvPr/>
        </p:nvSpPr>
        <p:spPr>
          <a:xfrm>
            <a:off x="6228184" y="3284984"/>
            <a:ext cx="2376264" cy="36933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Old network topology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5AD5BB-68A8-3BBC-E610-82FE3810F524}"/>
              </a:ext>
            </a:extLst>
          </p:cNvPr>
          <p:cNvCxnSpPr/>
          <p:nvPr/>
        </p:nvCxnSpPr>
        <p:spPr>
          <a:xfrm flipH="1" flipV="1">
            <a:off x="5004048" y="2996952"/>
            <a:ext cx="1152128" cy="43204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242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DD83-27ED-B2A7-EA07-14F285BC6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1591732"/>
            <a:ext cx="2752530" cy="858750"/>
          </a:xfrm>
        </p:spPr>
        <p:txBody>
          <a:bodyPr anchor="ctr">
            <a:noAutofit/>
          </a:bodyPr>
          <a:lstStyle/>
          <a:p>
            <a:pPr algn="r"/>
            <a:r>
              <a:rPr lang="en-GB" sz="1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Autonomous Model Analytics for Avionic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16EF2-EE4B-8AB0-0BEE-C322B5DA9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894859"/>
            <a:ext cx="2351315" cy="1058161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GB" sz="21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  <a:cs typeface="Calibri" pitchFamily="34" charset="0"/>
              </a:rPr>
              <a:t>Dr Carlos C. Insaurralde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 Robotics Laboratory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University of the West of England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Bristol, United Kingdom</a:t>
            </a:r>
          </a:p>
          <a:p>
            <a:endParaRPr lang="en-GB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A9E009F-9B93-24EC-52A6-8547208DF2BC}"/>
              </a:ext>
            </a:extLst>
          </p:cNvPr>
          <p:cNvSpPr txBox="1">
            <a:spLocks/>
          </p:cNvSpPr>
          <p:nvPr/>
        </p:nvSpPr>
        <p:spPr bwMode="auto">
          <a:xfrm>
            <a:off x="5024896" y="4142167"/>
            <a:ext cx="6106524" cy="46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2800" b="1" dirty="0">
                <a:solidFill>
                  <a:schemeClr val="bg1"/>
                </a:solidFill>
                <a:latin typeface="Bahnschrift SemiCondensed" panose="020B0502040204020203" pitchFamily="34" charset="0"/>
                <a:cs typeface="Calibri" pitchFamily="34" charset="0"/>
              </a:rPr>
              <a:t>VIRTUAL DISTINGUISHED LECTURE SERIES</a:t>
            </a:r>
            <a:endParaRPr lang="en-GB" sz="2400" dirty="0">
              <a:solidFill>
                <a:schemeClr val="bg1"/>
              </a:solidFill>
              <a:latin typeface="Bahnschrift SemiCondensed" panose="020B0502040204020203" pitchFamily="34" charset="0"/>
              <a:cs typeface="Calibri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DF32945-B2F8-86C3-3C7C-0D39D92802E8}"/>
              </a:ext>
            </a:extLst>
          </p:cNvPr>
          <p:cNvSpPr txBox="1">
            <a:spLocks/>
          </p:cNvSpPr>
          <p:nvPr/>
        </p:nvSpPr>
        <p:spPr bwMode="auto">
          <a:xfrm>
            <a:off x="10424115" y="6547873"/>
            <a:ext cx="1832693" cy="33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  <a:cs typeface="Calibri" pitchFamily="34" charset="0"/>
              </a:rPr>
              <a:t>6 November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068BA-C4A0-D853-BD81-28628C345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182" y="142990"/>
            <a:ext cx="1469132" cy="961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0F642-D9B7-6A39-1D4F-C21570DE1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3" y="193966"/>
            <a:ext cx="1533482" cy="85875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B90A75D0-7AF5-8A60-6EB1-568B6254C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" y="5849866"/>
            <a:ext cx="940335" cy="940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EAE1E-7601-3804-B8E0-85D54BE52E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2" t="16275" r="65343" b="14238"/>
          <a:stretch/>
        </p:blipFill>
        <p:spPr>
          <a:xfrm>
            <a:off x="968322" y="5984405"/>
            <a:ext cx="631007" cy="7685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567EB-3811-CE98-9F93-C7148F932F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15503" y="4094213"/>
            <a:ext cx="1096084" cy="61281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40F340-BCE3-BD12-E748-248020584C1D}"/>
              </a:ext>
            </a:extLst>
          </p:cNvPr>
          <p:cNvSpPr txBox="1">
            <a:spLocks/>
          </p:cNvSpPr>
          <p:nvPr/>
        </p:nvSpPr>
        <p:spPr>
          <a:xfrm>
            <a:off x="2752532" y="1610393"/>
            <a:ext cx="9439468" cy="1058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7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5593436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Framework Realization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Portion of the RDF file of the Software model (change destination) 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BEE22A-C65B-D862-7F51-97A918C81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890"/>
          <a:stretch/>
        </p:blipFill>
        <p:spPr>
          <a:xfrm>
            <a:off x="1259632" y="1438055"/>
            <a:ext cx="4360230" cy="5419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99AF70-63E8-AF71-AA61-FB40F0BDFF51}"/>
              </a:ext>
            </a:extLst>
          </p:cNvPr>
          <p:cNvSpPr txBox="1"/>
          <p:nvPr/>
        </p:nvSpPr>
        <p:spPr>
          <a:xfrm>
            <a:off x="5796136" y="2996952"/>
            <a:ext cx="3024336" cy="92333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Software component affected by the change on the network topology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2E98D6-EFE8-F2C0-5719-42C8942A8768}"/>
              </a:ext>
            </a:extLst>
          </p:cNvPr>
          <p:cNvCxnSpPr/>
          <p:nvPr/>
        </p:nvCxnSpPr>
        <p:spPr>
          <a:xfrm flipH="1">
            <a:off x="5364088" y="4077072"/>
            <a:ext cx="1152128" cy="72008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163939-54D1-6FB5-2D81-39BACA28BE52}"/>
              </a:ext>
            </a:extLst>
          </p:cNvPr>
          <p:cNvCxnSpPr/>
          <p:nvPr/>
        </p:nvCxnSpPr>
        <p:spPr>
          <a:xfrm flipH="1" flipV="1">
            <a:off x="4644008" y="2636914"/>
            <a:ext cx="1080120" cy="504054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637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DD83-27ED-B2A7-EA07-14F285BC6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1591732"/>
            <a:ext cx="2752530" cy="1058162"/>
          </a:xfrm>
        </p:spPr>
        <p:txBody>
          <a:bodyPr anchor="ctr">
            <a:noAutofit/>
          </a:bodyPr>
          <a:lstStyle/>
          <a:p>
            <a:pPr algn="r"/>
            <a:r>
              <a:rPr lang="en-GB" sz="1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Autonomous Model Analytics for Avionic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16EF2-EE4B-8AB0-0BEE-C322B5DA9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894859"/>
            <a:ext cx="2351315" cy="1058161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GB" sz="21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  <a:cs typeface="Calibri" pitchFamily="34" charset="0"/>
              </a:rPr>
              <a:t>Dr Carlos C. Insaurralde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 Robotics Laboratory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University of the West of England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Bristol, United Kingdom</a:t>
            </a:r>
          </a:p>
          <a:p>
            <a:endParaRPr lang="en-GB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DF32945-B2F8-86C3-3C7C-0D39D92802E8}"/>
              </a:ext>
            </a:extLst>
          </p:cNvPr>
          <p:cNvSpPr txBox="1">
            <a:spLocks/>
          </p:cNvSpPr>
          <p:nvPr/>
        </p:nvSpPr>
        <p:spPr bwMode="auto">
          <a:xfrm>
            <a:off x="10424115" y="6547873"/>
            <a:ext cx="1832693" cy="33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  <a:cs typeface="Calibri" pitchFamily="34" charset="0"/>
              </a:rPr>
              <a:t>6 November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068BA-C4A0-D853-BD81-28628C345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182" y="142990"/>
            <a:ext cx="1469132" cy="961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0F642-D9B7-6A39-1D4F-C21570DE1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3" y="193966"/>
            <a:ext cx="1533482" cy="85875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B90A75D0-7AF5-8A60-6EB1-568B6254C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" y="5849866"/>
            <a:ext cx="940335" cy="940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EAE1E-7601-3804-B8E0-85D54BE52E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2" t="16275" r="65343" b="14238"/>
          <a:stretch/>
        </p:blipFill>
        <p:spPr>
          <a:xfrm>
            <a:off x="968322" y="5984405"/>
            <a:ext cx="631007" cy="7685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40F340-BCE3-BD12-E748-248020584C1D}"/>
              </a:ext>
            </a:extLst>
          </p:cNvPr>
          <p:cNvSpPr txBox="1">
            <a:spLocks/>
          </p:cNvSpPr>
          <p:nvPr/>
        </p:nvSpPr>
        <p:spPr>
          <a:xfrm>
            <a:off x="2752532" y="1601062"/>
            <a:ext cx="9439468" cy="1058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7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Use of Standard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7D97-37D5-1F5B-D051-92A7700933E9}"/>
              </a:ext>
            </a:extLst>
          </p:cNvPr>
          <p:cNvSpPr txBox="1">
            <a:spLocks/>
          </p:cNvSpPr>
          <p:nvPr/>
        </p:nvSpPr>
        <p:spPr bwMode="auto">
          <a:xfrm>
            <a:off x="5024896" y="4142167"/>
            <a:ext cx="6106524" cy="46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2800" b="1" dirty="0">
                <a:solidFill>
                  <a:schemeClr val="bg1"/>
                </a:solidFill>
                <a:latin typeface="Bahnschrift SemiCondensed" panose="020B0502040204020203" pitchFamily="34" charset="0"/>
                <a:cs typeface="Calibri" pitchFamily="34" charset="0"/>
              </a:rPr>
              <a:t>VIRTUAL DISTINGUISHED LECTURE SERIES</a:t>
            </a:r>
            <a:endParaRPr lang="en-GB" sz="2400" dirty="0">
              <a:solidFill>
                <a:schemeClr val="bg1"/>
              </a:solidFill>
              <a:latin typeface="Bahnschrift SemiCondensed" panose="020B0502040204020203" pitchFamily="34" charset="0"/>
              <a:cs typeface="Calibr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0F56-43EB-0FA0-7EFB-EAF07C645D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15503" y="4094213"/>
            <a:ext cx="1096084" cy="6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430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Use of Standard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Open Services for Lifecycle Collaboration (OSCL) 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ACB1E70-C21F-69D4-3D1C-78EC59FEA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152" y="1642101"/>
            <a:ext cx="5969186" cy="467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5524763" cy="4833145"/>
          </a:xfrm>
        </p:spPr>
        <p:txBody>
          <a:bodyPr>
            <a:normAutofit fontScale="62500" lnSpcReduction="20000"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OSLC</a:t>
            </a: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Bahnschrift SemiCondensed" panose="020B0502040204020203" pitchFamily="34" charset="0"/>
              </a:rPr>
              <a:t>[2] </a:t>
            </a:r>
            <a:r>
              <a:rPr lang="en-GB" dirty="0">
                <a:latin typeface="Bahnschrift SemiCondensed" panose="020B0502040204020203" pitchFamily="34" charset="0"/>
              </a:rPr>
              <a:t>is meant to deal with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all the tasks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latin typeface="Bahnschrift SemiCondensed" panose="020B0502040204020203" pitchFamily="34" charset="0"/>
              </a:rPr>
              <a:t>from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SDLC processes</a:t>
            </a:r>
            <a:r>
              <a:rPr lang="en-GB" dirty="0">
                <a:latin typeface="Bahnschrift SemiCondensed" panose="020B0502040204020203" pitchFamily="34" charset="0"/>
              </a:rPr>
              <a:t>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Joint achievement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latin typeface="Bahnschrift SemiCondensed" panose="020B0502040204020203" pitchFamily="34" charset="0"/>
              </a:rPr>
              <a:t>from the cooperation of a range of big technology companies that involve.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tool developers (e.g., IBM®, MathWorks®, </a:t>
            </a:r>
            <a:r>
              <a:rPr lang="en-GB" dirty="0" err="1">
                <a:latin typeface="Bahnschrift SemiCondensed" panose="020B0502040204020203" pitchFamily="34" charset="0"/>
              </a:rPr>
              <a:t>Sparx</a:t>
            </a:r>
            <a:r>
              <a:rPr lang="en-GB" dirty="0">
                <a:latin typeface="Bahnschrift SemiCondensed" panose="020B0502040204020203" pitchFamily="34" charset="0"/>
              </a:rPr>
              <a:t> Systems)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tool users like those companies linked to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aeronautical sector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latin typeface="Bahnschrift SemiCondensed" panose="020B0502040204020203" pitchFamily="34" charset="0"/>
              </a:rPr>
              <a:t>such as Boeing, Airbus, and Raytheon.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main drivers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latin typeface="Bahnschrift SemiCondensed" panose="020B0502040204020203" pitchFamily="34" charset="0"/>
              </a:rPr>
              <a:t>for the creation of the OSLC technology are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integration</a:t>
            </a:r>
            <a:r>
              <a:rPr lang="en-GB" dirty="0">
                <a:latin typeface="Bahnschrift SemiCondensed" panose="020B0502040204020203" pitchFamily="34" charset="0"/>
              </a:rPr>
              <a:t> of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computer tools</a:t>
            </a:r>
            <a:r>
              <a:rPr lang="en-GB" dirty="0">
                <a:latin typeface="Bahnschrift SemiCondensed" panose="020B0502040204020203" pitchFamily="34" charset="0"/>
              </a:rPr>
              <a:t>,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independency</a:t>
            </a:r>
            <a:r>
              <a:rPr lang="en-GB" dirty="0">
                <a:latin typeface="Bahnschrift SemiCondensed" panose="020B0502040204020203" pitchFamily="34" charset="0"/>
              </a:rPr>
              <a:t> from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vendors</a:t>
            </a:r>
            <a:r>
              <a:rPr lang="en-GB" dirty="0">
                <a:latin typeface="Bahnschrift SemiCondensed" panose="020B0502040204020203" pitchFamily="34" charset="0"/>
              </a:rPr>
              <a:t> and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sources</a:t>
            </a:r>
            <a:r>
              <a:rPr lang="en-GB" dirty="0">
                <a:latin typeface="Bahnschrift SemiCondensed" panose="020B0502040204020203" pitchFamily="34" charset="0"/>
              </a:rPr>
              <a:t>, and data analytics.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OSLC</a:t>
            </a:r>
            <a:r>
              <a:rPr lang="en-GB" dirty="0">
                <a:latin typeface="Bahnschrift SemiCondensed" panose="020B0502040204020203" pitchFamily="34" charset="0"/>
              </a:rPr>
              <a:t> has its foundation on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connectivity</a:t>
            </a:r>
            <a:r>
              <a:rPr lang="en-GB" dirty="0">
                <a:latin typeface="Bahnschrift SemiCondensed" panose="020B0502040204020203" pitchFamily="34" charset="0"/>
              </a:rPr>
              <a:t> provided by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World Wide Web (WWW)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latin typeface="Bahnschrift SemiCondensed" panose="020B0502040204020203" pitchFamily="34" charset="0"/>
              </a:rPr>
              <a:t>or just the Web as it relies on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interconnection</a:t>
            </a:r>
            <a:r>
              <a:rPr lang="en-GB" dirty="0">
                <a:latin typeface="Bahnschrift SemiCondensed" panose="020B0502040204020203" pitchFamily="34" charset="0"/>
              </a:rPr>
              <a:t> between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parties</a:t>
            </a:r>
            <a:r>
              <a:rPr lang="en-GB" dirty="0">
                <a:latin typeface="Bahnschrift SemiCondensed" panose="020B0502040204020203" pitchFamily="34" charset="0"/>
              </a:rPr>
              <a:t> or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stakeholders</a:t>
            </a:r>
            <a:r>
              <a:rPr lang="en-GB" dirty="0">
                <a:latin typeface="Bahnschrift SemiCondensed" panose="020B0502040204020203" pitchFamily="34" charset="0"/>
              </a:rPr>
              <a:t> to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share information</a:t>
            </a:r>
            <a:r>
              <a:rPr lang="en-GB" dirty="0">
                <a:latin typeface="Bahnschrift SemiCondensed" panose="020B0502040204020203" pitchFamily="34" charset="0"/>
              </a:rPr>
              <a:t>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OSLC links computer tools by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dealing</a:t>
            </a:r>
            <a:r>
              <a:rPr lang="en-GB" dirty="0">
                <a:latin typeface="Bahnschrift SemiCondensed" panose="020B0502040204020203" pitchFamily="34" charset="0"/>
              </a:rPr>
              <a:t> with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data</a:t>
            </a: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rather</a:t>
            </a: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than</a:t>
            </a: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documents</a:t>
            </a:r>
            <a:r>
              <a:rPr lang="en-GB" dirty="0">
                <a:latin typeface="Bahnschrift SemiCondensed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451289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Use of Standard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Open Services for Lifecycle Collaboration (OSCL) 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CF102A61-28B4-E416-014B-F33B0E59D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" y="1897981"/>
            <a:ext cx="5626664" cy="350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C4BC2B15-0BA6-03F9-EA64-B61D250E6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648" y="1615269"/>
            <a:ext cx="6453352" cy="526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5E5315-694B-2ECB-C105-F630D0410D4F}"/>
              </a:ext>
            </a:extLst>
          </p:cNvPr>
          <p:cNvSpPr/>
          <p:nvPr/>
        </p:nvSpPr>
        <p:spPr>
          <a:xfrm>
            <a:off x="8187306" y="3630202"/>
            <a:ext cx="1676241" cy="944572"/>
          </a:xfrm>
          <a:prstGeom prst="roundRect">
            <a:avLst/>
          </a:prstGeom>
          <a:solidFill>
            <a:srgbClr val="2828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/>
              <a:t>OSCL-Based</a:t>
            </a:r>
          </a:p>
          <a:p>
            <a:pPr algn="ctr"/>
            <a:r>
              <a:rPr lang="en-GB" sz="2200" b="1" dirty="0"/>
              <a:t>Cloud</a:t>
            </a:r>
          </a:p>
        </p:txBody>
      </p:sp>
    </p:spTree>
    <p:extLst>
      <p:ext uri="{BB962C8B-B14F-4D97-AF65-F5344CB8AC3E}">
        <p14:creationId xmlns:p14="http://schemas.microsoft.com/office/powerpoint/2010/main" val="54478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Use of Standard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OSCL Software Model Service 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42D07BA-63CB-81CD-D488-A45BD7C0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4427483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Software impacts</a:t>
            </a:r>
            <a:r>
              <a:rPr lang="en-GB" dirty="0">
                <a:latin typeface="Bahnschrift SemiCondensed" panose="020B0502040204020203" pitchFamily="34" charset="0"/>
              </a:rPr>
              <a:t> on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Hardware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endParaRPr lang="en-GB" dirty="0">
              <a:latin typeface="Bahnschrift SemiCondensed" panose="020B0502040204020203" pitchFamily="34" charset="0"/>
            </a:endParaRP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OSLC service interface </a:t>
            </a:r>
            <a:r>
              <a:rPr lang="en-GB" dirty="0">
                <a:latin typeface="Bahnschrift SemiCondensed" panose="020B0502040204020203" pitchFamily="34" charset="0"/>
              </a:rPr>
              <a:t>for the software model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latin typeface="Bahnschrift SemiCondensed" panose="020B0502040204020203" pitchFamily="34" charset="0"/>
              </a:rPr>
              <a:t>Creation of service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FF00"/>
                </a:solidFill>
                <a:highlight>
                  <a:srgbClr val="000000"/>
                </a:highlight>
                <a:latin typeface="Bahnschrift SemiCondensed" panose="020B0502040204020203" pitchFamily="34" charset="0"/>
              </a:rPr>
              <a:t>Resource shape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latin typeface="Bahnschrift SemiCondensed" panose="020B0502040204020203" pitchFamily="34" charset="0"/>
              </a:rPr>
              <a:t>Query capability</a:t>
            </a:r>
          </a:p>
          <a:p>
            <a:pPr lvl="2">
              <a:buClr>
                <a:schemeClr val="accent5">
                  <a:lumMod val="75000"/>
                </a:schemeClr>
              </a:buClr>
              <a:buSzPct val="90000"/>
            </a:pPr>
            <a:r>
              <a:rPr lang="en-GB" dirty="0">
                <a:solidFill>
                  <a:srgbClr val="FFFF00"/>
                </a:solidFill>
                <a:highlight>
                  <a:srgbClr val="000000"/>
                </a:highlight>
                <a:latin typeface="Bahnschrift SemiCondensed" panose="020B0502040204020203" pitchFamily="34" charset="0"/>
              </a:rPr>
              <a:t>Query resource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881E2F6F-AAF0-9929-65A0-EC8B70ABE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6306" y="1268711"/>
            <a:ext cx="6600149" cy="549214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8000" tIns="18000" rIns="18000" bIns="18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oslc:service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oslc:Service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oslc:domain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rdf:resource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”http://open-services.net/ns/am#”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oslc:creationFactory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oslc:CreationFactory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dcterms:tittle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Creation of Software Model Service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dcterms:tittle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nsolas" panose="020B0609020204030204" pitchFamily="49" charset="0"/>
              </a:rPr>
              <a:t>          &lt;!-- Creation of new resource (the software model)&gt;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oslc:creation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rdf:resource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”http://host/creation/swmodelnotation”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/&gt;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    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nsolas" panose="020B0609020204030204" pitchFamily="49" charset="0"/>
              </a:rPr>
              <a:t>&lt;!-- Metadata of the XML resource&gt;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    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oslc:resourceShape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rdf:resource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”http://host/shapes/swnotationshape”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oslc:usage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rdf:resource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”http://open-services/ns/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core#default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”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oslc:resourceType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rdf:resource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”http://open-services/ns/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am#Resource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”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  &lt;/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oslc:CreationFactory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oslc:creationFactory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oslc:queryCapability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oslc:QueryCapability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oslc:queryBase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rdf:resource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"http://host/query"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    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oslc:resourceShape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rdf:resource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"http://host/shapes/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swhwlinkqueryshape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 "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/&gt;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  &lt;/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oslc:QueryCapability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oslc:queryCapability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&lt;/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oslc:Serice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oslc:service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968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Use of Standard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OSCL Software Model Resource Shape 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92663B7C-D42A-DE71-36EC-66AEAEBED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54" y="1241282"/>
            <a:ext cx="6536103" cy="538407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8000" tIns="18000" rIns="18000" bIns="18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&lt;?xml 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version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”1.0” 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encoding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”UTF-8”&gt;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rdf:RDF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xmlns:rdf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"http://www.w3.org/1999/02/22-rdf-syntax-ns#"</a:t>
            </a: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   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xmlns:dcterms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"http://purl.org/dc/terms/"    </a:t>
            </a: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   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xmlns:foaf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"http://xmlns.com/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foaf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/0.1/"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   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xmlns:oslc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"http://open-services.net/ns/core#"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oslc:ResourceShape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 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rdf:about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=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"http://host/shapes/swnotationshape"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dcterms:title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Shape for the software model notation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dcterms:title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oslc:name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SW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Notation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oslc:name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</a:t>
            </a:r>
            <a:r>
              <a:rPr kumimoji="0" lang="es-AR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kumimoji="0" lang="es-AR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oslc:describes</a:t>
            </a:r>
            <a:r>
              <a:rPr kumimoji="0" lang="es-AR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s-AR" altLang="en-US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rdf:resource</a:t>
            </a:r>
            <a:r>
              <a:rPr kumimoji="0" lang="es-A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s-AR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"http://host/services/swm#Notation"</a:t>
            </a:r>
            <a:r>
              <a:rPr kumimoji="0" lang="es-AR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AR" altLang="en-US" sz="1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nsolas" panose="020B0609020204030204" pitchFamily="49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AR" altLang="en-US" sz="1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nsolas" panose="020B0609020204030204" pitchFamily="49" charset="0"/>
              </a:rPr>
              <a:t>  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nsolas" panose="020B0609020204030204" pitchFamily="49" charset="0"/>
              </a:rPr>
              <a:t>&lt;!—Resource shape for the 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FF"/>
                </a:highlight>
                <a:latin typeface="Consolas" panose="020B0609020204030204" pitchFamily="49" charset="0"/>
              </a:rPr>
              <a:t>software footprint parameter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nsolas" panose="020B0609020204030204" pitchFamily="49" charset="0"/>
              </a:rPr>
              <a:t>&gt;</a:t>
            </a: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oslc:property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oslc:Property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oslc:name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SWF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oslc:name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dcterms:title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Software Footprint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dcterm:title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oslc:propertyDefinition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rdf:resource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"http://host/services/swm#SWF"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oslc:valueType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rdf:resource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"http://www.w3.org/2001/XMLSchema#integer"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oslc:occurs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rdf:resource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"http://open-services.net/ns/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core#Zero-or-one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dcterms:description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latin typeface="Consolas" panose="020B0609020204030204" pitchFamily="49" charset="0"/>
              </a:rPr>
              <a:t>Use of hardware based on the software size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dcterms:description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&lt;/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oslc:Property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&lt;/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oslc:property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AE7E7732-719B-BC7D-745B-D24C4D095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1861" y="1241282"/>
            <a:ext cx="5779791" cy="41764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18000" tIns="18000" rIns="18000" bIns="18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nsolas" panose="020B0609020204030204" pitchFamily="49" charset="0"/>
              </a:rPr>
              <a:t>    &lt;!—Resource shape for the 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FF"/>
                </a:highlight>
                <a:latin typeface="Consolas" panose="020B0609020204030204" pitchFamily="49" charset="0"/>
              </a:rPr>
              <a:t>software performance quality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nsolas" panose="020B0609020204030204" pitchFamily="49" charset="0"/>
              </a:rPr>
              <a:t>&gt;</a:t>
            </a: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oslc:property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oslc:Property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oslc:name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SWP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oslc:name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dcterms:title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Software Performance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dcterm:title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oslc:propertyDefinition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rdf:resource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"http://host/services/swm#SWP"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oslc:valueType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rdf:resource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"http://www.w3.org/2001/XMLSchema#integer"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oslc:occurs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rdf:resource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"http://open-services.net/ns/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core#Zero-or-one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dcterms:description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latin typeface="Consolas" panose="020B0609020204030204" pitchFamily="49" charset="0"/>
              </a:rPr>
              <a:t>Software performance based on hardware capacity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dcterms:description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&lt;/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oslc:Property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&lt;/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oslc:property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oslc:ResoruceShape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0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rdf:RDF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5791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Use of Standard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OSCL Software Model Query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B5CB042C-6728-5BFA-7DB6-8C6C75337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0379" y="1252702"/>
            <a:ext cx="6488817" cy="5331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8000" tIns="18000" rIns="18000" bIns="18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&lt;?xml 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version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”1.0” 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encoding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”UTF-8”&gt;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rdf:RDF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xmlns:rdf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"http://www.w3.org/1999/02/22-rdf-syntax-ns#"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  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xmlns:dcterms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"http://purl.org/dc/terms/"    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  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xmlns:oslc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"http://open-services.net/ns/core#"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oslc:ResourceShape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rdf:about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"http://host/shapes/swhwlinkqueryshape"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FFFF00"/>
                </a:highlight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dcterms:title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Shape for the software-hardware link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dcterms:title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oslc:type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rdf:resource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"http://open-services.net/ns/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core#ResourceShape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oslc:name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SwHwLinkQuery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oslc:name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AR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&lt;</a:t>
            </a:r>
            <a:r>
              <a:rPr kumimoji="0" lang="es-AR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oslc:describes</a:t>
            </a:r>
            <a:r>
              <a:rPr kumimoji="0" lang="es-AR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s-AR" altLang="en-US" sz="11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rdf:resource</a:t>
            </a:r>
            <a:r>
              <a:rPr kumimoji="0" lang="es-AR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s-AR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"http://open-services.net/</a:t>
            </a:r>
            <a:r>
              <a:rPr kumimoji="0" lang="es-AR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ns</a:t>
            </a:r>
            <a:r>
              <a:rPr kumimoji="0" lang="es-AR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kumimoji="0" lang="es-AR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swm</a:t>
            </a:r>
            <a:r>
              <a:rPr kumimoji="0" lang="es-AR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#"</a:t>
            </a:r>
            <a:r>
              <a:rPr kumimoji="0" lang="es-AR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AR" altLang="en-US" sz="11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nsolas" panose="020B0609020204030204" pitchFamily="49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s-AR" altLang="en-US" sz="11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nsolas" panose="020B0609020204030204" pitchFamily="49" charset="0"/>
              </a:rPr>
              <a:t>  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nsolas" panose="020B0609020204030204" pitchFamily="49" charset="0"/>
              </a:rPr>
              <a:t>&lt;!—Resource shape for the 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00FFFF"/>
                </a:highlight>
                <a:latin typeface="Consolas" panose="020B0609020204030204" pitchFamily="49" charset="0"/>
              </a:rPr>
              <a:t>software-hardware link query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nsolas" panose="020B0609020204030204" pitchFamily="49" charset="0"/>
              </a:rPr>
              <a:t>&gt;</a:t>
            </a: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oslc:property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oslc:Property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oslc:name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SWNotation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oslc:name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oslc:occurs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rdf:resource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"http://open-services.net/ns/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core#Zero-or-many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oslc:valueShape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rdf:resource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"http://host/shapes/swnotationshape"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highlight>
                  <a:srgbClr val="00FF00"/>
                </a:highlight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oslc:propertyDefinition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rdf:resource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"http://host/services/swm#Notation"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/&gt;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  &lt;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oslc:isMemberProperty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true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oslc:isMemberProperty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  &lt;/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oslc:Property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  &lt;/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oslc:property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oslc:ResourceShape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kumimoji="0" lang="en-GB" altLang="en-US" sz="1100" b="0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rdf:RDF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rgbClr val="663300"/>
                </a:solidFill>
                <a:effectLst/>
                <a:latin typeface="Consolas" panose="020B0609020204030204" pitchFamily="49" charset="0"/>
              </a:rPr>
              <a:t>&gt;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0711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Use of Standard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OSCL Discovery &amp; Retrieve of Service Info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395FBC84-5AA0-0B29-8D39-8702640C3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55" y="1219486"/>
            <a:ext cx="9160342" cy="542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736575-CD66-684C-21CD-8D5DC4271A79}"/>
              </a:ext>
            </a:extLst>
          </p:cNvPr>
          <p:cNvSpPr txBox="1"/>
          <p:nvPr/>
        </p:nvSpPr>
        <p:spPr>
          <a:xfrm>
            <a:off x="7607808" y="6427831"/>
            <a:ext cx="344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AMA</a:t>
            </a:r>
            <a:r>
              <a:rPr lang="en-GB" dirty="0"/>
              <a:t>: Autonomous Model Analysis</a:t>
            </a:r>
          </a:p>
        </p:txBody>
      </p:sp>
    </p:spTree>
    <p:extLst>
      <p:ext uri="{BB962C8B-B14F-4D97-AF65-F5344CB8AC3E}">
        <p14:creationId xmlns:p14="http://schemas.microsoft.com/office/powerpoint/2010/main" val="28056686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650E34-4C60-41A8-B67F-7D39A655B2DD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Use of Standard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OSCL Analysis of Model Information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7B493E4-A92A-4D48-1061-8009A1A6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63" y="1328236"/>
            <a:ext cx="8883637" cy="534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AC36F1-9D0A-B4CC-52CB-2F039F23C774}"/>
              </a:ext>
            </a:extLst>
          </p:cNvPr>
          <p:cNvSpPr txBox="1"/>
          <p:nvPr/>
        </p:nvSpPr>
        <p:spPr>
          <a:xfrm>
            <a:off x="7607808" y="6427831"/>
            <a:ext cx="344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AMA</a:t>
            </a:r>
            <a:r>
              <a:rPr lang="en-GB" dirty="0"/>
              <a:t>: Autonomous Model Analysis</a:t>
            </a:r>
          </a:p>
        </p:txBody>
      </p:sp>
    </p:spTree>
    <p:extLst>
      <p:ext uri="{BB962C8B-B14F-4D97-AF65-F5344CB8AC3E}">
        <p14:creationId xmlns:p14="http://schemas.microsoft.com/office/powerpoint/2010/main" val="11033234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DD83-27ED-B2A7-EA07-14F285BC6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1591732"/>
            <a:ext cx="2752530" cy="1058162"/>
          </a:xfrm>
        </p:spPr>
        <p:txBody>
          <a:bodyPr anchor="ctr">
            <a:noAutofit/>
          </a:bodyPr>
          <a:lstStyle/>
          <a:p>
            <a:pPr algn="r"/>
            <a:r>
              <a:rPr lang="en-GB" sz="1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Autonomous Model Analytics for Avionic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16EF2-EE4B-8AB0-0BEE-C322B5DA9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894859"/>
            <a:ext cx="2351315" cy="1058161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GB" sz="21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  <a:cs typeface="Calibri" pitchFamily="34" charset="0"/>
              </a:rPr>
              <a:t>Dr Carlos C. Insaurralde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 Robotics Laboratory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University of the West of England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Bristol, United Kingdom</a:t>
            </a:r>
          </a:p>
          <a:p>
            <a:endParaRPr lang="en-GB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DF32945-B2F8-86C3-3C7C-0D39D92802E8}"/>
              </a:ext>
            </a:extLst>
          </p:cNvPr>
          <p:cNvSpPr txBox="1">
            <a:spLocks/>
          </p:cNvSpPr>
          <p:nvPr/>
        </p:nvSpPr>
        <p:spPr bwMode="auto">
          <a:xfrm>
            <a:off x="10424115" y="6547873"/>
            <a:ext cx="1832693" cy="33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  <a:cs typeface="Calibri" pitchFamily="34" charset="0"/>
              </a:rPr>
              <a:t>6 November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068BA-C4A0-D853-BD81-28628C345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182" y="142990"/>
            <a:ext cx="1469132" cy="961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0F642-D9B7-6A39-1D4F-C21570DE1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3" y="193966"/>
            <a:ext cx="1533482" cy="85875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B90A75D0-7AF5-8A60-6EB1-568B6254C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" y="5849866"/>
            <a:ext cx="940335" cy="940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EAE1E-7601-3804-B8E0-85D54BE52E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2" t="16275" r="65343" b="14238"/>
          <a:stretch/>
        </p:blipFill>
        <p:spPr>
          <a:xfrm>
            <a:off x="968322" y="5984405"/>
            <a:ext cx="631007" cy="7685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40F340-BCE3-BD12-E748-248020584C1D}"/>
              </a:ext>
            </a:extLst>
          </p:cNvPr>
          <p:cNvSpPr txBox="1">
            <a:spLocks/>
          </p:cNvSpPr>
          <p:nvPr/>
        </p:nvSpPr>
        <p:spPr>
          <a:xfrm>
            <a:off x="2752532" y="1601062"/>
            <a:ext cx="9439468" cy="1058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7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67D97-37D5-1F5B-D051-92A7700933E9}"/>
              </a:ext>
            </a:extLst>
          </p:cNvPr>
          <p:cNvSpPr txBox="1">
            <a:spLocks/>
          </p:cNvSpPr>
          <p:nvPr/>
        </p:nvSpPr>
        <p:spPr bwMode="auto">
          <a:xfrm>
            <a:off x="5024896" y="4142167"/>
            <a:ext cx="6106524" cy="46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2800" b="1" dirty="0">
                <a:solidFill>
                  <a:schemeClr val="bg1"/>
                </a:solidFill>
                <a:latin typeface="Bahnschrift SemiCondensed" panose="020B0502040204020203" pitchFamily="34" charset="0"/>
                <a:cs typeface="Calibri" pitchFamily="34" charset="0"/>
              </a:rPr>
              <a:t>VIRTUAL DISTINGUISHED LECTURE SERIES</a:t>
            </a:r>
            <a:endParaRPr lang="en-GB" sz="2400" dirty="0">
              <a:solidFill>
                <a:schemeClr val="bg1"/>
              </a:solidFill>
              <a:latin typeface="Bahnschrift SemiCondensed" panose="020B0502040204020203" pitchFamily="34" charset="0"/>
              <a:cs typeface="Calibr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0F56-43EB-0FA0-7EFB-EAF07C645D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15503" y="4094213"/>
            <a:ext cx="1096084" cy="6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39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3C3D8-7DC6-54B6-10A9-615F42BB3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10515600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Avionic systems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traditionally demands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high integrity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(highly dependable). They are required to maintain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high performance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(even in adverse conditions) whilst usually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involving human beings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Different computer tools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to support the design of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complex avionic systems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The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design process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involves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different engineering disciplines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in which developers build their own models of a same avionic system.</a:t>
            </a:r>
            <a:endParaRPr lang="en-GB" dirty="0">
              <a:latin typeface="Bahnschrift SemiCondensed" panose="020B0502040204020203" pitchFamily="34" charset="0"/>
            </a:endParaRPr>
          </a:p>
          <a:p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19F7A9B-3B8A-9302-A46A-77006E14705E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Introduction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Context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223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3C3D8-7DC6-54B6-10A9-615F42BB3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10515600" cy="4833145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Lecture remarks</a:t>
            </a:r>
          </a:p>
          <a:p>
            <a:pPr lvl="1">
              <a:buClr>
                <a:schemeClr val="accent1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Avionic systems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are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complex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more and more for which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cross-checked models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and an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agile process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for them is key.</a:t>
            </a:r>
          </a:p>
          <a:p>
            <a:pPr lvl="1">
              <a:buClr>
                <a:schemeClr val="accent1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Ontologies are an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attractive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approach to support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autonomous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model cross-checking</a:t>
            </a:r>
            <a:r>
              <a:rPr lang="en-GB" dirty="0">
                <a:latin typeface="Bahnschrift SemiCondensed" panose="020B0502040204020203" pitchFamily="34" charset="0"/>
              </a:rPr>
              <a:t>.</a:t>
            </a:r>
          </a:p>
          <a:p>
            <a:pPr lvl="1">
              <a:buClr>
                <a:schemeClr val="accent1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Simple but useful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examples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show the potential of ontologies.</a:t>
            </a:r>
          </a:p>
          <a:p>
            <a:pPr lvl="1">
              <a:buClr>
                <a:schemeClr val="accent1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Examples as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proof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of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concepts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shown promising success to build a framework for cross-checked model autonomy based on an industrial standard (OSCL).</a:t>
            </a:r>
            <a:endParaRPr lang="en-GB" b="1" dirty="0">
              <a:solidFill>
                <a:schemeClr val="accent5">
                  <a:lumMod val="75000"/>
                </a:schemeClr>
              </a:solidFill>
              <a:latin typeface="Bahnschrift SemiCondensed" panose="020B0502040204020203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Next related lecture topics</a:t>
            </a:r>
          </a:p>
          <a:p>
            <a:pPr lvl="1">
              <a:buClr>
                <a:schemeClr val="accent1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Realization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and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experimental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results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of a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more realist framework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and the use of total or partial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real avionic systems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.</a:t>
            </a:r>
          </a:p>
          <a:p>
            <a:pPr lvl="1">
              <a:buClr>
                <a:schemeClr val="accent1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Assessment on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limitations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when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using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ontologies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for model cross-checking autonomy.</a:t>
            </a:r>
            <a:endParaRPr lang="en-GB" b="1" dirty="0">
              <a:solidFill>
                <a:schemeClr val="accent5">
                  <a:lumMod val="75000"/>
                </a:schemeClr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E27E84-6F43-447F-1EB5-1C29F59FA36E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Conclusions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9414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constellation Orion, with Betelgeuse the reddish star in the top left">
            <a:extLst>
              <a:ext uri="{FF2B5EF4-FFF2-40B4-BE49-F238E27FC236}">
                <a16:creationId xmlns:a16="http://schemas.microsoft.com/office/drawing/2014/main" id="{7998A0A0-26B1-5EE4-6CA9-984335C24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0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DEFAF520-414A-3A4C-62E7-ABB481C0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" y="1726364"/>
            <a:ext cx="12192001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285750" indent="-285750" eaLnBrk="0" hangingPunct="0"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536575" indent="-285750" eaLnBrk="0" hangingPunct="0"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lvl="2" indent="0" algn="ctr" defTabSz="762000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100000"/>
              <a:tabLst>
                <a:tab pos="180975" algn="l"/>
              </a:tabLst>
              <a:defRPr/>
            </a:pPr>
            <a:r>
              <a:rPr lang="en-US" sz="4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Questions and Answers</a:t>
            </a:r>
            <a:endParaRPr lang="en-GB" altLang="zh-CN" sz="4800" b="1" dirty="0">
              <a:solidFill>
                <a:schemeClr val="accent4">
                  <a:lumMod val="40000"/>
                  <a:lumOff val="60000"/>
                </a:schemeClr>
              </a:solidFill>
              <a:latin typeface="Bahnschrift Semi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7" name="Picture 5" descr="http://1.bp.blogspot.com/_TkkRdFzJqSo/TI7nWpXGCmI/AAAAAAAAAAw/Ovti_xWvDqE/s1600/cns-atm.jpg">
            <a:extLst>
              <a:ext uri="{FF2B5EF4-FFF2-40B4-BE49-F238E27FC236}">
                <a16:creationId xmlns:a16="http://schemas.microsoft.com/office/drawing/2014/main" id="{6870D307-0753-704B-4BD8-28380195F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9449" y="5182986"/>
            <a:ext cx="2676184" cy="1518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Qantas airline">
            <a:extLst>
              <a:ext uri="{FF2B5EF4-FFF2-40B4-BE49-F238E27FC236}">
                <a16:creationId xmlns:a16="http://schemas.microsoft.com/office/drawing/2014/main" id="{D2C5FB27-62A1-C335-1FAF-095CAE1E2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359748" y="83361"/>
            <a:ext cx="2755826" cy="1633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 descr="SL-12.png">
            <a:extLst>
              <a:ext uri="{FF2B5EF4-FFF2-40B4-BE49-F238E27FC236}">
                <a16:creationId xmlns:a16="http://schemas.microsoft.com/office/drawing/2014/main" id="{F9877D0B-04A4-A015-FBCD-6C27A2A5E9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352772" y="5285456"/>
            <a:ext cx="2769779" cy="1483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2" descr="http://2.bp.blogspot.com/_TFhL0D9DcGM/TQrT2clEmvI/AAAAAAAAA0o/I4VkU9Kp2Tw/s400/ecmwf_850_temp_96.gif">
            <a:extLst>
              <a:ext uri="{FF2B5EF4-FFF2-40B4-BE49-F238E27FC236}">
                <a16:creationId xmlns:a16="http://schemas.microsoft.com/office/drawing/2014/main" id="{1C6779DB-1EA5-0747-6B7C-F1C09534D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8851" y="52676"/>
            <a:ext cx="2620353" cy="1619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http://static.flickr.com/142/374087390_d97c78b70b.jpg">
            <a:extLst>
              <a:ext uri="{FF2B5EF4-FFF2-40B4-BE49-F238E27FC236}">
                <a16:creationId xmlns:a16="http://schemas.microsoft.com/office/drawing/2014/main" id="{DB8FEC91-7980-1ECC-CB34-9264D6761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4687" y="3312115"/>
            <a:ext cx="2620353" cy="1618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3" descr="http://www.ctie.monash.edu.au/hargrave/images/asoceanmed_495x250.jpg">
            <a:extLst>
              <a:ext uri="{FF2B5EF4-FFF2-40B4-BE49-F238E27FC236}">
                <a16:creationId xmlns:a16="http://schemas.microsoft.com/office/drawing/2014/main" id="{676CD05D-8FA7-D5A2-0C24-A7CA13A76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GlowEdges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313" y="3564941"/>
            <a:ext cx="2813265" cy="1618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912B6B-3257-6BD9-8660-B4AA7819B205}"/>
              </a:ext>
            </a:extLst>
          </p:cNvPr>
          <p:cNvSpPr/>
          <p:nvPr/>
        </p:nvSpPr>
        <p:spPr>
          <a:xfrm>
            <a:off x="2869728" y="4583744"/>
            <a:ext cx="6383094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30200" fontAlgn="ctr">
              <a:spcBef>
                <a:spcPts val="800"/>
              </a:spcBef>
              <a:spcAft>
                <a:spcPts val="800"/>
              </a:spcAft>
              <a:buSzPts val="1000"/>
              <a:tabLst>
                <a:tab pos="6800850" algn="l"/>
              </a:tabLst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 you wish to discuss possible collaborations with the AESS Avionics Systems Panel (ASP) please send an email to: 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roberto.sabatini@ieee.org</a:t>
            </a: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latin typeface="Bahnschrift SemiCondensed" panose="020B05020402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330200" fontAlgn="ctr">
              <a:buSzPts val="1000"/>
              <a:tabLst>
                <a:tab pos="6800850" algn="l"/>
              </a:tabLst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can find additional information about the ASP at:</a:t>
            </a:r>
          </a:p>
          <a:p>
            <a:pPr indent="-330200" fontAlgn="ctr">
              <a:buSzPts val="1000"/>
              <a:tabLst>
                <a:tab pos="6800850" algn="l"/>
              </a:tabLst>
            </a:pPr>
            <a:r>
              <a:rPr lang="en-US" sz="1400" dirty="0">
                <a:solidFill>
                  <a:srgbClr val="0563C1"/>
                </a:solidFill>
                <a:latin typeface="Bahnschrift Semi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ieee-aess.org/tech-ops/avionics-systems-panel-asp</a:t>
            </a: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latin typeface="Bahnschrift SemiCondensed" panose="020B05020402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330200" fontAlgn="ctr">
              <a:buSzPts val="1000"/>
              <a:tabLst>
                <a:tab pos="6800850" algn="l"/>
              </a:tabLst>
            </a:pP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latin typeface="Bahnschrift SemiCondensed" panose="020B05020402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330200" fontAlgn="ctr">
              <a:buSzPts val="1000"/>
              <a:tabLst>
                <a:tab pos="6800850" algn="l"/>
              </a:tabLst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IEEE/AIAA Digital Avionics Systems Conference: </a:t>
            </a:r>
            <a:r>
              <a:rPr lang="en-US" sz="1400" dirty="0">
                <a:solidFill>
                  <a:srgbClr val="0563C1"/>
                </a:solidFill>
                <a:latin typeface="Bahnschrift Semi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https://2021.dasconline.org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latin typeface="Bahnschrift SemiCondensed" panose="020B05020402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330200" fontAlgn="ctr">
              <a:buSzPts val="1000"/>
              <a:tabLst>
                <a:tab pos="6800850" algn="l"/>
              </a:tabLst>
            </a:pP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latin typeface="Bahnschrift SemiCondensed" panose="020B05020402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330200" fontAlgn="ctr">
              <a:buSzPts val="1000"/>
              <a:tabLst>
                <a:tab pos="6800850" algn="l"/>
              </a:tabLst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IEEE/AIAA Integrated Communication, Navigation and Surveillance Conference: </a:t>
            </a:r>
            <a:r>
              <a:rPr lang="en-US" sz="1400" dirty="0">
                <a:solidFill>
                  <a:srgbClr val="0563C1"/>
                </a:solidFill>
                <a:latin typeface="Bahnschrift Semi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https://i-cns.org/about</a:t>
            </a: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latin typeface="Bahnschrift SemiCondensed" panose="020B0502040204020203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330200" fontAlgn="ctr">
              <a:buSzPts val="1000"/>
              <a:tabLst>
                <a:tab pos="6800850" algn="l"/>
              </a:tabLst>
            </a:pPr>
            <a:endParaRPr lang="en-US" sz="1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69C971-3B60-668F-24CD-0E7AE58D817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1" y="1758104"/>
            <a:ext cx="2549652" cy="14278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BA54F9-6D76-4AF6-0523-09AAA339FD8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835" y="1800359"/>
            <a:ext cx="2549652" cy="16681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DDFB49-BE30-36F6-5CA7-A9F9C1C30909}"/>
              </a:ext>
            </a:extLst>
          </p:cNvPr>
          <p:cNvSpPr txBox="1">
            <a:spLocks/>
          </p:cNvSpPr>
          <p:nvPr/>
        </p:nvSpPr>
        <p:spPr>
          <a:xfrm>
            <a:off x="0" y="3961093"/>
            <a:ext cx="12191028" cy="6412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en-AU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ahnschrift SemiCondensed" panose="020B0502040204020203" pitchFamily="34" charset="0"/>
              </a:rPr>
              <a:t>Avionics Systems Panel</a:t>
            </a:r>
          </a:p>
        </p:txBody>
      </p:sp>
    </p:spTree>
    <p:extLst>
      <p:ext uri="{BB962C8B-B14F-4D97-AF65-F5344CB8AC3E}">
        <p14:creationId xmlns:p14="http://schemas.microsoft.com/office/powerpoint/2010/main" val="22644073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6DC2E-AA86-C30E-9078-6EE47C034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3C3D8-7DC6-54B6-10A9-615F42BB3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[1] </a:t>
            </a:r>
            <a:r>
              <a:rPr lang="en-GB" dirty="0">
                <a:latin typeface="Bahnschrift SemiCondensed" panose="020B0502040204020203" pitchFamily="34" charset="0"/>
              </a:rPr>
              <a:t>E. </a:t>
            </a:r>
            <a:r>
              <a:rPr lang="en-GB" dirty="0" err="1">
                <a:latin typeface="Bahnschrift SemiCondensed" panose="020B0502040204020203" pitchFamily="34" charset="0"/>
              </a:rPr>
              <a:t>Palachi</a:t>
            </a:r>
            <a:r>
              <a:rPr lang="en-GB" dirty="0">
                <a:latin typeface="Bahnschrift SemiCondensed" panose="020B0502040204020203" pitchFamily="34" charset="0"/>
              </a:rPr>
              <a:t>, C. Cohen, S. Takashi, “Simulation of Cyber-Physical Models using </a:t>
            </a:r>
            <a:r>
              <a:rPr lang="en-GB" dirty="0" err="1">
                <a:latin typeface="Bahnschrift SemiCondensed" panose="020B0502040204020203" pitchFamily="34" charset="0"/>
              </a:rPr>
              <a:t>SysML</a:t>
            </a:r>
            <a:r>
              <a:rPr lang="en-GB" dirty="0">
                <a:latin typeface="Bahnschrift SemiCondensed" panose="020B0502040204020203" pitchFamily="34" charset="0"/>
              </a:rPr>
              <a:t> and Numerical Solvers”, 6th IEEE International Systems Conference, Orlando, FL, USA, pp. 164-169, Apr 2013.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[2] </a:t>
            </a:r>
            <a:r>
              <a:rPr lang="en-GB" dirty="0">
                <a:latin typeface="Bahnschrift SemiCondensed" panose="020B0502040204020203" pitchFamily="34" charset="0"/>
              </a:rPr>
              <a:t>The Open Services for Lifecycle Collaboration (OSLC) Core Specification Version 2.0, available at http://open-services.net/bin/view/Main/OslcCoreSpecification.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[3] </a:t>
            </a:r>
            <a:r>
              <a:rPr lang="en-GB" dirty="0">
                <a:latin typeface="Bahnschrift SemiCondensed" panose="020B0502040204020203" pitchFamily="34" charset="0"/>
              </a:rPr>
              <a:t>G. </a:t>
            </a:r>
            <a:r>
              <a:rPr lang="en-GB" dirty="0" err="1">
                <a:latin typeface="Bahnschrift SemiCondensed" panose="020B0502040204020203" pitchFamily="34" charset="0"/>
              </a:rPr>
              <a:t>Karsai</a:t>
            </a:r>
            <a:r>
              <a:rPr lang="en-GB" dirty="0">
                <a:latin typeface="Bahnschrift SemiCondensed" panose="020B0502040204020203" pitchFamily="34" charset="0"/>
              </a:rPr>
              <a:t>, J. </a:t>
            </a:r>
            <a:r>
              <a:rPr lang="en-GB" dirty="0" err="1">
                <a:latin typeface="Bahnschrift SemiCondensed" panose="020B0502040204020203" pitchFamily="34" charset="0"/>
              </a:rPr>
              <a:t>Sztipanovits</a:t>
            </a:r>
            <a:r>
              <a:rPr lang="en-GB" dirty="0">
                <a:latin typeface="Bahnschrift SemiCondensed" panose="020B0502040204020203" pitchFamily="34" charset="0"/>
              </a:rPr>
              <a:t>, A. </a:t>
            </a:r>
            <a:r>
              <a:rPr lang="en-GB" dirty="0" err="1">
                <a:latin typeface="Bahnschrift SemiCondensed" panose="020B0502040204020203" pitchFamily="34" charset="0"/>
              </a:rPr>
              <a:t>Ledeczi</a:t>
            </a:r>
            <a:r>
              <a:rPr lang="en-GB" dirty="0">
                <a:latin typeface="Bahnschrift SemiCondensed" panose="020B0502040204020203" pitchFamily="34" charset="0"/>
              </a:rPr>
              <a:t>, T. </a:t>
            </a:r>
            <a:r>
              <a:rPr lang="en-GB" dirty="0" err="1">
                <a:latin typeface="Bahnschrift SemiCondensed" panose="020B0502040204020203" pitchFamily="34" charset="0"/>
              </a:rPr>
              <a:t>Bapty</a:t>
            </a:r>
            <a:r>
              <a:rPr lang="en-GB" dirty="0">
                <a:latin typeface="Bahnschrift SemiCondensed" panose="020B0502040204020203" pitchFamily="34" charset="0"/>
              </a:rPr>
              <a:t>, “Model-Integrated Development of Embedded Software”, Proceedings of the IEEE, vol. 91, issue 1, pp. 145-164, 2003.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[4] </a:t>
            </a:r>
            <a:r>
              <a:rPr lang="en-GB" dirty="0">
                <a:latin typeface="Bahnschrift SemiCondensed" panose="020B0502040204020203" pitchFamily="34" charset="0"/>
              </a:rPr>
              <a:t>The Compositional Interchange Format for hybrid systems, available at http://cif.se.wtb.tue.nl.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[5] </a:t>
            </a:r>
            <a:r>
              <a:rPr lang="en-GB" dirty="0" err="1">
                <a:latin typeface="Bahnschrift SemiCondensed" panose="020B0502040204020203" pitchFamily="34" charset="0"/>
              </a:rPr>
              <a:t>Modelica</a:t>
            </a:r>
            <a:r>
              <a:rPr lang="en-GB" dirty="0">
                <a:latin typeface="Bahnschrift SemiCondensed" panose="020B0502040204020203" pitchFamily="34" charset="0"/>
              </a:rPr>
              <a:t>, available at https://www.modelica.org.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[6] </a:t>
            </a:r>
            <a:r>
              <a:rPr lang="en-GB" dirty="0">
                <a:latin typeface="Bahnschrift SemiCondensed" panose="020B0502040204020203" pitchFamily="34" charset="0"/>
              </a:rPr>
              <a:t>The 20sim tool, available at http://www.20sim.com.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[7] </a:t>
            </a:r>
            <a:r>
              <a:rPr lang="en-GB" dirty="0">
                <a:latin typeface="Bahnschrift SemiCondensed" panose="020B0502040204020203" pitchFamily="34" charset="0"/>
              </a:rPr>
              <a:t>M. A. </a:t>
            </a:r>
            <a:r>
              <a:rPr lang="en-GB" dirty="0" err="1">
                <a:latin typeface="Bahnschrift SemiCondensed" panose="020B0502040204020203" pitchFamily="34" charset="0"/>
              </a:rPr>
              <a:t>Groothuis</a:t>
            </a:r>
            <a:r>
              <a:rPr lang="en-GB" dirty="0">
                <a:latin typeface="Bahnschrift SemiCondensed" panose="020B0502040204020203" pitchFamily="34" charset="0"/>
              </a:rPr>
              <a:t>, and J. F. </a:t>
            </a:r>
            <a:r>
              <a:rPr lang="en-GB" dirty="0" err="1">
                <a:latin typeface="Bahnschrift SemiCondensed" panose="020B0502040204020203" pitchFamily="34" charset="0"/>
              </a:rPr>
              <a:t>Broenink</a:t>
            </a:r>
            <a:r>
              <a:rPr lang="en-GB" dirty="0">
                <a:latin typeface="Bahnschrift SemiCondensed" panose="020B0502040204020203" pitchFamily="34" charset="0"/>
              </a:rPr>
              <a:t>, “Multi-view Methodology for the Design of Embedded Mechatronic Control Systems”, IEEE Conf. on Computer Aided Control Systems Design, Munich, Germany, 2006.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[8] </a:t>
            </a:r>
            <a:r>
              <a:rPr lang="en-GB" dirty="0">
                <a:latin typeface="Bahnschrift SemiCondensed" panose="020B0502040204020203" pitchFamily="34" charset="0"/>
              </a:rPr>
              <a:t>Architecture Analysis &amp; Design Language (AADL) - </a:t>
            </a:r>
            <a:r>
              <a:rPr lang="en-GB" dirty="0" err="1">
                <a:latin typeface="Bahnschrift SemiCondensed" panose="020B0502040204020203" pitchFamily="34" charset="0"/>
              </a:rPr>
              <a:t>Modeling</a:t>
            </a:r>
            <a:r>
              <a:rPr lang="en-GB" dirty="0">
                <a:latin typeface="Bahnschrift SemiCondensed" panose="020B0502040204020203" pitchFamily="34" charset="0"/>
              </a:rPr>
              <a:t> Language for Safety-Critical Systems, available at http://www.aadl.info.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[9] </a:t>
            </a:r>
            <a:r>
              <a:rPr lang="en-GB" dirty="0">
                <a:latin typeface="Bahnschrift SemiCondensed" panose="020B0502040204020203" pitchFamily="34" charset="0"/>
              </a:rPr>
              <a:t>Object Management Group (OMG), A UML Profile for MARTE: </a:t>
            </a:r>
            <a:r>
              <a:rPr lang="en-GB" dirty="0" err="1">
                <a:latin typeface="Bahnschrift SemiCondensed" panose="020B0502040204020203" pitchFamily="34" charset="0"/>
              </a:rPr>
              <a:t>Modeling</a:t>
            </a:r>
            <a:r>
              <a:rPr lang="en-GB" dirty="0">
                <a:latin typeface="Bahnschrift SemiCondensed" panose="020B0502040204020203" pitchFamily="34" charset="0"/>
              </a:rPr>
              <a:t> and Analysis of Real-Time Embedded systems, Report, 2008.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[10] </a:t>
            </a:r>
            <a:r>
              <a:rPr lang="en-GB" dirty="0">
                <a:latin typeface="Bahnschrift SemiCondensed" panose="020B0502040204020203" pitchFamily="34" charset="0"/>
              </a:rPr>
              <a:t>S. </a:t>
            </a:r>
            <a:r>
              <a:rPr lang="en-GB" dirty="0" err="1">
                <a:latin typeface="Bahnschrift SemiCondensed" panose="020B0502040204020203" pitchFamily="34" charset="0"/>
              </a:rPr>
              <a:t>Friedenthal</a:t>
            </a:r>
            <a:r>
              <a:rPr lang="en-GB" dirty="0">
                <a:latin typeface="Bahnschrift SemiCondensed" panose="020B0502040204020203" pitchFamily="34" charset="0"/>
              </a:rPr>
              <a:t>, A. Moore, R. Steiner, Practical Guide to </a:t>
            </a:r>
            <a:r>
              <a:rPr lang="en-GB" dirty="0" err="1">
                <a:latin typeface="Bahnschrift SemiCondensed" panose="020B0502040204020203" pitchFamily="34" charset="0"/>
              </a:rPr>
              <a:t>SysML</a:t>
            </a:r>
            <a:r>
              <a:rPr lang="en-GB" dirty="0">
                <a:latin typeface="Bahnschrift SemiCondensed" panose="020B0502040204020203" pitchFamily="34" charset="0"/>
              </a:rPr>
              <a:t>, Morgan Kaufman / OMG, 2nd Ed., 2012.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[11] </a:t>
            </a:r>
            <a:r>
              <a:rPr lang="en-GB" dirty="0">
                <a:latin typeface="Bahnschrift SemiCondensed" panose="020B0502040204020203" pitchFamily="34" charset="0"/>
              </a:rPr>
              <a:t>C. </a:t>
            </a:r>
            <a:r>
              <a:rPr lang="en-GB" dirty="0" err="1">
                <a:latin typeface="Bahnschrift SemiCondensed" panose="020B0502040204020203" pitchFamily="34" charset="0"/>
              </a:rPr>
              <a:t>Raistrick</a:t>
            </a:r>
            <a:r>
              <a:rPr lang="en-GB" dirty="0">
                <a:latin typeface="Bahnschrift SemiCondensed" panose="020B0502040204020203" pitchFamily="34" charset="0"/>
              </a:rPr>
              <a:t> et al., Model Driven Architecture with Executable UML, Cambridge, 2004.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[12] </a:t>
            </a:r>
            <a:r>
              <a:rPr lang="en-GB" dirty="0">
                <a:latin typeface="Bahnschrift SemiCondensed" panose="020B0502040204020203" pitchFamily="34" charset="0"/>
              </a:rPr>
              <a:t>COMPASS project, available at http://www.compass-research.eu.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[13] </a:t>
            </a:r>
            <a:r>
              <a:rPr lang="en-GB" dirty="0">
                <a:latin typeface="Bahnschrift SemiCondensed" panose="020B0502040204020203" pitchFamily="34" charset="0"/>
              </a:rPr>
              <a:t>CRYSTAL project, available at http://www.crystal-artemis.eu.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[14] </a:t>
            </a:r>
            <a:r>
              <a:rPr lang="en-GB" dirty="0">
                <a:latin typeface="Bahnschrift SemiCondensed" panose="020B0502040204020203" pitchFamily="34" charset="0"/>
              </a:rPr>
              <a:t>International Standard ISO/IEC/IEEE 42010, Systems and Software Engineering - Architecture Description, 1st Ed., 2011.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1B7BD4-9293-EAF3-3D79-8A12FF94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57C13-0CC9-41C6-8173-906750C8742C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860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3C3D8-7DC6-54B6-10A9-615F42BB3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10515600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Motivation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Modern avionic systems </a:t>
            </a:r>
            <a:r>
              <a:rPr lang="en-GB" dirty="0">
                <a:latin typeface="Bahnschrift SemiCondensed" panose="020B0502040204020203" pitchFamily="34" charset="0"/>
              </a:rPr>
              <a:t>push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conventional design methods </a:t>
            </a:r>
            <a:r>
              <a:rPr lang="en-GB" dirty="0">
                <a:latin typeface="Bahnschrift SemiCondensed" panose="020B0502040204020203" pitchFamily="34" charset="0"/>
              </a:rPr>
              <a:t>beyond analysis and modelling capabilities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Enabling control engineers, computer designers, software programmers, system architects, etc. to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reduce design costs and risks</a:t>
            </a:r>
            <a:r>
              <a:rPr lang="en-GB" b="1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when developing systems together.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en-GB" dirty="0">
              <a:solidFill>
                <a:srgbClr val="28282D"/>
              </a:solidFill>
              <a:latin typeface="Bahnschrift SemiCondensed" panose="020B0502040204020203" pitchFamily="34" charset="0"/>
            </a:endParaRP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Problem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Cross-checked analysis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required by developers from different disciplines.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Evaluation of the impact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of diverse viewpoints across multiple models.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Updating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, and then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re-check of each model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which increase of costs and risks.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en-GB" dirty="0">
              <a:solidFill>
                <a:srgbClr val="28282D"/>
              </a:solidFill>
              <a:latin typeface="Bahnschrift SemiCondensed" panose="020B0502040204020203" pitchFamily="34" charset="0"/>
            </a:endParaRPr>
          </a:p>
          <a:p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54733B-5DB4-A067-2C9B-D16E40C3D922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Introduction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Justification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02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3C3D8-7DC6-54B6-10A9-615F42BB3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2101"/>
            <a:ext cx="10515600" cy="483314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Minimization of downtime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and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potential design problems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with efficient and effective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collaboration among stakeholders </a:t>
            </a:r>
            <a:r>
              <a:rPr lang="en-GB" dirty="0">
                <a:solidFill>
                  <a:srgbClr val="28282D"/>
                </a:solidFill>
                <a:latin typeface="Bahnschrift SemiCondensed" panose="020B0502040204020203" pitchFamily="34" charset="0"/>
              </a:rPr>
              <a:t>(from different engineering disciplines) involved in the design process.</a:t>
            </a: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endParaRPr lang="en-GB" dirty="0">
              <a:latin typeface="Bahnschrift SemiCondensed" panose="020B0502040204020203" pitchFamily="34" charset="0"/>
            </a:endParaRPr>
          </a:p>
          <a:p>
            <a:pPr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v"/>
            </a:pPr>
            <a:r>
              <a:rPr lang="en-GB" dirty="0">
                <a:latin typeface="Bahnschrift SemiCondensed" panose="020B0502040204020203" pitchFamily="34" charset="0"/>
              </a:rPr>
              <a:t>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Increase of the level of autonomy </a:t>
            </a:r>
            <a:r>
              <a:rPr lang="en-GB" dirty="0">
                <a:latin typeface="Bahnschrift SemiCondensed" panose="020B0502040204020203" pitchFamily="34" charset="0"/>
              </a:rPr>
              <a:t>to interconnect and relate design outputs from each stakeholder with design inputs from other 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  <a:latin typeface="Bahnschrift SemiCondensed" panose="020B0502040204020203" pitchFamily="34" charset="0"/>
              </a:rPr>
              <a:t>stakeholders</a:t>
            </a:r>
            <a:r>
              <a:rPr lang="en-GB" dirty="0">
                <a:latin typeface="Bahnschrift SemiCondensed" panose="020B0502040204020203" pitchFamily="34" charset="0"/>
              </a:rPr>
              <a:t>.</a:t>
            </a:r>
          </a:p>
          <a:p>
            <a:pPr lvl="1">
              <a:buClr>
                <a:schemeClr val="accent5">
                  <a:lumMod val="75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en-GB" dirty="0">
              <a:latin typeface="Bahnschrift SemiCondensed" panose="020B0502040204020203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GB" dirty="0">
              <a:latin typeface="Bahnschrift SemiCondensed" panose="020B0502040204020203" pitchFamily="34" charset="0"/>
            </a:endParaRPr>
          </a:p>
          <a:p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2DFC19-1D1D-998F-5818-0935FA6E16F9}"/>
              </a:ext>
            </a:extLst>
          </p:cNvPr>
          <p:cNvSpPr txBox="1">
            <a:spLocks/>
          </p:cNvSpPr>
          <p:nvPr/>
        </p:nvSpPr>
        <p:spPr>
          <a:xfrm>
            <a:off x="739585" y="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Introduction</a:t>
            </a:r>
            <a:br>
              <a:rPr lang="en-GB" sz="24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</a:br>
            <a:r>
              <a:rPr lang="en-GB" sz="3600" dirty="0">
                <a:solidFill>
                  <a:srgbClr val="28282D"/>
                </a:solidFill>
                <a:latin typeface="Bahnschrift SemiBold Condensed" panose="020B0502040204020203" pitchFamily="34" charset="0"/>
              </a:rPr>
              <a:t>Challenge</a:t>
            </a:r>
            <a:endParaRPr lang="en-GB" sz="54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07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7DD83-27ED-B2A7-EA07-14F285BC6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1591732"/>
            <a:ext cx="2752530" cy="858750"/>
          </a:xfrm>
        </p:spPr>
        <p:txBody>
          <a:bodyPr anchor="ctr">
            <a:noAutofit/>
          </a:bodyPr>
          <a:lstStyle/>
          <a:p>
            <a:pPr algn="r"/>
            <a:r>
              <a:rPr lang="en-GB" sz="1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Autonomous Model Analytics for Avionic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16EF2-EE4B-8AB0-0BEE-C322B5DA9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894859"/>
            <a:ext cx="2351315" cy="1058161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GB" sz="21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  <a:cs typeface="Calibri" pitchFamily="34" charset="0"/>
              </a:rPr>
              <a:t>Dr Carlos C. Insaurralde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 Robotics Laboratory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University of the West of England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sz="1200" b="1" dirty="0">
                <a:solidFill>
                  <a:schemeClr val="bg1"/>
                </a:solidFill>
                <a:latin typeface="Bahnschrift Condensed" panose="020B0502040204020203" pitchFamily="34" charset="0"/>
                <a:cs typeface="Calibri" pitchFamily="34" charset="0"/>
              </a:rPr>
              <a:t>Bristol, United Kingdom</a:t>
            </a:r>
          </a:p>
          <a:p>
            <a:endParaRPr lang="en-GB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DF32945-B2F8-86C3-3C7C-0D39D92802E8}"/>
              </a:ext>
            </a:extLst>
          </p:cNvPr>
          <p:cNvSpPr txBox="1">
            <a:spLocks/>
          </p:cNvSpPr>
          <p:nvPr/>
        </p:nvSpPr>
        <p:spPr bwMode="auto">
          <a:xfrm>
            <a:off x="10424115" y="6547873"/>
            <a:ext cx="1832693" cy="33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  <a:cs typeface="Calibri" pitchFamily="34" charset="0"/>
              </a:rPr>
              <a:t>6 November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068BA-C4A0-D853-BD81-28628C345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182" y="142990"/>
            <a:ext cx="1469132" cy="961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0F642-D9B7-6A39-1D4F-C21570DE1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3" y="193966"/>
            <a:ext cx="1533482" cy="85875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B90A75D0-7AF5-8A60-6EB1-568B6254C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" y="5849866"/>
            <a:ext cx="940335" cy="940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EAE1E-7601-3804-B8E0-85D54BE52E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2" t="16275" r="65343" b="14238"/>
          <a:stretch/>
        </p:blipFill>
        <p:spPr>
          <a:xfrm>
            <a:off x="968322" y="5984405"/>
            <a:ext cx="631007" cy="7685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40F340-BCE3-BD12-E748-248020584C1D}"/>
              </a:ext>
            </a:extLst>
          </p:cNvPr>
          <p:cNvSpPr txBox="1">
            <a:spLocks/>
          </p:cNvSpPr>
          <p:nvPr/>
        </p:nvSpPr>
        <p:spPr>
          <a:xfrm>
            <a:off x="2752532" y="1610393"/>
            <a:ext cx="9439468" cy="1058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7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Bahnschrift SemiCondensed" panose="020B0502040204020203" pitchFamily="34" charset="0"/>
              </a:rPr>
              <a:t>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BC512-01D0-A968-CB81-3A820E0074FC}"/>
              </a:ext>
            </a:extLst>
          </p:cNvPr>
          <p:cNvSpPr txBox="1">
            <a:spLocks/>
          </p:cNvSpPr>
          <p:nvPr/>
        </p:nvSpPr>
        <p:spPr bwMode="auto">
          <a:xfrm>
            <a:off x="5024896" y="4142167"/>
            <a:ext cx="6106524" cy="46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2800" b="1" dirty="0">
                <a:solidFill>
                  <a:schemeClr val="bg1"/>
                </a:solidFill>
                <a:latin typeface="Bahnschrift SemiCondensed" panose="020B0502040204020203" pitchFamily="34" charset="0"/>
                <a:cs typeface="Calibri" pitchFamily="34" charset="0"/>
              </a:rPr>
              <a:t>VIRTUAL DISTINGUISHED LECTURE SERIES</a:t>
            </a:r>
            <a:endParaRPr lang="en-GB" sz="2400" dirty="0">
              <a:solidFill>
                <a:schemeClr val="bg1"/>
              </a:solidFill>
              <a:latin typeface="Bahnschrift SemiCondensed" panose="020B0502040204020203" pitchFamily="34" charset="0"/>
              <a:cs typeface="Calibr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45DFB4-5722-3DA2-EDA6-4E97539697C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15503" y="4094213"/>
            <a:ext cx="1096084" cy="6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39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49E4F10C9CC748B0CB84D7ED7E2AF6" ma:contentTypeVersion="6" ma:contentTypeDescription="Create a new document." ma:contentTypeScope="" ma:versionID="050b11dd19d8beee4c08c2126fe051dc">
  <xsd:schema xmlns:xsd="http://www.w3.org/2001/XMLSchema" xmlns:xs="http://www.w3.org/2001/XMLSchema" xmlns:p="http://schemas.microsoft.com/office/2006/metadata/properties" xmlns:ns3="a7881d18-4b97-481f-982e-de34dea5993c" targetNamespace="http://schemas.microsoft.com/office/2006/metadata/properties" ma:root="true" ma:fieldsID="fa663d15b2450c5cf8bdfdf45766a386" ns3:_="">
    <xsd:import namespace="a7881d18-4b97-481f-982e-de34dea5993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881d18-4b97-481f-982e-de34dea599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04B8CB-72E2-4A0E-913A-AA2E0D9B97C2}">
  <ds:schemaRefs>
    <ds:schemaRef ds:uri="http://schemas.microsoft.com/office/2006/documentManagement/types"/>
    <ds:schemaRef ds:uri="http://www.w3.org/XML/1998/namespace"/>
    <ds:schemaRef ds:uri="a7881d18-4b97-481f-982e-de34dea5993c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846230D-FB6A-4CC8-8F88-155D19AF89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881d18-4b97-481f-982e-de34dea599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39751D-F327-433B-A7B0-6536401A91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4606</TotalTime>
  <Words>5397</Words>
  <Application>Microsoft Office PowerPoint</Application>
  <PresentationFormat>Widescreen</PresentationFormat>
  <Paragraphs>602</Paragraphs>
  <Slides>62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2" baseType="lpstr">
      <vt:lpstr>Bahnschrift SemiCondensed</vt:lpstr>
      <vt:lpstr>Wingdings</vt:lpstr>
      <vt:lpstr>Times New Roman</vt:lpstr>
      <vt:lpstr>Calibri Light</vt:lpstr>
      <vt:lpstr>Consolas</vt:lpstr>
      <vt:lpstr>Bahnschrift SemiBold Condensed</vt:lpstr>
      <vt:lpstr>Arial</vt:lpstr>
      <vt:lpstr>Calibri</vt:lpstr>
      <vt:lpstr>Bahnschrift Condensed</vt:lpstr>
      <vt:lpstr>Office Theme</vt:lpstr>
      <vt:lpstr>Autonomous Model Analytics for Avionic Systems</vt:lpstr>
      <vt:lpstr>Carlos C. Insaurralde, MEng, PgCTLHE, MAst, MPhil, PhD IEEE Senior Member, HEA Fellow</vt:lpstr>
      <vt:lpstr>Lecture Aims</vt:lpstr>
      <vt:lpstr>Contents</vt:lpstr>
      <vt:lpstr>Autonomous Model Analytics for Avionic Systems</vt:lpstr>
      <vt:lpstr>PowerPoint Presentation</vt:lpstr>
      <vt:lpstr>PowerPoint Presentation</vt:lpstr>
      <vt:lpstr>PowerPoint Presentation</vt:lpstr>
      <vt:lpstr>Autonomous Model Analytics for Avionic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Autonomous Model Analytics for Avionic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Autonomous Model Analytics for Avionic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Autonomous Model Analytics for Avionic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Autonomous Model Analytics for Avionic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Autonomous Model Analytics for Avionic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Autonomous Model Analytics for Avionic Systems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Ontological Decision-Making Support for Air Traffic Management</dc:title>
  <dc:creator>Carlos Insaurralde</dc:creator>
  <cp:lastModifiedBy>Carlos Insaurralde</cp:lastModifiedBy>
  <cp:revision>518</cp:revision>
  <dcterms:created xsi:type="dcterms:W3CDTF">2022-11-09T07:59:00Z</dcterms:created>
  <dcterms:modified xsi:type="dcterms:W3CDTF">2024-11-06T15:29:00Z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0x010100BB49E4F10C9CC748B0CB84D7ED7E2AF6</vt:lpwstr>
  </property>
</Properties>
</file>