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1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361" r:id="rId2"/>
    <p:sldId id="366" r:id="rId3"/>
    <p:sldId id="426" r:id="rId4"/>
    <p:sldId id="430" r:id="rId5"/>
    <p:sldId id="431" r:id="rId6"/>
    <p:sldId id="304" r:id="rId7"/>
    <p:sldId id="311" r:id="rId8"/>
    <p:sldId id="450" r:id="rId9"/>
    <p:sldId id="451" r:id="rId10"/>
    <p:sldId id="367" r:id="rId11"/>
    <p:sldId id="391" r:id="rId12"/>
    <p:sldId id="369" r:id="rId13"/>
    <p:sldId id="472" r:id="rId14"/>
    <p:sldId id="371" r:id="rId15"/>
    <p:sldId id="373" r:id="rId16"/>
    <p:sldId id="375" r:id="rId17"/>
    <p:sldId id="376" r:id="rId18"/>
    <p:sldId id="377" r:id="rId19"/>
    <p:sldId id="378" r:id="rId20"/>
    <p:sldId id="385" r:id="rId21"/>
    <p:sldId id="405" r:id="rId22"/>
    <p:sldId id="407" r:id="rId23"/>
    <p:sldId id="448" r:id="rId24"/>
    <p:sldId id="408" r:id="rId25"/>
    <p:sldId id="449" r:id="rId26"/>
    <p:sldId id="411" r:id="rId27"/>
    <p:sldId id="452" r:id="rId28"/>
    <p:sldId id="453" r:id="rId29"/>
    <p:sldId id="454" r:id="rId30"/>
    <p:sldId id="458" r:id="rId31"/>
    <p:sldId id="460" r:id="rId32"/>
    <p:sldId id="461" r:id="rId33"/>
    <p:sldId id="462" r:id="rId34"/>
    <p:sldId id="463" r:id="rId35"/>
    <p:sldId id="464" r:id="rId36"/>
    <p:sldId id="465" r:id="rId37"/>
    <p:sldId id="467" r:id="rId38"/>
    <p:sldId id="468" r:id="rId39"/>
    <p:sldId id="469" r:id="rId40"/>
    <p:sldId id="470" r:id="rId41"/>
    <p:sldId id="358" r:id="rId42"/>
    <p:sldId id="389" r:id="rId43"/>
    <p:sldId id="390" r:id="rId44"/>
    <p:sldId id="359" r:id="rId45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166"/>
    <a:srgbClr val="5481A6"/>
    <a:srgbClr val="85AED7"/>
    <a:srgbClr val="84C6D8"/>
    <a:srgbClr val="5086BC"/>
    <a:srgbClr val="4A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1" autoAdjust="0"/>
    <p:restoredTop sz="94695" autoAdjust="0"/>
  </p:normalViewPr>
  <p:slideViewPr>
    <p:cSldViewPr>
      <p:cViewPr varScale="1">
        <p:scale>
          <a:sx n="92" d="100"/>
          <a:sy n="92" d="100"/>
        </p:scale>
        <p:origin x="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136"/>
    </p:cViewPr>
  </p:sorterViewPr>
  <p:notesViewPr>
    <p:cSldViewPr>
      <p:cViewPr varScale="1">
        <p:scale>
          <a:sx n="77" d="100"/>
          <a:sy n="77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4-18T10:14:49"/>
    </inkml:context>
    <inkml:brush xml:id="br0">
      <inkml:brushProperty name="width" value="0.05292" units="cm"/>
      <inkml:brushProperty name="height" value="0.05292" units="cm"/>
      <inkml:brushProperty name="color" value="#F80600"/>
    </inkml:brush>
  </inkml:definitions>
  <inkml:trace contextRef="#ctx0" brushRef="#br0">4302 5668,'0'0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9045" tIns="49523" rIns="99045" bIns="49523" rtlCol="0"/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9045" tIns="49523" rIns="99045" bIns="49523" rtlCol="0"/>
          <a:lstStyle>
            <a:lvl1pPr algn="r">
              <a:defRPr sz="1400"/>
            </a:lvl1pPr>
          </a:lstStyle>
          <a:p>
            <a:fld id="{360D95DE-838F-491F-9CBE-826C6D13C3E2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5" tIns="49523" rIns="99045" bIns="4952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45" tIns="49523" rIns="99045" bIns="4952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9045" tIns="49523" rIns="99045" bIns="49523" rtlCol="0" anchor="b"/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9045" tIns="49523" rIns="99045" bIns="49523" rtlCol="0" anchor="b"/>
          <a:lstStyle>
            <a:lvl1pPr algn="r">
              <a:defRPr sz="1400"/>
            </a:lvl1pPr>
          </a:lstStyle>
          <a:p>
            <a:fld id="{62ABC728-39C4-4FE0-B7D2-C30875039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46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C728-39C4-4FE0-B7D2-C3087503903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98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C728-39C4-4FE0-B7D2-C3087503903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21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C728-39C4-4FE0-B7D2-C3087503903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24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86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204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9327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C728-39C4-4FE0-B7D2-C30875039036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84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30-8F93-4763-8A60-F961068F3E10}" type="datetime1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80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62E5-0D0E-44C0-83C9-86B53DDA1F81}" type="datetime1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8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424-3974-4154-8C98-4247BEAD097A}" type="datetime1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61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F334-188D-4FF0-A23E-A34EA59FE347}" type="datetime1">
              <a:rPr lang="it-IT" smtClean="0"/>
              <a:t>17/12/2024</a:t>
            </a:fld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017E-DF96-4FD0-99D4-E91AF7E69AA7}" type="slidenum">
              <a:rPr lang="it-IT" altLang="it-IT"/>
              <a:pPr>
                <a:defRPr/>
              </a:pPr>
              <a:t>‹N›</a:t>
            </a:fld>
            <a:r>
              <a:rPr lang="it-IT" altLang="it-IT"/>
              <a:t> of 28</a:t>
            </a:r>
          </a:p>
        </p:txBody>
      </p:sp>
    </p:spTree>
    <p:extLst>
      <p:ext uri="{BB962C8B-B14F-4D97-AF65-F5344CB8AC3E}">
        <p14:creationId xmlns:p14="http://schemas.microsoft.com/office/powerpoint/2010/main" val="369559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99A5-2100-4492-9F7C-597591EF585E}" type="datetime1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78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90B8-D6BB-4F83-8CCE-23195BEFA125}" type="datetime1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76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29B0-7F5F-411A-931E-3594389F2974}" type="datetime1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0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66F-28C7-4AC9-9A54-85E64C36EB56}" type="datetime1">
              <a:rPr lang="it-IT" smtClean="0"/>
              <a:t>17/12/2024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78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80C-7718-483F-91A5-04C4C783A250}" type="datetime1">
              <a:rPr lang="it-IT" smtClean="0"/>
              <a:t>17/12/2024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4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62D7-0381-447B-8152-749F4AA671CB}" type="datetime1">
              <a:rPr lang="it-IT" smtClean="0"/>
              <a:t>17/12/2024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0" y="9728"/>
            <a:ext cx="12192000" cy="538952"/>
          </a:xfrm>
          <a:prstGeom prst="rect">
            <a:avLst/>
          </a:prstGeom>
          <a:solidFill>
            <a:srgbClr val="548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6" name="Rettangolo 5"/>
          <p:cNvSpPr/>
          <p:nvPr userDrawn="1"/>
        </p:nvSpPr>
        <p:spPr>
          <a:xfrm>
            <a:off x="1" y="6525344"/>
            <a:ext cx="12192000" cy="319120"/>
          </a:xfrm>
          <a:prstGeom prst="rect">
            <a:avLst/>
          </a:prstGeom>
          <a:solidFill>
            <a:srgbClr val="2851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0"/>
            <a:ext cx="1548213" cy="4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9DD-ACBA-43E8-8D3E-8FF510A79DC9}" type="datetime1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8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CE26-FE28-49B0-A2F6-6A86A131B543}" type="datetime1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92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3802-68CB-4ABA-8BA1-780F16B05A26}" type="datetime1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09DA-A538-4AAF-879A-90CCA7855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9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24.png"/><Relationship Id="rId17" Type="http://schemas.openxmlformats.org/officeDocument/2006/relationships/image" Target="../media/image21.png"/><Relationship Id="rId2" Type="http://schemas.openxmlformats.org/officeDocument/2006/relationships/tags" Target="../tags/tag11.xml"/><Relationship Id="rId16" Type="http://schemas.openxmlformats.org/officeDocument/2006/relationships/image" Target="../media/image2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3.png"/><Relationship Id="rId5" Type="http://schemas.openxmlformats.org/officeDocument/2006/relationships/tags" Target="../tags/tag14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7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4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124.emf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wmf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0.bin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72.wmf"/><Relationship Id="rId2" Type="http://schemas.openxmlformats.org/officeDocument/2006/relationships/tags" Target="../tags/tag33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76.wmf"/><Relationship Id="rId2" Type="http://schemas.openxmlformats.org/officeDocument/2006/relationships/tags" Target="../tags/tag3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5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83.wmf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82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33.bin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95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663952" y="4437112"/>
            <a:ext cx="4433393" cy="1415772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50000"/>
              </a:spcBef>
              <a:defRPr/>
            </a:pP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Maria Sabrina Greco</a:t>
            </a:r>
          </a:p>
          <a:p>
            <a:pPr marL="0" algn="ctr" eaLnBrk="1" hangingPunct="1">
              <a:spcBef>
                <a:spcPts val="600"/>
              </a:spcBef>
              <a:defRPr/>
            </a:pPr>
            <a:r>
              <a:rPr lang="it-IT" altLang="it-I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Dept</a:t>
            </a:r>
            <a:r>
              <a:rPr lang="it-IT" alt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Of Information </a:t>
            </a:r>
            <a:r>
              <a:rPr lang="it-IT" altLang="it-I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Engineering</a:t>
            </a:r>
            <a:endParaRPr lang="it-IT" altLang="it-I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algn="ctr" eaLnBrk="1" hangingPunct="1">
              <a:spcBef>
                <a:spcPts val="600"/>
              </a:spcBef>
              <a:defRPr/>
            </a:pPr>
            <a:r>
              <a:rPr lang="it-IT" altLang="it-I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</a:t>
            </a:r>
            <a:r>
              <a:rPr lang="it-IT" alt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Pisa</a:t>
            </a:r>
            <a:endParaRPr lang="en-US" alt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47528" y="177281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ts val="1200"/>
              </a:spcBef>
              <a:defRPr/>
            </a:pPr>
            <a:r>
              <a:rPr lang="en-US" alt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R</a:t>
            </a:r>
            <a:r>
              <a:rPr lang="en-US" alt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adars for Integrated Sensing and Communications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2136375" cy="6725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391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6520" y="141673"/>
            <a:ext cx="1224091" cy="1251293"/>
          </a:xfrm>
          <a:prstGeom prst="rect">
            <a:avLst/>
          </a:prstGeom>
          <a:effectLst/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44" y="5640760"/>
            <a:ext cx="1026479" cy="102647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68971" y="6297907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December 2024</a:t>
            </a:r>
            <a:endParaRPr lang="en-US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7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857106"/>
            <a:ext cx="5030256" cy="29146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8" y="3980117"/>
            <a:ext cx="4475207" cy="22397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55440" y="2348880"/>
            <a:ext cx="22629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radar</a:t>
            </a:r>
          </a:p>
        </p:txBody>
      </p:sp>
      <p:sp>
        <p:nvSpPr>
          <p:cNvPr id="9" name="CasellaDiTesto 35"/>
          <p:cNvSpPr txBox="1"/>
          <p:nvPr/>
        </p:nvSpPr>
        <p:spPr>
          <a:xfrm>
            <a:off x="335360" y="4869160"/>
            <a:ext cx="243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Reinforcement learning (RL)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879977" y="0"/>
            <a:ext cx="631202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Radar: Reinforcement learning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10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37984" y="449982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agent learns how to make decisions to achieve a certain goal. This is done by trial and error interactions with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4601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11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879977" y="0"/>
            <a:ext cx="631202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Radar: Reinforcement learning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9716" y="980728"/>
            <a:ext cx="10515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Formally, the interactions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with the environment in RL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is described by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Markov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Decision Processes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(MDP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The actions are ruled by a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π: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that is a function that maps a state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∈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into an action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∈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So,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it defines which action has to be executed at each state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it-IT" sz="1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reward</a:t>
            </a:r>
            <a:r>
              <a:rPr lang="it-IT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it-IT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 scalar feedback </a:t>
            </a:r>
            <a:r>
              <a:rPr lang="it-IT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signal</a:t>
            </a:r>
            <a:r>
              <a:rPr lang="it-IT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that</a:t>
            </a:r>
            <a:r>
              <a:rPr lang="it-IT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it-IT" sz="1800" dirty="0">
                <a:latin typeface="Cambria" panose="02040503050406030204" pitchFamily="18" charset="0"/>
                <a:ea typeface="Cambria" panose="02040503050406030204" pitchFamily="18" charset="0"/>
              </a:rPr>
              <a:t>agent </a:t>
            </a:r>
            <a:r>
              <a:rPr lang="it-IT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always</a:t>
            </a:r>
            <a:r>
              <a:rPr lang="it-IT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seeks</a:t>
            </a:r>
            <a:r>
              <a:rPr lang="it-IT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it-IT" sz="1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maximize</a:t>
            </a:r>
            <a:r>
              <a:rPr lang="it-IT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03512" y="1957783"/>
            <a:ext cx="8648250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88000" y="2329141"/>
            <a:ext cx="787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Markov </a:t>
            </a:r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decision </a:t>
            </a:r>
            <a:r>
              <a:rPr lang="en-US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(MDP)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defined by a tuple {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}, where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a finite set of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a finite set of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actions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the transition probability from state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′ ∈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after action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∈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performed,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the immediate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reward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evaluated after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executed.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81993" y="6537135"/>
            <a:ext cx="7154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R.S. Sutton, A.G. </a:t>
            </a:r>
            <a:r>
              <a:rPr lang="en-US" sz="1400" dirty="0" err="1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Barto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400" i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Reinforcement Learning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MIT Press, Cambridge Massachusetts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15681" y="836712"/>
            <a:ext cx="4968551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\documentclass{article}&#10;\usepackage{amsmath}&#10;\pagestyle{empty}&#10;\begin{document}&#10;&#10; \begin{align*}&#10;   \textbf{y}^k_{l} &amp; =\mathbf{\alpha}^k_{l} \textbf{h}^k_l + \textbf{c}^k_{l}  .&#10;   \end{align*} 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048730"/>
            <a:ext cx="2548544" cy="426200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begin{align*}  \textbf{h}(\theta) &amp; = (\textbf{W}^T \mathbf{a}_T (\theta)) \otimes \mathbf{a}_R (\theta).&#10;  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93" y="1700808"/>
            <a:ext cx="3934717" cy="3777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1089" y="2585357"/>
            <a:ext cx="11089232" cy="386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data vector for each angle bin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at time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en-GB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   :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signal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parameter</a:t>
            </a:r>
            <a:endParaRPr lang="it-IT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: transmitter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steering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vector</a:t>
            </a:r>
            <a:endParaRPr lang="it-IT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: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receiver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steering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vector</a:t>
            </a:r>
            <a:endParaRPr lang="it-IT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 : direction of arrival (DOA) of the target</a:t>
            </a:r>
          </a:p>
          <a:p>
            <a:pPr marL="285750" indent="-285750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  :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complex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beamforming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matrix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to synthesize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correlated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waveforms at different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transmitters</a:t>
            </a:r>
          </a:p>
          <a:p>
            <a:pPr marL="285750" indent="-285750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   : complex unknown disturbance vector for each angle bin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at time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</a:p>
          <a:p>
            <a:pPr marL="285750" indent="-285750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N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: transmit and receive antennas, respectively</a:t>
            </a:r>
            <a:endParaRPr lang="it-IT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\documentclass{article}&#10;\usepackage{amsmath}&#10;\pagestyle{empty}&#10;\begin{document}&#10;&#10;$\textbf{y}^k_{l}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" y="2691578"/>
            <a:ext cx="224914" cy="259200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\mathbf{\alpha}^k_{l}$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0" y="3143555"/>
            <a:ext cx="254476" cy="31318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$\mathbf{a}_T (\theta)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0" y="3682439"/>
            <a:ext cx="532114" cy="229029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\mathbf{a}_R (\theta)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7" y="4168653"/>
            <a:ext cx="537600" cy="2290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heta$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6" y="4658329"/>
            <a:ext cx="96000" cy="16320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\mathbf{W}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8" y="5138205"/>
            <a:ext cx="261943" cy="157714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bf{c}^k_{l} 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0" y="5593112"/>
            <a:ext cx="198857" cy="259200"/>
          </a:xfrm>
          <a:prstGeom prst="rect">
            <a:avLst/>
          </a:prstGeom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991544" y="8866"/>
            <a:ext cx="1041648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ISAC: Beamforming for cognitive </a:t>
            </a:r>
            <a:r>
              <a:rPr lang="en-US" alt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colocated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Massive MIMO radars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1952" y="6537135"/>
            <a:ext cx="11906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Fortunati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Sanguinetti, F. Gini, M.S. Greco, B. </a:t>
            </a:r>
            <a:r>
              <a:rPr lang="en-US" sz="1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Himed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“Massive MIMO Radar for Target Detection”, </a:t>
            </a:r>
            <a:r>
              <a:rPr lang="en-US" sz="1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Signal Processing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68, 2020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9376" y="980728"/>
            <a:ext cx="10873208" cy="460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 suppose that the disturbance vector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satisfies the following assumption:</a:t>
            </a: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it-IT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Assumption A1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weak enough to be satisfied by, for example, all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Gaussian and non-Gaussian Autoregressive-Moving Average (ARMA)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models of arbitrary order and by all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Compound-Gaussian models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(typically used in radar to model non-Gaussian spiky clutter).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AAE-B08E-4FD0-8154-653E2A0C722A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1544" y="8866"/>
            <a:ext cx="1041648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ISAC: Beamforming for cognitive </a:t>
            </a:r>
            <a:r>
              <a:rPr lang="en-US" alt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colocated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Massive MIMO radars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sellaDiTesto 15"/>
          <p:cNvSpPr txBox="1"/>
          <p:nvPr/>
        </p:nvSpPr>
        <p:spPr>
          <a:xfrm>
            <a:off x="2279576" y="2498872"/>
            <a:ext cx="728684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Assumption </a:t>
            </a:r>
            <a:r>
              <a:rPr lang="en-US" b="1" dirty="0" smtClean="0">
                <a:solidFill>
                  <a:srgbClr val="C00000"/>
                </a:solidFill>
              </a:rPr>
              <a:t>1: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disturbance is a realization of a discrete-time, circular, complex random process with a polynomial decay of its autocorrelation function.</a:t>
            </a:r>
          </a:p>
        </p:txBody>
      </p:sp>
    </p:spTree>
    <p:extLst>
      <p:ext uri="{BB962C8B-B14F-4D97-AF65-F5344CB8AC3E}">
        <p14:creationId xmlns:p14="http://schemas.microsoft.com/office/powerpoint/2010/main" val="1480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605558" y="1412776"/>
            <a:ext cx="3024336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1384" y="687566"/>
            <a:ext cx="10972800" cy="4525963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Wald-type </a:t>
            </a:r>
            <a:r>
              <a:rPr lang="de-DE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detector is proposed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 the extremely general disturbance model</a:t>
            </a:r>
          </a:p>
          <a:p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where      is the estimate of the unknown clutter covariance matrix  </a:t>
            </a:r>
          </a:p>
          <a:p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is asymptotically chi-squared distributed, as the number of virtual spatial channels 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increases infinitely (i.e., Massive MIMO regime),</a:t>
            </a:r>
          </a:p>
          <a:p>
            <a:endParaRPr lang="de-DE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is asymptotically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CFAR for every disturbance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vector satisfying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Assumption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</a:p>
          <a:p>
            <a:pPr marL="0" indent="0">
              <a:buNone/>
            </a:pP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\documentclass{article}&#10;\usepackage{amsmath}&#10;\pagestyle{empty}&#10;\begin{document}&#10;&#10;\begin{equation*}&#10; \Lambda^k_{l,\mathsf{RW}} = \frac{2|(\mathbf{h}^k_l)^H \mathbf{y}^k_l|^2}{(\mathbf{h}^k_l)^H \widehat{\mathbf{\Gamma}}\mathbf{h}^k_l},&#10; \label{lambda_k}&#10;\end{equation*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1608947"/>
            <a:ext cx="2155886" cy="615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5" name="Picture 4" descr="\documentclass{article}&#10;\usepackage{amsmath}&#10;\pagestyle{empty}&#10;\begin{document}&#10;&#10;$\widehat{\mathbf{\Gamma}}$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34" y="2720435"/>
            <a:ext cx="138514" cy="22902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{\mathbf{\Gamma}}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27" y="2786587"/>
            <a:ext cx="138514" cy="15497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Lambda^k_{l,\mathsf{RW}}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1" y="2998959"/>
            <a:ext cx="530743" cy="289371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Lambda^k_{l,\mathsf{RW}}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7" y="5622325"/>
            <a:ext cx="530743" cy="289371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begin{align}&#10; \Lambda^k_{l,\mathsf{RW}}  &amp; \left( \mathbf { y } _ { l , g } ^ { k } | H _ { 0 } \right) \underset { N _ { T } N _ { R } \rightarrow \infty } { \stackrel { d } { \sim } } \chi ^ { 2 } _ { 2 }\left(0\right),&amp;\\&#10; \Lambda^k_{l,\mathsf{RW}}  &amp; \left( \mathbf { y } _ { l , g } ^ { k } | H _ { 1 } \right) \underset { N _ { T } N _ { R } \rightarrow \infty } { \stackrel { d } { \sim } } \chi ^ { 2 } _ { 2 }\left(\zeta\right),&#10; \label{ARW}&#10;\end{align}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58" y="3949753"/>
            <a:ext cx="6281142" cy="958629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152842" y="17160"/>
            <a:ext cx="599640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ISAC: Wald test-based target detection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94188" y="3608481"/>
            <a:ext cx="698127" cy="127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\documentclass{article}&#10;\usepackage{amsmath}&#10;\usepackage{amsmath,amssymb,amsfonts}&#10;\pagestyle{empty}&#10;\begin{document}&#10;&#10; $\zeta=2|\alpha|^{2}\frac{||{\mathbf{h}}||^4}{\mathbf{h}^H\mathbf{\Gamma}\mathbf{h}}$.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20" y="4149563"/>
            <a:ext cx="1914654" cy="431081"/>
          </a:xfrm>
          <a:prstGeom prst="rect">
            <a:avLst/>
          </a:prstGeom>
        </p:spPr>
      </p:pic>
      <p:sp>
        <p:nvSpPr>
          <p:cNvPr id="13" name="CasellaDiTesto 15"/>
          <p:cNvSpPr txBox="1"/>
          <p:nvPr/>
        </p:nvSpPr>
        <p:spPr>
          <a:xfrm>
            <a:off x="6960096" y="4128885"/>
            <a:ext cx="350765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de-DE" dirty="0" err="1">
                <a:solidFill>
                  <a:schemeClr val="tx1"/>
                </a:solidFill>
              </a:rPr>
              <a:t>Detector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under</a:t>
            </a:r>
            <a:r>
              <a:rPr lang="de-DE" dirty="0">
                <a:solidFill>
                  <a:schemeClr val="tx1"/>
                </a:solidFill>
              </a:rPr>
              <a:t> H</a:t>
            </a:r>
            <a:r>
              <a:rPr lang="de-DE" baseline="-25000" dirty="0">
                <a:solidFill>
                  <a:schemeClr val="tx1"/>
                </a:solidFill>
              </a:rPr>
              <a:t>1</a:t>
            </a:r>
            <a:r>
              <a:rPr lang="de-DE" dirty="0">
                <a:solidFill>
                  <a:schemeClr val="tx1"/>
                </a:solidFill>
              </a:rPr>
              <a:t> depends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beamforming</a:t>
            </a:r>
            <a:r>
              <a:rPr lang="de-DE" dirty="0">
                <a:solidFill>
                  <a:schemeClr val="tx1"/>
                </a:solidFill>
              </a:rPr>
              <a:t> matrix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\documentclass{article}&#10;\usepackage{amsmath}&#10;\pagestyle{empty}&#10;\begin{document}&#10;&#10;$\mathbf{W}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711" y="4535309"/>
            <a:ext cx="261943" cy="157714"/>
          </a:xfrm>
          <a:prstGeom prst="rect">
            <a:avLst/>
          </a:prstGeom>
        </p:spPr>
      </p:pic>
      <p:sp>
        <p:nvSpPr>
          <p:cNvPr id="1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17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8" name="Picture 8" descr="\documentclass{article}&#10;\usepackage{amsmath}&#10;\pagestyle{empty}&#10;\begin{document}&#10;&#10; \begin{align*}&#10; \label{HT}&#10; H_0:       &amp; \quad \textbf{y}^k_{l} = \textbf{c}^k_{l} \hspace{0.2in} k=1,\dots,K\\&#10; H_1:       &amp; \quad \textbf{y}^k_{l} =\mathbf{\alpha}^k_{l} \textbf{h}^k_l + \textbf{c}^k_{l} \hspace{0.2in} k=1,\dots,K.\nonumber&#10; \end{align*}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534255"/>
            <a:ext cx="3833143" cy="6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16"/>
          <p:cNvSpPr/>
          <p:nvPr/>
        </p:nvSpPr>
        <p:spPr>
          <a:xfrm>
            <a:off x="4292622" y="2912626"/>
            <a:ext cx="6784188" cy="9236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550089" y="781308"/>
                <a:ext cx="7346112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The detections at the output of the 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Wald-type test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are used to define the </a:t>
                </a: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state space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at time step </a:t>
                </a:r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k</a:t>
                </a:r>
                <a:r>
                  <a:rPr lang="en-GB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. (The angular </a:t>
                </a:r>
                <a:r>
                  <a:rPr lang="en-GB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FoV</a:t>
                </a:r>
                <a:r>
                  <a:rPr lang="en-GB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is divided in </a:t>
                </a:r>
                <a:r>
                  <a:rPr lang="en-GB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L</a:t>
                </a:r>
                <a:r>
                  <a:rPr lang="en-GB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angle bins).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  <a:cs typeface="Verdana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GB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In this example, the state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a-E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= 3 and </a:t>
                </a:r>
                <a:r>
                  <a:rPr lang="it-IT" dirty="0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the </a:t>
                </a:r>
                <a:r>
                  <a:rPr lang="it-IT" dirty="0" err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angular</a:t>
                </a:r>
                <a:r>
                  <a:rPr lang="it-IT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</a:t>
                </a:r>
                <a:r>
                  <a:rPr lang="it-IT" dirty="0" err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bins</a:t>
                </a:r>
                <a:r>
                  <a:rPr lang="it-IT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</a:t>
                </a:r>
                <a:r>
                  <a:rPr lang="it-IT" dirty="0" err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that</a:t>
                </a:r>
                <a:r>
                  <a:rPr lang="it-IT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</a:t>
                </a:r>
                <a:r>
                  <a:rPr lang="it-IT" dirty="0" err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may</a:t>
                </a:r>
                <a:r>
                  <a:rPr lang="it-IT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</a:t>
                </a:r>
                <a:r>
                  <a:rPr lang="it-IT" dirty="0" err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contain</a:t>
                </a:r>
                <a:r>
                  <a:rPr lang="it-IT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targets are {</a:t>
                </a:r>
                <a14:m>
                  <m:oMath xmlns:m="http://schemas.openxmlformats.org/officeDocument/2006/math">
                    <m:r>
                      <a:rPr lang="en-US" i="1" noProof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𝜃</m:t>
                    </m:r>
                  </m:oMath>
                </a14:m>
                <a:r>
                  <a:rPr lang="en-US" baseline="-25000" noProof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2</a:t>
                </a:r>
                <a:r>
                  <a:rPr lang="en-US" noProof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noProof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𝜃</m:t>
                    </m:r>
                  </m:oMath>
                </a14:m>
                <a:r>
                  <a:rPr lang="en-US" baseline="-25000" noProof="1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4</a:t>
                </a:r>
                <a:r>
                  <a:rPr lang="en-US" noProof="1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noProof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𝜃</m:t>
                    </m:r>
                  </m:oMath>
                </a14:m>
                <a:r>
                  <a:rPr lang="en-US" baseline="-25000" noProof="1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7</a:t>
                </a:r>
                <a:r>
                  <a:rPr lang="en-US" i="1" baseline="-25000" noProof="1" smtClean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 </a:t>
                </a:r>
                <a:r>
                  <a:rPr lang="it-IT" dirty="0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}.</a:t>
                </a:r>
                <a:endParaRPr lang="en-GB" dirty="0">
                  <a:latin typeface="Cambria" panose="02040503050406030204" pitchFamily="18" charset="0"/>
                  <a:ea typeface="Cambria" panose="02040503050406030204" pitchFamily="18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89" y="781308"/>
                <a:ext cx="7346112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64" r="-747" b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57423"/>
            <a:ext cx="2884420" cy="2061389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320136" y="38572"/>
            <a:ext cx="727280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Target state space and Actions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319759" y="3020024"/>
            <a:ext cx="6761262" cy="81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Action:</a:t>
            </a: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Given the state </a:t>
            </a:r>
            <a:r>
              <a:rPr lang="en-GB" sz="18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s</a:t>
            </a:r>
            <a:r>
              <a:rPr lang="en-GB" sz="1800" i="1" baseline="-25000" dirty="0" err="1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</a:t>
            </a: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at time </a:t>
            </a:r>
            <a:r>
              <a:rPr lang="en-GB" sz="1800" i="1" dirty="0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</a:t>
            </a: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, choose the beamforming matrix </a:t>
            </a:r>
            <a:r>
              <a:rPr lang="en-GB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GB" sz="1800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k+</a:t>
            </a:r>
            <a:r>
              <a:rPr lang="en-GB" sz="18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based on the “immediate” reward </a:t>
            </a:r>
            <a:r>
              <a:rPr lang="en-GB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sz="1800" i="1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GB" sz="1800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GB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on the past rewards</a:t>
            </a: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sp>
        <p:nvSpPr>
          <p:cNvPr id="9" name="CasellaDiTesto 15"/>
          <p:cNvSpPr txBox="1"/>
          <p:nvPr/>
        </p:nvSpPr>
        <p:spPr>
          <a:xfrm>
            <a:off x="6240016" y="4364064"/>
            <a:ext cx="5067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best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matrix 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GB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k+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is the one that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shapes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transmitted beam pattern by focusing the power towards the angular bins that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contain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potential targets.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767408" y="3539853"/>
            <a:ext cx="4598581" cy="2578537"/>
            <a:chOff x="695400" y="3431054"/>
            <a:chExt cx="4598581" cy="2578537"/>
          </a:xfrm>
        </p:grpSpPr>
        <p:grpSp>
          <p:nvGrpSpPr>
            <p:cNvPr id="12" name="Group 21"/>
            <p:cNvGrpSpPr/>
            <p:nvPr/>
          </p:nvGrpSpPr>
          <p:grpSpPr>
            <a:xfrm>
              <a:off x="911939" y="3431054"/>
              <a:ext cx="3441614" cy="1915492"/>
              <a:chOff x="558692" y="4895661"/>
              <a:chExt cx="4475207" cy="2239749"/>
            </a:xfrm>
          </p:grpSpPr>
          <p:pic>
            <p:nvPicPr>
              <p:cNvPr id="20" name="Immagin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92" y="4895661"/>
                <a:ext cx="4475207" cy="2239749"/>
              </a:xfrm>
              <a:prstGeom prst="rect">
                <a:avLst/>
              </a:prstGeom>
            </p:spPr>
          </p:pic>
          <p:sp>
            <p:nvSpPr>
              <p:cNvPr id="21" name="TextBox 16"/>
              <p:cNvSpPr txBox="1"/>
              <p:nvPr/>
            </p:nvSpPr>
            <p:spPr>
              <a:xfrm>
                <a:off x="772160" y="5337744"/>
                <a:ext cx="629920" cy="4318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TextBox 17"/>
              <p:cNvSpPr txBox="1"/>
              <p:nvPr/>
            </p:nvSpPr>
            <p:spPr>
              <a:xfrm>
                <a:off x="3850640" y="5317179"/>
                <a:ext cx="1147971" cy="4318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479936" y="4049359"/>
              <a:ext cx="181404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Observation at time </a:t>
              </a:r>
              <a:r>
                <a:rPr lang="de-DE" sz="16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  <a:r>
                <a:rPr lang="de-DE" sz="1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for all angle bins: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9" name="Picture 19" descr="\documentclass{article}&#10;\usepackage{amsmath}&#10;\pagestyle{empty}&#10;\begin{document}&#10;&#10;$\textbf{y}^k_{l}$&#10;&#10;\end{document}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632" y="4635439"/>
              <a:ext cx="215333" cy="179580"/>
            </a:xfrm>
            <a:prstGeom prst="rect">
              <a:avLst/>
            </a:prstGeom>
          </p:spPr>
        </p:pic>
        <p:sp>
          <p:nvSpPr>
            <p:cNvPr id="14" name="TextBox 15"/>
            <p:cNvSpPr txBox="1"/>
            <p:nvPr/>
          </p:nvSpPr>
          <p:spPr>
            <a:xfrm>
              <a:off x="695400" y="4183201"/>
              <a:ext cx="89857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Action: Choose </a:t>
              </a:r>
              <a:r>
                <a:rPr lang="en-GB" sz="1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W</a:t>
              </a:r>
              <a:r>
                <a:rPr lang="en-GB" sz="1600" i="1" baseline="-25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k+</a:t>
              </a:r>
              <a:r>
                <a:rPr lang="en-GB" sz="1600" baseline="-25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" name="Group 25"/>
            <p:cNvGrpSpPr/>
            <p:nvPr/>
          </p:nvGrpSpPr>
          <p:grpSpPr>
            <a:xfrm>
              <a:off x="888294" y="5424816"/>
              <a:ext cx="3597221" cy="584775"/>
              <a:chOff x="-6227460" y="6073965"/>
              <a:chExt cx="4677546" cy="6837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23"/>
                  <p:cNvSpPr txBox="1"/>
                  <p:nvPr/>
                </p:nvSpPr>
                <p:spPr>
                  <a:xfrm>
                    <a:off x="-6227460" y="6073965"/>
                    <a:ext cx="4677546" cy="6837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60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Target detection: Wald statistic</a:t>
                    </a:r>
                  </a:p>
                  <a:p>
                    <a:r>
                      <a:rPr lang="de-DE" sz="160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Reward: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aa-ET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a14:m>
                    <a:endParaRPr lang="en-US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227460" y="6073965"/>
                    <a:ext cx="4677546" cy="68376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017" t="-4167" b="-114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7" name="Picture 24" descr="\documentclass{article}&#10;\usepackage{amsmath}&#10;\pagestyle{empty}&#10;\begin{document}&#10;&#10;$\Lambda^k_{l,\mathsf{RW}}$&#10;&#10;\end{document}" title="IguanaTex Bitmap Display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45673" y="6147862"/>
                <a:ext cx="530743" cy="289371"/>
              </a:xfrm>
              <a:prstGeom prst="rect">
                <a:avLst/>
              </a:prstGeom>
            </p:spPr>
          </p:pic>
        </p:grpSp>
      </p:grpSp>
      <p:sp>
        <p:nvSpPr>
          <p:cNvPr id="3" name="Freccia a destra 2"/>
          <p:cNvSpPr/>
          <p:nvPr/>
        </p:nvSpPr>
        <p:spPr>
          <a:xfrm rot="12698655">
            <a:off x="5137419" y="4977813"/>
            <a:ext cx="792088" cy="400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ccia a destra 22"/>
          <p:cNvSpPr/>
          <p:nvPr/>
        </p:nvSpPr>
        <p:spPr>
          <a:xfrm rot="1751389">
            <a:off x="8066094" y="1381891"/>
            <a:ext cx="792088" cy="400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15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335360" y="809657"/>
                <a:ext cx="10972800" cy="4525963"/>
              </a:xfrm>
            </p:spPr>
            <p:txBody>
              <a:bodyPr>
                <a:normAutofit/>
              </a:bodyPr>
              <a:lstStyle/>
              <a:p>
                <a:endParaRPr lang="it-IT" sz="2000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000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Based on state </a:t>
                </a:r>
                <a:r>
                  <a:rPr lang="en-GB" sz="18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s</a:t>
                </a:r>
                <a:r>
                  <a:rPr lang="en-GB" sz="1800" i="1" baseline="-25000" dirty="0" err="1">
                    <a:latin typeface="Cambria" panose="02040503050406030204" pitchFamily="18" charset="0"/>
                    <a:ea typeface="Cambria" panose="02040503050406030204" pitchFamily="18" charset="0"/>
                    <a:cs typeface="Verdana" pitchFamily="34" charset="0"/>
                  </a:rPr>
                  <a:t>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agent selects the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corresponding </a:t>
                </a:r>
                <a:r>
                  <a:rPr lang="en-US" sz="1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angle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bins that most likely contain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targets </a:t>
                </a:r>
              </a:p>
              <a:p>
                <a:pPr marL="457200" lvl="1" indent="0">
                  <a:buNone/>
                </a:pPr>
                <a:endParaRPr lang="de-DE" sz="1800" i="0" dirty="0" smtClean="0">
                  <a:latin typeface="Cambria" panose="02040503050406030204" pitchFamily="18" charset="0"/>
                  <a:ea typeface="Cambria" panose="02040503050406030204" pitchFamily="18" charset="0"/>
                  <a:cs typeface="Verdana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800" i="0" dirty="0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Θ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={</m:t>
                      </m:r>
                      <m:r>
                        <a:rPr lang="en-US" sz="1800" i="1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𝜃</m:t>
                      </m:r>
                      <m:r>
                        <a:rPr lang="en-US" sz="1800" i="1" baseline="-25000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2</m:t>
                      </m:r>
                      <m:r>
                        <a:rPr lang="en-US" sz="1800" i="1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,</m:t>
                      </m:r>
                      <m:r>
                        <a:rPr lang="en-US" sz="1800" i="1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𝜃</m:t>
                      </m:r>
                      <m:r>
                        <a:rPr lang="en-US" sz="1800" i="1" baseline="-25000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4</m:t>
                      </m:r>
                      <m:r>
                        <a:rPr lang="en-US" sz="1800" i="1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,</m:t>
                      </m:r>
                      <m:r>
                        <a:rPr lang="en-US" sz="1800" i="1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𝜃</m:t>
                      </m:r>
                      <m:r>
                        <a:rPr lang="en-US" sz="1800" i="1" baseline="-25000" noProof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7 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},</m:t>
                      </m:r>
                    </m:oMath>
                  </m:oMathPara>
                </a14:m>
                <a:endParaRPr lang="en-US" sz="18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18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ptimize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beamformer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matrix </a:t>
                </a:r>
                <a:r>
                  <a:rPr lang="en-GB" sz="1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W</a:t>
                </a:r>
                <a:r>
                  <a:rPr lang="en-GB" sz="1800" i="1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k+</a:t>
                </a:r>
                <a:r>
                  <a:rPr lang="en-GB" sz="1800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 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to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focus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beampattern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towards the direction of those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bins, solving </a:t>
                </a:r>
                <a:r>
                  <a:rPr lang="de-DE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de-DE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following optimization problem: </a:t>
                </a:r>
              </a:p>
              <a:p>
                <a:pPr lvl="2">
                  <a:spcBef>
                    <a:spcPts val="0"/>
                  </a:spcBef>
                </a:pPr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35360" y="809657"/>
                <a:ext cx="10972800" cy="45259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pagestyle{empty}&#10;\begin{document}&#10;&#10;\begin{align}&#10; \label{optimprob}&#10; \text{max}_{\mathbf{W}}\text{min}_{j\in\mathcal{T}_i}\{\mathbf{a}^T_T(\hat\theta_j)\textbf{WW}^H \mathbf{a}^*_{R}(\hat\theta_j)\}\\&#10; \text{s.t. tr}(\textbf{WW}^H)=P_T,\notag&#10; \end{align}&#10; where $\mathcal{T}_i =\{1,\dots,i\}$ and $\hat\theta_j\in\Theta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717032"/>
            <a:ext cx="8906006" cy="1440160"/>
          </a:xfrm>
          <a:prstGeom prst="rect">
            <a:avLst/>
          </a:prstGeom>
        </p:spPr>
      </p:pic>
      <p:pic>
        <p:nvPicPr>
          <p:cNvPr id="8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25" y="3425541"/>
            <a:ext cx="3854816" cy="2737624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984432" y="856"/>
            <a:ext cx="201622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actions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3392" y="620688"/>
            <a:ext cx="201622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Actions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16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6"/>
          <p:cNvSpPr/>
          <p:nvPr/>
        </p:nvSpPr>
        <p:spPr>
          <a:xfrm>
            <a:off x="4357936" y="1916832"/>
            <a:ext cx="4114328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9649" y="980728"/>
            <a:ext cx="10972800" cy="4525963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choice of a </a:t>
            </a:r>
            <a:r>
              <a:rPr lang="en-GB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good reward function </a:t>
            </a:r>
            <a:r>
              <a:rPr lang="en-GB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is a crucial aspect of any RL algorithm</a:t>
            </a:r>
            <a:r>
              <a:rPr lang="en-GB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.</a:t>
            </a:r>
          </a:p>
          <a:p>
            <a:r>
              <a:rPr lang="en-GB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A </a:t>
            </a:r>
            <a:r>
              <a:rPr lang="en-GB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reasonable reward </a:t>
            </a:r>
            <a:r>
              <a:rPr lang="en-GB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might be </a:t>
            </a:r>
            <a:r>
              <a:rPr lang="en-GB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related to the probability of </a:t>
            </a:r>
            <a:r>
              <a:rPr lang="en-GB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detection</a:t>
            </a:r>
          </a:p>
          <a:p>
            <a:endParaRPr lang="en-GB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endParaRPr lang="en-GB" sz="18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endParaRPr lang="en-GB" sz="18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endParaRPr lang="en-GB" sz="18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endParaRPr lang="en-GB" sz="18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endParaRPr lang="en-GB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positive </a:t>
            </a:r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part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is a summation </a:t>
            </a:r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of </a:t>
            </a:r>
            <a:r>
              <a:rPr lang="en-US" sz="18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P</a:t>
            </a:r>
            <a:r>
              <a:rPr lang="en-US" sz="1800" i="1" baseline="-25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D</a:t>
            </a:r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over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all </a:t>
            </a:r>
            <a:r>
              <a:rPr lang="en-GB" sz="18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s</a:t>
            </a:r>
            <a:r>
              <a:rPr lang="en-GB" sz="1800" i="1" baseline="-25000" dirty="0" err="1" smtClean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</a:t>
            </a:r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(i.e., the bins that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most likely contain a </a:t>
            </a:r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target) </a:t>
            </a:r>
            <a:endParaRPr lang="en-US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negative reward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is summed over the bins that do </a:t>
            </a:r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not (penalty).</a:t>
            </a:r>
            <a:endParaRPr lang="en-GB" sz="18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r>
              <a:rPr lang="en-GB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Other rewards might be chosen i.e., capped reward (+1,-1) ,  SINR,</a:t>
            </a:r>
            <a:r>
              <a:rPr lang="aa-ET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…</a:t>
            </a:r>
            <a:r>
              <a:rPr lang="it-IT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</a:t>
            </a:r>
            <a:r>
              <a:rPr lang="de-DE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etc.</a:t>
            </a:r>
            <a:endParaRPr lang="en-GB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\documentclass{article}&#10;\usepackage{amsmath}&#10;\pagestyle{empty}&#10;\begin{document}&#10;&#10; \begin{align*}&#10; r_{k+1} &amp;= \sum^{s_k}_{l=1}\hat{P}_{\mathsf{D}_l}^{k}-\sum^{L-s_k}_{j=1}\hat{P}_{\mathsf{D}_j}^{k},&#10; \end{align*}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22" y="2112086"/>
            <a:ext cx="3662857" cy="9733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120336" y="3157"/>
            <a:ext cx="295232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Immediate reward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5004286"/>
            <a:ext cx="3726180" cy="9601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688" y="5069138"/>
            <a:ext cx="4010025" cy="9620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5121525"/>
            <a:ext cx="2466975" cy="85725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17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6"/>
          <p:cNvSpPr/>
          <p:nvPr/>
        </p:nvSpPr>
        <p:spPr>
          <a:xfrm>
            <a:off x="1343472" y="2492896"/>
            <a:ext cx="9793088" cy="178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495600" y="174996"/>
            <a:ext cx="8172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53A72AAE-B08E-4FD0-8154-653E2A0C722A}" type="slidenum">
              <a:rPr lang="it-IT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18</a:t>
            </a:fld>
            <a:endParaRPr lang="it-IT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698820" y="610128"/>
            <a:ext cx="10404648" cy="108368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r>
              <a:rPr lang="en-US" sz="18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We </a:t>
            </a:r>
            <a:r>
              <a:rPr lang="en-US" sz="1800" noProof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used the </a:t>
            </a:r>
            <a:r>
              <a:rPr lang="en-US" sz="1800" b="1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SARSA</a:t>
            </a:r>
            <a:r>
              <a:rPr lang="en-US" sz="1800" b="1" i="1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</a:t>
            </a:r>
            <a:r>
              <a:rPr lang="en-US" sz="1800" b="1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</a:t>
            </a:r>
            <a:r>
              <a:rPr lang="en-US" sz="1800" b="1" i="1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state-action-reward-state-action</a:t>
            </a:r>
            <a:r>
              <a:rPr lang="en-US" sz="1800" b="1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)</a:t>
            </a:r>
            <a:r>
              <a:rPr lang="en-US" sz="1800" b="1" i="1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algorithm to implement the RL</a:t>
            </a:r>
            <a:r>
              <a:rPr lang="en-US" sz="18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.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best action at time step </a:t>
            </a:r>
            <a:r>
              <a:rPr lang="en-US" sz="1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+1 is chosen by maximizing a function of the immediate reward </a:t>
            </a:r>
            <a:r>
              <a:rPr lang="en-US" sz="18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r</a:t>
            </a:r>
            <a:r>
              <a:rPr lang="en-US" sz="1800" i="1" baseline="-25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and of a weighted sum of the past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rewards (cumulative rewards).</a:t>
            </a:r>
          </a:p>
          <a:p>
            <a:r>
              <a:rPr lang="it-IT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In RL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, this function is called the </a:t>
            </a:r>
            <a:r>
              <a:rPr lang="en-US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state-action value function Q</a:t>
            </a:r>
            <a:r>
              <a:rPr lang="en-US" sz="1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:</a:t>
            </a:r>
          </a:p>
          <a:p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4880386" y="3177763"/>
            <a:ext cx="269744" cy="4406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584242" y="3618444"/>
            <a:ext cx="23762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Learning rate</a:t>
            </a:r>
            <a:endParaRPr lang="en-GB" i="1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6633490" y="3214722"/>
            <a:ext cx="652752" cy="4037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071668" y="3604716"/>
            <a:ext cx="32012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Cambria" panose="02040503050406030204" pitchFamily="18" charset="0"/>
                <a:ea typeface="Cambria" panose="02040503050406030204" pitchFamily="18" charset="0"/>
              </a:rPr>
              <a:t>Discount factor</a:t>
            </a:r>
            <a:endParaRPr lang="en-US" i="1" baseline="-25000" noProof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81483" y="4405454"/>
            <a:ext cx="1018037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</a:t>
            </a:r>
            <a:r>
              <a:rPr lang="en-US" noProof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discount </a:t>
            </a:r>
            <a:r>
              <a:rPr lang="en-US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factor 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controls the weight </a:t>
            </a:r>
            <a:r>
              <a:rPr lang="en-US" noProof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given to future rewards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.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noProof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</a:t>
            </a:r>
            <a:r>
              <a:rPr lang="en-US" noProof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learning rate 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is </a:t>
            </a:r>
            <a:r>
              <a:rPr lang="en-US" noProof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used to control how much 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recent </a:t>
            </a:r>
            <a:r>
              <a:rPr lang="en-US" noProof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experiences override the old ones.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The </a:t>
            </a:r>
            <a:r>
              <a:rPr lang="en-US" noProof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matrix [</a:t>
            </a:r>
            <a:r>
              <a:rPr lang="en-US" b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Q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]</a:t>
            </a:r>
            <a:r>
              <a:rPr lang="en-US" i="1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i,j </a:t>
            </a:r>
            <a:r>
              <a:rPr lang="en-US" i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= Q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</a:t>
            </a:r>
            <a:r>
              <a:rPr lang="en-US" i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s</a:t>
            </a:r>
            <a:r>
              <a:rPr lang="en-US" i="1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i</a:t>
            </a:r>
            <a:r>
              <a:rPr lang="en-US" i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,a</a:t>
            </a:r>
            <a:r>
              <a:rPr lang="en-US" i="1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j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) is not a priori known and has to be recursively estimated from the data: </a:t>
            </a:r>
            <a:r>
              <a:rPr lang="en-US" b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Q</a:t>
            </a:r>
            <a:r>
              <a:rPr lang="en-US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0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, </a:t>
            </a:r>
            <a:r>
              <a:rPr lang="en-US" b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Q</a:t>
            </a:r>
            <a:r>
              <a:rPr lang="en-US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1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,…, </a:t>
            </a:r>
            <a:r>
              <a:rPr lang="en-US" b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Q</a:t>
            </a:r>
            <a:r>
              <a:rPr lang="en-US" i="1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, </a:t>
            </a:r>
            <a:r>
              <a:rPr lang="en-US" b="1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Q</a:t>
            </a:r>
            <a:r>
              <a:rPr lang="en-US" i="1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</a:t>
            </a:r>
            <a:r>
              <a:rPr lang="en-US" baseline="-25000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+1</a:t>
            </a:r>
            <a:r>
              <a:rPr lang="en-US" noProof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,…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 i="1" noProof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pic>
        <p:nvPicPr>
          <p:cNvPr id="13" name="Picture 12" descr="\documentclass{article}&#10;\usepackage{amsmath}&#10;\pagestyle{empty}&#10;\begin{document}&#10;&#10; \begin{align*}&#10; \label{Qfun}&#10; Q\left(s_k,a_k\right)\leftarrow &amp; Q\left(s_k,a_k\right)+ \alpha \left(r_{k+1}+ \gamma Q\left(s_{k+1},a_{k+1}\right) - Q\left(s_k,a_k\right)\right) \nonumber&#10; \end{align*}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47" y="2888020"/>
            <a:ext cx="8451842" cy="309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63752" y="0"/>
            <a:ext cx="832824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Radar: SARSA algorithm and the function Q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0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olo 1"/>
          <p:cNvSpPr>
            <a:spLocks/>
          </p:cNvSpPr>
          <p:nvPr/>
        </p:nvSpPr>
        <p:spPr bwMode="auto">
          <a:xfrm>
            <a:off x="2495600" y="174996"/>
            <a:ext cx="8172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>
              <a:solidFill>
                <a:srgbClr val="598DB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53A72AAE-B08E-4FD0-8154-653E2A0C722A}" type="slidenum">
              <a:rPr lang="it-IT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19</a:t>
            </a:fld>
            <a:endParaRPr lang="it-IT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9376" y="930628"/>
            <a:ext cx="10972800" cy="50537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SARSA (state-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action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-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reward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-state-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action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learning-detection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algorithm</a:t>
            </a:r>
            <a:r>
              <a:rPr lang="en-GB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/>
            </a:r>
            <a:br>
              <a:rPr lang="en-GB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861496" y="1435998"/>
                <a:ext cx="10419080" cy="468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Initialization: </a:t>
                </a:r>
                <a:endParaRPr lang="en-US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2" algn="just">
                  <a:lnSpc>
                    <a:spcPct val="150000"/>
                  </a:lnSpc>
                </a:pPr>
                <a:r>
                  <a:rPr lang="de-DE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Transmit</a:t>
                </a:r>
                <a:r>
                  <a:rPr lang="de-DE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orthonormal waveforms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	Collect the data 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 through 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Wald-type detector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obtain </a:t>
                </a:r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en-US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Initial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r>
                  <a:rPr lang="en-US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matrix 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(zeros):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obtain </a:t>
                </a:r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baseline="-2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Given the action </a:t>
                </a:r>
                <a:r>
                  <a:rPr lang="en-US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i="1" baseline="-2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	Collect the data vectors       ,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	Obtain 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the new state through Wald type based detector: </a:t>
                </a:r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en-US" i="1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n-US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+1</a:t>
                </a:r>
                <a:endParaRPr lang="en-US" baseline="-2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it-IT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Evaluate</a:t>
                </a:r>
                <a:r>
                  <a:rPr lang="it-IT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the </a:t>
                </a:r>
                <a:r>
                  <a:rPr lang="it-IT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reward</a:t>
                </a:r>
                <a:r>
                  <a:rPr lang="it-IT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</a:t>
                </a:r>
                <a:r>
                  <a:rPr lang="en-US" i="1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n-US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+1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Choose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new action </a:t>
                </a:r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i="1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n-US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+1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using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l-GR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</a:t>
                </a:r>
                <a:r>
                  <a:rPr lang="it-IT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greedy algorithm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Update the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matrix</a:t>
                </a: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de-DE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Repeat until observation time ends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6" y="1435998"/>
                <a:ext cx="10419080" cy="4681859"/>
              </a:xfrm>
              <a:prstGeom prst="rect">
                <a:avLst/>
              </a:prstGeom>
              <a:blipFill rotWithShape="0">
                <a:blip r:embed="rId4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textbf{y}^k_{l}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97" y="3656351"/>
            <a:ext cx="224914" cy="25920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begin{equation*}&#10; {a}_{k+1} =&#10; \begin{cases} &#10; a_{\mathsf{opt}} &amp;  \mathrm{with}\hspace{0.05in}\mathrm{prob.} \hspace{0.05in} 1-\epsilon\\&#10; a_{\mathrm{rnd}} &amp; \mathrm{with}\hspace{0.05in}\mathrm{prob.}\hspace{0.05in} \epsilon.&#10; \end{cases}&#10; \label{epsilon}&#10; \end{equation*}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05" y="4622451"/>
            <a:ext cx="3734135" cy="803331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090811" y="0"/>
            <a:ext cx="383783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Radar: SARSA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42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048328" y="23037"/>
            <a:ext cx="305758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 of the talk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99456" y="1556792"/>
            <a:ext cx="5328592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it-IT" sz="2400" dirty="0" smtClean="0"/>
              <a:t>Cognitive radars and ISAC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dirty="0" err="1" smtClean="0"/>
              <a:t>Examples</a:t>
            </a:r>
            <a:r>
              <a:rPr lang="it-IT" altLang="it-IT" sz="2400" dirty="0" smtClean="0"/>
              <a:t>: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dirty="0" err="1" smtClean="0"/>
              <a:t>Spectrum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sharing</a:t>
            </a:r>
            <a:endParaRPr lang="it-IT" altLang="it-IT" sz="2000" dirty="0" smtClean="0"/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dirty="0" smtClean="0"/>
              <a:t>ISAC with cognitive Massive MIMO radar 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dirty="0" smtClean="0"/>
              <a:t>ISAC for </a:t>
            </a:r>
            <a:r>
              <a:rPr lang="it-IT" altLang="it-IT" sz="2000" dirty="0" err="1" smtClean="0"/>
              <a:t>automotive</a:t>
            </a:r>
            <a:r>
              <a:rPr lang="it-IT" altLang="it-IT" sz="2000" dirty="0" smtClean="0"/>
              <a:t> MIMO </a:t>
            </a:r>
            <a:r>
              <a:rPr lang="it-IT" altLang="it-IT" sz="2000" dirty="0" err="1" smtClean="0"/>
              <a:t>radars</a:t>
            </a:r>
            <a:endParaRPr lang="it-IT" altLang="it-IT" sz="2000" dirty="0" smtClean="0"/>
          </a:p>
          <a:p>
            <a:pPr marL="285750" lvl="1" indent="-285750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dirty="0" err="1"/>
              <a:t>Conclusions</a:t>
            </a:r>
            <a:endParaRPr lang="it-IT" alt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208568" y="6483972"/>
            <a:ext cx="396528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00" y="608401"/>
            <a:ext cx="4599271" cy="58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312025" y="0"/>
            <a:ext cx="583264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Radar: Static environment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556792"/>
            <a:ext cx="6732187" cy="4575966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983432" y="4632449"/>
            <a:ext cx="435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ROC using RL vs alternative approaches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1002200" y="1052736"/>
            <a:ext cx="638994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Four targets with different Signal to Noise ratio (SNR), </a:t>
            </a:r>
            <a:r>
              <a:rPr lang="en-GB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=10</a:t>
            </a:r>
            <a:r>
              <a:rPr lang="en-GB" sz="18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T1 at -0.2, SNR = -5dB,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T2 at 0, SNR = -8dB,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T3 at 0.2, SNR = -10dB,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GB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T4 at 0.3, SNR = -9dB,</a:t>
            </a: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20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836712"/>
            <a:ext cx="4371975" cy="5124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42440" y="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ntegrated system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based on RL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9376" y="1453073"/>
            <a:ext cx="61926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l"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RL based multi-target detection </a:t>
            </a:r>
            <a:endParaRPr lang="en-US" sz="2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  <a:p>
            <a:pPr marL="342900" lvl="1" indent="-342900" algn="l"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  <a:p>
            <a:pPr marL="800100" lvl="2" indent="-342900" algn="l">
              <a:buClr>
                <a:srgbClr val="000000"/>
              </a:buClr>
              <a:buSzTx/>
              <a:buFont typeface="Wingdings" panose="05000000000000000000" charset="0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Design a robust Wald-type estimator for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mMIMO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  <a:p>
            <a:pPr marL="800100" lvl="2" indent="-342900" algn="l">
              <a:buClr>
                <a:srgbClr val="000000"/>
              </a:buClr>
              <a:buSzTx/>
              <a:buFont typeface="Wingdings" panose="05000000000000000000" charset="0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Introduce RL into multi-target detection</a:t>
            </a:r>
          </a:p>
          <a:p>
            <a:pPr marL="800100" lvl="2" indent="-342900" algn="l">
              <a:buClr>
                <a:srgbClr val="000000"/>
              </a:buClr>
              <a:buSzTx/>
              <a:buFont typeface="Wingdings" panose="05000000000000000000" charset="0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Achieve dynamic detection under unknown environment</a:t>
            </a:r>
          </a:p>
          <a:p>
            <a:pPr marL="800100" lvl="2" indent="-342900" algn="l">
              <a:buClr>
                <a:srgbClr val="000000"/>
              </a:buClr>
              <a:buSzTx/>
              <a:buFont typeface="Wingdings" panose="05000000000000000000" charset="0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Enhance weak target detection performance</a:t>
            </a:r>
          </a:p>
          <a:p>
            <a:pPr marL="457200" lvl="2" algn="l">
              <a:buClr>
                <a:srgbClr val="000000"/>
              </a:buClr>
              <a:buSzTx/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  <a:p>
            <a:pPr marL="342900" lvl="1" indent="-342900" algn="l"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Realization of integrated communication </a:t>
            </a:r>
            <a:endParaRPr lang="en-US" sz="2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marL="342900" lvl="1" indent="-342900" algn="l"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endParaRPr lang="zh-CN" altLang="en-US" sz="20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charset="0"/>
            </a:endParaRPr>
          </a:p>
          <a:p>
            <a:pPr marL="800100" lvl="2" indent="-342900" algn="l">
              <a:buClr>
                <a:srgbClr val="000000"/>
              </a:buClr>
              <a:buSzTx/>
              <a:buFont typeface="Wingdings" panose="05000000000000000000" charset="0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Embed communication information into radar transmit waveform via complex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beampattern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modulation (AM or PM)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  <a:p>
            <a:pPr lvl="1" algn="l">
              <a:buClr>
                <a:srgbClr val="00B0F0"/>
              </a:buClr>
            </a:pP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/>
              <p14:cNvContentPartPr/>
              <p14:nvPr/>
            </p14:nvContentPartPr>
            <p14:xfrm>
              <a:off x="2732405" y="3599815"/>
              <a:ext cx="635" cy="635"/>
            </p14:xfrm>
          </p:contentPart>
        </mc:Choice>
        <mc:Fallback xmlns="">
          <p:pic>
            <p:nvPicPr>
              <p:cNvPr id="10" name="墨迹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5895" y="3583305"/>
                <a:ext cx="33655" cy="3365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24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5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44905" y="28810"/>
            <a:ext cx="406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RL: Joint waveform design</a:t>
            </a:r>
          </a:p>
        </p:txBody>
      </p:sp>
      <p:pic>
        <p:nvPicPr>
          <p:cNvPr id="20" name="图片 19" descr="距离门示意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0" y="1742084"/>
            <a:ext cx="3240000" cy="234170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95760" y="4492641"/>
            <a:ext cx="289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Divide the detection area into L discrete angular bins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584192" y="4512022"/>
            <a:ext cx="3321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Steer the beams to the angular bins that most likely contains a target while ensuring the communication </a:t>
            </a:r>
            <a:r>
              <a:rPr lang="en-US" sz="16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power </a:t>
            </a:r>
            <a:endParaRPr lang="en-US" sz="1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600" y="1684329"/>
            <a:ext cx="3240000" cy="262017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168" y="1684329"/>
            <a:ext cx="3240000" cy="261153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544272" y="4443300"/>
            <a:ext cx="3167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Embed communication codes modulated into the </a:t>
            </a:r>
            <a:r>
              <a:rPr lang="en-US" sz="16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complex </a:t>
            </a:r>
            <a:r>
              <a:rPr lang="en-US" sz="1600" kern="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beampattern</a:t>
            </a:r>
            <a:r>
              <a:rPr lang="en-US" sz="16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r>
              <a:rPr lang="en-US" sz="1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towards the communication </a:t>
            </a:r>
            <a:r>
              <a:rPr lang="en-US" sz="16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direction</a:t>
            </a:r>
            <a:endParaRPr lang="en-US" sz="1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3740664" y="2548425"/>
            <a:ext cx="411480" cy="906314"/>
          </a:xfrm>
          <a:prstGeom prst="homePlate">
            <a:avLst>
              <a:gd name="adj" fmla="val 5268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31"/>
          <p:cNvSpPr/>
          <p:nvPr/>
        </p:nvSpPr>
        <p:spPr>
          <a:xfrm>
            <a:off x="7752544" y="2548425"/>
            <a:ext cx="411480" cy="906314"/>
          </a:xfrm>
          <a:prstGeom prst="homePlate">
            <a:avLst>
              <a:gd name="adj" fmla="val 5268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ttangolo 2"/>
          <p:cNvSpPr/>
          <p:nvPr/>
        </p:nvSpPr>
        <p:spPr>
          <a:xfrm>
            <a:off x="119336" y="6549727"/>
            <a:ext cx="12001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W. </a:t>
            </a:r>
            <a:r>
              <a:rPr lang="en-US" sz="1000" dirty="0" err="1">
                <a:solidFill>
                  <a:schemeClr val="bg1"/>
                </a:solidFill>
              </a:rPr>
              <a:t>Zhai</a:t>
            </a:r>
            <a:r>
              <a:rPr lang="en-US" sz="1000" dirty="0">
                <a:solidFill>
                  <a:schemeClr val="bg1"/>
                </a:solidFill>
              </a:rPr>
              <a:t>, X. Wang, X. Cao, M. S. Greco, F. Gini, “Reinforcement Learning based Dual-Functional Massive MIMO Systems for Multi-target Detection and Communications”, </a:t>
            </a:r>
            <a:r>
              <a:rPr lang="en-US" sz="1000" i="1" dirty="0">
                <a:solidFill>
                  <a:schemeClr val="bg1"/>
                </a:solidFill>
              </a:rPr>
              <a:t>IEEE Transactions on Signal Processing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early access, 2023.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2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688288" y="6492875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23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7944905" y="28810"/>
            <a:ext cx="406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RL: Joint waveform design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51384" y="1173258"/>
            <a:ext cx="10729192" cy="473975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 receiver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applies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conventional beamforming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 amplify the communication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signal. The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 pulse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after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matched filtering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8"/>
            <a:endParaRPr lang="it-IT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During the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 pulse, the communication symbol carried by the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orthogonal waveform is modulated into the complex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beampattern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towards the communication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direction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communication information can be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embedded into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both the 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amplitude </a:t>
            </a:r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phase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the complex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beampattern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When using amplitude, it is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referred to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 AM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mode,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when phase, PM mode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Both can be retrieved at the receiver end.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28300"/>
              </p:ext>
            </p:extLst>
          </p:nvPr>
        </p:nvGraphicFramePr>
        <p:xfrm>
          <a:off x="3935760" y="2110051"/>
          <a:ext cx="4305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6" name="Equation" r:id="rId3" imgW="4305240" imgH="419040" progId="Equation.DSMT4">
                  <p:embed/>
                </p:oleObj>
              </mc:Choice>
              <mc:Fallback>
                <p:oleObj name="Equation" r:id="rId3" imgW="4305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60" y="2110051"/>
                        <a:ext cx="4305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682454"/>
              </p:ext>
            </p:extLst>
          </p:nvPr>
        </p:nvGraphicFramePr>
        <p:xfrm>
          <a:off x="4538923" y="3933056"/>
          <a:ext cx="290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7" name="Equation" r:id="rId5" imgW="2908080" imgH="444240" progId="Equation.DSMT4">
                  <p:embed/>
                </p:oleObj>
              </mc:Choice>
              <mc:Fallback>
                <p:oleObj name="Equation" r:id="rId5" imgW="290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923" y="3933056"/>
                        <a:ext cx="2908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8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54761" y="653655"/>
            <a:ext cx="270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Improved SARSA</a:t>
            </a:r>
            <a:endParaRPr lang="en-US" sz="2000" b="1" kern="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277706"/>
            <a:ext cx="4711470" cy="18339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168008" y="151416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training is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performed with two consecutive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radar pulses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the first is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directional,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second is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omni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-directional. In this way we increase the probability of detecting also very weak targets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37" y="3501008"/>
            <a:ext cx="5170935" cy="2158060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782883" y="355637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new optimization problem is given by the problem P</a:t>
            </a:r>
            <a:r>
              <a:rPr lang="en-US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gives into account the beamforming and the constraints on the communication signals.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1784" y="4949149"/>
            <a:ext cx="559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∈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NT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records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amplitude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information of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communication symbols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16332" y="5664816"/>
            <a:ext cx="544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∈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NT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records the phase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information of N</a:t>
            </a:r>
            <a:r>
              <a:rPr lang="en-US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communication symbols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00037" y="3429000"/>
            <a:ext cx="5656603" cy="2592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"/>
          <p:cNvSpPr txBox="1"/>
          <p:nvPr/>
        </p:nvSpPr>
        <p:spPr>
          <a:xfrm>
            <a:off x="7944905" y="28810"/>
            <a:ext cx="406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RL: Joint waveform design</a:t>
            </a: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27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558163" y="-12611"/>
            <a:ext cx="367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Simulations-Detection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771" y="2761637"/>
            <a:ext cx="2676525" cy="13722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857" y="2788806"/>
            <a:ext cx="2496185" cy="136779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099375" y="735961"/>
            <a:ext cx="708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kern="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Detection performance </a:t>
            </a:r>
            <a:r>
              <a:rPr lang="en-US" sz="2000" b="1" kern="1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vs </a:t>
            </a:r>
            <a:r>
              <a:rPr lang="en-US" sz="2000" b="1" kern="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number of virtual </a:t>
            </a:r>
            <a:r>
              <a:rPr lang="en-US" sz="2000" b="1" kern="1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antennas N</a:t>
            </a:r>
            <a:endParaRPr lang="en-US" sz="2000" b="1" kern="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2" y="4601649"/>
            <a:ext cx="2562225" cy="13995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336" y="4615294"/>
            <a:ext cx="2491829" cy="136207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571805" y="4143397"/>
            <a:ext cx="1684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Weak target 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220397" y="4170566"/>
            <a:ext cx="1684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Weak target 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320872" y="6015159"/>
            <a:ext cx="1684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Weak target 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672064" y="6042774"/>
            <a:ext cx="1945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Strong target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37" y="654147"/>
            <a:ext cx="4461902" cy="329979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1171486" y="3953945"/>
            <a:ext cx="391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 of </a:t>
            </a:r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static scenario.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10151" y="4475454"/>
            <a:ext cx="3128641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T1 at -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0.35,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SNR =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-10dB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 algn="just">
              <a:spcBef>
                <a:spcPts val="200"/>
              </a:spcBef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T2 at 0, SNR =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-10dB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 algn="just">
              <a:spcBef>
                <a:spcPts val="200"/>
              </a:spcBef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T3 at 0.2, SNR =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-5dB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 algn="just">
              <a:spcBef>
                <a:spcPts val="200"/>
              </a:spcBef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T4 at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0.35,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SNR =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-15dB,</a:t>
            </a:r>
          </a:p>
          <a:p>
            <a:pPr marL="285750" indent="-285750" algn="just">
              <a:spcBef>
                <a:spcPts val="200"/>
              </a:spcBef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CM at -0.15</a:t>
            </a:r>
          </a:p>
          <a:p>
            <a:pPr marL="285750" indent="-285750" algn="just">
              <a:spcBef>
                <a:spcPts val="200"/>
              </a:spcBef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N=N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*N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, P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=10</a:t>
            </a:r>
            <a:r>
              <a:rPr lang="en-GB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-4</a:t>
            </a:r>
            <a:endParaRPr lang="en-GB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213" y="1332142"/>
            <a:ext cx="3807283" cy="1433201"/>
          </a:xfrm>
          <a:prstGeom prst="rect">
            <a:avLst/>
          </a:prstGeom>
        </p:spPr>
      </p:pic>
      <p:sp>
        <p:nvSpPr>
          <p:cNvPr id="2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28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0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688288" y="6492875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26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7699454" y="15405"/>
            <a:ext cx="446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Simulations-Communication</a:t>
            </a:r>
          </a:p>
        </p:txBody>
      </p:sp>
      <p:sp>
        <p:nvSpPr>
          <p:cNvPr id="4" name="文本框 11"/>
          <p:cNvSpPr txBox="1"/>
          <p:nvPr/>
        </p:nvSpPr>
        <p:spPr>
          <a:xfrm>
            <a:off x="839416" y="9087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kern="1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Performance of the communication channel in PM mode</a:t>
            </a:r>
            <a:endParaRPr lang="en-US" sz="2000" b="1" kern="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pic>
        <p:nvPicPr>
          <p:cNvPr id="5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373" y="1638587"/>
            <a:ext cx="4361115" cy="3438964"/>
          </a:xfrm>
          <a:prstGeom prst="rect">
            <a:avLst/>
          </a:prstGeom>
        </p:spPr>
      </p:pic>
      <p:pic>
        <p:nvPicPr>
          <p:cNvPr id="9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484784"/>
            <a:ext cx="4645514" cy="37444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55440" y="5336947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otal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transmit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beampattern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with 4 targets and 1 communication channel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16080" y="5346516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Bit Error Rate (BER) in PM mode. It deteriorates with increased data rate and drops when SNR&gt;5 dB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15880" y="5844803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200"/>
              </a:spcBef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=N</a:t>
            </a:r>
            <a:r>
              <a:rPr lang="en-GB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=100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44072" y="39536"/>
            <a:ext cx="523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ISAC for automotive MIMO radars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625" y="692696"/>
            <a:ext cx="10301605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zh-CN" alt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Yu Gothic Medium" panose="020B0500000000000000" charset="-128"/>
                <a:cs typeface="Times New Roman" panose="02020603050405020304" charset="0"/>
                <a:sym typeface="Yu Gothic Medium" panose="020B0500000000000000" charset="-128"/>
              </a:rPr>
              <a:t>Basic </a:t>
            </a:r>
            <a:r>
              <a:rPr lang="zh-CN" altLang="en-US" sz="2000" b="1" kern="100" dirty="0" smtClean="0">
                <a:solidFill>
                  <a:srgbClr val="0070C0"/>
                </a:solidFill>
                <a:latin typeface="Cambria" panose="02040503050406030204" pitchFamily="18" charset="0"/>
                <a:ea typeface="Yu Gothic Medium" panose="020B0500000000000000" charset="-128"/>
                <a:cs typeface="Times New Roman" panose="02020603050405020304" charset="0"/>
                <a:sym typeface="Yu Gothic Medium" panose="020B0500000000000000" charset="-128"/>
              </a:rPr>
              <a:t>parameters</a:t>
            </a:r>
            <a:endParaRPr lang="en-US" altLang="zh-CN" sz="2000" b="1" kern="1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620" y="1130846"/>
            <a:ext cx="463740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Colocated MIMO radar </a:t>
            </a:r>
            <a:r>
              <a:rPr lang="en-US" altLang="zh-CN" kern="100" dirty="0" smtClean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(TX): 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84032" y="1598642"/>
            <a:ext cx="471932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Number of antennas for sensing: N</a:t>
            </a:r>
            <a:r>
              <a:rPr lang="en-US" altLang="zh-CN" kern="100" baseline="-250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1                        </a:t>
            </a:r>
          </a:p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Inter-element spacing: </a:t>
            </a:r>
            <a:r>
              <a:rPr lang="en-US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d</a:t>
            </a:r>
            <a:r>
              <a:rPr lang="en-US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</a:t>
            </a:r>
            <a:endParaRPr lang="en-US" kern="100" baseline="-250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8313" y="1600111"/>
            <a:ext cx="5395719" cy="80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Total number of transmit antennas: N</a:t>
            </a:r>
            <a:r>
              <a:rPr lang="en-US" altLang="zh-CN" kern="100" baseline="-250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                       </a:t>
            </a:r>
          </a:p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Number of antennas for communication: 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2  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3930" y="1632731"/>
            <a:ext cx="9668574" cy="83121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620" y="2515781"/>
            <a:ext cx="463740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Colocated MIMO radar </a:t>
            </a:r>
            <a:r>
              <a:rPr lang="en-US" altLang="zh-CN" kern="100" dirty="0" smtClean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(RX): 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8269" y="2952026"/>
            <a:ext cx="381158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Number of receive antennas: M</a:t>
            </a:r>
            <a:r>
              <a:rPr lang="en-US" altLang="zh-CN" kern="100" baseline="-250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   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65495" y="2971076"/>
            <a:ext cx="48653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Inter-element spacing: </a:t>
            </a:r>
            <a:r>
              <a:rPr lang="en-US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d</a:t>
            </a:r>
            <a:r>
              <a:rPr lang="en-US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r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=Nd</a:t>
            </a:r>
            <a:r>
              <a:rPr lang="en-US" altLang="zh-CN" kern="100" baseline="-250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963295" y="3035211"/>
            <a:ext cx="9669209" cy="36131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8625" y="3471391"/>
            <a:ext cx="415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altLang="zh-CN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Transmit </a:t>
            </a:r>
            <a:r>
              <a:rPr lang="en-US" altLang="zh-CN" sz="2000" b="1" kern="1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signal (</a:t>
            </a:r>
            <a:r>
              <a:rPr lang="en-US" altLang="zh-CN" sz="2000" b="1" i="1" kern="100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</a:t>
            </a:r>
            <a:r>
              <a:rPr lang="en-US" altLang="zh-CN" sz="2000" b="1" kern="1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 pulse)</a:t>
            </a:r>
            <a:endParaRPr lang="en-US" altLang="zh-CN" sz="2000" b="1" kern="1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graphicFrame>
        <p:nvGraphicFramePr>
          <p:cNvPr id="36" name="对象 3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3390"/>
              </p:ext>
            </p:extLst>
          </p:nvPr>
        </p:nvGraphicFramePr>
        <p:xfrm>
          <a:off x="1319213" y="3986213"/>
          <a:ext cx="537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" name="Equation" r:id="rId4" imgW="2857320" imgH="241200" progId="Equation.DSMT4">
                  <p:embed/>
                </p:oleObj>
              </mc:Choice>
              <mc:Fallback>
                <p:oleObj name="Equation" r:id="rId4" imgW="2857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9213" y="3986213"/>
                        <a:ext cx="53721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642620" y="3921036"/>
            <a:ext cx="5562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sz="2000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33611" y="5127607"/>
            <a:ext cx="3253105" cy="83099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Steering vector of sensing subarray</a:t>
            </a:r>
          </a:p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Sensing orthogonal </a:t>
            </a:r>
            <a:r>
              <a:rPr lang="en-US" altLang="zh-C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waveforms</a:t>
            </a:r>
            <a:endParaRPr lang="en-US" altLang="zh-CN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42" name="右箭头 41"/>
          <p:cNvSpPr/>
          <p:nvPr/>
        </p:nvSpPr>
        <p:spPr>
          <a:xfrm rot="5400000">
            <a:off x="2293620" y="4773469"/>
            <a:ext cx="440055" cy="199390"/>
          </a:xfrm>
          <a:prstGeom prst="rightArrow">
            <a:avLst>
              <a:gd name="adj1" fmla="val 50000"/>
              <a:gd name="adj2" fmla="val 142051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43" name="右箭头 42"/>
          <p:cNvSpPr/>
          <p:nvPr/>
        </p:nvSpPr>
        <p:spPr>
          <a:xfrm rot="5400000">
            <a:off x="4607560" y="4629453"/>
            <a:ext cx="440055" cy="199390"/>
          </a:xfrm>
          <a:prstGeom prst="rightArrow">
            <a:avLst>
              <a:gd name="adj1" fmla="val 50000"/>
              <a:gd name="adj2" fmla="val 142051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72569" y="5013256"/>
            <a:ext cx="3377565" cy="132343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Steering vector of communication subarray</a:t>
            </a:r>
          </a:p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Precoding </a:t>
            </a:r>
            <a:r>
              <a:rPr lang="en-US" altLang="zh-C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matrix for K users</a:t>
            </a:r>
            <a:endParaRPr lang="en-US" altLang="zh-CN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Communication orthogonal </a:t>
            </a:r>
            <a:r>
              <a:rPr lang="en-US" altLang="zh-C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waveforms</a:t>
            </a:r>
            <a:endParaRPr lang="en-US" altLang="zh-CN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703032" y="4731385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sensing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922060" y="4610607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communication</a:t>
            </a:r>
          </a:p>
        </p:txBody>
      </p:sp>
      <p:graphicFrame>
        <p:nvGraphicFramePr>
          <p:cNvPr id="48" name="对象 4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98892"/>
              </p:ext>
            </p:extLst>
          </p:nvPr>
        </p:nvGraphicFramePr>
        <p:xfrm>
          <a:off x="8404225" y="4005263"/>
          <a:ext cx="2892425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" name="Equation" r:id="rId6" imgW="1574640" imgH="787320" progId="Equation.DSMT4">
                  <p:embed/>
                </p:oleObj>
              </mc:Choice>
              <mc:Fallback>
                <p:oleObj name="Equation" r:id="rId6" imgW="1574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04225" y="4005263"/>
                        <a:ext cx="2892425" cy="1446212"/>
                      </a:xfrm>
                      <a:prstGeom prst="rect">
                        <a:avLst/>
                      </a:prstGeom>
                      <a:ln w="254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右箭头 48"/>
          <p:cNvSpPr/>
          <p:nvPr/>
        </p:nvSpPr>
        <p:spPr>
          <a:xfrm>
            <a:off x="7531735" y="4530090"/>
            <a:ext cx="651510" cy="374650"/>
          </a:xfrm>
          <a:prstGeom prst="rightArrow">
            <a:avLst>
              <a:gd name="adj1" fmla="val 50000"/>
              <a:gd name="adj2" fmla="val 1420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1344" y="6533060"/>
            <a:ext cx="12097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W. Zhang, X. Wang, M. S. Greco,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Gini, “Reinforcement learning based integrated sensing and communications for automotive MIMO radar,”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IEEE Radar </a:t>
            </a:r>
            <a:r>
              <a:rPr lang="en-US" sz="1200" i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69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28625" y="764704"/>
            <a:ext cx="257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Sensing </a:t>
            </a:r>
            <a:r>
              <a:rPr lang="en-US" sz="2000" b="1" kern="1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model</a:t>
            </a:r>
            <a:endParaRPr lang="en-US" sz="2000" b="1" kern="1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620" y="1263830"/>
            <a:ext cx="9845868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Consider L targets to be detected, the received signal by the colocated MIMO receiver: 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8997"/>
              </p:ext>
            </p:extLst>
          </p:nvPr>
        </p:nvGraphicFramePr>
        <p:xfrm>
          <a:off x="1312863" y="1628775"/>
          <a:ext cx="46069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3" name="Equation" r:id="rId4" imgW="2666880" imgH="431640" progId="Equation.DSMT4">
                  <p:embed/>
                </p:oleObj>
              </mc:Choice>
              <mc:Fallback>
                <p:oleObj name="Equation" r:id="rId4" imgW="266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2863" y="1628775"/>
                        <a:ext cx="460692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642620" y="2255700"/>
            <a:ext cx="9648825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sz="2000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Applying matched filtering and vectorizing:</a:t>
            </a:r>
          </a:p>
        </p:txBody>
      </p:sp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71806"/>
              </p:ext>
            </p:extLst>
          </p:nvPr>
        </p:nvGraphicFramePr>
        <p:xfrm>
          <a:off x="500063" y="2738438"/>
          <a:ext cx="373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4" name="Equation" r:id="rId6" imgW="2171520" imgH="431640" progId="Equation.DSMT4">
                  <p:embed/>
                </p:oleObj>
              </mc:Choice>
              <mc:Fallback>
                <p:oleObj name="Equation" r:id="rId6" imgW="2171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063" y="2738438"/>
                        <a:ext cx="3733800" cy="723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右箭头 24"/>
          <p:cNvSpPr/>
          <p:nvPr/>
        </p:nvSpPr>
        <p:spPr>
          <a:xfrm>
            <a:off x="4439816" y="3001190"/>
            <a:ext cx="440055" cy="199390"/>
          </a:xfrm>
          <a:prstGeom prst="rightArrow">
            <a:avLst>
              <a:gd name="adj1" fmla="val 50000"/>
              <a:gd name="adj2" fmla="val 142051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graphicFrame>
        <p:nvGraphicFramePr>
          <p:cNvPr id="26" name="对象 2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00267"/>
              </p:ext>
            </p:extLst>
          </p:nvPr>
        </p:nvGraphicFramePr>
        <p:xfrm>
          <a:off x="5005388" y="2738438"/>
          <a:ext cx="4495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5" name="Equation" r:id="rId8" imgW="2616120" imgH="431640" progId="Equation.DSMT4">
                  <p:embed/>
                </p:oleObj>
              </mc:Choice>
              <mc:Fallback>
                <p:oleObj name="Equation" r:id="rId8" imgW="2616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05388" y="2738438"/>
                        <a:ext cx="4495800" cy="723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428625" y="3509940"/>
            <a:ext cx="3363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Communication </a:t>
            </a:r>
            <a:r>
              <a:rPr lang="en-US" sz="2000" b="1" kern="1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model</a:t>
            </a:r>
            <a:endParaRPr lang="en-US" sz="2000" b="1" kern="1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2620" y="4031852"/>
            <a:ext cx="9845868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sz="2000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Consider K downlink communication users, the signal vector received by the K users:</a:t>
            </a:r>
          </a:p>
        </p:txBody>
      </p:sp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35813"/>
              </p:ext>
            </p:extLst>
          </p:nvPr>
        </p:nvGraphicFramePr>
        <p:xfrm>
          <a:off x="1303655" y="4556680"/>
          <a:ext cx="3553460" cy="40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6" r:id="rId10" imgW="2057400" imgH="241300" progId="Equation.DSMT4">
                  <p:embed/>
                </p:oleObj>
              </mc:Choice>
              <mc:Fallback>
                <p:oleObj r:id="rId10" imgW="2057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3655" y="4556680"/>
                        <a:ext cx="3553460" cy="40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642620" y="4990702"/>
            <a:ext cx="9648825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sz="2000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The SNR of the </a:t>
            </a:r>
            <a:r>
              <a:rPr lang="en-US" altLang="zh-CN" i="1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k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 user:</a:t>
            </a:r>
          </a:p>
        </p:txBody>
      </p:sp>
      <p:graphicFrame>
        <p:nvGraphicFramePr>
          <p:cNvPr id="33" name="对象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03208"/>
              </p:ext>
            </p:extLst>
          </p:nvPr>
        </p:nvGraphicFramePr>
        <p:xfrm>
          <a:off x="1303338" y="5451078"/>
          <a:ext cx="3334385" cy="98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" name="Equation" r:id="rId12" imgW="1930320" imgH="583920" progId="Equation.DSMT4">
                  <p:embed/>
                </p:oleObj>
              </mc:Choice>
              <mc:Fallback>
                <p:oleObj name="Equation" r:id="rId12" imgW="1930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3338" y="5451078"/>
                        <a:ext cx="3334385" cy="985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标注 37"/>
          <p:cNvSpPr/>
          <p:nvPr/>
        </p:nvSpPr>
        <p:spPr>
          <a:xfrm>
            <a:off x="7367270" y="5172947"/>
            <a:ext cx="2466975" cy="1096010"/>
          </a:xfrm>
          <a:prstGeom prst="wedgeRectCallout">
            <a:avLst>
              <a:gd name="adj1" fmla="val -153372"/>
              <a:gd name="adj2" fmla="val -6610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Suppose </a:t>
            </a:r>
            <a:r>
              <a:rPr lang="en-US" altLang="zh-CN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H</a:t>
            </a:r>
            <a:r>
              <a:rPr lang="en-US" altLang="zh-CN" sz="2000" b="1" baseline="-25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c</a:t>
            </a:r>
            <a:r>
              <a:rPr lang="en-US" altLang="zh-CN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and </a:t>
            </a:r>
            <a:r>
              <a:rPr lang="en-US" altLang="zh-CN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H</a:t>
            </a:r>
            <a:r>
              <a:rPr lang="en-US" altLang="zh-CN" sz="2000" b="1" baseline="-25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r</a:t>
            </a:r>
            <a:r>
              <a:rPr lang="en-US" altLang="zh-CN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are known</a:t>
            </a:r>
          </a:p>
        </p:txBody>
      </p:sp>
      <p:sp>
        <p:nvSpPr>
          <p:cNvPr id="24" name="文本框 3"/>
          <p:cNvSpPr txBox="1"/>
          <p:nvPr/>
        </p:nvSpPr>
        <p:spPr>
          <a:xfrm>
            <a:off x="9669683" y="17302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Signal Model</a:t>
            </a:r>
          </a:p>
        </p:txBody>
      </p:sp>
      <p:sp>
        <p:nvSpPr>
          <p:cNvPr id="1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31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21" name="对象 2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24730"/>
              </p:ext>
            </p:extLst>
          </p:nvPr>
        </p:nvGraphicFramePr>
        <p:xfrm>
          <a:off x="9490090" y="2887197"/>
          <a:ext cx="23098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" name="Equation" r:id="rId14" imgW="1346040" imgH="241200" progId="Equation.DSMT4">
                  <p:embed/>
                </p:oleObj>
              </mc:Choice>
              <mc:Fallback>
                <p:oleObj name="Equation" r:id="rId14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90090" y="2887197"/>
                        <a:ext cx="2309813" cy="4048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039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030" y="3956876"/>
            <a:ext cx="3596640" cy="1675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34365" y="-171155"/>
            <a:ext cx="5310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I: RL-based Antenna Division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8623" y="874489"/>
            <a:ext cx="10301605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RL-based antenna </a:t>
            </a:r>
            <a:r>
              <a:rPr lang="en-US" sz="2000" b="1" kern="1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division</a:t>
            </a:r>
            <a:endParaRPr lang="en-US" sz="2000" b="1" kern="1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2619" y="1503680"/>
            <a:ext cx="108539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sz="2400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The number of antennas for sensing and communication need to be reasonably allocated under different </a:t>
            </a:r>
            <a:r>
              <a:rPr lang="en-US" altLang="zh-CN" kern="100" dirty="0" smtClean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scenarios, learning from the environment. 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8624" y="2564904"/>
            <a:ext cx="10301605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RL: s</a:t>
            </a: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tate-action-reward-state-action </a:t>
            </a:r>
            <a:r>
              <a:rPr lang="en-US" sz="2000" b="1" kern="1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framework</a:t>
            </a:r>
            <a:endParaRPr lang="en-US" sz="2000" b="1" kern="1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7737475" y="4521391"/>
            <a:ext cx="361950" cy="800100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523519" y="3429000"/>
            <a:ext cx="6539942" cy="2715260"/>
            <a:chOff x="1098628" y="1146175"/>
            <a:chExt cx="6539942" cy="2715260"/>
          </a:xfrm>
        </p:grpSpPr>
        <p:pic>
          <p:nvPicPr>
            <p:cNvPr id="24" name="图片 1" descr="SARS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628" y="1407121"/>
              <a:ext cx="6539942" cy="2454314"/>
            </a:xfrm>
            <a:prstGeom prst="rect">
              <a:avLst/>
            </a:prstGeom>
          </p:spPr>
        </p:pic>
        <p:sp>
          <p:nvSpPr>
            <p:cNvPr id="26" name="椭圆 2"/>
            <p:cNvSpPr/>
            <p:nvPr/>
          </p:nvSpPr>
          <p:spPr>
            <a:xfrm>
              <a:off x="1358865" y="1156591"/>
              <a:ext cx="2009673" cy="20672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7" name="椭圆 5"/>
            <p:cNvSpPr/>
            <p:nvPr/>
          </p:nvSpPr>
          <p:spPr>
            <a:xfrm>
              <a:off x="3368538" y="1156591"/>
              <a:ext cx="1919545" cy="20672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9" name="椭圆 11"/>
            <p:cNvSpPr/>
            <p:nvPr/>
          </p:nvSpPr>
          <p:spPr>
            <a:xfrm>
              <a:off x="5329864" y="1146175"/>
              <a:ext cx="1949389" cy="20672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34" name="文本框 17"/>
            <p:cNvSpPr txBox="1"/>
            <p:nvPr/>
          </p:nvSpPr>
          <p:spPr>
            <a:xfrm>
              <a:off x="1241878" y="3123003"/>
              <a:ext cx="1280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</a:rPr>
                <a:t>Training 1</a:t>
              </a:r>
            </a:p>
          </p:txBody>
        </p:sp>
        <p:sp>
          <p:nvSpPr>
            <p:cNvPr id="35" name="文本框 24"/>
            <p:cNvSpPr txBox="1"/>
            <p:nvPr/>
          </p:nvSpPr>
          <p:spPr>
            <a:xfrm>
              <a:off x="3076070" y="3130678"/>
              <a:ext cx="1280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</a:rPr>
                <a:t>Training 2</a:t>
              </a:r>
            </a:p>
          </p:txBody>
        </p:sp>
        <p:sp>
          <p:nvSpPr>
            <p:cNvPr id="36" name="文本框 27"/>
            <p:cNvSpPr txBox="1"/>
            <p:nvPr/>
          </p:nvSpPr>
          <p:spPr>
            <a:xfrm>
              <a:off x="5114989" y="3130678"/>
              <a:ext cx="1280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</a:rPr>
                <a:t>Training 3</a:t>
              </a:r>
            </a:p>
          </p:txBody>
        </p:sp>
      </p:grpSp>
      <p:sp>
        <p:nvSpPr>
          <p:cNvPr id="1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32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4439816" y="62935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rPr>
              <a:t>Non-cooperative sensing and communications systems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ea typeface="Open Sans Light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807968" y="1196752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systems work separately mitigating mutual interferences without a direct exchange of information.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Good approach for large-scale radar systems, not for more dynamic scenarios and applications, as in the automotive branch or in the consumer market.</a:t>
            </a:r>
            <a:endParaRPr lang="en-GB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5" lvl="1" indent="-1428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Intelligent design of the receivers in the presence of thermal noise, clutter, interfering signals, malicious platforms and intentional interference.</a:t>
            </a:r>
          </a:p>
          <a:p>
            <a:pPr marL="371475" lvl="1" indent="-14287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5" lvl="1" indent="-1428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of cognitive techniques on both sensing and communication sides for an intelligent use of the spectrum resource.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412776"/>
            <a:ext cx="4626498" cy="3511599"/>
          </a:xfrm>
          <a:prstGeom prst="rect">
            <a:avLst/>
          </a:prstGeom>
        </p:spPr>
      </p:pic>
      <p:sp>
        <p:nvSpPr>
          <p:cNvPr id="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6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04144" y="-146638"/>
            <a:ext cx="5310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I: RL-based Antenna Division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8798" y="676925"/>
            <a:ext cx="10301605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State-action-reward-state-action</a:t>
            </a:r>
            <a:endParaRPr lang="en-US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6841" y="1253220"/>
            <a:ext cx="5833251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Set of </a:t>
            </a:r>
            <a:r>
              <a:rPr lang="en-US" altLang="zh-CN" kern="100" dirty="0" smtClean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states (# of transmit sensing antennas) : 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7006"/>
              </p:ext>
            </p:extLst>
          </p:nvPr>
        </p:nvGraphicFramePr>
        <p:xfrm>
          <a:off x="5735960" y="1342880"/>
          <a:ext cx="1419567" cy="31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7" r:id="rId4" imgW="914400" imgH="203200" progId="Equation.DSMT4">
                  <p:embed/>
                </p:oleObj>
              </mc:Choice>
              <mc:Fallback>
                <p:oleObj r:id="rId4" imgW="914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5960" y="1342880"/>
                        <a:ext cx="1419567" cy="315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42620" y="1853476"/>
            <a:ext cx="1996996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Set of actions: </a:t>
            </a:r>
          </a:p>
        </p:txBody>
      </p:sp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148629"/>
              </p:ext>
            </p:extLst>
          </p:nvPr>
        </p:nvGraphicFramePr>
        <p:xfrm>
          <a:off x="2567608" y="1927941"/>
          <a:ext cx="4772055" cy="32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8" r:id="rId6" imgW="3022600" imgH="203200" progId="Equation.DSMT4">
                  <p:embed/>
                </p:oleObj>
              </mc:Choice>
              <mc:Fallback>
                <p:oleObj r:id="rId6" imgW="3022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7608" y="1927941"/>
                        <a:ext cx="4772055" cy="32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642620" y="2371001"/>
            <a:ext cx="263461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Updating of Q-table:</a:t>
            </a:r>
          </a:p>
        </p:txBody>
      </p:sp>
      <p:graphicFrame>
        <p:nvGraphicFramePr>
          <p:cNvPr id="26" name="对象 2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123989"/>
              </p:ext>
            </p:extLst>
          </p:nvPr>
        </p:nvGraphicFramePr>
        <p:xfrm>
          <a:off x="3071664" y="2387641"/>
          <a:ext cx="6051262" cy="43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9" name="Equation" r:id="rId8" imgW="3543120" imgH="253800" progId="Equation.DSMT4">
                  <p:embed/>
                </p:oleObj>
              </mc:Choice>
              <mc:Fallback>
                <p:oleObj name="Equation" r:id="rId8" imgW="3543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1664" y="2387641"/>
                        <a:ext cx="6051262" cy="434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8"/>
          <p:cNvSpPr txBox="1"/>
          <p:nvPr/>
        </p:nvSpPr>
        <p:spPr>
          <a:xfrm>
            <a:off x="521074" y="3140968"/>
            <a:ext cx="7447134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l-GR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ε</a:t>
            </a: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-greedy policy to select appropriate action “a</a:t>
            </a:r>
            <a:r>
              <a:rPr lang="en-US" sz="2000" b="1" kern="100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j</a:t>
            </a: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”</a:t>
            </a:r>
            <a:endParaRPr lang="en-US" sz="2000" b="1" kern="100" baseline="-25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29" name="文本框 13"/>
          <p:cNvSpPr txBox="1"/>
          <p:nvPr/>
        </p:nvSpPr>
        <p:spPr>
          <a:xfrm>
            <a:off x="551384" y="4607486"/>
            <a:ext cx="1855166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Rewards</a:t>
            </a:r>
            <a:endParaRPr lang="en-US" sz="2000" b="1" kern="100" baseline="-25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0" name="矩形 14"/>
          <p:cNvSpPr/>
          <p:nvPr/>
        </p:nvSpPr>
        <p:spPr>
          <a:xfrm>
            <a:off x="2643073" y="5017818"/>
            <a:ext cx="444500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endParaRPr lang="en-US" altLang="zh-CN" b="1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graphicFrame>
        <p:nvGraphicFramePr>
          <p:cNvPr id="31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24003"/>
              </p:ext>
            </p:extLst>
          </p:nvPr>
        </p:nvGraphicFramePr>
        <p:xfrm>
          <a:off x="1241445" y="3706412"/>
          <a:ext cx="4486071" cy="76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0" r:id="rId10" imgW="2705100" imgH="457200" progId="Equation.DSMT4">
                  <p:embed/>
                </p:oleObj>
              </mc:Choice>
              <mc:Fallback>
                <p:oleObj r:id="rId10" imgW="2705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1445" y="3706412"/>
                        <a:ext cx="4486071" cy="760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82058"/>
              </p:ext>
            </p:extLst>
          </p:nvPr>
        </p:nvGraphicFramePr>
        <p:xfrm>
          <a:off x="931603" y="5317469"/>
          <a:ext cx="1254414" cy="48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1" r:id="rId12" imgW="622300" imgH="241300" progId="Equation.DSMT4">
                  <p:embed/>
                </p:oleObj>
              </mc:Choice>
              <mc:Fallback>
                <p:oleObj r:id="rId12" imgW="622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603" y="5317469"/>
                        <a:ext cx="1254414" cy="487795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358446"/>
              </p:ext>
            </p:extLst>
          </p:nvPr>
        </p:nvGraphicFramePr>
        <p:xfrm>
          <a:off x="3087256" y="4998790"/>
          <a:ext cx="294573" cy="40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2" r:id="rId14" imgW="177165" imgH="241300" progId="Equation.DSMT4">
                  <p:embed/>
                </p:oleObj>
              </mc:Choice>
              <mc:Fallback>
                <p:oleObj r:id="rId14" imgW="177165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87256" y="4998790"/>
                        <a:ext cx="294573" cy="40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26"/>
          <p:cNvSpPr/>
          <p:nvPr/>
        </p:nvSpPr>
        <p:spPr>
          <a:xfrm>
            <a:off x="3250768" y="5009563"/>
            <a:ext cx="824166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None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: the reward of sensing, which is determined by the </a:t>
            </a:r>
            <a:r>
              <a:rPr lang="en-US" altLang="zh-CN" b="1" kern="100" dirty="0">
                <a:solidFill>
                  <a:srgbClr val="C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DOA estimation accuracy.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5" name="矩形 35"/>
          <p:cNvSpPr/>
          <p:nvPr/>
        </p:nvSpPr>
        <p:spPr>
          <a:xfrm>
            <a:off x="2643073" y="5524548"/>
            <a:ext cx="4445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en-US" altLang="zh-CN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endParaRPr lang="en-US" altLang="zh-CN" b="1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graphicFrame>
        <p:nvGraphicFramePr>
          <p:cNvPr id="36" name="对象 3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10862"/>
              </p:ext>
            </p:extLst>
          </p:nvPr>
        </p:nvGraphicFramePr>
        <p:xfrm>
          <a:off x="3085625" y="5470355"/>
          <a:ext cx="311642" cy="45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3" r:id="rId16" imgW="165100" imgH="241300" progId="Equation.DSMT4">
                  <p:embed/>
                </p:oleObj>
              </mc:Choice>
              <mc:Fallback>
                <p:oleObj r:id="rId16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85625" y="5470355"/>
                        <a:ext cx="311642" cy="455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8"/>
          <p:cNvSpPr/>
          <p:nvPr/>
        </p:nvSpPr>
        <p:spPr>
          <a:xfrm>
            <a:off x="3261736" y="5496045"/>
            <a:ext cx="824166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None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: the reward of communication, which is determined by the </a:t>
            </a:r>
            <a:r>
              <a:rPr lang="en-US" altLang="zh-CN" b="1" kern="100" dirty="0">
                <a:solidFill>
                  <a:srgbClr val="C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received SNR.</a:t>
            </a:r>
            <a:endParaRPr lang="en-US" altLang="zh-CN" kern="100" dirty="0">
              <a:solidFill>
                <a:schemeClr val="tx1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2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33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606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8492839" y="1752738"/>
            <a:ext cx="3405714" cy="36285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42630" y="-126"/>
            <a:ext cx="579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I: Reward “</a:t>
            </a:r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rj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of the j-</a:t>
            </a:r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Training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1693" y="950527"/>
            <a:ext cx="6621352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Reward of sensing —— determined by CRB</a:t>
            </a:r>
            <a:endParaRPr lang="en-US" sz="2000" b="1" kern="100" baseline="-25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2395" y="1700808"/>
            <a:ext cx="8181877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The CRB of the DOA estimation for a given sparse sensing </a:t>
            </a:r>
            <a:r>
              <a:rPr lang="en-US" altLang="zh-CN" kern="100" dirty="0" smtClean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subarray:</a:t>
            </a:r>
            <a:endParaRPr lang="en-US" altLang="zh-CN" kern="100" dirty="0"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graphicFrame>
        <p:nvGraphicFramePr>
          <p:cNvPr id="31" name="对象 3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75031"/>
              </p:ext>
            </p:extLst>
          </p:nvPr>
        </p:nvGraphicFramePr>
        <p:xfrm>
          <a:off x="1453789" y="2174586"/>
          <a:ext cx="5358534" cy="71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2" name="Equation" r:id="rId5" imgW="3136680" imgH="419040" progId="Equation.DSMT4">
                  <p:embed/>
                </p:oleObj>
              </mc:Choice>
              <mc:Fallback>
                <p:oleObj name="Equation" r:id="rId5" imgW="3136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3789" y="2174586"/>
                        <a:ext cx="5358534" cy="715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821639" y="3054443"/>
            <a:ext cx="4246076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altLang="zh-CN" kern="100" dirty="0" smtClean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where (</a:t>
            </a:r>
            <a:r>
              <a:rPr lang="en-US" altLang="zh-CN" i="1" kern="100" dirty="0" smtClean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L’</a:t>
            </a:r>
            <a:r>
              <a:rPr lang="en-US" altLang="zh-CN" kern="100" dirty="0" smtClean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detected targets)</a:t>
            </a:r>
            <a:endParaRPr lang="en-US" altLang="zh-CN" kern="100" dirty="0"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graphicFrame>
        <p:nvGraphicFramePr>
          <p:cNvPr id="34" name="对象 3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4565"/>
              </p:ext>
            </p:extLst>
          </p:nvPr>
        </p:nvGraphicFramePr>
        <p:xfrm>
          <a:off x="1174750" y="3613150"/>
          <a:ext cx="62880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3" name="Equation" r:id="rId7" imgW="3860640" imgH="736560" progId="Equation.DSMT4">
                  <p:embed/>
                </p:oleObj>
              </mc:Choice>
              <mc:Fallback>
                <p:oleObj name="Equation" r:id="rId7" imgW="38606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4750" y="3613150"/>
                        <a:ext cx="6288088" cy="1201738"/>
                      </a:xfrm>
                      <a:prstGeom prst="rect">
                        <a:avLst/>
                      </a:prstGeom>
                      <a:ln w="254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58857"/>
              </p:ext>
            </p:extLst>
          </p:nvPr>
        </p:nvGraphicFramePr>
        <p:xfrm>
          <a:off x="1135063" y="5359400"/>
          <a:ext cx="20589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4" name="Equation" r:id="rId9" imgW="1206360" imgH="228600" progId="Equation.DSMT4">
                  <p:embed/>
                </p:oleObj>
              </mc:Choice>
              <mc:Fallback>
                <p:oleObj name="Equation" r:id="rId9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5063" y="5359400"/>
                        <a:ext cx="2058987" cy="390525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42"/>
          <p:cNvSpPr/>
          <p:nvPr/>
        </p:nvSpPr>
        <p:spPr>
          <a:xfrm>
            <a:off x="551384" y="5329783"/>
            <a:ext cx="4133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en-US" altLang="zh-CN" sz="2000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</a:p>
        </p:txBody>
      </p:sp>
      <p:sp>
        <p:nvSpPr>
          <p:cNvPr id="46" name="右箭头 45"/>
          <p:cNvSpPr/>
          <p:nvPr/>
        </p:nvSpPr>
        <p:spPr>
          <a:xfrm>
            <a:off x="4632717" y="5471199"/>
            <a:ext cx="671195" cy="160655"/>
          </a:xfrm>
          <a:prstGeom prst="rightArrow">
            <a:avLst>
              <a:gd name="adj1" fmla="val 50000"/>
              <a:gd name="adj2" fmla="val 142051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graphicFrame>
        <p:nvGraphicFramePr>
          <p:cNvPr id="48" name="对象 4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66456"/>
              </p:ext>
            </p:extLst>
          </p:nvPr>
        </p:nvGraphicFramePr>
        <p:xfrm>
          <a:off x="5265307" y="5406301"/>
          <a:ext cx="668655" cy="33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5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65307" y="5406301"/>
                        <a:ext cx="668655" cy="334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矩形 49"/>
          <p:cNvSpPr/>
          <p:nvPr/>
        </p:nvSpPr>
        <p:spPr>
          <a:xfrm>
            <a:off x="5829186" y="5355578"/>
            <a:ext cx="1299845" cy="460375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wrap="square">
            <a:spAutoFit/>
          </a:bodyPr>
          <a:lstStyle/>
          <a:p>
            <a:pPr indent="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None/>
            </a:pPr>
            <a:r>
              <a:rPr lang="en-US" altLang="zh-CN" sz="2000" b="1" kern="100" dirty="0">
                <a:solidFill>
                  <a:srgbClr val="C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(diagonal)</a:t>
            </a:r>
          </a:p>
        </p:txBody>
      </p:sp>
      <p:sp>
        <p:nvSpPr>
          <p:cNvPr id="61" name="矩形 60"/>
          <p:cNvSpPr/>
          <p:nvPr/>
        </p:nvSpPr>
        <p:spPr>
          <a:xfrm>
            <a:off x="3286964" y="5301208"/>
            <a:ext cx="1299845" cy="460375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wrap="square">
            <a:spAutoFit/>
          </a:bodyPr>
          <a:lstStyle/>
          <a:p>
            <a:pPr indent="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charset="0"/>
              <a:buNone/>
            </a:pPr>
            <a:r>
              <a:rPr lang="en-US" altLang="zh-CN" sz="2000" b="1" kern="100" dirty="0">
                <a:solidFill>
                  <a:srgbClr val="C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(diagonal)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1693" y="6483808"/>
            <a:ext cx="9511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Stoica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A.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Nehorai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“MUSIC, maximum likelihood, and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Cramer-Rao 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bound,”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IEEE T-SP, vol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37, no. 5, pp. 720-741, May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1989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34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78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8138610" y="1873072"/>
            <a:ext cx="3405714" cy="36285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0016" y="12820"/>
            <a:ext cx="579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I: Reward “</a:t>
            </a:r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rj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of the j-</a:t>
            </a:r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Training</a:t>
            </a:r>
          </a:p>
        </p:txBody>
      </p:sp>
      <p:sp>
        <p:nvSpPr>
          <p:cNvPr id="53" name="矩形 52"/>
          <p:cNvSpPr/>
          <p:nvPr/>
        </p:nvSpPr>
        <p:spPr>
          <a:xfrm>
            <a:off x="469992" y="1130784"/>
            <a:ext cx="8290303" cy="72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To ensure the </a:t>
            </a:r>
            <a:r>
              <a:rPr lang="en-US" altLang="zh-CN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estimation accuracy </a:t>
            </a:r>
            <a:r>
              <a:rPr lang="en-US" altLang="zh-CN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for all targets, we take the maximum value of </a:t>
            </a:r>
            <a:r>
              <a:rPr lang="en-US" altLang="zh-CN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CRBs of </a:t>
            </a:r>
            <a:r>
              <a:rPr lang="en-US" altLang="zh-CN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all estimated DOAs as the objective </a:t>
            </a:r>
            <a:r>
              <a:rPr lang="en-US" altLang="zh-CN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function</a:t>
            </a:r>
          </a:p>
        </p:txBody>
      </p:sp>
      <p:graphicFrame>
        <p:nvGraphicFramePr>
          <p:cNvPr id="54" name="对象 5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46783"/>
              </p:ext>
            </p:extLst>
          </p:nvPr>
        </p:nvGraphicFramePr>
        <p:xfrm>
          <a:off x="2144496" y="2279362"/>
          <a:ext cx="4694670" cy="66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" name="Equation" r:id="rId5" imgW="2463480" imgH="330120" progId="Equation.DSMT4">
                  <p:embed/>
                </p:oleObj>
              </mc:Choice>
              <mc:Fallback>
                <p:oleObj name="Equation" r:id="rId5" imgW="2463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4496" y="2279362"/>
                        <a:ext cx="4694670" cy="660977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右箭头 55"/>
          <p:cNvSpPr/>
          <p:nvPr/>
        </p:nvSpPr>
        <p:spPr>
          <a:xfrm rot="5400000">
            <a:off x="4601035" y="4403271"/>
            <a:ext cx="671195" cy="293370"/>
          </a:xfrm>
          <a:prstGeom prst="rightArrow">
            <a:avLst>
              <a:gd name="adj1" fmla="val 50000"/>
              <a:gd name="adj2" fmla="val 1420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graphicFrame>
        <p:nvGraphicFramePr>
          <p:cNvPr id="57" name="对象 5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32331"/>
              </p:ext>
            </p:extLst>
          </p:nvPr>
        </p:nvGraphicFramePr>
        <p:xfrm>
          <a:off x="4051300" y="5175250"/>
          <a:ext cx="14763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1" name="Equation" r:id="rId7" imgW="863280" imgH="380880" progId="Equation.DSMT4">
                  <p:embed/>
                </p:oleObj>
              </mc:Choice>
              <mc:Fallback>
                <p:oleObj name="Equation" r:id="rId7" imgW="863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1300" y="5175250"/>
                        <a:ext cx="1476375" cy="652463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551384" y="3412415"/>
            <a:ext cx="7344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As a smaller CRB indicates higher estimation accuracy, </a:t>
            </a:r>
            <a:r>
              <a:rPr lang="en-US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we 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define the </a:t>
            </a:r>
            <a:r>
              <a:rPr lang="en-US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normalized 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reward of sensing </a:t>
            </a:r>
            <a:r>
              <a:rPr lang="en-US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as</a:t>
            </a:r>
            <a:endParaRPr lang="en-US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51984" y="5340228"/>
            <a:ext cx="24957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</a:pPr>
            <a:r>
              <a:rPr lang="en-US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Symbol" panose="05050102010706020507" pitchFamily="18" charset="2"/>
              </a:rPr>
              <a:t></a:t>
            </a:r>
            <a:r>
              <a:rPr lang="en-US" kern="100" baseline="-25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Symbol" panose="05050102010706020507" pitchFamily="18" charset="2"/>
              </a:rPr>
              <a:t>1</a:t>
            </a:r>
            <a:r>
              <a:rPr lang="en-US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is a pre-set constant</a:t>
            </a:r>
            <a:endParaRPr lang="en-US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35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60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9054700" y="1953407"/>
            <a:ext cx="3150000" cy="1411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55412" y="21995"/>
            <a:ext cx="579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I: Reward “</a:t>
            </a:r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rj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of the j-</a:t>
            </a:r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Training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6720" y="793115"/>
            <a:ext cx="10301605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Reward of communication—— determined by the user’s received SNR</a:t>
            </a:r>
            <a:endParaRPr lang="en-US" sz="2000" b="1" kern="100" baseline="-25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9962" y="1286739"/>
            <a:ext cx="9244330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The precoding matrix is designed to maximize the received SNR of each user:</a:t>
            </a:r>
          </a:p>
        </p:txBody>
      </p:sp>
      <p:graphicFrame>
        <p:nvGraphicFramePr>
          <p:cNvPr id="31" name="对象 3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075749"/>
              </p:ext>
            </p:extLst>
          </p:nvPr>
        </p:nvGraphicFramePr>
        <p:xfrm>
          <a:off x="1691178" y="1999040"/>
          <a:ext cx="2841914" cy="912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2" r:id="rId5" imgW="1663700" imgH="533400" progId="Equation.DSMT4">
                  <p:embed/>
                </p:oleObj>
              </mc:Choice>
              <mc:Fallback>
                <p:oleObj r:id="rId5" imgW="1663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178" y="1999040"/>
                        <a:ext cx="2841914" cy="912668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右箭头 1"/>
          <p:cNvSpPr/>
          <p:nvPr/>
        </p:nvSpPr>
        <p:spPr>
          <a:xfrm>
            <a:off x="4850447" y="2350599"/>
            <a:ext cx="1038225" cy="209550"/>
          </a:xfrm>
          <a:prstGeom prst="rightArrow">
            <a:avLst>
              <a:gd name="adj1" fmla="val 50000"/>
              <a:gd name="adj2" fmla="val 165128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54713" y="2124074"/>
            <a:ext cx="2759710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The objective function is non-convex</a:t>
            </a:r>
          </a:p>
        </p:txBody>
      </p:sp>
      <p:sp>
        <p:nvSpPr>
          <p:cNvPr id="9" name="矩形 8"/>
          <p:cNvSpPr/>
          <p:nvPr/>
        </p:nvSpPr>
        <p:spPr>
          <a:xfrm>
            <a:off x="956292" y="3140968"/>
            <a:ext cx="79480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en-US" altLang="zh-CN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We </a:t>
            </a:r>
            <a:r>
              <a:rPr lang="en-US" altLang="zh-CN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transform the fractional constraint into the denominator constraint with a fixed numerator </a:t>
            </a:r>
            <a:r>
              <a:rPr lang="en-US" altLang="zh-CN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constraint (convex relaxation)</a:t>
            </a:r>
            <a:endParaRPr lang="en-US" altLang="zh-CN" kern="100" dirty="0"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394119"/>
              </p:ext>
            </p:extLst>
          </p:nvPr>
        </p:nvGraphicFramePr>
        <p:xfrm>
          <a:off x="1780136" y="4219773"/>
          <a:ext cx="4621068" cy="204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3" r:id="rId7" imgW="2705100" imgH="1193800" progId="Equation.DSMT4">
                  <p:embed/>
                </p:oleObj>
              </mc:Choice>
              <mc:Fallback>
                <p:oleObj r:id="rId7" imgW="27051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0136" y="4219773"/>
                        <a:ext cx="4621068" cy="2042968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左弧形箭头 11"/>
          <p:cNvSpPr/>
          <p:nvPr/>
        </p:nvSpPr>
        <p:spPr>
          <a:xfrm>
            <a:off x="638175" y="2350599"/>
            <a:ext cx="685800" cy="3505670"/>
          </a:xfrm>
          <a:prstGeom prst="curved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五边形 15"/>
          <p:cNvSpPr/>
          <p:nvPr/>
        </p:nvSpPr>
        <p:spPr>
          <a:xfrm rot="10800000">
            <a:off x="6798310" y="4445873"/>
            <a:ext cx="370840" cy="552450"/>
          </a:xfrm>
          <a:prstGeom prst="homePlat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21741"/>
              </p:ext>
            </p:extLst>
          </p:nvPr>
        </p:nvGraphicFramePr>
        <p:xfrm>
          <a:off x="7601764" y="4198673"/>
          <a:ext cx="2544723" cy="104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4" name="Equation" r:id="rId9" imgW="1638000" imgH="672840" progId="Equation.DSMT4">
                  <p:embed/>
                </p:oleObj>
              </mc:Choice>
              <mc:Fallback>
                <p:oleObj name="Equation" r:id="rId9" imgW="1638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1764" y="4198673"/>
                        <a:ext cx="2544723" cy="1047487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右箭头 19"/>
          <p:cNvSpPr/>
          <p:nvPr/>
        </p:nvSpPr>
        <p:spPr>
          <a:xfrm>
            <a:off x="7131034" y="5982357"/>
            <a:ext cx="671195" cy="293370"/>
          </a:xfrm>
          <a:prstGeom prst="rightArrow">
            <a:avLst>
              <a:gd name="adj1" fmla="val 50000"/>
              <a:gd name="adj2" fmla="val 142051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02842"/>
              </p:ext>
            </p:extLst>
          </p:nvPr>
        </p:nvGraphicFramePr>
        <p:xfrm>
          <a:off x="8103676" y="5711628"/>
          <a:ext cx="3557270" cy="69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5" r:id="rId11" imgW="1892300" imgH="419100" progId="Equation.DSMT4">
                  <p:embed/>
                </p:oleObj>
              </mc:Choice>
              <mc:Fallback>
                <p:oleObj r:id="rId11" imgW="1892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03676" y="5711628"/>
                        <a:ext cx="3557270" cy="699770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36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258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" y="970915"/>
            <a:ext cx="10533600" cy="11949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91944" y="-148168"/>
            <a:ext cx="6371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II: Array Configuration Optimization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6720" y="2840990"/>
            <a:ext cx="10987869" cy="72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Step I: The optimal antenna allocation scheme is obtained via reinforcement learning in the unknown environment.</a:t>
            </a:r>
            <a:endParaRPr lang="en-US" kern="10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4" name="左大括号 13"/>
          <p:cNvSpPr/>
          <p:nvPr/>
        </p:nvSpPr>
        <p:spPr>
          <a:xfrm rot="16200000">
            <a:off x="2890520" y="666750"/>
            <a:ext cx="96520" cy="3229610"/>
          </a:xfrm>
          <a:prstGeom prst="leftBrace">
            <a:avLst>
              <a:gd name="adj1" fmla="val 8333"/>
              <a:gd name="adj2" fmla="val 50000"/>
            </a:avLst>
          </a:prstGeom>
          <a:ln w="381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9" name="左大括号 18"/>
          <p:cNvSpPr/>
          <p:nvPr/>
        </p:nvSpPr>
        <p:spPr>
          <a:xfrm rot="16200000">
            <a:off x="8495030" y="666750"/>
            <a:ext cx="96520" cy="3229610"/>
          </a:xfrm>
          <a:prstGeom prst="leftBrace">
            <a:avLst>
              <a:gd name="adj1" fmla="val 8333"/>
              <a:gd name="adj2" fmla="val 50000"/>
            </a:avLst>
          </a:prstGeom>
          <a:ln w="381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87600" y="2373630"/>
            <a:ext cx="126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Step I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91475" y="2373630"/>
            <a:ext cx="126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Step II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26720" y="3855720"/>
            <a:ext cx="11280682" cy="72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Step II: The configurations of the two subarrays is optimized through antenna selection. (The number of antennas for different subarrays is given by Step I)</a:t>
            </a:r>
          </a:p>
        </p:txBody>
      </p:sp>
      <p:sp>
        <p:nvSpPr>
          <p:cNvPr id="33" name="五边形 32"/>
          <p:cNvSpPr/>
          <p:nvPr/>
        </p:nvSpPr>
        <p:spPr>
          <a:xfrm rot="5400000">
            <a:off x="5543546" y="4846076"/>
            <a:ext cx="800367" cy="55955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Cambria" panose="020405030504060302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31504" y="5669441"/>
            <a:ext cx="8438728" cy="4276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None/>
            </a:pP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Array configuration optimization for </a:t>
            </a:r>
            <a:r>
              <a:rPr lang="en-US" sz="2000" b="1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joint </a:t>
            </a:r>
            <a:r>
              <a:rPr lang="en-US" sz="20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sensing and communication</a:t>
            </a:r>
          </a:p>
        </p:txBody>
      </p:sp>
      <p:sp>
        <p:nvSpPr>
          <p:cNvPr id="1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37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63952" y="-171983"/>
            <a:ext cx="6371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II: Array Configuration Optimization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11492" y="838730"/>
            <a:ext cx="10504919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None/>
            </a:pPr>
            <a:r>
              <a:rPr lang="en-US" sz="2000" b="1" kern="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We aim to enhance the sensing accuracy with a constrained communication quality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4050" y="1412776"/>
            <a:ext cx="11186795" cy="72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From the perspective of antenna selection, the maximum value of CRBs of all estimated DOAs can be rewritten as:</a:t>
            </a:r>
          </a:p>
        </p:txBody>
      </p:sp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503229"/>
              </p:ext>
            </p:extLst>
          </p:nvPr>
        </p:nvGraphicFramePr>
        <p:xfrm>
          <a:off x="983432" y="2399074"/>
          <a:ext cx="97377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6" name="Equation" r:id="rId4" imgW="4635360" imgH="330120" progId="Equation.DSMT4">
                  <p:embed/>
                </p:oleObj>
              </mc:Choice>
              <mc:Fallback>
                <p:oleObj name="Equation" r:id="rId4" imgW="4635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432" y="2399074"/>
                        <a:ext cx="9737725" cy="617538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88957" y="3266869"/>
            <a:ext cx="1156211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where “</a:t>
            </a:r>
            <a:r>
              <a:rPr lang="en-US" altLang="zh-CN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e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” is the selection vector </a:t>
            </a:r>
            <a:r>
              <a:rPr lang="en-US" altLang="zh-CN" kern="100" dirty="0" smtClean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(of the virtual array) which 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exhibits the characteristic of group sparsity.</a:t>
            </a:r>
          </a:p>
        </p:txBody>
      </p:sp>
      <p:sp>
        <p:nvSpPr>
          <p:cNvPr id="6" name="矩形 5"/>
          <p:cNvSpPr/>
          <p:nvPr/>
        </p:nvSpPr>
        <p:spPr>
          <a:xfrm>
            <a:off x="626745" y="3799327"/>
            <a:ext cx="976820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We define some auxiliary selection vectors :   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011569"/>
              </p:ext>
            </p:extLst>
          </p:nvPr>
        </p:nvGraphicFramePr>
        <p:xfrm>
          <a:off x="5303912" y="4304211"/>
          <a:ext cx="1293091" cy="4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" r:id="rId6" imgW="685800" imgH="241300" progId="Equation.DSMT4">
                  <p:embed/>
                </p:oleObj>
              </mc:Choice>
              <mc:Fallback>
                <p:oleObj r:id="rId6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3912" y="4304211"/>
                        <a:ext cx="1293091" cy="404668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55345" y="4259702"/>
            <a:ext cx="4930140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Selection vector of the sensing subarray: </a:t>
            </a:r>
          </a:p>
        </p:txBody>
      </p:sp>
      <p:sp>
        <p:nvSpPr>
          <p:cNvPr id="15" name="矩形 14"/>
          <p:cNvSpPr/>
          <p:nvPr/>
        </p:nvSpPr>
        <p:spPr>
          <a:xfrm>
            <a:off x="855345" y="4702297"/>
            <a:ext cx="579691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Selection vector of the communication subarray: </a:t>
            </a:r>
          </a:p>
        </p:txBody>
      </p:sp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36483"/>
              </p:ext>
            </p:extLst>
          </p:nvPr>
        </p:nvGraphicFramePr>
        <p:xfrm>
          <a:off x="6074558" y="4727105"/>
          <a:ext cx="1317336" cy="4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8" r:id="rId8" imgW="698500" imgH="241300" progId="Equation.DSMT4">
                  <p:embed/>
                </p:oleObj>
              </mc:Choice>
              <mc:Fallback>
                <p:oleObj r:id="rId8" imgW="698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74558" y="4727105"/>
                        <a:ext cx="1317336" cy="404668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855345" y="5138542"/>
            <a:ext cx="579691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Transmit g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roup </a:t>
            </a:r>
            <a:r>
              <a:rPr lang="en-US" altLang="zh-CN" kern="100" dirty="0">
                <a:solidFill>
                  <a:schemeClr val="tx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selection matrix and vector:</a:t>
            </a:r>
          </a:p>
        </p:txBody>
      </p:sp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71174"/>
              </p:ext>
            </p:extLst>
          </p:nvPr>
        </p:nvGraphicFramePr>
        <p:xfrm>
          <a:off x="1909919" y="5790146"/>
          <a:ext cx="1821873" cy="4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9" r:id="rId10" imgW="965200" imgH="241300" progId="Equation.DSMT4">
                  <p:embed/>
                </p:oleObj>
              </mc:Choice>
              <mc:Fallback>
                <p:oleObj r:id="rId10" imgW="965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9919" y="5790146"/>
                        <a:ext cx="1821873" cy="404668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85809"/>
              </p:ext>
            </p:extLst>
          </p:nvPr>
        </p:nvGraphicFramePr>
        <p:xfrm>
          <a:off x="3963988" y="5514975"/>
          <a:ext cx="46974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0" name="Equation" r:id="rId12" imgW="2489040" imgH="558720" progId="Equation.DSMT4">
                  <p:embed/>
                </p:oleObj>
              </mc:Choice>
              <mc:Fallback>
                <p:oleObj name="Equation" r:id="rId12" imgW="24890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63988" y="5514975"/>
                        <a:ext cx="4697412" cy="936625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6711"/>
              </p:ext>
            </p:extLst>
          </p:nvPr>
        </p:nvGraphicFramePr>
        <p:xfrm>
          <a:off x="8991763" y="5859961"/>
          <a:ext cx="1953861" cy="26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1" name="Equation" r:id="rId14" imgW="1168200" imgH="177480" progId="Equation.DSMT4">
                  <p:embed/>
                </p:oleObj>
              </mc:Choice>
              <mc:Fallback>
                <p:oleObj name="Equation" r:id="rId14" imgW="1168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91763" y="5859961"/>
                        <a:ext cx="1953861" cy="265038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38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99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63952" y="-191901"/>
            <a:ext cx="6371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II: Array Configuration Optimization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26720" y="834390"/>
            <a:ext cx="11186795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altLang="zh-CN" sz="2000" b="1" kern="100" dirty="0">
                <a:solidFill>
                  <a:srgbClr val="0070C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The array optimization for the joint sensing and communication: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08266"/>
              </p:ext>
            </p:extLst>
          </p:nvPr>
        </p:nvGraphicFramePr>
        <p:xfrm>
          <a:off x="1113752" y="1623111"/>
          <a:ext cx="4843318" cy="381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Equation" r:id="rId4" imgW="2565360" imgH="2273040" progId="Equation.DSMT4">
                  <p:embed/>
                </p:oleObj>
              </mc:Choice>
              <mc:Fallback>
                <p:oleObj name="Equation" r:id="rId4" imgW="2565360" imgH="227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3752" y="1623111"/>
                        <a:ext cx="4843318" cy="3815773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872019" y="2132856"/>
            <a:ext cx="4265541" cy="17053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6470015" y="2867660"/>
            <a:ext cx="440055" cy="199390"/>
          </a:xfrm>
          <a:prstGeom prst="rightArrow">
            <a:avLst>
              <a:gd name="adj1" fmla="val 50000"/>
              <a:gd name="adj2" fmla="val 142051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27875" y="2767330"/>
            <a:ext cx="337947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Antenna selection constraints</a:t>
            </a:r>
          </a:p>
        </p:txBody>
      </p:sp>
      <p:sp>
        <p:nvSpPr>
          <p:cNvPr id="19" name="矩形 18"/>
          <p:cNvSpPr/>
          <p:nvPr/>
        </p:nvSpPr>
        <p:spPr>
          <a:xfrm>
            <a:off x="1764686" y="4077072"/>
            <a:ext cx="3184354" cy="146863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27875" y="4359910"/>
            <a:ext cx="337947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Communication constraints</a:t>
            </a:r>
          </a:p>
        </p:txBody>
      </p:sp>
      <p:sp>
        <p:nvSpPr>
          <p:cNvPr id="34" name="右箭头 33"/>
          <p:cNvSpPr/>
          <p:nvPr/>
        </p:nvSpPr>
        <p:spPr>
          <a:xfrm>
            <a:off x="5129530" y="4469765"/>
            <a:ext cx="1787525" cy="179705"/>
          </a:xfrm>
          <a:prstGeom prst="rightArrow">
            <a:avLst>
              <a:gd name="adj1" fmla="val 50000"/>
              <a:gd name="adj2" fmla="val 142051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4" name="文本框 27"/>
          <p:cNvSpPr txBox="1"/>
          <p:nvPr/>
        </p:nvSpPr>
        <p:spPr>
          <a:xfrm>
            <a:off x="616438" y="5952490"/>
            <a:ext cx="9026184" cy="39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kern="100" dirty="0" smtClean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The non- convex constraints and objective function are then relaxed</a:t>
            </a:r>
            <a:endParaRPr lang="en-US" altLang="zh-CN" kern="100" dirty="0"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Yu Gothic Medium" panose="020B0500000000000000" charset="-128"/>
            </a:endParaRPr>
          </a:p>
        </p:txBody>
      </p:sp>
      <p:sp>
        <p:nvSpPr>
          <p:cNvPr id="1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9155856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39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9336" y="6533060"/>
            <a:ext cx="12097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W. Zhang, X. Wang, M. S. Greco,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Gini, “Reinforcement learning based integrated sensing and communications for automotive MIMO radar,”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IEEE Radar </a:t>
            </a:r>
            <a:r>
              <a:rPr lang="en-US" sz="1200" i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USA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11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2827462"/>
            <a:ext cx="5748020" cy="29038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48328" y="44470"/>
            <a:ext cx="293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Simulation Results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4200" y="774065"/>
            <a:ext cx="1126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sz="20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Example 1:</a:t>
            </a:r>
            <a:r>
              <a:rPr lang="en-US" sz="2000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  Adaptability of RL based algorithm to the unknown environment</a:t>
            </a:r>
          </a:p>
        </p:txBody>
      </p:sp>
      <p:sp>
        <p:nvSpPr>
          <p:cNvPr id="25" name="矩形 24"/>
          <p:cNvSpPr/>
          <p:nvPr/>
        </p:nvSpPr>
        <p:spPr>
          <a:xfrm>
            <a:off x="984250" y="1407795"/>
            <a:ext cx="446367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Number of transmit antennas: N=10</a:t>
            </a:r>
          </a:p>
        </p:txBody>
      </p:sp>
      <p:sp>
        <p:nvSpPr>
          <p:cNvPr id="11" name="矩形 10"/>
          <p:cNvSpPr/>
          <p:nvPr/>
        </p:nvSpPr>
        <p:spPr>
          <a:xfrm>
            <a:off x="984250" y="1830070"/>
            <a:ext cx="97472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Radar targets: θ=[-70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, -30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, 10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, 40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°，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70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] with  SNRs of -20dB</a:t>
            </a:r>
          </a:p>
        </p:txBody>
      </p:sp>
      <p:sp>
        <p:nvSpPr>
          <p:cNvPr id="9" name="矩形 8"/>
          <p:cNvSpPr/>
          <p:nvPr/>
        </p:nvSpPr>
        <p:spPr>
          <a:xfrm>
            <a:off x="6433820" y="1400810"/>
            <a:ext cx="439864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Number of receive antennas: M=6</a:t>
            </a:r>
          </a:p>
        </p:txBody>
      </p:sp>
      <p:sp>
        <p:nvSpPr>
          <p:cNvPr id="10" name="矩形 9"/>
          <p:cNvSpPr/>
          <p:nvPr/>
        </p:nvSpPr>
        <p:spPr>
          <a:xfrm>
            <a:off x="984250" y="2242820"/>
            <a:ext cx="105123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Communication users: θ=[-80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, -40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, 20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, 50</a:t>
            </a:r>
            <a:r>
              <a:rPr lang="zh-CN" altLang="en-US" kern="100" dirty="0"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  <a:sym typeface="Yu Gothic Medium" panose="020B0500000000000000" charset="-128"/>
              </a:rPr>
              <a:t>°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] with path loss [-10dB,-10dB, -5dB,-5dB] </a:t>
            </a:r>
          </a:p>
        </p:txBody>
      </p:sp>
      <p:sp>
        <p:nvSpPr>
          <p:cNvPr id="14" name="矩形 13"/>
          <p:cNvSpPr/>
          <p:nvPr/>
        </p:nvSpPr>
        <p:spPr>
          <a:xfrm>
            <a:off x="1018952" y="3429000"/>
            <a:ext cx="2988816" cy="165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B0F0"/>
              </a:buClr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The CRB and SNR performance with the training of RL.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00B0F0"/>
              </a:buClr>
            </a:pPr>
            <a:r>
              <a:rPr lang="it-IT" altLang="zh-CN" sz="1600" dirty="0" err="1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Inizialization</a:t>
            </a:r>
            <a:r>
              <a:rPr lang="it-IT" altLang="zh-CN" sz="1600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 with first </a:t>
            </a:r>
            <a:r>
              <a:rPr lang="it-IT" altLang="zh-CN" sz="1600" dirty="0" err="1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transmit</a:t>
            </a:r>
            <a:r>
              <a:rPr lang="it-IT" altLang="zh-CN" sz="1600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 antenna </a:t>
            </a:r>
            <a:r>
              <a:rPr lang="it-IT" altLang="zh-CN" sz="1600" dirty="0" err="1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assigned</a:t>
            </a:r>
            <a:r>
              <a:rPr lang="it-IT" altLang="zh-CN" sz="1600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 for </a:t>
            </a:r>
            <a:r>
              <a:rPr lang="it-IT" altLang="zh-CN" sz="1600" dirty="0" err="1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sensing</a:t>
            </a:r>
            <a:r>
              <a:rPr lang="it-IT" altLang="zh-CN" sz="1600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 and the </a:t>
            </a:r>
            <a:r>
              <a:rPr lang="it-IT" altLang="zh-CN" sz="1600" dirty="0" err="1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remaining</a:t>
            </a:r>
            <a:r>
              <a:rPr lang="it-IT" altLang="zh-CN" sz="1600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 9 for </a:t>
            </a:r>
            <a:r>
              <a:rPr lang="it-IT" altLang="zh-CN" sz="1600" dirty="0" err="1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Yu Gothic Medium" panose="020B0500000000000000" charset="-128"/>
              </a:rPr>
              <a:t>communication</a:t>
            </a:r>
            <a:endParaRPr lang="en-US" altLang="zh-CN" sz="1600" dirty="0"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  <a:sym typeface="Yu Gothic Medium" panose="020B050000000000000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67608" y="5876111"/>
            <a:ext cx="6899220" cy="42768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0" algn="ctr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000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Optimal antenna division obtained by RL: N</a:t>
            </a:r>
            <a:r>
              <a:rPr lang="en-US" altLang="zh-CN" sz="2000" b="1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1</a:t>
            </a:r>
            <a:r>
              <a:rPr lang="en-US" altLang="zh-CN" sz="2000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=4, N</a:t>
            </a:r>
            <a:r>
              <a:rPr lang="en-US" altLang="zh-CN" sz="2000" b="1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2</a:t>
            </a:r>
            <a:r>
              <a:rPr lang="en-US" altLang="zh-CN" sz="2000" b="1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=6.</a:t>
            </a:r>
          </a:p>
        </p:txBody>
      </p:sp>
      <p:sp>
        <p:nvSpPr>
          <p:cNvPr id="1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40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3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40" y="2276872"/>
            <a:ext cx="4752340" cy="3695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640" y="2276872"/>
            <a:ext cx="4561205" cy="3663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4200" y="774065"/>
            <a:ext cx="112655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Example 2:   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Jointly optimize the configurations of the 4-antenna subarray for sensing and another 6-antenna subarray for communications</a:t>
            </a:r>
          </a:p>
        </p:txBody>
      </p:sp>
      <p:sp>
        <p:nvSpPr>
          <p:cNvPr id="25" name="矩形 24"/>
          <p:cNvSpPr/>
          <p:nvPr/>
        </p:nvSpPr>
        <p:spPr>
          <a:xfrm>
            <a:off x="984250" y="1700808"/>
            <a:ext cx="15036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γ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0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=1.12</a:t>
            </a:r>
          </a:p>
        </p:txBody>
      </p:sp>
      <p:sp>
        <p:nvSpPr>
          <p:cNvPr id="9" name="矩形 8"/>
          <p:cNvSpPr/>
          <p:nvPr/>
        </p:nvSpPr>
        <p:spPr>
          <a:xfrm>
            <a:off x="3343275" y="1700808"/>
            <a:ext cx="1600597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f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=1.00dB</a:t>
            </a:r>
          </a:p>
        </p:txBody>
      </p:sp>
      <p:sp>
        <p:nvSpPr>
          <p:cNvPr id="3" name="矩形 2"/>
          <p:cNvSpPr/>
          <p:nvPr/>
        </p:nvSpPr>
        <p:spPr>
          <a:xfrm>
            <a:off x="5768975" y="1700808"/>
            <a:ext cx="15703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1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=4</a:t>
            </a:r>
          </a:p>
        </p:txBody>
      </p:sp>
      <p:sp>
        <p:nvSpPr>
          <p:cNvPr id="6" name="矩形 5"/>
          <p:cNvSpPr/>
          <p:nvPr/>
        </p:nvSpPr>
        <p:spPr>
          <a:xfrm>
            <a:off x="7799705" y="1700808"/>
            <a:ext cx="157035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2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=6</a:t>
            </a:r>
          </a:p>
        </p:txBody>
      </p:sp>
      <p:sp>
        <p:nvSpPr>
          <p:cNvPr id="20" name="五边形 19"/>
          <p:cNvSpPr/>
          <p:nvPr/>
        </p:nvSpPr>
        <p:spPr>
          <a:xfrm>
            <a:off x="6026152" y="3697783"/>
            <a:ext cx="588010" cy="740630"/>
          </a:xfrm>
          <a:prstGeom prst="homePlat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68208" y="6021288"/>
            <a:ext cx="259784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kern="100" dirty="0">
                <a:solidFill>
                  <a:srgbClr val="C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Sensing performance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8688288" y="31361"/>
            <a:ext cx="293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Simulation Results</a:t>
            </a:r>
          </a:p>
        </p:txBody>
      </p:sp>
      <p:sp>
        <p:nvSpPr>
          <p:cNvPr id="1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41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0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40" y="2204864"/>
            <a:ext cx="4624705" cy="36944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640" y="2204864"/>
            <a:ext cx="4561205" cy="3663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4200" y="727654"/>
            <a:ext cx="112655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p"/>
            </a:pPr>
            <a:r>
              <a:rPr lang="en-US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 </a:t>
            </a:r>
            <a:r>
              <a:rPr lang="en-US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Example 2:   </a:t>
            </a:r>
            <a:r>
              <a:rPr lang="en-US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Jointly optimize the configurations of the 4-antenna subarray for sensing and another 6-antenna subarray for communications</a:t>
            </a:r>
          </a:p>
        </p:txBody>
      </p:sp>
      <p:sp>
        <p:nvSpPr>
          <p:cNvPr id="25" name="矩形 24"/>
          <p:cNvSpPr/>
          <p:nvPr/>
        </p:nvSpPr>
        <p:spPr>
          <a:xfrm>
            <a:off x="984250" y="1661209"/>
            <a:ext cx="15036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γ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0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=1.12</a:t>
            </a:r>
          </a:p>
        </p:txBody>
      </p:sp>
      <p:sp>
        <p:nvSpPr>
          <p:cNvPr id="9" name="矩形 8"/>
          <p:cNvSpPr/>
          <p:nvPr/>
        </p:nvSpPr>
        <p:spPr>
          <a:xfrm>
            <a:off x="3343275" y="1661209"/>
            <a:ext cx="15703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f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c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=1.00dB</a:t>
            </a:r>
          </a:p>
        </p:txBody>
      </p:sp>
      <p:sp>
        <p:nvSpPr>
          <p:cNvPr id="3" name="矩形 2"/>
          <p:cNvSpPr/>
          <p:nvPr/>
        </p:nvSpPr>
        <p:spPr>
          <a:xfrm>
            <a:off x="5768975" y="1661209"/>
            <a:ext cx="15703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1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=4</a:t>
            </a:r>
          </a:p>
        </p:txBody>
      </p:sp>
      <p:sp>
        <p:nvSpPr>
          <p:cNvPr id="6" name="矩形 5"/>
          <p:cNvSpPr/>
          <p:nvPr/>
        </p:nvSpPr>
        <p:spPr>
          <a:xfrm>
            <a:off x="7799705" y="1661209"/>
            <a:ext cx="157035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N</a:t>
            </a:r>
            <a:r>
              <a:rPr lang="en-US" altLang="zh-CN" kern="100" baseline="-250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2</a:t>
            </a:r>
            <a:r>
              <a:rPr lang="en-US" altLang="zh-CN" kern="100" dirty="0"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Yu Gothic Medium" panose="020B0500000000000000" charset="-128"/>
              </a:rPr>
              <a:t>=6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81582" y="6035842"/>
            <a:ext cx="3576955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kern="100" dirty="0">
                <a:solidFill>
                  <a:srgbClr val="C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Communication performance</a:t>
            </a:r>
          </a:p>
        </p:txBody>
      </p:sp>
      <p:sp>
        <p:nvSpPr>
          <p:cNvPr id="17" name="五边形 19"/>
          <p:cNvSpPr/>
          <p:nvPr/>
        </p:nvSpPr>
        <p:spPr>
          <a:xfrm>
            <a:off x="6026152" y="3625775"/>
            <a:ext cx="588010" cy="740630"/>
          </a:xfrm>
          <a:prstGeom prst="homePlat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8976320" y="13131"/>
            <a:ext cx="293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Simulation Results</a:t>
            </a:r>
          </a:p>
        </p:txBody>
      </p:sp>
      <p:sp>
        <p:nvSpPr>
          <p:cNvPr id="1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42</a:t>
            </a:r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9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352584" y="6525344"/>
            <a:ext cx="447675" cy="241300"/>
          </a:xfrm>
        </p:spPr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x-none" altLang="x-none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07768" y="45269"/>
            <a:ext cx="8301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rPr>
              <a:t>Partially cooperative sensing and communications systems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ea typeface="Open Sans Light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83932" y="979560"/>
            <a:ext cx="59643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Augment their own capabilities using the other systems and exchanging only a limited set of information.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Communications-enabled sensing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signal emitted by an existing access point or mobile device is exploited to sense the environment through one or more dedicated radar receivers.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Radar-enabled communication systems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probing signal of an existing radar is exploited to deliver a data message to communication users. Effective strategies: </a:t>
            </a:r>
          </a:p>
          <a:p>
            <a:pPr marL="371475" lvl="1" indent="-1428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of frequency/spatial index modulations. </a:t>
            </a:r>
          </a:p>
          <a:p>
            <a:pPr marL="371475" lvl="1" indent="-1428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 of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sidelobes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the transmit </a:t>
            </a:r>
            <a:r>
              <a:rPr lang="en-GB" sz="2000" dirty="0" err="1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beampattern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towards the intended destination.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28" y="4401108"/>
            <a:ext cx="3657600" cy="121443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00" y="2272849"/>
            <a:ext cx="3580924" cy="11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12424" y="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Yu Gothic Medium" panose="020B0500000000000000" charset="-128"/>
              </a:rPr>
              <a:t>Conclusions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Yu Gothic Medium" panose="020B0500000000000000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07568" y="2204864"/>
            <a:ext cx="7301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Simple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algorithm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for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spectrum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sensing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and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sharing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in ISAC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RL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based ISAC system for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massive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MIMO radar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.</a:t>
            </a:r>
            <a:endParaRPr lang="it-IT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charset="0"/>
              <a:buChar char="p"/>
            </a:pPr>
            <a:r>
              <a:rPr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RL 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based ISAC system for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automotive MIMO radar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. </a:t>
            </a:r>
          </a:p>
          <a:p>
            <a:pPr algn="l"/>
            <a:endParaRPr lang="zh-CN" altLang="en-US" sz="2000" dirty="0">
              <a:latin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27448" y="12687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Cognitive </a:t>
            </a:r>
            <a:r>
              <a:rPr lang="it-IT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techniques</a:t>
            </a:r>
            <a:r>
              <a:rPr lang="it-IT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can be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applied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in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many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 ways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6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8675092" y="4547"/>
            <a:ext cx="324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6C8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BFC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Acknowledgements</a:t>
            </a:r>
          </a:p>
        </p:txBody>
      </p:sp>
      <p:sp>
        <p:nvSpPr>
          <p:cNvPr id="71684" name="Text Box 10"/>
          <p:cNvSpPr txBox="1">
            <a:spLocks noChangeArrowheads="1"/>
          </p:cNvSpPr>
          <p:nvPr/>
        </p:nvSpPr>
        <p:spPr bwMode="auto">
          <a:xfrm>
            <a:off x="1487488" y="1268760"/>
            <a:ext cx="928895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6C8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BFC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dirty="0" err="1"/>
              <a:t>Fulvio</a:t>
            </a:r>
            <a:r>
              <a:rPr lang="en-US" altLang="it-IT" sz="2000" dirty="0"/>
              <a:t> Gini, University of Pisa, Italy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dirty="0"/>
              <a:t>Pietro </a:t>
            </a:r>
            <a:r>
              <a:rPr lang="en-US" altLang="it-IT" sz="2000" dirty="0" err="1"/>
              <a:t>Stinco</a:t>
            </a:r>
            <a:r>
              <a:rPr lang="en-US" altLang="it-IT" sz="2000" dirty="0"/>
              <a:t>, </a:t>
            </a:r>
            <a:r>
              <a:rPr lang="en-US" altLang="it-IT" sz="2000" dirty="0" smtClean="0"/>
              <a:t>CMRE, </a:t>
            </a:r>
            <a:r>
              <a:rPr lang="en-US" altLang="it-IT" sz="2000" dirty="0"/>
              <a:t>Italy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dirty="0"/>
              <a:t>Stefano </a:t>
            </a:r>
            <a:r>
              <a:rPr lang="en-US" altLang="it-IT" sz="2000" dirty="0" err="1"/>
              <a:t>Fortunati</a:t>
            </a:r>
            <a:r>
              <a:rPr lang="en-US" altLang="it-IT" sz="2000" dirty="0"/>
              <a:t>, </a:t>
            </a:r>
            <a:r>
              <a:rPr lang="fr-FR" sz="2000" dirty="0"/>
              <a:t>Université </a:t>
            </a:r>
            <a:r>
              <a:rPr lang="fr-FR" sz="2000" dirty="0" smtClean="0"/>
              <a:t>Paris-Saclay, </a:t>
            </a:r>
            <a:r>
              <a:rPr lang="fr-FR" sz="2000" dirty="0"/>
              <a:t>France</a:t>
            </a:r>
            <a:endParaRPr lang="en-US" altLang="it-IT" sz="2000" dirty="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dirty="0" smtClean="0"/>
              <a:t>Braham </a:t>
            </a:r>
            <a:r>
              <a:rPr lang="en-US" altLang="it-IT" sz="2000" dirty="0" err="1" smtClean="0"/>
              <a:t>Himed</a:t>
            </a:r>
            <a:r>
              <a:rPr lang="en-US" altLang="it-IT" sz="2000" dirty="0" smtClean="0"/>
              <a:t>, </a:t>
            </a:r>
            <a:r>
              <a:rPr lang="en-US" altLang="it-IT" sz="2000" dirty="0"/>
              <a:t>AFRL, Dayton, </a:t>
            </a:r>
            <a:r>
              <a:rPr lang="en-US" altLang="it-IT" sz="2000" dirty="0" smtClean="0"/>
              <a:t>USA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it-IT" sz="2000" dirty="0" err="1" smtClean="0"/>
              <a:t>Murali</a:t>
            </a:r>
            <a:r>
              <a:rPr lang="en-US" altLang="it-IT" sz="2000" dirty="0" smtClean="0"/>
              <a:t> </a:t>
            </a:r>
            <a:r>
              <a:rPr lang="en-US" altLang="it-IT" sz="2000" dirty="0" err="1"/>
              <a:t>Rangaswamy</a:t>
            </a:r>
            <a:r>
              <a:rPr lang="en-US" altLang="it-IT" sz="2000" dirty="0"/>
              <a:t>, AFRL, Dayton, </a:t>
            </a:r>
            <a:r>
              <a:rPr lang="en-US" altLang="it-IT" sz="2000" dirty="0" smtClean="0"/>
              <a:t>USA</a:t>
            </a:r>
            <a:endParaRPr lang="en-US" altLang="it-IT" sz="2000" dirty="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smtClean="0"/>
              <a:t>Kristine Bell, </a:t>
            </a:r>
            <a:r>
              <a:rPr lang="it-IT" altLang="it-IT" sz="2000" dirty="0" err="1" smtClean="0"/>
              <a:t>Metron</a:t>
            </a:r>
            <a:r>
              <a:rPr lang="it-IT" altLang="it-IT" sz="2000" dirty="0" smtClean="0"/>
              <a:t>, USA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err="1" smtClean="0"/>
              <a:t>Sevgi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Zubeyde</a:t>
            </a:r>
            <a:r>
              <a:rPr lang="it-IT" altLang="it-IT" sz="2000" dirty="0" smtClean="0"/>
              <a:t>, </a:t>
            </a:r>
            <a:r>
              <a:rPr lang="it-IT" altLang="it-IT" sz="2000" dirty="0" err="1" smtClean="0"/>
              <a:t>University</a:t>
            </a:r>
            <a:r>
              <a:rPr lang="it-IT" altLang="it-IT" sz="2000" dirty="0" smtClean="0"/>
              <a:t> of Alabama, USA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err="1" smtClean="0"/>
              <a:t>Aya</a:t>
            </a:r>
            <a:r>
              <a:rPr lang="it-IT" altLang="it-IT" sz="2000" dirty="0" smtClean="0"/>
              <a:t> Ahmed, </a:t>
            </a:r>
            <a:r>
              <a:rPr lang="en-US" sz="2000" dirty="0"/>
              <a:t>Ruhr University Bochum</a:t>
            </a:r>
            <a:r>
              <a:rPr lang="it-IT" altLang="it-IT" sz="2000" dirty="0" smtClean="0"/>
              <a:t>, Germany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smtClean="0"/>
              <a:t>Francesco Lisi, </a:t>
            </a:r>
            <a:r>
              <a:rPr lang="en-US" altLang="it-IT" sz="2000" dirty="0"/>
              <a:t>University of Pisa, </a:t>
            </a:r>
            <a:r>
              <a:rPr lang="en-US" altLang="it-IT" sz="2000" dirty="0" smtClean="0"/>
              <a:t>Italy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err="1" smtClean="0"/>
              <a:t>Xiangrong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Wang</a:t>
            </a:r>
            <a:r>
              <a:rPr lang="it-IT" altLang="it-IT" sz="2000" dirty="0" smtClean="0"/>
              <a:t>, </a:t>
            </a:r>
            <a:r>
              <a:rPr lang="en-US" sz="2000" dirty="0" err="1"/>
              <a:t>Beihang</a:t>
            </a:r>
            <a:r>
              <a:rPr lang="en-US" sz="2000" dirty="0"/>
              <a:t> </a:t>
            </a:r>
            <a:r>
              <a:rPr lang="en-US" sz="2000" dirty="0" smtClean="0"/>
              <a:t>University, Beijing, China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41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675092" y="4547"/>
            <a:ext cx="324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6C8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BFC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references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67408" y="937458"/>
            <a:ext cx="10441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[1]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	M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. La Manna, P. 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Stinco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M. Greco, F. Gini , "Design of a Cognitive Radar for Operation in Spectrally Dense Environments", 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</a:rPr>
              <a:t>IEEE 2013 Radar Conference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29 April-3 May, 2013 Ottawa, Ontario, Canada.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[2]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	M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. La Manna, P. 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Stinco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M. Greco, F. Gini, "Cognitive Techniques for a Wideband Phased Array Radar", 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</a:rPr>
              <a:t>2013 IEEE International Symposium on Phased Array Systems and Technology (ARRAY 2013)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15-18 Oct. 2013,Waltham, MA, USA.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[3]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	P. </a:t>
            </a:r>
            <a:r>
              <a:rPr lang="en-GB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Stinco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M.Greco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F. Gini, M. La Manna, "Compressed Spectrum Sensing in Cognitive Radar Systems", 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</a:rPr>
              <a:t>2014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</a:rPr>
              <a:t>IEEE International Conference on Acoustics, Speech and Signal Processing (ICASSP2014)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May 2014, Florence, Italy</a:t>
            </a: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GB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Giusti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GB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Bacci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P.Stinco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GB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Martorella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A.L. </a:t>
            </a:r>
            <a:r>
              <a:rPr lang="en-GB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Saverino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Gini, F. </a:t>
            </a:r>
            <a:r>
              <a:rPr lang="en-GB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Berizzi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M.Greco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 Cognitive Multichannel ISAR Imaging for Maritime Coastal Surveillance and Ground Border </a:t>
            </a:r>
            <a:r>
              <a:rPr lang="en-GB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Control“, </a:t>
            </a:r>
            <a:r>
              <a:rPr lang="en-GB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CAMSAP2015</a:t>
            </a:r>
            <a:r>
              <a:rPr lang="en-GB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Cancun, Mexico, December </a:t>
            </a:r>
            <a:r>
              <a:rPr lang="en-GB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GB" altLang="en-US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  <a:r>
              <a:rPr lang="en-GB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altLang="en-US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GB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Stinco</a:t>
            </a:r>
            <a:r>
              <a:rPr lang="en-GB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Greco, F. Gini, B. </a:t>
            </a:r>
            <a:r>
              <a:rPr lang="en-GB" alt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Himed</a:t>
            </a:r>
            <a:r>
              <a:rPr lang="en-GB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"Cognitive Tracking in IEEE 802.22 Symbiotic Radars", </a:t>
            </a:r>
            <a:r>
              <a:rPr lang="en-GB" altLang="en-US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EUSIPCO 2016</a:t>
            </a:r>
            <a:r>
              <a:rPr lang="en-GB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Budapest, August 2016.</a:t>
            </a:r>
            <a:endParaRPr lang="en-US" altLang="en-US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altLang="en-US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[6]</a:t>
            </a:r>
            <a:r>
              <a:rPr lang="en-US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Greco, F. Gini, P. </a:t>
            </a:r>
            <a:r>
              <a:rPr lang="en-US" alt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Stinco</a:t>
            </a:r>
            <a:r>
              <a:rPr lang="en-US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“Cognitive Radars: Some Application,” invited speech, </a:t>
            </a:r>
            <a:r>
              <a:rPr lang="en-US" altLang="en-US" sz="1400" i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GlobalSIP</a:t>
            </a:r>
            <a:r>
              <a:rPr lang="en-US" altLang="en-US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r>
              <a:rPr lang="en-US" alt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Washington DC, December 2016</a:t>
            </a:r>
            <a:r>
              <a:rPr lang="en-US" altLang="en-US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tabLst>
                <a:tab pos="279400" algn="l"/>
                <a:tab pos="5292090" algn="r"/>
                <a:tab pos="450215" algn="l"/>
              </a:tabLst>
            </a:pPr>
            <a:r>
              <a:rPr lang="en-GB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[7]</a:t>
            </a:r>
            <a:r>
              <a:rPr lang="en-GB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GB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P</a:t>
            </a:r>
            <a:r>
              <a:rPr lang="en-GB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Stinco</a:t>
            </a:r>
            <a:r>
              <a:rPr lang="en-GB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M. Greco, F. Gini, "Spectrum Sensing and Sharing for Cognitive Radars", </a:t>
            </a:r>
            <a:r>
              <a:rPr lang="en-GB" sz="1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IET Radar, Sonar and Navigation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Vol. 10, No 3, pp. 595–602, </a:t>
            </a:r>
            <a:r>
              <a:rPr lang="en-US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2016.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tabLst>
                <a:tab pos="279400" algn="l"/>
                <a:tab pos="5292090" algn="r"/>
                <a:tab pos="450215" algn="l"/>
              </a:tabLst>
            </a:pP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[8]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	P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Stinco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M. Greco, F. Gini, B., 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Himed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"Cognitive Radars in Spectrally Dense Environments",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</a:rPr>
              <a:t> IEEE AESS Magazine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Vol. 31, No. 10, pp. 20-27, October </a:t>
            </a: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2016.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[9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]		P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Stinco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M. Greco, F. Gini, B.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Himed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"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Cognitive Passive Tracking in Symbiotic IEEE 802.22 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ComRadE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 Systems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", 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</a:rPr>
              <a:t>IEEE Transactions on Aerospace and Electronic Systems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Vol. 53, No. 2, pp. 1023-34, 2017.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[10]  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W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Li, S.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Fortunati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M.S. Greco, F. Gini, “Waveform 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multi-target detection with a reinforcement learning approach”, </a:t>
            </a:r>
            <a:r>
              <a:rPr lang="en-US" altLang="en-US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Asilomar 2018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US, October 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2018.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42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3392" y="823273"/>
            <a:ext cx="10441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[11]	M. Greco, F. Gini, P. 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Stinco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K. Bell, "Cognitive Radars: On the Road to Reality: Progress Thus Far and Possibilities for the Future", </a:t>
            </a:r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IEEE Signal Processing Magazine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Vol. 35, No.4, pp.112-125, July </a:t>
            </a:r>
            <a:r>
              <a:rPr lang="en-US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2018.</a:t>
            </a:r>
            <a:endParaRPr lang="en-US" sz="1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12] 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S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Fortunati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L. Sanguinetti, M.S. Greco, F. Gini, "Scaling up MIMO radar for target detection ", </a:t>
            </a:r>
            <a:r>
              <a:rPr lang="en-US" alt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ICASSP 2019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Brighton, UK, May 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2019. 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[13]	S.Z.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Gurbuz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K. Bell, A.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Charlish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M.S. Greco, H.D. Griffiths, and M.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Rangaswamy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“An Overview of Cognitive Radar: Past, Present, and Future”, 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</a:rPr>
              <a:t>IEEE Aerospace and Electronic Systems Magazine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Vol. 34, No. 12, pp. 6-18, December </a:t>
            </a:r>
            <a:r>
              <a:rPr lang="en-GB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2019. </a:t>
            </a: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[14] </a:t>
            </a:r>
            <a:r>
              <a:rPr lang="en-US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Fortunati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L. Sanguinetti, F. Gini, M.S. Greco, B. 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Himed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“Massive MIMO Radar for Target Detection”, IEEE Transactions on Signal Processing, Vol. 68, 2020.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[15]	A. Ahmed, A. 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Alameer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-Ahmad, S. 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Fortunati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A. 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Sezgin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M.S. Greco, and F. Gini, “Reinforcement Learning based Beamforming for Massive MIMO Radar Multi-target Detection”, </a:t>
            </a:r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IEEE Transactions on Aerospace and Electronic Systems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Vol. 57, No. 5, 2021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[16] 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 Mostafa Ahmed, S.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Fortunati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A.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Sezgin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M. S. Greco, F. Gini, “Robust Reinforcement Learning-based Wald-type Detector for Massive MIMO Radar”, EUSIPCO 2021, Dublin, Ireland, August 2021.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it-IT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[17] </a:t>
            </a:r>
            <a:r>
              <a:rPr lang="it-IT" alt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F</a:t>
            </a:r>
            <a:r>
              <a:rPr lang="it-IT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 Lisi, S. Fortunati, M.S. Greco, F. </a:t>
            </a:r>
            <a:r>
              <a:rPr lang="it-IT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Gini</a:t>
            </a:r>
            <a:r>
              <a:rPr lang="it-IT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“Enhancement to a state-of-the-art RL-based detection algorithm for Massive MIMO radars”, </a:t>
            </a:r>
            <a:r>
              <a:rPr lang="en-US" alt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IEEE Transactions on Aerospace and Electronic Systems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Vol. 58, No. 6, pp. 5925-5931, December 2022.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[18]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	K.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Metwaly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J.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Kweon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K.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Alhujaili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M.Greco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F. Gini, V.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Monga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“Interpretable, Unrolled Deep Radar </a:t>
            </a:r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Beampattern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Design”, </a:t>
            </a:r>
            <a:r>
              <a:rPr lang="en-US" alt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ICASSP 2023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Rhodes, Greece, June 2023.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altLang="en-US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[19]</a:t>
            </a:r>
            <a:r>
              <a:rPr lang="en-US" alt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W. Zhang, X. Wang, M. S. Greco, and F. Gini, “Reinforcement learning based integrated sensing and communications for automotive MIMO radar,” </a:t>
            </a:r>
            <a:r>
              <a:rPr lang="en-US" altLang="en-US" sz="1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 IEEE Radar Conference</a:t>
            </a:r>
            <a:r>
              <a:rPr lang="en-US" alt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San Antonio, TX, USA.</a:t>
            </a:r>
          </a:p>
          <a:p>
            <a:pPr marL="450215" indent="-450215" algn="just">
              <a:lnSpc>
                <a:spcPts val="1800"/>
              </a:lnSpc>
              <a:spcBef>
                <a:spcPts val="600"/>
              </a:spcBef>
              <a:tabLst>
                <a:tab pos="279400" algn="l"/>
                <a:tab pos="5292090" algn="r"/>
                <a:tab pos="450215" algn="l"/>
              </a:tabLst>
            </a:pPr>
            <a:r>
              <a:rPr lang="en-US" alt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altLang="en-US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20]</a:t>
            </a:r>
            <a:r>
              <a:rPr lang="en-US" alt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W. </a:t>
            </a:r>
            <a:r>
              <a:rPr lang="en-US" alt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Zhai</a:t>
            </a:r>
            <a:r>
              <a:rPr lang="en-US" alt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X. Wang, X. Cao, M. S. Greco, F. Gini, “Reinforcement Learning based Dual-Functional Massive MIMO Systems for Multi-target Detection and Communications”, </a:t>
            </a:r>
            <a:r>
              <a:rPr lang="en-US" altLang="en-US" sz="1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IEEE Transactions on Signal Processing</a:t>
            </a:r>
            <a:r>
              <a:rPr lang="en-US" alt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Vol. 71, pp. </a:t>
            </a:r>
            <a:r>
              <a:rPr lang="en-US" sz="1400" dirty="0">
                <a:solidFill>
                  <a:srgbClr val="C00000"/>
                </a:solidFill>
              </a:rPr>
              <a:t>741 </a:t>
            </a:r>
            <a:r>
              <a:rPr lang="en-US" sz="1400" dirty="0" smtClean="0">
                <a:solidFill>
                  <a:srgbClr val="C00000"/>
                </a:solidFill>
              </a:rPr>
              <a:t>– 755, </a:t>
            </a:r>
            <a:r>
              <a:rPr lang="en-US" altLang="en-US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2023.</a:t>
            </a:r>
            <a:endParaRPr lang="en-US" altLang="en-US" sz="1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675092" y="4547"/>
            <a:ext cx="324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6C8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BFC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references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43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87688" y="2204864"/>
            <a:ext cx="5857875" cy="1811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ctr">
              <a:lnSpc>
                <a:spcPct val="105000"/>
              </a:lnSpc>
              <a:defRPr/>
            </a:pP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Thanks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your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attention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42900" indent="-342900" algn="ctr">
              <a:lnSpc>
                <a:spcPct val="105000"/>
              </a:lnSpc>
              <a:defRPr/>
            </a:pP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42900" indent="-342900" algn="ctr">
              <a:lnSpc>
                <a:spcPct val="105000"/>
              </a:lnSpc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895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847528" y="5338782"/>
            <a:ext cx="8648250" cy="6825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352584" y="6525344"/>
            <a:ext cx="447675" cy="241300"/>
          </a:xfrm>
        </p:spPr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x-none" altLang="x-none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591944" y="44624"/>
            <a:ext cx="6536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rPr>
              <a:t>Joint Dual-Function Radar and Communication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ea typeface="Open Sans Light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71464" y="1124744"/>
            <a:ext cx="9649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chemeClr val="tx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Dual-function transceiver architectures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respective receivers are jointly designed and presuppose a certain degree of cognition </a:t>
            </a:r>
            <a:r>
              <a:rPr lang="en-GB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conjunction with the use of emerging technologies (RISs, distributed and massive MIMO antennas). </a:t>
            </a:r>
          </a:p>
          <a:p>
            <a:pPr marL="285750" lvl="2" indent="-285750">
              <a:buClr>
                <a:schemeClr val="tx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2" indent="-285750">
              <a:buClr>
                <a:schemeClr val="tx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Joint waveform design.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Both the radar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waveform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 communications codebook are chosen so as to guarantee the performance of the sensing system and that of the communication systems. There are two major waveform design approaches:</a:t>
            </a:r>
          </a:p>
          <a:p>
            <a:pPr marL="285750" lvl="2" indent="-285750">
              <a:buClr>
                <a:schemeClr val="tx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3" indent="-285750">
              <a:buClr>
                <a:schemeClr val="tx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Non-overlapped resource allocation: Time Division ISAC, Frequency Division ISAC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Spatial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Division ISAC (very promising in the Massive MIMO world);</a:t>
            </a:r>
          </a:p>
          <a:p>
            <a:pPr marL="514350" lvl="3" indent="-285750">
              <a:buClr>
                <a:schemeClr val="tx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Fully unified waveform design (so far very complex and not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fully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explored).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07568" y="544522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chemeClr val="tx2">
                  <a:lumMod val="25000"/>
                </a:schemeClr>
              </a:buClr>
              <a:defRPr/>
            </a:pPr>
            <a:r>
              <a:rPr lang="it-IT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it-IT" sz="2000" b="1" dirty="0" err="1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</a:t>
            </a:r>
            <a:r>
              <a:rPr lang="it-IT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3 </a:t>
            </a:r>
            <a:r>
              <a:rPr lang="it-IT" sz="2000" b="1" dirty="0" err="1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scenarios</a:t>
            </a:r>
            <a:r>
              <a:rPr lang="it-IT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radar </a:t>
            </a:r>
            <a:r>
              <a:rPr lang="it-IT" sz="2000" b="1" dirty="0" err="1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cognition</a:t>
            </a:r>
            <a:r>
              <a:rPr lang="it-IT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play an </a:t>
            </a:r>
            <a:r>
              <a:rPr lang="it-IT" sz="2000" b="1" dirty="0" err="1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important</a:t>
            </a:r>
            <a:r>
              <a:rPr lang="it-IT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</a:t>
            </a:r>
            <a:endParaRPr lang="en-US" sz="2000" b="1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42475" y="-2782"/>
            <a:ext cx="854784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Cognitive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Radar: a simple concept and its foundations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389" name="Rettangolo 8"/>
          <p:cNvSpPr>
            <a:spLocks noChangeArrowheads="1"/>
          </p:cNvSpPr>
          <p:nvPr/>
        </p:nvSpPr>
        <p:spPr bwMode="auto">
          <a:xfrm>
            <a:off x="911424" y="831755"/>
            <a:ext cx="10189132" cy="14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6C8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BFC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 dirty="0" smtClean="0"/>
              <a:t>IEEE Standard Radar Definition 686: </a:t>
            </a:r>
            <a:r>
              <a:rPr lang="en-US" altLang="it-IT" sz="1800" dirty="0" smtClean="0"/>
              <a:t>A cognitive radar is a radar system that in some sense displays intelligence, adapting its operation and its processing in response to a changing environment and target scene. In comparison to adaptive radar, cognitive radar learns to adapt operating parameters as well as processing parameters and may do so over extended time periods.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524000" y="43934"/>
            <a:ext cx="369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8256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6C8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BFC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3392" y="812186"/>
            <a:ext cx="10945216" cy="15841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1190566" y="6520259"/>
            <a:ext cx="391834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843213" y="4903788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6C8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BFC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D8E3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B97A25F-3855-4167-BF39-2782F0E7B08D}" type="slidenum">
              <a:rPr lang="it-IT" altLang="it-IT" sz="1400" b="1">
                <a:solidFill>
                  <a:srgbClr val="FFFFFF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it-IT" sz="14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7640" y="4725144"/>
            <a:ext cx="4002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182563" algn="ctr" eaLnBrk="0" hangingPunct="0">
              <a:defRPr/>
            </a:pP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Block diagram of cognitive radar seen as a dynamic closed-loop feedback system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2805260"/>
            <a:ext cx="6963667" cy="341356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92710" y="2868449"/>
            <a:ext cx="3792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000" b="1" dirty="0">
                <a:solidFill>
                  <a:srgbClr val="C00000"/>
                </a:solidFill>
              </a:rPr>
              <a:t>The </a:t>
            </a:r>
            <a:r>
              <a:rPr lang="en-US" altLang="it-IT" sz="2000" b="1" dirty="0" smtClean="0">
                <a:solidFill>
                  <a:srgbClr val="C00000"/>
                </a:solidFill>
              </a:rPr>
              <a:t>Perception-Action Cycle (PAC)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407368" y="3645024"/>
            <a:ext cx="1116124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  <a:defRPr/>
            </a:pPr>
            <a:r>
              <a:rPr lang="en-US" altLang="it-IT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Primary </a:t>
            </a:r>
            <a:r>
              <a:rPr lang="en-US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users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are the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users who have </a:t>
            </a:r>
            <a:r>
              <a:rPr lang="en-US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higher priority or legacy rights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on the usage of a specific part of the spectrum.</a:t>
            </a:r>
          </a:p>
          <a:p>
            <a:pPr algn="just" eaLnBrk="1" hangingPunct="1">
              <a:buFontTx/>
              <a:buChar char="•"/>
              <a:defRPr/>
            </a:pPr>
            <a:endParaRPr lang="en-US" altLang="it-IT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Secondary </a:t>
            </a:r>
            <a:r>
              <a:rPr lang="en-US" altLang="it-IT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users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lower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priority and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exploit this spectrum in such a way that </a:t>
            </a:r>
            <a:r>
              <a:rPr lang="en-US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they do not cause interference to primary users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 eaLnBrk="1" hangingPunct="1">
              <a:buFontTx/>
              <a:buChar char="•"/>
              <a:defRPr/>
            </a:pPr>
            <a:endParaRPr lang="en-US" altLang="it-IT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altLang="it-IT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Secondary </a:t>
            </a:r>
            <a:r>
              <a:rPr lang="en-US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users need to have cognitive radio </a:t>
            </a:r>
            <a:r>
              <a:rPr lang="en-US" altLang="it-IT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capabilities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check whether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spectrum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is being used by a primary user and to change the radio parameters to exploit the unused part of the spectrum.</a:t>
            </a:r>
          </a:p>
          <a:p>
            <a:pPr algn="just" eaLnBrk="1" hangingPunct="1">
              <a:buFontTx/>
              <a:buChar char="•"/>
              <a:defRPr/>
            </a:pPr>
            <a:endParaRPr lang="en-US" altLang="it-IT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spectrum opportunity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means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that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not all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the bands are </a:t>
            </a:r>
            <a:r>
              <a:rPr lang="en-US" altLang="it-IT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used simultaneously, 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therefore </a:t>
            </a:r>
            <a:r>
              <a:rPr lang="en-US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some bands might be available for opportunistic usage</a:t>
            </a:r>
            <a:r>
              <a:rPr lang="en-US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it-IT" sz="16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556" name="Picture 8" descr="opportun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052736"/>
            <a:ext cx="68627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4B1A09DA-A538-4AAF-879A-90CCA7855FD2}" type="slidenum">
              <a:rPr lang="it-IT" smtClean="0">
                <a:solidFill>
                  <a:schemeClr val="bg1"/>
                </a:solidFill>
              </a:rPr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56241" y="0"/>
            <a:ext cx="388843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ISAC: Spectrum Sharing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9376" y="908720"/>
            <a:ext cx="3153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sz="2400" b="1" dirty="0" smtClean="0">
                <a:solidFill>
                  <a:srgbClr val="C00000"/>
                </a:solidFill>
                <a:latin typeface="Cambria" pitchFamily="18" charset="0"/>
              </a:rPr>
              <a:t>Spectrum congestion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6900" y="1052735"/>
            <a:ext cx="104411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Spectrum Sensing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via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dual-radio architecture.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it-IT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One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radio chain is dedicated to radar functions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while the other chain is dedicated to spectrum monitoring.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Drawback: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high sampling rate and high resolution ADCs 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with large dynamic range, and high speed signal processors.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Compressed Sensing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can provide a significant reduction in acquisition time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reducing the cost for high resolution ADCs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 Channel Observation to model primary user dynamics.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Hidden Markov Model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Baum-Welch Method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to estimate channel parameters.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Sequential Estimation </a:t>
            </a:r>
            <a:r>
              <a:rPr lang="en-GB" alt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GB" altLang="it-IT" sz="1600" b="1" dirty="0">
                <a:latin typeface="Cambria" panose="02040503050406030204" pitchFamily="18" charset="0"/>
                <a:ea typeface="Cambria" panose="02040503050406030204" pitchFamily="18" charset="0"/>
              </a:rPr>
              <a:t>Statistical Spectrum Access</a:t>
            </a:r>
          </a:p>
        </p:txBody>
      </p:sp>
      <p:pic>
        <p:nvPicPr>
          <p:cNvPr id="24579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629240"/>
            <a:ext cx="9144000" cy="13731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35360" y="6550223"/>
            <a:ext cx="11593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GB" sz="1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Stinco</a:t>
            </a:r>
            <a:r>
              <a:rPr lang="en-GB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Greco, F. Gini, "Spectrum Sensing and Sharing for Cognitive Radars", </a:t>
            </a:r>
            <a:r>
              <a:rPr lang="en-GB" sz="1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 Radar, Sonar and Navigation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10, No 3, pp. 595–602,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56241" y="0"/>
            <a:ext cx="388843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ISAC: Spectrum Sharing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2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263352" y="1268760"/>
            <a:ext cx="11593288" cy="170816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it-IT" b="1" dirty="0">
                <a:latin typeface="Cambria" panose="02040503050406030204" pitchFamily="18" charset="0"/>
                <a:ea typeface="Cambria" panose="02040503050406030204" pitchFamily="18" charset="0"/>
              </a:rPr>
              <a:t>In each channel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, the signal processor compares the probability to have a spectrum opportunity with a threshold λ, and </a:t>
            </a:r>
            <a:r>
              <a:rPr lang="en-GB" altLang="it-IT" b="1" dirty="0">
                <a:latin typeface="Cambria" panose="02040503050406030204" pitchFamily="18" charset="0"/>
                <a:ea typeface="Cambria" panose="02040503050406030204" pitchFamily="18" charset="0"/>
              </a:rPr>
              <a:t>transmits only if the probability </a:t>
            </a:r>
            <a:r>
              <a:rPr lang="en-GB" alt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&gt;λ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it-IT" alt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it-IT" b="1" dirty="0">
                <a:latin typeface="Cambria" panose="02040503050406030204" pitchFamily="18" charset="0"/>
                <a:ea typeface="Cambria" panose="02040503050406030204" pitchFamily="18" charset="0"/>
              </a:rPr>
              <a:t>Two kinds of errors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altLang="it-IT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GB" altLang="it-IT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: the radar does not transmit and the channel is </a:t>
            </a:r>
            <a:r>
              <a:rPr lang="en-GB" alt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free (</a:t>
            </a:r>
            <a:r>
              <a:rPr lang="en-GB" alt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prob. </a:t>
            </a:r>
            <a:r>
              <a:rPr lang="en-GB" altLang="it-IT" b="1" dirty="0">
                <a:latin typeface="Cambria" panose="02040503050406030204" pitchFamily="18" charset="0"/>
                <a:ea typeface="Cambria" panose="02040503050406030204" pitchFamily="18" charset="0"/>
              </a:rPr>
              <a:t>to lose a spectrum opportunity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altLang="it-IT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GB" altLang="it-IT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: the radar transmits and the channel is occupied by the primary </a:t>
            </a:r>
            <a:r>
              <a:rPr lang="en-GB" alt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user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alt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prob. </a:t>
            </a:r>
            <a:r>
              <a:rPr lang="en-GB" altLang="it-IT" b="1" dirty="0">
                <a:latin typeface="Cambria" panose="02040503050406030204" pitchFamily="18" charset="0"/>
                <a:ea typeface="Cambria" panose="02040503050406030204" pitchFamily="18" charset="0"/>
              </a:rPr>
              <a:t>to have a collision</a:t>
            </a:r>
            <a:r>
              <a:rPr lang="en-GB" altLang="it-IT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it-IT" alt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43" name="Text Box 7"/>
          <p:cNvSpPr txBox="1">
            <a:spLocks noChangeArrowheads="1"/>
          </p:cNvSpPr>
          <p:nvPr/>
        </p:nvSpPr>
        <p:spPr bwMode="auto">
          <a:xfrm>
            <a:off x="456580" y="557013"/>
            <a:ext cx="4419600" cy="5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Statistical Spectrum Sharing</a:t>
            </a:r>
            <a:endParaRPr lang="it-IT" alt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456580" y="3213100"/>
            <a:ext cx="8534400" cy="334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>
              <a:latin typeface="+mn-lt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95400" y="3356992"/>
            <a:ext cx="5688632" cy="253915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Error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probabilities as a function of time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spcBef>
                <a:spcPts val="600"/>
              </a:spcBef>
              <a:defRPr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performance of the cognitive radar are constant during the time.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cognitive radar outperforms the non cognitive radar that always transmits ignoring the primary user and than the radar that never transmits to avoid interference.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4" name="Oggetto 2"/>
          <p:cNvGraphicFramePr>
            <a:graphicFrameLocks noChangeAspect="1"/>
          </p:cNvGraphicFramePr>
          <p:nvPr>
            <p:extLst/>
          </p:nvPr>
        </p:nvGraphicFramePr>
        <p:xfrm>
          <a:off x="6744072" y="3437635"/>
          <a:ext cx="4812278" cy="252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Equation" r:id="rId3" imgW="4010232" imgH="2108158" progId="Equation.DSMT4">
                  <p:embed/>
                </p:oleObj>
              </mc:Choice>
              <mc:Fallback>
                <p:oleObj name="Equation" r:id="rId3" imgW="4010232" imgH="210815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3437635"/>
                        <a:ext cx="4812278" cy="252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479376" y="6525344"/>
            <a:ext cx="1164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GB" sz="1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Stinco</a:t>
            </a:r>
            <a:r>
              <a:rPr lang="en-GB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Greco, F. Gini, B., </a:t>
            </a:r>
            <a:r>
              <a:rPr lang="en-GB" sz="1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Himed</a:t>
            </a:r>
            <a:r>
              <a:rPr lang="en-GB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"Cognitive Radars in Spectrally Dense Environments",</a:t>
            </a:r>
            <a:r>
              <a:rPr lang="en-GB" sz="1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IEEE AESS Magazine</a:t>
            </a:r>
            <a:r>
              <a:rPr lang="en-GB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31, No. 10, pp. 20-27, </a:t>
            </a:r>
            <a:r>
              <a:rPr lang="en-GB" sz="14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 </a:t>
            </a:r>
            <a:r>
              <a:rPr lang="en-GB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56241" y="0"/>
            <a:ext cx="388843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ISAC: Spectrum Sharing</a:t>
            </a:r>
            <a:endParaRPr lang="en-US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1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883,3895"/>
  <p:tag name="LATEXADDIN" val="\documentclass{article}&#10;\usepackage{amsmath}&#10;\pagestyle{empty}&#10;\begin{document}&#10;&#10; \begin{align*}&#10;   \textbf{y}^k_{l} &amp; =\mathbf{\alpha}^k_{l} \textbf{h}^k_l + \textbf{c}^k_{l}  .&#10;   \end{align*} &#10;&#10;\end{document}"/>
  <p:tag name="IGUANATEXSIZE" val="40"/>
  <p:tag name="IGUANATEXCURSOR" val="193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,7079"/>
  <p:tag name="ORIGINALWIDTH" val="1178,853"/>
  <p:tag name="LATEXADDIN" val="\documentclass{article}&#10;\usepackage{amsmath}&#10;\pagestyle{empty}&#10;\begin{document}&#10;&#10;\begin{equation*}&#10; \Lambda^k_{l,\mathsf{RW}} = \frac{2|(\mathbf{h}^k_l)^H \mathbf{y}^k_l|^2}{(\mathbf{h}^k_l)^H \widehat{\mathbf{\Gamma}}\mathbf{h}^k_l},&#10; \label{lambda_k}&#10;\end{equation*}&#10;&#10;\end{document}"/>
  <p:tag name="IGUANATEXSIZE" val="18"/>
  <p:tag name="IGUANATEXCURSOR" val="267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5,74055"/>
  <p:tag name="LATEXADDIN" val="\documentclass{article}&#10;\usepackage{amsmath}&#10;\pagestyle{empty}&#10;\begin{document}&#10;&#10;$\widehat{\mathbf{\Gamma}}$&#10;\end{document}"/>
  <p:tag name="IGUANATEXSIZE" val="18"/>
  <p:tag name="IGUANATEXCURSOR" val="8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75,74055"/>
  <p:tag name="LATEXADDIN" val="\documentclass{article}&#10;\usepackage{amsmath}&#10;\pagestyle{empty}&#10;\begin{document}&#10;&#10;${\mathbf{\Gamma}}$&#10;&#10;\end{document}"/>
  <p:tag name="IGUANATEXSIZE" val="18"/>
  <p:tag name="IGUANATEXCURSOR" val="8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290,2137"/>
  <p:tag name="LATEXADDIN" val="\documentclass{article}&#10;\usepackage{amsmath}&#10;\pagestyle{empty}&#10;\begin{document}&#10;&#10;$\Lambda^k_{l,\mathsf{RW}}$&#10;&#10;\end{document}"/>
  <p:tag name="IGUANATEXSIZE" val="18"/>
  <p:tag name="IGUANATEXCURSOR" val="8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290,2137"/>
  <p:tag name="LATEXADDIN" val="\documentclass{article}&#10;\usepackage{amsmath}&#10;\pagestyle{empty}&#10;\begin{document}&#10;&#10;$\Lambda^k_{l,\mathsf{RW}}$&#10;&#10;\end{document}"/>
  <p:tag name="IGUANATEXSIZE" val="18"/>
  <p:tag name="IGUANATEXCURSOR" val="8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,1845"/>
  <p:tag name="ORIGINALWIDTH" val="3434,571"/>
  <p:tag name="LATEXADDIN" val="\documentclass{article}&#10;\usepackage{amsmath}&#10;\pagestyle{empty}&#10;\begin{document}&#10;&#10;\begin{align}&#10; \Lambda^k_{l,\mathsf{RW}}  &amp; \left( \mathbf { y } _ { l , g } ^ { k } | H _ { 0 } \right) \underset { N _ { T } N _ { R } \rightarrow \infty } { \stackrel { d } { \sim } } \chi ^ { 2 } _ { 2 }\left(0\right),&amp;\\&#10; \Lambda^k_{l,\mathsf{RW}}  &amp; \left( \mathbf { y } _ { l , g } ^ { k } | H _ { 1 } \right) \underset { N _ { T } N _ { R } \rightarrow \infty } { \stackrel { d } { \sim } } \chi ^ { 2 } _ { 2 }\left(\zeta\right),&#10; \label{ARW}&#10;\end{align}\end{document}"/>
  <p:tag name="IGUANATEXSIZE" val="18"/>
  <p:tag name="IGUANATEXCURSOR" val="544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,727"/>
  <p:tag name="ORIGINALWIDTH" val="818,1477"/>
  <p:tag name="LATEXADDIN" val="\documentclass{article}&#10;\usepackage{amsmath}&#10;\usepackage{amsmath,amssymb,amsfonts}&#10;\pagestyle{empty}&#10;\begin{document}&#10;&#10; $\zeta=2|\alpha|^{2}\frac{||{\mathbf{h}}||^4}{\mathbf{h}^H\mathbf{\Gamma}\mathbf{h}}$.&#10;&#10;\end{document}"/>
  <p:tag name="IGUANATEXSIZE" val="40"/>
  <p:tag name="IGUANATEXCURSOR" val="16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43,2321"/>
  <p:tag name="LATEXADDIN" val="\documentclass{article}&#10;\usepackage{amsmath}&#10;\pagestyle{empty}&#10;\begin{document}&#10;&#10;$\mathbf{W}$&#10;&#10;\end{document}"/>
  <p:tag name="IGUANATEXSIZE" val="18"/>
  <p:tag name="IGUANATEXCURSOR" val="93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4,7057"/>
  <p:tag name="ORIGINALWIDTH" val="2095,988"/>
  <p:tag name="LATEXADDIN" val="\documentclass{article}&#10;\usepackage{amsmath}&#10;\pagestyle{empty}&#10;\begin{document}&#10;&#10; \begin{align*}&#10; \label{HT}&#10; H_0:       &amp; \quad \textbf{y}^k_{l} = \textbf{c}^k_{l} \hspace{0.2in} k=1,\dots,K\\&#10; H_1:       &amp; \quad \textbf{y}^k_{l} =\mathbf{\alpha}^k_{l} \textbf{h}^k_l + \textbf{c}^k_{l} \hspace{0.2in} k=1,\dots,K.\nonumber&#10; \end{align*}&#10;&#10;\end{document}"/>
  <p:tag name="IGUANATEXSIZE" val="18"/>
  <p:tag name="IGUANATEXCURSOR" val="95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22,9846"/>
  <p:tag name="LATEXADDIN" val="\documentclass{article}&#10;\usepackage{amsmath}&#10;\pagestyle{empty}&#10;\begin{document}&#10;&#10;$\textbf{y}^k_{l}$&#10;&#10;\end{document}"/>
  <p:tag name="IGUANATEXSIZE" val="18"/>
  <p:tag name="IGUANATEXCURSOR" val="99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515,561"/>
  <p:tag name="LATEXADDIN" val="\documentclass{article}&#10;\usepackage{amsmath}&#10;\pagestyle{empty}&#10;\begin{document}&#10;&#10;\begin{align*}  \textbf{h}(\theta) &amp; = (\textbf{W}^T \mathbf{a}_T (\theta)) \otimes \mathbf{a}_R (\theta).&#10;  \end{align*}&#10;&#10;&#10;\end{document}"/>
  <p:tag name="IGUANATEXSIZE" val="40"/>
  <p:tag name="IGUANATEXCURSOR" val="189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290,2137"/>
  <p:tag name="LATEXADDIN" val="\documentclass{article}&#10;\usepackage{amsmath}&#10;\pagestyle{empty}&#10;\begin{document}&#10;&#10;$\Lambda^k_{l,\mathsf{RW}}$&#10;&#10;\end{document}"/>
  <p:tag name="IGUANATEXSIZE" val="18"/>
  <p:tag name="IGUANATEXCURSOR" val="8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5,9167"/>
  <p:tag name="ORIGINALWIDTH" val="4281,215"/>
  <p:tag name="LATEXADDIN" val="\documentclass{article}&#10;\usepackage{amsmath}&#10;\pagestyle{empty}&#10;\begin{document}&#10;&#10;\begin{align}&#10; \label{optimprob}&#10; \text{max}_{\mathbf{W}}\text{min}_{j\in\mathcal{T}_i}\{\mathbf{a}^T_T(\hat\theta_j)\textbf{WW}^H \mathbf{a}^*_{R}(\hat\theta_j)\}\\&#10; \text{s.t. tr}(\textbf{WW}^H)=P_T,\notag&#10; \end{align}&#10; where $\mathcal{T}_i =\{1,\dots,i\}$ and $\hat\theta_j\in\Theta$&#10;&#10;\end{document}"/>
  <p:tag name="IGUANATEXSIZE" val="14"/>
  <p:tag name="IGUANATEXCURSOR" val="366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3,2021"/>
  <p:tag name="ORIGINALWIDTH" val="1442,07"/>
  <p:tag name="LATEXADDIN" val="\documentclass{article}&#10;\usepackage{amsmath}&#10;\pagestyle{empty}&#10;\begin{document}&#10;&#10; \begin{align*}&#10; r_{k+1} &amp;= \sum^{s_k}_{l=1}\hat{P}_{\mathsf{D}_l}^{k}-\sum^{L-s_k}_{j=1}\hat{P}_{\mathsf{D}_j}^{k},&#10; \end{align*}&#10;\end{document}"/>
  <p:tag name="IGUANATEXSIZE" val="18"/>
  <p:tag name="IGUANATEXCURSOR" val="210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433,821"/>
  <p:tag name="LATEXADDIN" val="\documentclass{article}&#10;\usepackage{amsmath}&#10;\pagestyle{empty}&#10;\begin{document}&#10;&#10; \begin{align*}&#10; \label{Qfun}&#10; Q\left(s_k,a_k\right)\leftarrow &amp; Q\left(s_k,a_k\right)+ \alpha \left(r_{k+1}+ \gamma Q\left(s_{k+1},a_{k+1}\right) - Q\left(s_k,a_k\right)\right) \nonumber&#10; \end{align*}\end{document}"/>
  <p:tag name="IGUANATEXSIZE" val="40"/>
  <p:tag name="IGUANATEXCURSOR" val="168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22,9846"/>
  <p:tag name="LATEXADDIN" val="\documentclass{article}&#10;\usepackage{amsmath}&#10;\pagestyle{empty}&#10;\begin{document}&#10;&#10;$\textbf{y}^k_{l}$&#10;&#10;\end{document}"/>
  <p:tag name="IGUANATEXSIZE" val="18"/>
  <p:tag name="IGUANATEXCURSOR" val="99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737,533"/>
  <p:tag name="LATEXADDIN" val="\documentclass{article}&#10;\usepackage{amsmath}&#10;\pagestyle{empty}&#10;\begin{document}&#10;&#10;\begin{equation*}&#10; {a}_{k+1} =&#10; \begin{cases} &#10; a_{\mathsf{opt}} &amp;  \mathrm{with}\hspace{0.05in}\mathrm{prob.} \hspace{0.05in} 1-\epsilon\\&#10; a_{\mathrm{rnd}} &amp; \mathrm{with}\hspace{0.05in}\mathrm{prob.}\hspace{0.05in} \epsilon.&#10; \end{cases}&#10; \label{epsilon}&#10; \end{equation*}&#10;\end{document}"/>
  <p:tag name="IGUANATEXSIZE" val="40"/>
  <p:tag name="IGUANATEXCURSOR" val="354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22,9846"/>
  <p:tag name="LATEXADDIN" val="\documentclass{article}&#10;\usepackage{amsmath}&#10;\pagestyle{empty}&#10;\begin{document}&#10;&#10;$\textbf{y}^k_{l}$&#10;&#10;\end{document}"/>
  <p:tag name="IGUANATEXSIZE" val="18"/>
  <p:tag name="IGUANATEXCURSOR" val="99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25,2343"/>
  <p:tag name="LATEXADDIN" val="\documentclass{article}&#10;\usepackage{amsmath}&#10;\pagestyle{empty}&#10;\begin{document}&#10;&#10;$\mathbf{\alpha}^k_{l}$&#10;\end{document}"/>
  <p:tag name="IGUANATEXSIZE" val="40"/>
  <p:tag name="IGUANATEXCURSOR" val="8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0,9636"/>
  <p:tag name="LATEXADDIN" val="\documentclass{article}&#10;\usepackage{amsmath}&#10;\pagestyle{empty}&#10;\begin{document}&#10;$\mathbf{a}_T (\theta)$&#10;&#10;&#10;\end{document}"/>
  <p:tag name="IGUANATEXSIZE" val="18"/>
  <p:tag name="IGUANATEXCURSOR" val="103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3,9632"/>
  <p:tag name="LATEXADDIN" val="\documentclass{article}&#10;\usepackage{amsmath}&#10;\pagestyle{empty}&#10;\begin{document}&#10;&#10;$\mathbf{a}_R (\theta)$&#10;&#10;\end{document}"/>
  <p:tag name="IGUANATEXSIZE" val="18"/>
  <p:tag name="IGUANATEXCURSOR" val="82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52,49347"/>
  <p:tag name="LATEXADDIN" val="\documentclass{article}&#10;\usepackage{amsmath}&#10;\pagestyle{empty}&#10;\begin{document}&#10;&#10;$\theta$&#10;&#10;&#10;\end{document}"/>
  <p:tag name="IGUANATEXSIZE" val="18"/>
  <p:tag name="IGUANATEXCURSOR" val="90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43,2321"/>
  <p:tag name="LATEXADDIN" val="\documentclass{article}&#10;\usepackage{amsmath}&#10;\pagestyle{empty}&#10;\begin{document}&#10;&#10;$\mathbf{W}$&#10;&#10;\end{document}"/>
  <p:tag name="IGUANATEXSIZE" val="18"/>
  <p:tag name="IGUANATEXCURSOR" val="93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08,7364"/>
  <p:tag name="LATEXADDIN" val="\documentclass{article}&#10;\usepackage{amsmath}&#10;\pagestyle{empty}&#10;\begin{document}&#10;&#10;$\textbf{c}^k_{l} $&#10;&#10;\end{document}"/>
  <p:tag name="IGUANATEXSIZE" val="18"/>
  <p:tag name="IGUANATEXCURSOR" val="99"/>
  <p:tag name="TRANSPARENCY" val="True"/>
  <p:tag name="FILENAME" val=""/>
  <p:tag name="LATEXENGINEID" val="0"/>
  <p:tag name="TEMPFOLDER" val="C:\Users\DKS\Documents\MATLAB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3335</Words>
  <Application>Microsoft Office PowerPoint</Application>
  <PresentationFormat>Widescreen</PresentationFormat>
  <Paragraphs>426</Paragraphs>
  <Slides>44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8" baseType="lpstr">
      <vt:lpstr>宋体</vt:lpstr>
      <vt:lpstr>Yu Gothic Medium</vt:lpstr>
      <vt:lpstr>Arial</vt:lpstr>
      <vt:lpstr>Calibri</vt:lpstr>
      <vt:lpstr>Cambria</vt:lpstr>
      <vt:lpstr>Cambria Math</vt:lpstr>
      <vt:lpstr>Open Sans Light</vt:lpstr>
      <vt:lpstr>Symbol</vt:lpstr>
      <vt:lpstr>Times New Roman</vt:lpstr>
      <vt:lpstr>Verdana</vt:lpstr>
      <vt:lpstr>Wingdings</vt:lpstr>
      <vt:lpstr>Tema di Office</vt:lpstr>
      <vt:lpstr>Equation</vt:lpstr>
      <vt:lpstr>MathType 6.0 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SARSA (state-action-reward-state-action) learning-detection algorithm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Sabrina</dc:creator>
  <cp:lastModifiedBy>Greco</cp:lastModifiedBy>
  <cp:revision>435</cp:revision>
  <cp:lastPrinted>2023-07-10T10:31:07Z</cp:lastPrinted>
  <dcterms:created xsi:type="dcterms:W3CDTF">2017-12-11T16:42:11Z</dcterms:created>
  <dcterms:modified xsi:type="dcterms:W3CDTF">2024-12-17T10:22:18Z</dcterms:modified>
</cp:coreProperties>
</file>