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7" r:id="rId2"/>
    <p:sldId id="257" r:id="rId3"/>
    <p:sldId id="258" r:id="rId4"/>
    <p:sldId id="277" r:id="rId5"/>
    <p:sldId id="260" r:id="rId6"/>
    <p:sldId id="261" r:id="rId7"/>
    <p:sldId id="262" r:id="rId8"/>
    <p:sldId id="263" r:id="rId9"/>
    <p:sldId id="264" r:id="rId10"/>
    <p:sldId id="268" r:id="rId11"/>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Mont" pitchFamily="2" charset="0"/>
      <p:regular r:id="rId17"/>
    </p:embeddedFont>
    <p:embeddedFont>
      <p:font typeface="Mont Bold" pitchFamily="2" charset="0"/>
      <p:regular r:id="rId18"/>
      <p:bold r:id="rId19"/>
    </p:embeddedFont>
    <p:embeddedFont>
      <p:font typeface="Poppins" pitchFamily="2" charset="77"/>
      <p:regular r:id="rId20"/>
      <p:bold r:id="rId21"/>
      <p:italic r:id="rId22"/>
      <p:boldItalic r:id="rId23"/>
    </p:embeddedFont>
    <p:embeddedFont>
      <p:font typeface="Poppins Bold" pitchFamily="2" charset="77"/>
      <p:regular r:id="rId24"/>
      <p:bold r:id="rId25"/>
    </p:embeddedFont>
    <p:embeddedFont>
      <p:font typeface="Poppins ExtraBold" pitchFamily="2" charset="77"/>
      <p:regular r:id="rId26"/>
      <p:bold r:id="rId27"/>
      <p:italic r:id="rId28"/>
      <p:boldItalic r:id="rId29"/>
    </p:embeddedFont>
    <p:embeddedFont>
      <p:font typeface="Poppins ExtraBold Bold" pitchFamily="2" charset="77"/>
      <p:regular r:id="rId30"/>
      <p:bold r:id="rId31"/>
    </p:embeddedFont>
    <p:embeddedFont>
      <p:font typeface="Poppins Italics" pitchFamily="2" charset="77"/>
      <p:regular r:id="rId32"/>
      <p:italic r:id="rId33"/>
    </p:embeddedFont>
    <p:embeddedFont>
      <p:font typeface="Poppins Medium" pitchFamily="2" charset="77"/>
      <p:regular r:id="rId34"/>
      <p:italic r:id="rId35"/>
    </p:embeddedFont>
    <p:embeddedFont>
      <p:font typeface="Poppins Medium Bold" pitchFamily="2" charset="77"/>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9" autoAdjust="0"/>
    <p:restoredTop sz="94607" autoAdjust="0"/>
  </p:normalViewPr>
  <p:slideViewPr>
    <p:cSldViewPr>
      <p:cViewPr varScale="1">
        <p:scale>
          <a:sx n="79" d="100"/>
          <a:sy n="79" d="100"/>
        </p:scale>
        <p:origin x="648"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viewProps" Target="viewProps.xml"/><Relationship Id="rId21" Type="http://schemas.openxmlformats.org/officeDocument/2006/relationships/font" Target="fonts/font9.fntdata"/><Relationship Id="rId34"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C5474-285D-6048-95B7-0FC5FEA94429}" type="datetimeFigureOut">
              <a:rPr lang="en-US" smtClean="0"/>
              <a:t>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34EF5-EC1A-7C4B-BE81-676463BEFD31}" type="slidenum">
              <a:rPr lang="en-US" smtClean="0"/>
              <a:t>‹#›</a:t>
            </a:fld>
            <a:endParaRPr lang="en-US"/>
          </a:p>
        </p:txBody>
      </p:sp>
    </p:spTree>
    <p:extLst>
      <p:ext uri="{BB962C8B-B14F-4D97-AF65-F5344CB8AC3E}">
        <p14:creationId xmlns:p14="http://schemas.microsoft.com/office/powerpoint/2010/main" val="2139184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7950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svg"/><Relationship Id="rId7" Type="http://schemas.openxmlformats.org/officeDocument/2006/relationships/image" Target="../media/image58.svg"/><Relationship Id="rId12" Type="http://schemas.openxmlformats.org/officeDocument/2006/relationships/image" Target="../media/image17.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12.sv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hyperlink" Target="https://ieee-aess.org/publication/ieee-transactions-radar-systems" TargetMode="External"/><Relationship Id="rId3" Type="http://schemas.openxmlformats.org/officeDocument/2006/relationships/image" Target="../media/image7.svg"/><Relationship Id="rId7" Type="http://schemas.openxmlformats.org/officeDocument/2006/relationships/hyperlink" Target="https://ieee-aess.org/publication/journal-lightwave-technology"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2.svg"/><Relationship Id="rId10" Type="http://schemas.openxmlformats.org/officeDocument/2006/relationships/image" Target="../media/image8.png"/><Relationship Id="rId4" Type="http://schemas.openxmlformats.org/officeDocument/2006/relationships/image" Target="../media/image31.pn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hyperlink" Target="https://ieee-aess.org/tech-ops/glue-technologies-space-systems-panel" TargetMode="External"/><Relationship Id="rId13" Type="http://schemas.openxmlformats.org/officeDocument/2006/relationships/image" Target="../media/image42.svg"/><Relationship Id="rId18" Type="http://schemas.openxmlformats.org/officeDocument/2006/relationships/image" Target="../media/image45.png"/><Relationship Id="rId3" Type="http://schemas.openxmlformats.org/officeDocument/2006/relationships/image" Target="../media/image35.png"/><Relationship Id="rId21" Type="http://schemas.openxmlformats.org/officeDocument/2006/relationships/image" Target="../media/image7.svg"/><Relationship Id="rId7" Type="http://schemas.openxmlformats.org/officeDocument/2006/relationships/image" Target="../media/image38.svg"/><Relationship Id="rId12" Type="http://schemas.openxmlformats.org/officeDocument/2006/relationships/image" Target="../media/image41.png"/><Relationship Id="rId17" Type="http://schemas.openxmlformats.org/officeDocument/2006/relationships/image" Target="../media/image44.svg"/><Relationship Id="rId2" Type="http://schemas.openxmlformats.org/officeDocument/2006/relationships/image" Target="../media/image9.png"/><Relationship Id="rId16" Type="http://schemas.openxmlformats.org/officeDocument/2006/relationships/image" Target="../media/image43.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hyperlink" Target="https://ieee-aess.org/tech-ops/gyro-accelerometer" TargetMode="External"/><Relationship Id="rId5" Type="http://schemas.openxmlformats.org/officeDocument/2006/relationships/hyperlink" Target="https://ieee-aess.org/tech-ops/avionics-systems" TargetMode="External"/><Relationship Id="rId15" Type="http://schemas.openxmlformats.org/officeDocument/2006/relationships/hyperlink" Target="https://ieee-aess.org/tech-ops/radar-systems" TargetMode="External"/><Relationship Id="rId10" Type="http://schemas.openxmlformats.org/officeDocument/2006/relationships/image" Target="../media/image40.svg"/><Relationship Id="rId19" Type="http://schemas.openxmlformats.org/officeDocument/2006/relationships/image" Target="../media/image46.svg"/><Relationship Id="rId4" Type="http://schemas.openxmlformats.org/officeDocument/2006/relationships/image" Target="../media/image36.svg"/><Relationship Id="rId9" Type="http://schemas.openxmlformats.org/officeDocument/2006/relationships/image" Target="../media/image39.png"/><Relationship Id="rId14" Type="http://schemas.openxmlformats.org/officeDocument/2006/relationships/hyperlink" Target="https://ieee-aess.org/tech-ops/navigation-systems" TargetMode="External"/><Relationship Id="rId2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0.sv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rotWithShape="1">
          <a:blip r:embed="rId3">
            <a:alphaModFix amt="41000"/>
            <a:extLst>
              <a:ext uri="{28A0092B-C50C-407E-A947-70E740481C1C}">
                <a14:useLocalDpi xmlns:a14="http://schemas.microsoft.com/office/drawing/2010/main"/>
              </a:ext>
            </a:extLst>
          </a:blip>
          <a:srcRect/>
          <a:stretch/>
        </p:blipFill>
        <p:spPr>
          <a:xfrm>
            <a:off x="-318758" y="-381583"/>
            <a:ext cx="18925514" cy="11050165"/>
          </a:xfrm>
          <a:prstGeom prst="rect">
            <a:avLst/>
          </a:prstGeom>
        </p:spPr>
      </p:pic>
      <p:pic>
        <p:nvPicPr>
          <p:cNvPr id="7" name="Picture 7"/>
          <p:cNvPicPr>
            <a:picLocks noChangeAspect="1"/>
          </p:cNvPicPr>
          <p:nvPr/>
        </p:nvPicPr>
        <p:blipFill>
          <a:blip r:embed="rId4"/>
          <a:srcRect/>
          <a:stretch>
            <a:fillRect/>
          </a:stretch>
        </p:blipFill>
        <p:spPr>
          <a:xfrm>
            <a:off x="4924750" y="2543465"/>
            <a:ext cx="8438500" cy="4717939"/>
          </a:xfrm>
          <a:prstGeom prst="rect">
            <a:avLst/>
          </a:prstGeom>
        </p:spPr>
      </p:pic>
      <p:sp>
        <p:nvSpPr>
          <p:cNvPr id="8" name="TextBox 8"/>
          <p:cNvSpPr txBox="1"/>
          <p:nvPr/>
        </p:nvSpPr>
        <p:spPr>
          <a:xfrm>
            <a:off x="3716089" y="7736669"/>
            <a:ext cx="10855821" cy="592308"/>
          </a:xfrm>
          <a:prstGeom prst="rect">
            <a:avLst/>
          </a:prstGeom>
        </p:spPr>
        <p:txBody>
          <a:bodyPr lIns="0" tIns="0" rIns="0" bIns="0" rtlCol="0" anchor="t">
            <a:spAutoFit/>
          </a:bodyPr>
          <a:lstStyle/>
          <a:p>
            <a:pPr algn="ctr">
              <a:lnSpc>
                <a:spcPts val="4628"/>
              </a:lnSpc>
              <a:spcBef>
                <a:spcPct val="0"/>
              </a:spcBef>
            </a:pPr>
            <a:r>
              <a:rPr lang="en-US" sz="3305">
                <a:solidFill>
                  <a:srgbClr val="FFFFFF"/>
                </a:solidFill>
                <a:latin typeface="Poppins Medium"/>
              </a:rPr>
              <a:t>IEEE AEROSPACE AND ELECTRONIC SYSTEMS SOCIETY </a:t>
            </a:r>
          </a:p>
        </p:txBody>
      </p:sp>
      <p:sp>
        <p:nvSpPr>
          <p:cNvPr id="9" name="TextBox 9"/>
          <p:cNvSpPr txBox="1"/>
          <p:nvPr/>
        </p:nvSpPr>
        <p:spPr>
          <a:xfrm>
            <a:off x="7277286" y="8612520"/>
            <a:ext cx="3733428" cy="569580"/>
          </a:xfrm>
          <a:prstGeom prst="rect">
            <a:avLst/>
          </a:prstGeom>
        </p:spPr>
        <p:txBody>
          <a:bodyPr wrap="square" lIns="0" tIns="0" rIns="0" bIns="0" rtlCol="0" anchor="t">
            <a:spAutoFit/>
          </a:bodyPr>
          <a:lstStyle/>
          <a:p>
            <a:pPr algn="ctr">
              <a:lnSpc>
                <a:spcPts val="4628"/>
              </a:lnSpc>
              <a:spcBef>
                <a:spcPct val="0"/>
              </a:spcBef>
            </a:pPr>
            <a:r>
              <a:rPr lang="en-US" sz="3305" dirty="0">
                <a:solidFill>
                  <a:srgbClr val="F8C44F"/>
                </a:solidFill>
                <a:latin typeface="Poppins"/>
              </a:rPr>
              <a:t>ieee-aess.org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rot="3606691">
            <a:off x="3709495" y="2373306"/>
            <a:ext cx="6297185" cy="0"/>
          </a:xfrm>
          <a:prstGeom prst="line">
            <a:avLst/>
          </a:prstGeom>
          <a:ln w="171450" cap="flat">
            <a:solidFill>
              <a:srgbClr val="FFFFFF"/>
            </a:solidFill>
            <a:prstDash val="solid"/>
            <a:headEnd type="none" w="sm" len="sm"/>
            <a:tailEnd type="none" w="sm" len="sm"/>
          </a:ln>
        </p:spPr>
      </p:sp>
      <p:sp>
        <p:nvSpPr>
          <p:cNvPr id="6" name="AutoShape 6"/>
          <p:cNvSpPr/>
          <p:nvPr/>
        </p:nvSpPr>
        <p:spPr>
          <a:xfrm rot="7201140">
            <a:off x="3703373" y="7754403"/>
            <a:ext cx="6297185" cy="0"/>
          </a:xfrm>
          <a:prstGeom prst="line">
            <a:avLst/>
          </a:prstGeom>
          <a:ln w="171450" cap="flat">
            <a:solidFill>
              <a:srgbClr val="FFFFFF"/>
            </a:solidFill>
            <a:prstDash val="solid"/>
            <a:headEnd type="none" w="sm" len="sm"/>
            <a:tailEnd type="none" w="sm" len="sm"/>
          </a:ln>
        </p:spPr>
      </p:sp>
      <p:grpSp>
        <p:nvGrpSpPr>
          <p:cNvPr id="7" name="Group 7"/>
          <p:cNvGrpSpPr/>
          <p:nvPr/>
        </p:nvGrpSpPr>
        <p:grpSpPr>
          <a:xfrm>
            <a:off x="11718414" y="0"/>
            <a:ext cx="4393457" cy="839228"/>
            <a:chOff x="0" y="0"/>
            <a:chExt cx="1157124" cy="221031"/>
          </a:xfrm>
        </p:grpSpPr>
        <p:sp>
          <p:nvSpPr>
            <p:cNvPr id="8" name="Freeform 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9" name="TextBox 9"/>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6846001" y="-189472"/>
            <a:ext cx="2664422" cy="1218172"/>
            <a:chOff x="0" y="0"/>
            <a:chExt cx="483446" cy="221031"/>
          </a:xfrm>
        </p:grpSpPr>
        <p:sp>
          <p:nvSpPr>
            <p:cNvPr id="11" name="Freeform 1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2" name="TextBox 12"/>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4697771" y="-455096"/>
            <a:ext cx="3590229" cy="1483796"/>
            <a:chOff x="0" y="0"/>
            <a:chExt cx="534812" cy="221031"/>
          </a:xfrm>
        </p:grpSpPr>
        <p:sp>
          <p:nvSpPr>
            <p:cNvPr id="14" name="Freeform 14"/>
            <p:cNvSpPr/>
            <p:nvPr/>
          </p:nvSpPr>
          <p:spPr>
            <a:xfrm>
              <a:off x="0" y="0"/>
              <a:ext cx="534812" cy="221031"/>
            </a:xfrm>
            <a:custGeom>
              <a:avLst/>
              <a:gdLst/>
              <a:ahLst/>
              <a:cxnLst/>
              <a:rect l="l" t="t" r="r" b="b"/>
              <a:pathLst>
                <a:path w="534812" h="221031">
                  <a:moveTo>
                    <a:pt x="203200" y="0"/>
                  </a:moveTo>
                  <a:lnTo>
                    <a:pt x="534812" y="0"/>
                  </a:lnTo>
                  <a:lnTo>
                    <a:pt x="331612" y="221031"/>
                  </a:lnTo>
                  <a:lnTo>
                    <a:pt x="0" y="221031"/>
                  </a:lnTo>
                  <a:lnTo>
                    <a:pt x="203200" y="0"/>
                  </a:lnTo>
                  <a:close/>
                </a:path>
              </a:pathLst>
            </a:custGeom>
            <a:solidFill>
              <a:srgbClr val="2A70AC"/>
            </a:solidFill>
          </p:spPr>
        </p:sp>
        <p:sp>
          <p:nvSpPr>
            <p:cNvPr id="15" name="TextBox 15"/>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2" cstate="print">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8455" flipH="1">
            <a:off x="14227842" y="-1874582"/>
            <a:ext cx="6515700" cy="6515700"/>
          </a:xfrm>
          <a:prstGeom prst="rect">
            <a:avLst/>
          </a:prstGeom>
        </p:spPr>
      </p:pic>
      <p:grpSp>
        <p:nvGrpSpPr>
          <p:cNvPr id="26" name="Group 25">
            <a:extLst>
              <a:ext uri="{FF2B5EF4-FFF2-40B4-BE49-F238E27FC236}">
                <a16:creationId xmlns:a16="http://schemas.microsoft.com/office/drawing/2014/main" id="{8C33D66B-E691-7D46-AF03-16F0DD85B3A8}"/>
              </a:ext>
            </a:extLst>
          </p:cNvPr>
          <p:cNvGrpSpPr/>
          <p:nvPr/>
        </p:nvGrpSpPr>
        <p:grpSpPr>
          <a:xfrm>
            <a:off x="1028700" y="6898543"/>
            <a:ext cx="3024870" cy="571100"/>
            <a:chOff x="1028700" y="6898543"/>
            <a:chExt cx="3024870" cy="571100"/>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53522" y="6898543"/>
              <a:ext cx="571100" cy="57110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6898543"/>
              <a:ext cx="573184" cy="5711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72272" y="6898543"/>
              <a:ext cx="571100" cy="57110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82470" y="6898543"/>
              <a:ext cx="571100" cy="571100"/>
            </a:xfrm>
            <a:prstGeom prst="rect">
              <a:avLst/>
            </a:prstGeom>
          </p:spPr>
        </p:pic>
      </p:grpSp>
      <p:sp>
        <p:nvSpPr>
          <p:cNvPr id="21" name="TextBox 21"/>
          <p:cNvSpPr txBox="1"/>
          <p:nvPr/>
        </p:nvSpPr>
        <p:spPr>
          <a:xfrm>
            <a:off x="1028700" y="4217924"/>
            <a:ext cx="5646371" cy="935101"/>
          </a:xfrm>
          <a:prstGeom prst="rect">
            <a:avLst/>
          </a:prstGeom>
        </p:spPr>
        <p:txBody>
          <a:bodyPr lIns="0" tIns="0" rIns="0" bIns="0" rtlCol="0" anchor="t">
            <a:spAutoFit/>
          </a:bodyPr>
          <a:lstStyle/>
          <a:p>
            <a:pPr marL="0" marR="0" lvl="0" indent="0" algn="l" defTabSz="914400" rtl="0" eaLnBrk="1" fontAlgn="auto" latinLnBrk="0" hangingPunct="1">
              <a:lnSpc>
                <a:spcPts val="6607"/>
              </a:lnSpc>
              <a:spcBef>
                <a:spcPts val="0"/>
              </a:spcBef>
              <a:spcAft>
                <a:spcPts val="0"/>
              </a:spcAft>
              <a:buClrTx/>
              <a:buSzTx/>
              <a:buFontTx/>
              <a:buNone/>
              <a:tabLst/>
              <a:defRPr/>
            </a:pPr>
            <a:r>
              <a:rPr kumimoji="0" lang="en-US" sz="6607" b="0" i="0" u="none" strike="noStrike" kern="1200" cap="none" spc="0" normalizeH="0" baseline="0" noProof="0">
                <a:ln>
                  <a:noFill/>
                </a:ln>
                <a:solidFill>
                  <a:srgbClr val="000000"/>
                </a:solidFill>
                <a:effectLst/>
                <a:uLnTx/>
                <a:uFillTx/>
                <a:latin typeface="Poppins ExtraBold"/>
                <a:ea typeface="+mn-ea"/>
                <a:cs typeface="+mn-cs"/>
              </a:rPr>
              <a:t>Contact Us</a:t>
            </a:r>
          </a:p>
        </p:txBody>
      </p:sp>
      <p:sp>
        <p:nvSpPr>
          <p:cNvPr id="22" name="TextBox 22"/>
          <p:cNvSpPr txBox="1"/>
          <p:nvPr/>
        </p:nvSpPr>
        <p:spPr>
          <a:xfrm>
            <a:off x="1028700" y="5128970"/>
            <a:ext cx="6346356" cy="879984"/>
          </a:xfrm>
          <a:prstGeom prst="rect">
            <a:avLst/>
          </a:prstGeom>
        </p:spPr>
        <p:txBody>
          <a:bodyPr lIns="0" tIns="0" rIns="0" bIns="0" rtlCol="0" anchor="t">
            <a:spAutoFit/>
          </a:bodyPr>
          <a:lstStyle/>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err="1">
                <a:ln>
                  <a:noFill/>
                </a:ln>
                <a:solidFill>
                  <a:srgbClr val="606060"/>
                </a:solidFill>
                <a:effectLst/>
                <a:uLnTx/>
                <a:uFillTx/>
                <a:latin typeface="Poppins"/>
                <a:ea typeface="+mn-ea"/>
                <a:cs typeface="+mn-cs"/>
              </a:rPr>
              <a:t>www.ieee-aess.org</a:t>
            </a:r>
            <a:endParaRPr kumimoji="0" lang="en-US" sz="2199" b="0" i="0" u="none" strike="noStrike" kern="1200" cap="none" spc="87" normalizeH="0" baseline="0" noProof="0" dirty="0">
              <a:ln>
                <a:noFill/>
              </a:ln>
              <a:solidFill>
                <a:srgbClr val="606060"/>
              </a:solidFill>
              <a:effectLst/>
              <a:uLnTx/>
              <a:uFillTx/>
              <a:latin typeface="Poppins"/>
              <a:ea typeface="+mn-ea"/>
              <a:cs typeface="+mn-cs"/>
            </a:endParaRPr>
          </a:p>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a:ln>
                  <a:noFill/>
                </a:ln>
                <a:solidFill>
                  <a:srgbClr val="606060"/>
                </a:solidFill>
                <a:effectLst/>
                <a:uLnTx/>
                <a:uFillTx/>
                <a:latin typeface="Poppins"/>
                <a:ea typeface="+mn-ea"/>
                <a:cs typeface="+mn-cs"/>
              </a:rPr>
              <a:t>admin@ieee-aess.org</a:t>
            </a:r>
          </a:p>
        </p:txBody>
      </p:sp>
      <p:sp>
        <p:nvSpPr>
          <p:cNvPr id="23" name="TextBox 23"/>
          <p:cNvSpPr txBox="1"/>
          <p:nvPr/>
        </p:nvSpPr>
        <p:spPr>
          <a:xfrm>
            <a:off x="9533801" y="1526446"/>
            <a:ext cx="6892454" cy="7085594"/>
          </a:xfrm>
          <a:prstGeom prst="rect">
            <a:avLst/>
          </a:prstGeom>
        </p:spPr>
        <p:txBody>
          <a:bodyPr lIns="0" tIns="0" rIns="0" bIns="0" rtlCol="0" anchor="t">
            <a:spAutoFit/>
          </a:bodyPr>
          <a:lstStyle/>
          <a:p>
            <a:pPr marL="0" marR="0" lvl="0" indent="0" algn="l" defTabSz="914400" rtl="0" eaLnBrk="1" fontAlgn="auto" latinLnBrk="0" hangingPunct="1">
              <a:lnSpc>
                <a:spcPts val="7455"/>
              </a:lnSpc>
              <a:spcBef>
                <a:spcPts val="0"/>
              </a:spcBef>
              <a:spcAft>
                <a:spcPts val="0"/>
              </a:spcAft>
              <a:buClrTx/>
              <a:buSzTx/>
              <a:buFontTx/>
              <a:buNone/>
              <a:tabLst/>
              <a:defRPr/>
            </a:pPr>
            <a:r>
              <a:rPr kumimoji="0" lang="en-US" sz="4630" b="0" i="0" u="none" strike="noStrike" kern="1200" cap="none" spc="0" normalizeH="0" baseline="0" noProof="0">
                <a:ln>
                  <a:noFill/>
                </a:ln>
                <a:solidFill>
                  <a:srgbClr val="FBFDFE"/>
                </a:solidFill>
                <a:effectLst/>
                <a:uLnTx/>
                <a:uFillTx/>
                <a:latin typeface="Poppins Bold"/>
                <a:ea typeface="+mn-ea"/>
                <a:cs typeface="+mn-cs"/>
              </a:rPr>
              <a:t>2025 </a:t>
            </a:r>
            <a:r>
              <a:rPr kumimoji="0" lang="en-US" sz="4630" b="0" i="0" u="none" strike="noStrike" kern="1200" cap="none" spc="0" normalizeH="0" baseline="0" noProof="0" dirty="0">
                <a:ln>
                  <a:noFill/>
                </a:ln>
                <a:solidFill>
                  <a:srgbClr val="FBFDFE"/>
                </a:solidFill>
                <a:effectLst/>
                <a:uLnTx/>
                <a:uFillTx/>
                <a:latin typeface="Poppins Bold"/>
                <a:ea typeface="+mn-ea"/>
                <a:cs typeface="+mn-cs"/>
              </a:rPr>
              <a:t>Officers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 M. Sabrina Greco</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Elect –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Braha</a:t>
            </a:r>
            <a:r>
              <a:rPr lang="en-US" sz="2508" dirty="0">
                <a:solidFill>
                  <a:srgbClr val="FBFDFE"/>
                </a:solidFill>
                <a:latin typeface="Poppins"/>
              </a:rPr>
              <a:t>m </a:t>
            </a:r>
            <a:r>
              <a:rPr lang="en-US" sz="2508" dirty="0" err="1">
                <a:solidFill>
                  <a:srgbClr val="FBFDFE"/>
                </a:solidFill>
                <a:latin typeface="Poppins"/>
              </a:rPr>
              <a:t>Himed</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Past President – Mark E. Davis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Conferences – Lorenzo Lo Monte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Publications – Luke Rosenberg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Education – </a:t>
            </a:r>
            <a:r>
              <a:rPr lang="en-US" sz="2508" dirty="0">
                <a:solidFill>
                  <a:srgbClr val="FBFDFE"/>
                </a:solidFill>
                <a:latin typeface="Poppins"/>
              </a:rPr>
              <a:t>Puneet Kumar Mishra</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Finance – Michael Noble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Member Services – Scott Goldstein</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Technical Operations – Rob Sabatini</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Industry Relations – Barry Tilton</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Secretary – Walter D. Downing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Treasurer – Fulvio Gini</a:t>
            </a:r>
          </a:p>
        </p:txBody>
      </p:sp>
      <p:pic>
        <p:nvPicPr>
          <p:cNvPr id="27" name="Picture 21">
            <a:extLst>
              <a:ext uri="{FF2B5EF4-FFF2-40B4-BE49-F238E27FC236}">
                <a16:creationId xmlns:a16="http://schemas.microsoft.com/office/drawing/2014/main" id="{D5829A5C-ADE3-0E43-A11E-A91C65CA7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078" y="2174067"/>
            <a:ext cx="3178512" cy="1580427"/>
          </a:xfrm>
          <a:prstGeom prst="rect">
            <a:avLst/>
          </a:prstGeom>
        </p:spPr>
      </p:pic>
    </p:spTree>
    <p:extLst>
      <p:ext uri="{BB962C8B-B14F-4D97-AF65-F5344CB8AC3E}">
        <p14:creationId xmlns:p14="http://schemas.microsoft.com/office/powerpoint/2010/main" val="3499942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rotWithShape="1">
          <a:blip r:embed="rId3">
            <a:alphaModFix amt="26000"/>
            <a:extLst>
              <a:ext uri="{28A0092B-C50C-407E-A947-70E740481C1C}">
                <a14:useLocalDpi xmlns:a14="http://schemas.microsoft.com/office/drawing/2010/main"/>
              </a:ext>
            </a:extLst>
          </a:blip>
          <a:srcRect/>
          <a:stretch/>
        </p:blipFill>
        <p:spPr>
          <a:xfrm>
            <a:off x="-351416" y="-381583"/>
            <a:ext cx="9987251" cy="11050165"/>
          </a:xfrm>
          <a:prstGeom prst="rect">
            <a:avLst/>
          </a:prstGeom>
        </p:spPr>
      </p:pic>
      <p:pic>
        <p:nvPicPr>
          <p:cNvPr id="7" name="Picture 7"/>
          <p:cNvPicPr>
            <a:picLocks noChangeAspect="1"/>
          </p:cNvPicPr>
          <p:nvPr/>
        </p:nvPicPr>
        <p:blipFill rotWithShape="1">
          <a:blip r:embed="rId4">
            <a:alphaModFix amt="54000"/>
            <a:extLst>
              <a:ext uri="{28A0092B-C50C-407E-A947-70E740481C1C}">
                <a14:useLocalDpi xmlns:a14="http://schemas.microsoft.com/office/drawing/2010/main"/>
              </a:ext>
              <a:ext uri="{96DAC541-7B7A-43D3-8B79-37D633B846F1}">
                <asvg:svgBlip xmlns:asvg="http://schemas.microsoft.com/office/drawing/2016/SVG/main" r:embed="rId5"/>
              </a:ext>
            </a:extLst>
          </a:blip>
          <a:srcRect l="5856" t="-5878" r="-5856" b="17859"/>
          <a:stretch/>
        </p:blipFill>
        <p:spPr>
          <a:xfrm rot="5400000" flipH="1">
            <a:off x="-741722" y="4543188"/>
            <a:ext cx="6515700" cy="5735088"/>
          </a:xfrm>
          <a:prstGeom prst="rect">
            <a:avLst/>
          </a:prstGeom>
        </p:spPr>
      </p:pic>
      <p:sp>
        <p:nvSpPr>
          <p:cNvPr id="8" name="TextBox 8"/>
          <p:cNvSpPr txBox="1"/>
          <p:nvPr/>
        </p:nvSpPr>
        <p:spPr>
          <a:xfrm>
            <a:off x="10799474" y="3292372"/>
            <a:ext cx="7144709" cy="717550"/>
          </a:xfrm>
          <a:prstGeom prst="rect">
            <a:avLst/>
          </a:prstGeom>
        </p:spPr>
        <p:txBody>
          <a:bodyPr lIns="0" tIns="0" rIns="0" bIns="0" rtlCol="0" anchor="t">
            <a:spAutoFit/>
          </a:bodyPr>
          <a:lstStyle/>
          <a:p>
            <a:pPr>
              <a:lnSpc>
                <a:spcPts val="5599"/>
              </a:lnSpc>
              <a:spcBef>
                <a:spcPct val="0"/>
              </a:spcBef>
            </a:pPr>
            <a:r>
              <a:rPr lang="en-US" sz="3999" spc="239">
                <a:solidFill>
                  <a:srgbClr val="F8C44F"/>
                </a:solidFill>
                <a:latin typeface="Poppins ExtraBold"/>
              </a:rPr>
              <a:t>Field of Interest</a:t>
            </a:r>
          </a:p>
        </p:txBody>
      </p:sp>
      <p:sp>
        <p:nvSpPr>
          <p:cNvPr id="9" name="TextBox 9"/>
          <p:cNvSpPr txBox="1"/>
          <p:nvPr/>
        </p:nvSpPr>
        <p:spPr>
          <a:xfrm>
            <a:off x="10799474" y="4204438"/>
            <a:ext cx="6162527" cy="2675890"/>
          </a:xfrm>
          <a:prstGeom prst="rect">
            <a:avLst/>
          </a:prstGeom>
        </p:spPr>
        <p:txBody>
          <a:bodyPr lIns="0" tIns="0" rIns="0" bIns="0" rtlCol="0" anchor="t">
            <a:spAutoFit/>
          </a:bodyPr>
          <a:lstStyle/>
          <a:p>
            <a:pPr algn="just">
              <a:lnSpc>
                <a:spcPts val="2659"/>
              </a:lnSpc>
            </a:pPr>
            <a:r>
              <a:rPr lang="en-US" sz="1899">
                <a:solidFill>
                  <a:srgbClr val="FFFFFF"/>
                </a:solidFill>
                <a:latin typeface="Poppins"/>
              </a:rPr>
              <a:t>The organization, systems engineering, design, development, integration, and operation of complex systems for space, air, ocean, or ground environments. These systems include but are not limited to navigation, avionics, mobile electric power and electronics, radar, sonar, telemetry, military, law-enforcement, automatic test, simulators, and command and control.</a:t>
            </a:r>
          </a:p>
        </p:txBody>
      </p:sp>
      <p:pic>
        <p:nvPicPr>
          <p:cNvPr id="10" name="Picture 10"/>
          <p:cNvPicPr>
            <a:picLocks noChangeAspect="1"/>
          </p:cNvPicPr>
          <p:nvPr/>
        </p:nvPicPr>
        <p:blipFill rotWithShape="1">
          <a:blip r:embed="rId6">
            <a:extLst>
              <a:ext uri="{28A0092B-C50C-407E-A947-70E740481C1C}">
                <a14:useLocalDpi xmlns:a14="http://schemas.microsoft.com/office/drawing/2010/main" val="0"/>
              </a:ext>
            </a:extLst>
          </a:blip>
          <a:srcRect r="42235"/>
          <a:stretch/>
        </p:blipFill>
        <p:spPr>
          <a:xfrm>
            <a:off x="16123801" y="277109"/>
            <a:ext cx="1676399" cy="9127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D4ECB94-E129-D34C-049D-60E4E0E4CA47}"/>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0977" y="7520515"/>
            <a:ext cx="7541127" cy="1389224"/>
          </a:xfrm>
          <a:prstGeom prst="rect">
            <a:avLst/>
          </a:prstGeom>
        </p:spPr>
      </p:pic>
      <p:pic>
        <p:nvPicPr>
          <p:cNvPr id="42" name="Picture 41">
            <a:extLst>
              <a:ext uri="{FF2B5EF4-FFF2-40B4-BE49-F238E27FC236}">
                <a16:creationId xmlns:a16="http://schemas.microsoft.com/office/drawing/2014/main" id="{D6E80621-E687-A283-0124-EF4EE84CDD6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0978" y="5778392"/>
            <a:ext cx="7541127" cy="1389224"/>
          </a:xfrm>
          <a:prstGeom prst="rect">
            <a:avLst/>
          </a:prstGeom>
        </p:spPr>
      </p:pic>
      <p:pic>
        <p:nvPicPr>
          <p:cNvPr id="41" name="Picture 40">
            <a:extLst>
              <a:ext uri="{FF2B5EF4-FFF2-40B4-BE49-F238E27FC236}">
                <a16:creationId xmlns:a16="http://schemas.microsoft.com/office/drawing/2014/main" id="{96EE18C2-90D0-5E61-2041-B758DED73C30}"/>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1873" y="4149611"/>
            <a:ext cx="7541127" cy="1389224"/>
          </a:xfrm>
          <a:prstGeom prst="rect">
            <a:avLst/>
          </a:prstGeom>
        </p:spPr>
      </p:pic>
      <p:grpSp>
        <p:nvGrpSpPr>
          <p:cNvPr id="2" name="Group 2"/>
          <p:cNvGrpSpPr>
            <a:grpSpLocks noChangeAspect="1"/>
          </p:cNvGrpSpPr>
          <p:nvPr/>
        </p:nvGrpSpPr>
        <p:grpSpPr>
          <a:xfrm>
            <a:off x="9984639" y="-1170382"/>
            <a:ext cx="12627815" cy="1262776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sp>
      </p:grpSp>
      <p:grpSp>
        <p:nvGrpSpPr>
          <p:cNvPr id="10" name="Group 10"/>
          <p:cNvGrpSpPr/>
          <p:nvPr/>
        </p:nvGrpSpPr>
        <p:grpSpPr>
          <a:xfrm>
            <a:off x="1028700" y="5711450"/>
            <a:ext cx="1519244" cy="1519244"/>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8700" y="7459945"/>
            <a:ext cx="1519244" cy="1519244"/>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4300" y="6106033"/>
            <a:ext cx="588044" cy="730077"/>
          </a:xfrm>
          <a:prstGeom prst="rect">
            <a:avLst/>
          </a:prstGeom>
        </p:spPr>
      </p:pic>
      <p:grpSp>
        <p:nvGrpSpPr>
          <p:cNvPr id="17" name="Group 17"/>
          <p:cNvGrpSpPr/>
          <p:nvPr/>
        </p:nvGrpSpPr>
        <p:grpSpPr>
          <a:xfrm>
            <a:off x="16856883" y="2827055"/>
            <a:ext cx="4632891" cy="463289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45DA0">
                <a:alpha val="80784"/>
              </a:srgbClr>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3685" y="7849818"/>
            <a:ext cx="798966" cy="695101"/>
          </a:xfrm>
          <a:prstGeom prst="rect">
            <a:avLst/>
          </a:prstGeom>
        </p:spPr>
      </p:pic>
      <p:sp>
        <p:nvSpPr>
          <p:cNvPr id="22" name="TextBox 22"/>
          <p:cNvSpPr txBox="1"/>
          <p:nvPr/>
        </p:nvSpPr>
        <p:spPr>
          <a:xfrm>
            <a:off x="1028700" y="1462753"/>
            <a:ext cx="5178416" cy="727075"/>
          </a:xfrm>
          <a:prstGeom prst="rect">
            <a:avLst/>
          </a:prstGeom>
        </p:spPr>
        <p:txBody>
          <a:bodyPr lIns="0" tIns="0" rIns="0" bIns="0" rtlCol="0" anchor="t">
            <a:spAutoFit/>
          </a:bodyPr>
          <a:lstStyle/>
          <a:p>
            <a:pPr>
              <a:lnSpc>
                <a:spcPts val="5600"/>
              </a:lnSpc>
            </a:pPr>
            <a:r>
              <a:rPr lang="en-US" sz="4000">
                <a:solidFill>
                  <a:srgbClr val="000000"/>
                </a:solidFill>
                <a:latin typeface="Poppins ExtraBold"/>
              </a:rPr>
              <a:t>About AESS</a:t>
            </a:r>
          </a:p>
        </p:txBody>
      </p:sp>
      <p:sp>
        <p:nvSpPr>
          <p:cNvPr id="23" name="TextBox 23"/>
          <p:cNvSpPr txBox="1"/>
          <p:nvPr/>
        </p:nvSpPr>
        <p:spPr>
          <a:xfrm>
            <a:off x="1028700" y="2304128"/>
            <a:ext cx="7694052" cy="850116"/>
          </a:xfrm>
          <a:prstGeom prst="rect">
            <a:avLst/>
          </a:prstGeom>
        </p:spPr>
        <p:txBody>
          <a:bodyPr lIns="0" tIns="0" rIns="0" bIns="0" rtlCol="0" anchor="t">
            <a:spAutoFit/>
          </a:bodyPr>
          <a:lstStyle/>
          <a:p>
            <a:pPr algn="just">
              <a:lnSpc>
                <a:spcPts val="2240"/>
              </a:lnSpc>
            </a:pPr>
            <a:r>
              <a:rPr lang="en-US" sz="1882">
                <a:solidFill>
                  <a:srgbClr val="000000"/>
                </a:solidFill>
                <a:latin typeface="Poppins"/>
              </a:rPr>
              <a:t>Comprised of professionals who share your technical interests, joining AESS allows you to deepen ties to your technical community and take advantage of specialized opportunities. </a:t>
            </a:r>
          </a:p>
        </p:txBody>
      </p:sp>
      <p:sp>
        <p:nvSpPr>
          <p:cNvPr id="24" name="TextBox 24"/>
          <p:cNvSpPr txBox="1"/>
          <p:nvPr/>
        </p:nvSpPr>
        <p:spPr>
          <a:xfrm>
            <a:off x="2725167" y="6427724"/>
            <a:ext cx="5514824" cy="392176"/>
          </a:xfrm>
          <a:prstGeom prst="rect">
            <a:avLst/>
          </a:prstGeom>
        </p:spPr>
        <p:txBody>
          <a:bodyPr lIns="0" tIns="0" rIns="0" bIns="0" rtlCol="0" anchor="t">
            <a:spAutoFit/>
          </a:bodyPr>
          <a:lstStyle/>
          <a:p>
            <a:pPr algn="just">
              <a:lnSpc>
                <a:spcPts val="1546"/>
              </a:lnSpc>
            </a:pPr>
            <a:r>
              <a:rPr lang="en-US" sz="1299" dirty="0">
                <a:solidFill>
                  <a:srgbClr val="FFFFFF"/>
                </a:solidFill>
                <a:latin typeface="Poppins"/>
              </a:rPr>
              <a:t>AESS sponsors and co-sponsors publications that provide differing levels of technology, invention and information to readers.</a:t>
            </a:r>
          </a:p>
        </p:txBody>
      </p:sp>
      <p:sp>
        <p:nvSpPr>
          <p:cNvPr id="25" name="TextBox 25"/>
          <p:cNvSpPr txBox="1"/>
          <p:nvPr/>
        </p:nvSpPr>
        <p:spPr>
          <a:xfrm>
            <a:off x="2725167" y="8099734"/>
            <a:ext cx="5514824" cy="582676"/>
          </a:xfrm>
          <a:prstGeom prst="rect">
            <a:avLst/>
          </a:prstGeom>
        </p:spPr>
        <p:txBody>
          <a:bodyPr lIns="0" tIns="0" rIns="0" bIns="0" rtlCol="0" anchor="t">
            <a:spAutoFit/>
          </a:bodyPr>
          <a:lstStyle/>
          <a:p>
            <a:pPr algn="just">
              <a:lnSpc>
                <a:spcPts val="1546"/>
              </a:lnSpc>
            </a:pPr>
            <a:r>
              <a:rPr lang="en-US" sz="1299" dirty="0">
                <a:solidFill>
                  <a:srgbClr val="FFFFFF"/>
                </a:solidFill>
                <a:latin typeface="Poppins"/>
              </a:rPr>
              <a:t>The creation of IEEE Standards, support of IEEE Conferences, and building a technical community are a primary responsibilities of the 6 AESS technical panels.</a:t>
            </a:r>
          </a:p>
        </p:txBody>
      </p:sp>
      <p:grpSp>
        <p:nvGrpSpPr>
          <p:cNvPr id="26" name="Group 26"/>
          <p:cNvGrpSpPr/>
          <p:nvPr/>
        </p:nvGrpSpPr>
        <p:grpSpPr>
          <a:xfrm>
            <a:off x="1028700" y="4035936"/>
            <a:ext cx="7211290" cy="1546560"/>
            <a:chOff x="0" y="-36421"/>
            <a:chExt cx="9615053" cy="2062079"/>
          </a:xfrm>
        </p:grpSpPr>
        <p:sp>
          <p:nvSpPr>
            <p:cNvPr id="29" name="TextBox 29"/>
            <p:cNvSpPr txBox="1"/>
            <p:nvPr/>
          </p:nvSpPr>
          <p:spPr>
            <a:xfrm>
              <a:off x="340748" y="-36421"/>
              <a:ext cx="3534320" cy="1932830"/>
            </a:xfrm>
            <a:prstGeom prst="rect">
              <a:avLst/>
            </a:prstGeom>
          </p:spPr>
          <p:txBody>
            <a:bodyPr lIns="50800" tIns="50800" rIns="50800" bIns="50800" rtlCol="0" anchor="ctr"/>
            <a:lstStyle/>
            <a:p>
              <a:pPr algn="ctr">
                <a:lnSpc>
                  <a:spcPts val="2659"/>
                </a:lnSpc>
              </a:pPr>
              <a:endParaRPr/>
            </a:p>
          </p:txBody>
        </p:sp>
        <p:grpSp>
          <p:nvGrpSpPr>
            <p:cNvPr id="30" name="Group 30"/>
            <p:cNvGrpSpPr/>
            <p:nvPr/>
          </p:nvGrpSpPr>
          <p:grpSpPr>
            <a:xfrm>
              <a:off x="0" y="0"/>
              <a:ext cx="2025658" cy="2025658"/>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7057" y="434555"/>
              <a:ext cx="971545" cy="1015995"/>
            </a:xfrm>
            <a:prstGeom prst="rect">
              <a:avLst/>
            </a:prstGeom>
          </p:spPr>
        </p:pic>
        <p:sp>
          <p:nvSpPr>
            <p:cNvPr id="34" name="TextBox 34"/>
            <p:cNvSpPr txBox="1"/>
            <p:nvPr/>
          </p:nvSpPr>
          <p:spPr>
            <a:xfrm>
              <a:off x="2261955" y="792028"/>
              <a:ext cx="7353098" cy="773726"/>
            </a:xfrm>
            <a:prstGeom prst="rect">
              <a:avLst/>
            </a:prstGeom>
          </p:spPr>
          <p:txBody>
            <a:bodyPr lIns="0" tIns="0" rIns="0" bIns="0" rtlCol="0" anchor="t">
              <a:spAutoFit/>
            </a:bodyPr>
            <a:lstStyle/>
            <a:p>
              <a:pPr algn="just">
                <a:lnSpc>
                  <a:spcPts val="1546"/>
                </a:lnSpc>
              </a:pPr>
              <a:r>
                <a:rPr lang="en-US" sz="1299" spc="-25" dirty="0">
                  <a:solidFill>
                    <a:srgbClr val="FFFFFF"/>
                  </a:solidFill>
                  <a:latin typeface="Poppins"/>
                </a:rPr>
                <a:t>AESS financially and technically sponsors and co-sponsors over 30 conferences. Members are encouraged to submit papers, attend the conference, and network with your colleagues in your area of interest.</a:t>
              </a:r>
            </a:p>
          </p:txBody>
        </p:sp>
        <p:sp>
          <p:nvSpPr>
            <p:cNvPr id="35" name="TextBox 35"/>
            <p:cNvSpPr txBox="1"/>
            <p:nvPr/>
          </p:nvSpPr>
          <p:spPr>
            <a:xfrm>
              <a:off x="2261955" y="322731"/>
              <a:ext cx="3476139" cy="386944"/>
            </a:xfrm>
            <a:prstGeom prst="rect">
              <a:avLst/>
            </a:prstGeom>
          </p:spPr>
          <p:txBody>
            <a:bodyPr lIns="0" tIns="0" rIns="0" bIns="0" rtlCol="0" anchor="t">
              <a:spAutoFit/>
            </a:bodyPr>
            <a:lstStyle/>
            <a:p>
              <a:pPr algn="just">
                <a:lnSpc>
                  <a:spcPts val="2406"/>
                </a:lnSpc>
              </a:pPr>
              <a:r>
                <a:rPr lang="en-US" sz="1718">
                  <a:solidFill>
                    <a:srgbClr val="FFFFFF"/>
                  </a:solidFill>
                  <a:latin typeface="Poppins Medium Bold"/>
                </a:rPr>
                <a:t>Conferences</a:t>
              </a:r>
            </a:p>
          </p:txBody>
        </p:sp>
      </p:grpSp>
      <p:sp>
        <p:nvSpPr>
          <p:cNvPr id="36" name="TextBox 36"/>
          <p:cNvSpPr txBox="1"/>
          <p:nvPr/>
        </p:nvSpPr>
        <p:spPr>
          <a:xfrm>
            <a:off x="2725167" y="6066226"/>
            <a:ext cx="2607104" cy="302114"/>
          </a:xfrm>
          <a:prstGeom prst="rect">
            <a:avLst/>
          </a:prstGeom>
        </p:spPr>
        <p:txBody>
          <a:bodyPr lIns="0" tIns="0" rIns="0" bIns="0" rtlCol="0" anchor="t">
            <a:spAutoFit/>
          </a:bodyPr>
          <a:lstStyle/>
          <a:p>
            <a:pPr algn="just">
              <a:lnSpc>
                <a:spcPts val="2406"/>
              </a:lnSpc>
            </a:pPr>
            <a:r>
              <a:rPr lang="en-US" sz="1718">
                <a:solidFill>
                  <a:srgbClr val="FFFFFF"/>
                </a:solidFill>
                <a:latin typeface="Poppins Medium Bold"/>
              </a:rPr>
              <a:t>Publications</a:t>
            </a:r>
          </a:p>
        </p:txBody>
      </p:sp>
      <p:sp>
        <p:nvSpPr>
          <p:cNvPr id="37" name="TextBox 37"/>
          <p:cNvSpPr txBox="1"/>
          <p:nvPr/>
        </p:nvSpPr>
        <p:spPr>
          <a:xfrm>
            <a:off x="2725167" y="7736986"/>
            <a:ext cx="4486202" cy="302114"/>
          </a:xfrm>
          <a:prstGeom prst="rect">
            <a:avLst/>
          </a:prstGeom>
        </p:spPr>
        <p:txBody>
          <a:bodyPr lIns="0" tIns="0" rIns="0" bIns="0" rtlCol="0" anchor="t">
            <a:spAutoFit/>
          </a:bodyPr>
          <a:lstStyle/>
          <a:p>
            <a:pPr algn="just">
              <a:lnSpc>
                <a:spcPts val="2406"/>
              </a:lnSpc>
            </a:pPr>
            <a:r>
              <a:rPr lang="en-US" sz="1718" dirty="0">
                <a:solidFill>
                  <a:srgbClr val="FFFFFF"/>
                </a:solidFill>
                <a:latin typeface="Poppins Medium Bold"/>
              </a:rPr>
              <a:t>Technical Panels and Community</a:t>
            </a:r>
          </a:p>
        </p:txBody>
      </p:sp>
      <p:pic>
        <p:nvPicPr>
          <p:cNvPr id="38" name="Picture 38"/>
          <p:cNvPicPr>
            <a:picLocks noChangeAspect="1"/>
          </p:cNvPicPr>
          <p:nvPr/>
        </p:nvPicPr>
        <p:blipFill>
          <a:blip r:embed="rId10" cstate="print">
            <a:alphaModFix amt="74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727344" y="4388674"/>
            <a:ext cx="6515700" cy="6515700"/>
          </a:xfrm>
          <a:prstGeom prst="rect">
            <a:avLst/>
          </a:prstGeom>
        </p:spPr>
      </p:pic>
      <p:pic>
        <p:nvPicPr>
          <p:cNvPr id="39" name="Picture 21">
            <a:extLst>
              <a:ext uri="{FF2B5EF4-FFF2-40B4-BE49-F238E27FC236}">
                <a16:creationId xmlns:a16="http://schemas.microsoft.com/office/drawing/2014/main" id="{381160E3-040C-974C-A739-FBE9BFB5AA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33282" y="394022"/>
            <a:ext cx="1839016"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l="22399" t="13214" r="-1338" b="3789"/>
          <a:stretch/>
        </p:blipFill>
        <p:spPr>
          <a:xfrm flipH="1">
            <a:off x="13144484" y="4879370"/>
            <a:ext cx="5143516" cy="5407630"/>
          </a:xfrm>
          <a:prstGeom prst="rect">
            <a:avLst/>
          </a:prstGeom>
          <a:noFill/>
          <a:ln>
            <a:noFill/>
          </a:ln>
        </p:spPr>
      </p:pic>
      <p:pic>
        <p:nvPicPr>
          <p:cNvPr id="137" name="Google Shape;137;p4"/>
          <p:cNvPicPr preferRelativeResize="0"/>
          <p:nvPr/>
        </p:nvPicPr>
        <p:blipFill rotWithShape="1">
          <a:blip r:embed="rId4">
            <a:alphaModFix amt="31999"/>
          </a:blip>
          <a:srcRect l="3335" t="22951" r="6507" b="12256"/>
          <a:stretch/>
        </p:blipFill>
        <p:spPr>
          <a:xfrm>
            <a:off x="0" y="2400300"/>
            <a:ext cx="18288000" cy="7885571"/>
          </a:xfrm>
          <a:prstGeom prst="rect">
            <a:avLst/>
          </a:prstGeom>
          <a:noFill/>
          <a:ln>
            <a:noFill/>
          </a:ln>
        </p:spPr>
      </p:pic>
      <p:grpSp>
        <p:nvGrpSpPr>
          <p:cNvPr id="138" name="Google Shape;138;p4"/>
          <p:cNvGrpSpPr/>
          <p:nvPr/>
        </p:nvGrpSpPr>
        <p:grpSpPr>
          <a:xfrm>
            <a:off x="771525" y="4454203"/>
            <a:ext cx="3941501" cy="4127822"/>
            <a:chOff x="0" y="0"/>
            <a:chExt cx="1827501" cy="1913890"/>
          </a:xfrm>
        </p:grpSpPr>
        <p:sp>
          <p:nvSpPr>
            <p:cNvPr id="139" name="Google Shape;139;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0" name="Google Shape;140;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1" name="Google Shape;141;p4"/>
          <p:cNvGrpSpPr/>
          <p:nvPr/>
        </p:nvGrpSpPr>
        <p:grpSpPr>
          <a:xfrm>
            <a:off x="5038725" y="4454203"/>
            <a:ext cx="3941501" cy="4127822"/>
            <a:chOff x="0" y="0"/>
            <a:chExt cx="1827501" cy="1913890"/>
          </a:xfrm>
        </p:grpSpPr>
        <p:sp>
          <p:nvSpPr>
            <p:cNvPr id="142" name="Google Shape;142;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3" name="Google Shape;143;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4" name="Google Shape;144;p4"/>
          <p:cNvGrpSpPr/>
          <p:nvPr/>
        </p:nvGrpSpPr>
        <p:grpSpPr>
          <a:xfrm>
            <a:off x="9307774" y="4454203"/>
            <a:ext cx="3941501" cy="4127822"/>
            <a:chOff x="0" y="0"/>
            <a:chExt cx="1827501" cy="1913890"/>
          </a:xfrm>
        </p:grpSpPr>
        <p:sp>
          <p:nvSpPr>
            <p:cNvPr id="145" name="Google Shape;145;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6" name="Google Shape;146;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7" name="Google Shape;147;p4"/>
          <p:cNvGrpSpPr/>
          <p:nvPr/>
        </p:nvGrpSpPr>
        <p:grpSpPr>
          <a:xfrm>
            <a:off x="13574974" y="4454203"/>
            <a:ext cx="3941501" cy="4127822"/>
            <a:chOff x="0" y="0"/>
            <a:chExt cx="1827501" cy="1913890"/>
          </a:xfrm>
        </p:grpSpPr>
        <p:sp>
          <p:nvSpPr>
            <p:cNvPr id="148" name="Google Shape;148;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9" name="Google Shape;149;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sp>
        <p:nvSpPr>
          <p:cNvPr id="150" name="Google Shape;150;p4"/>
          <p:cNvSpPr/>
          <p:nvPr/>
        </p:nvSpPr>
        <p:spPr>
          <a:xfrm>
            <a:off x="7715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4"/>
          <p:cNvSpPr/>
          <p:nvPr/>
        </p:nvSpPr>
        <p:spPr>
          <a:xfrm>
            <a:off x="50387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4"/>
          <p:cNvSpPr/>
          <p:nvPr/>
        </p:nvSpPr>
        <p:spPr>
          <a:xfrm>
            <a:off x="93059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4"/>
          <p:cNvSpPr/>
          <p:nvPr/>
        </p:nvSpPr>
        <p:spPr>
          <a:xfrm>
            <a:off x="135731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4"/>
          <p:cNvSpPr/>
          <p:nvPr/>
        </p:nvSpPr>
        <p:spPr>
          <a:xfrm>
            <a:off x="0" y="-304800"/>
            <a:ext cx="18288000" cy="272415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4"/>
          <p:cNvSpPr txBox="1"/>
          <p:nvPr/>
        </p:nvSpPr>
        <p:spPr>
          <a:xfrm>
            <a:off x="1201325" y="5346626"/>
            <a:ext cx="3083750" cy="2123658"/>
          </a:xfrm>
          <a:prstGeom prst="rect">
            <a:avLst/>
          </a:prstGeom>
          <a:noFill/>
          <a:ln>
            <a:noFill/>
          </a:ln>
        </p:spPr>
        <p:txBody>
          <a:bodyPr spcFirstLastPara="1" wrap="square" lIns="0" tIns="0" rIns="0" bIns="0" anchor="t" anchorCtr="0">
            <a:spAutoFit/>
          </a:bodyPr>
          <a:lstStyle/>
          <a:p>
            <a:pPr lvl="0" algn="ctr">
              <a:lnSpc>
                <a:spcPct val="114545"/>
              </a:lnSpc>
              <a:buClr>
                <a:srgbClr val="FFFFFF"/>
              </a:buClr>
              <a:buSzPts val="2200"/>
              <a:defRPr/>
            </a:pPr>
            <a:r>
              <a:rPr lang="en-US" sz="2000" kern="0" dirty="0">
                <a:solidFill>
                  <a:srgbClr val="FFFFFF"/>
                </a:solidFill>
                <a:latin typeface="Poppins"/>
                <a:ea typeface="Poppins"/>
                <a:cs typeface="Poppins"/>
                <a:sym typeface="Poppins"/>
              </a:rPr>
              <a:t>Promotes interdisciplinary understanding of aerospace systems and applications for </a:t>
            </a:r>
            <a:r>
              <a:rPr lang="en-US" sz="2000" kern="0" dirty="0" err="1">
                <a:solidFill>
                  <a:srgbClr val="FFFFFF"/>
                </a:solidFill>
                <a:latin typeface="Poppins"/>
                <a:ea typeface="Poppins"/>
                <a:cs typeface="Poppins"/>
                <a:sym typeface="Poppins"/>
              </a:rPr>
              <a:t>gov</a:t>
            </a:r>
            <a:r>
              <a:rPr lang="en-US" sz="2000" kern="0" dirty="0">
                <a:solidFill>
                  <a:srgbClr val="FFFFFF"/>
                </a:solidFill>
                <a:latin typeface="Poppins"/>
                <a:ea typeface="Poppins"/>
                <a:cs typeface="Poppins"/>
                <a:sym typeface="Poppins"/>
              </a:rPr>
              <a:t>/commercial.</a:t>
            </a:r>
            <a:endParaRPr lang="en-US" sz="2000" kern="0" dirty="0">
              <a:solidFill>
                <a:srgbClr val="000000"/>
              </a:solidFill>
              <a:latin typeface="Arial"/>
              <a:ea typeface="Arial"/>
              <a:cs typeface="Arial"/>
              <a:sym typeface="Arial"/>
            </a:endParaRPr>
          </a:p>
        </p:txBody>
      </p:sp>
      <p:sp>
        <p:nvSpPr>
          <p:cNvPr id="157" name="Google Shape;157;p4"/>
          <p:cNvSpPr txBox="1"/>
          <p:nvPr/>
        </p:nvSpPr>
        <p:spPr>
          <a:xfrm>
            <a:off x="485596" y="38100"/>
            <a:ext cx="5030148" cy="63817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5"/>
              </a:lnSpc>
              <a:spcBef>
                <a:spcPts val="0"/>
              </a:spcBef>
              <a:spcAft>
                <a:spcPts val="0"/>
              </a:spcAft>
              <a:buClr>
                <a:srgbClr val="000000"/>
              </a:buClr>
              <a:buSzPts val="3999"/>
              <a:buFont typeface="Poppins"/>
              <a:buNone/>
              <a:tabLst/>
              <a:defRPr/>
            </a:pPr>
            <a:r>
              <a:rPr kumimoji="0" lang="en-US" sz="3999" b="1" i="0" u="none" strike="noStrike" kern="0" cap="none" spc="0" normalizeH="0" baseline="0" noProof="0">
                <a:ln>
                  <a:noFill/>
                </a:ln>
                <a:solidFill>
                  <a:srgbClr val="000000"/>
                </a:solidFill>
                <a:effectLst/>
                <a:uLnTx/>
                <a:uFillTx/>
                <a:latin typeface="Poppins"/>
                <a:ea typeface="Poppins"/>
                <a:cs typeface="Poppins"/>
                <a:sym typeface="Poppins"/>
              </a:rPr>
              <a:t>Conferences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4"/>
          <p:cNvSpPr txBox="1"/>
          <p:nvPr/>
        </p:nvSpPr>
        <p:spPr>
          <a:xfrm>
            <a:off x="485595" y="707115"/>
            <a:ext cx="12388679" cy="120032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0" u="none" strike="noStrike" kern="0" cap="none" spc="0" normalizeH="0" baseline="0" noProof="0" dirty="0">
                <a:ln>
                  <a:noFill/>
                </a:ln>
                <a:solidFill>
                  <a:srgbClr val="000000"/>
                </a:solidFill>
                <a:effectLst/>
                <a:uLnTx/>
                <a:uFillTx/>
                <a:latin typeface="Poppins"/>
                <a:ea typeface="Poppins"/>
                <a:cs typeface="Poppins"/>
                <a:sym typeface="Poppins"/>
              </a:rPr>
              <a:t>AESS Financially and Technically Sponsors 30+ Conferences Annually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1" u="none" strike="noStrike" kern="0" cap="none" spc="0" normalizeH="0" baseline="0" noProof="0" dirty="0">
                <a:ln>
                  <a:noFill/>
                </a:ln>
                <a:solidFill>
                  <a:srgbClr val="000000"/>
                </a:solidFill>
                <a:effectLst/>
                <a:uLnTx/>
                <a:uFillTx/>
                <a:latin typeface="Poppins"/>
                <a:ea typeface="Poppins"/>
                <a:cs typeface="Poppins"/>
                <a:sym typeface="Poppins"/>
              </a:rPr>
              <a:t>AESS Members receive discounts to sponsored conferences.</a:t>
            </a:r>
            <a:br>
              <a:rPr kumimoji="0" lang="en-US" sz="2200" b="0" i="1" u="none" strike="noStrike" kern="0" cap="none" spc="0" normalizeH="0" baseline="0" noProof="0" dirty="0">
                <a:ln>
                  <a:noFill/>
                </a:ln>
                <a:solidFill>
                  <a:srgbClr val="000000"/>
                </a:solidFill>
                <a:effectLst/>
                <a:uLnTx/>
                <a:uFillTx/>
                <a:latin typeface="Poppins"/>
                <a:ea typeface="Poppins"/>
                <a:cs typeface="Poppins"/>
                <a:sym typeface="Poppins"/>
              </a:rPr>
            </a:br>
            <a:r>
              <a:rPr kumimoji="0" lang="en-US" sz="2200" b="0" i="1" u="none" strike="noStrike" kern="0" cap="none" spc="0" normalizeH="0" baseline="0" noProof="0" dirty="0">
                <a:ln>
                  <a:noFill/>
                </a:ln>
                <a:solidFill>
                  <a:srgbClr val="000000"/>
                </a:solidFill>
                <a:effectLst/>
                <a:uLnTx/>
                <a:uFillTx/>
                <a:latin typeface="Poppins"/>
                <a:ea typeface="Poppins"/>
                <a:cs typeface="Poppins"/>
                <a:sym typeface="Poppins"/>
              </a:rPr>
              <a:t>Visit the AESS website for a full listing of sponsored conferences.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9" name="Google Shape;159;p4"/>
          <p:cNvSpPr txBox="1"/>
          <p:nvPr/>
        </p:nvSpPr>
        <p:spPr>
          <a:xfrm>
            <a:off x="5463718" y="5346626"/>
            <a:ext cx="3083750" cy="128240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200" b="0" i="0" u="none" strike="noStrike" kern="0" cap="none" spc="0" normalizeH="0" baseline="0" noProof="0" dirty="0">
                <a:ln>
                  <a:noFill/>
                </a:ln>
                <a:solidFill>
                  <a:srgbClr val="FFFFFF"/>
                </a:solidFill>
                <a:effectLst/>
                <a:uLnTx/>
                <a:uFillTx/>
                <a:latin typeface="Poppins"/>
                <a:ea typeface="Poppins"/>
                <a:cs typeface="Poppins"/>
                <a:sym typeface="Poppins"/>
              </a:rPr>
              <a:t>The preeminent R&amp;D conference in the field of digital avionics offered.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0" name="Google Shape;160;p4"/>
          <p:cNvSpPr txBox="1"/>
          <p:nvPr/>
        </p:nvSpPr>
        <p:spPr>
          <a:xfrm>
            <a:off x="9703272"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dirty="0">
                <a:ln>
                  <a:noFill/>
                </a:ln>
                <a:solidFill>
                  <a:srgbClr val="FFFFFF"/>
                </a:solidFill>
                <a:effectLst/>
                <a:uLnTx/>
                <a:uFillTx/>
                <a:latin typeface="Poppins"/>
                <a:ea typeface="Poppins"/>
                <a:cs typeface="Poppins"/>
                <a:sym typeface="Poppins"/>
              </a:rPr>
              <a:t>Brings together around 800 aerospace automatic test industry and </a:t>
            </a:r>
            <a:r>
              <a:rPr kumimoji="0" lang="en-US" sz="2000" b="0" i="0" u="none" strike="noStrike" kern="0" cap="none" spc="0" normalizeH="0" baseline="0" noProof="0" dirty="0" err="1">
                <a:ln>
                  <a:noFill/>
                </a:ln>
                <a:solidFill>
                  <a:srgbClr val="FFFFFF"/>
                </a:solidFill>
                <a:effectLst/>
                <a:uLnTx/>
                <a:uFillTx/>
                <a:latin typeface="Poppins"/>
                <a:ea typeface="Poppins"/>
                <a:cs typeface="Poppins"/>
                <a:sym typeface="Poppins"/>
              </a:rPr>
              <a:t>gov</a:t>
            </a:r>
            <a:r>
              <a:rPr kumimoji="0" lang="en-US" sz="2000" b="0" i="0" u="none" strike="noStrike" kern="0" cap="none" spc="0" normalizeH="0" baseline="0" noProof="0" dirty="0">
                <a:ln>
                  <a:noFill/>
                </a:ln>
                <a:solidFill>
                  <a:srgbClr val="FFFFFF"/>
                </a:solidFill>
                <a:effectLst/>
                <a:uLnTx/>
                <a:uFillTx/>
                <a:latin typeface="Poppins"/>
                <a:ea typeface="Poppins"/>
                <a:cs typeface="Poppins"/>
                <a:sym typeface="Poppins"/>
              </a:rPr>
              <a:t>/military attendees.</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61" name="Google Shape;161;p4"/>
          <p:cNvGrpSpPr/>
          <p:nvPr/>
        </p:nvGrpSpPr>
        <p:grpSpPr>
          <a:xfrm>
            <a:off x="1230931" y="7477467"/>
            <a:ext cx="3350619" cy="786010"/>
            <a:chOff x="0" y="-57150"/>
            <a:chExt cx="4467492" cy="1048012"/>
          </a:xfrm>
        </p:grpSpPr>
        <p:pic>
          <p:nvPicPr>
            <p:cNvPr id="162" name="Google Shape;162;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63" name="Google Shape;163;p4"/>
            <p:cNvSpPr txBox="1"/>
            <p:nvPr/>
          </p:nvSpPr>
          <p:spPr>
            <a:xfrm>
              <a:off x="784035" y="-57150"/>
              <a:ext cx="290373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Montana, USA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4" name="Google Shape;164;p4"/>
            <p:cNvSpPr txBox="1"/>
            <p:nvPr/>
          </p:nvSpPr>
          <p:spPr>
            <a:xfrm>
              <a:off x="727473" y="444644"/>
              <a:ext cx="3740019"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1-8 March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69" name="Google Shape;169;p4"/>
          <p:cNvGrpSpPr/>
          <p:nvPr/>
        </p:nvGrpSpPr>
        <p:grpSpPr>
          <a:xfrm>
            <a:off x="9636122" y="7477467"/>
            <a:ext cx="3241678" cy="786010"/>
            <a:chOff x="0" y="-57149"/>
            <a:chExt cx="4322238" cy="1048012"/>
          </a:xfrm>
        </p:grpSpPr>
        <p:pic>
          <p:nvPicPr>
            <p:cNvPr id="170" name="Google Shape;170;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71" name="Google Shape;171;p4"/>
            <p:cNvSpPr txBox="1"/>
            <p:nvPr/>
          </p:nvSpPr>
          <p:spPr>
            <a:xfrm>
              <a:off x="784035" y="-57149"/>
              <a:ext cx="2903735" cy="45157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Maryland, USA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2" name="Google Shape;172;p4"/>
            <p:cNvSpPr txBox="1"/>
            <p:nvPr/>
          </p:nvSpPr>
          <p:spPr>
            <a:xfrm>
              <a:off x="727473" y="444645"/>
              <a:ext cx="359476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15-18 Sept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73" name="Google Shape;173;p4"/>
          <p:cNvGrpSpPr/>
          <p:nvPr/>
        </p:nvGrpSpPr>
        <p:grpSpPr>
          <a:xfrm>
            <a:off x="5305975" y="7477467"/>
            <a:ext cx="3488036" cy="786010"/>
            <a:chOff x="-348351" y="-57149"/>
            <a:chExt cx="4650714" cy="1048012"/>
          </a:xfrm>
        </p:grpSpPr>
        <p:pic>
          <p:nvPicPr>
            <p:cNvPr id="174" name="Google Shape;174;p4"/>
            <p:cNvPicPr preferRelativeResize="0"/>
            <p:nvPr/>
          </p:nvPicPr>
          <p:blipFill rotWithShape="1">
            <a:blip r:embed="rId5">
              <a:alphaModFix/>
            </a:blip>
            <a:srcRect/>
            <a:stretch/>
          </p:blipFill>
          <p:spPr>
            <a:xfrm>
              <a:off x="-348351" y="126517"/>
              <a:ext cx="436405" cy="623437"/>
            </a:xfrm>
            <a:prstGeom prst="rect">
              <a:avLst/>
            </a:prstGeom>
            <a:noFill/>
            <a:ln>
              <a:noFill/>
            </a:ln>
          </p:spPr>
        </p:pic>
        <p:sp>
          <p:nvSpPr>
            <p:cNvPr id="175" name="Google Shape;175;p4"/>
            <p:cNvSpPr txBox="1"/>
            <p:nvPr/>
          </p:nvSpPr>
          <p:spPr>
            <a:xfrm>
              <a:off x="326826" y="-57149"/>
              <a:ext cx="3766370"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lang="en-US" sz="2200" kern="0" dirty="0">
                  <a:solidFill>
                    <a:srgbClr val="FFFFFF"/>
                  </a:solidFill>
                  <a:latin typeface="Poppins Medium"/>
                  <a:ea typeface="Arial"/>
                  <a:cs typeface="Poppins Medium"/>
                  <a:sym typeface="Poppins Medium"/>
                </a:rPr>
                <a:t>Montreal, Canada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6" name="Google Shape;176;p4"/>
            <p:cNvSpPr txBox="1"/>
            <p:nvPr/>
          </p:nvSpPr>
          <p:spPr>
            <a:xfrm>
              <a:off x="270265" y="444645"/>
              <a:ext cx="4032098"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14-18 Sept.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pic>
        <p:nvPicPr>
          <p:cNvPr id="177" name="Google Shape;177;p4"/>
          <p:cNvPicPr preferRelativeResize="0"/>
          <p:nvPr/>
        </p:nvPicPr>
        <p:blipFill rotWithShape="1">
          <a:blip r:embed="rId6">
            <a:alphaModFix/>
          </a:blip>
          <a:srcRect/>
          <a:stretch/>
        </p:blipFill>
        <p:spPr>
          <a:xfrm>
            <a:off x="1055459" y="3877837"/>
            <a:ext cx="3370893" cy="645376"/>
          </a:xfrm>
          <a:prstGeom prst="rect">
            <a:avLst/>
          </a:prstGeom>
          <a:noFill/>
          <a:ln>
            <a:noFill/>
          </a:ln>
        </p:spPr>
      </p:pic>
      <p:pic>
        <p:nvPicPr>
          <p:cNvPr id="178" name="Google Shape;178;p4"/>
          <p:cNvPicPr preferRelativeResize="0"/>
          <p:nvPr/>
        </p:nvPicPr>
        <p:blipFill>
          <a:blip r:embed="rId7">
            <a:extLst>
              <a:ext uri="{28A0092B-C50C-407E-A947-70E740481C1C}">
                <a14:useLocalDpi xmlns:a14="http://schemas.microsoft.com/office/drawing/2010/main" val="0"/>
              </a:ext>
            </a:extLst>
          </a:blip>
          <a:stretch>
            <a:fillRect/>
          </a:stretch>
        </p:blipFill>
        <p:spPr>
          <a:xfrm>
            <a:off x="9667577" y="3492238"/>
            <a:ext cx="3100646" cy="1311538"/>
          </a:xfrm>
          <a:prstGeom prst="rect">
            <a:avLst/>
          </a:prstGeom>
          <a:noFill/>
          <a:ln>
            <a:noFill/>
          </a:ln>
        </p:spPr>
      </p:pic>
      <p:pic>
        <p:nvPicPr>
          <p:cNvPr id="181" name="Google Shape;181;p4"/>
          <p:cNvPicPr preferRelativeResize="0"/>
          <p:nvPr/>
        </p:nvPicPr>
        <p:blipFill rotWithShape="1">
          <a:blip r:embed="rId8">
            <a:alphaModFix/>
          </a:blip>
          <a:srcRect/>
          <a:stretch/>
        </p:blipFill>
        <p:spPr>
          <a:xfrm>
            <a:off x="14861788" y="416308"/>
            <a:ext cx="2619446" cy="1371600"/>
          </a:xfrm>
          <a:prstGeom prst="rect">
            <a:avLst/>
          </a:prstGeom>
          <a:noFill/>
          <a:ln>
            <a:noFill/>
          </a:ln>
        </p:spPr>
      </p:pic>
      <p:pic>
        <p:nvPicPr>
          <p:cNvPr id="2" name="Picture 1">
            <a:extLst>
              <a:ext uri="{FF2B5EF4-FFF2-40B4-BE49-F238E27FC236}">
                <a16:creationId xmlns:a16="http://schemas.microsoft.com/office/drawing/2014/main" id="{345BAD22-8B0A-674F-A43C-BD2D49224C66}"/>
              </a:ext>
            </a:extLst>
          </p:cNvPr>
          <p:cNvPicPr>
            <a:picLocks noChangeAspect="1"/>
          </p:cNvPicPr>
          <p:nvPr/>
        </p:nvPicPr>
        <p:blipFill>
          <a:blip r:embed="rId9"/>
          <a:stretch>
            <a:fillRect/>
          </a:stretch>
        </p:blipFill>
        <p:spPr>
          <a:xfrm>
            <a:off x="5384205" y="3642780"/>
            <a:ext cx="3296864" cy="1101040"/>
          </a:xfrm>
          <a:prstGeom prst="rect">
            <a:avLst/>
          </a:prstGeom>
        </p:spPr>
      </p:pic>
      <p:sp>
        <p:nvSpPr>
          <p:cNvPr id="61" name="Google Shape;155;p4">
            <a:extLst>
              <a:ext uri="{FF2B5EF4-FFF2-40B4-BE49-F238E27FC236}">
                <a16:creationId xmlns:a16="http://schemas.microsoft.com/office/drawing/2014/main" id="{26D45A6B-EB35-2E4A-AF6A-A9EAC6A614FD}"/>
              </a:ext>
            </a:extLst>
          </p:cNvPr>
          <p:cNvSpPr txBox="1"/>
          <p:nvPr/>
        </p:nvSpPr>
        <p:spPr>
          <a:xfrm>
            <a:off x="14026241"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Promotes radar engineering and hosts technical sessions, tutorials, and student challenges.</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61;p4">
            <a:extLst>
              <a:ext uri="{FF2B5EF4-FFF2-40B4-BE49-F238E27FC236}">
                <a16:creationId xmlns:a16="http://schemas.microsoft.com/office/drawing/2014/main" id="{E066FA0C-356D-A44D-883E-8C7A693CE665}"/>
              </a:ext>
            </a:extLst>
          </p:cNvPr>
          <p:cNvGrpSpPr/>
          <p:nvPr/>
        </p:nvGrpSpPr>
        <p:grpSpPr>
          <a:xfrm>
            <a:off x="13870581" y="7477467"/>
            <a:ext cx="3350619" cy="786010"/>
            <a:chOff x="0" y="-57150"/>
            <a:chExt cx="4467492" cy="1048012"/>
          </a:xfrm>
        </p:grpSpPr>
        <p:pic>
          <p:nvPicPr>
            <p:cNvPr id="63" name="Google Shape;162;p4">
              <a:extLst>
                <a:ext uri="{FF2B5EF4-FFF2-40B4-BE49-F238E27FC236}">
                  <a16:creationId xmlns:a16="http://schemas.microsoft.com/office/drawing/2014/main" id="{3AC3E53D-403A-6741-90D8-D0A70817B9EE}"/>
                </a:ext>
              </a:extLst>
            </p:cNvPr>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64" name="Google Shape;163;p4">
              <a:extLst>
                <a:ext uri="{FF2B5EF4-FFF2-40B4-BE49-F238E27FC236}">
                  <a16:creationId xmlns:a16="http://schemas.microsoft.com/office/drawing/2014/main" id="{F2B29C9F-52FA-F049-B642-CC50F367E794}"/>
                </a:ext>
              </a:extLst>
            </p:cNvPr>
            <p:cNvSpPr txBox="1"/>
            <p:nvPr/>
          </p:nvSpPr>
          <p:spPr>
            <a:xfrm>
              <a:off x="784035" y="-57150"/>
              <a:ext cx="290373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Krakow, Poland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164;p4">
              <a:extLst>
                <a:ext uri="{FF2B5EF4-FFF2-40B4-BE49-F238E27FC236}">
                  <a16:creationId xmlns:a16="http://schemas.microsoft.com/office/drawing/2014/main" id="{414A077B-CF36-0945-8088-79A0CA8CABE5}"/>
                </a:ext>
              </a:extLst>
            </p:cNvPr>
            <p:cNvSpPr txBox="1"/>
            <p:nvPr/>
          </p:nvSpPr>
          <p:spPr>
            <a:xfrm>
              <a:off x="727473" y="444644"/>
              <a:ext cx="3740019"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4-10 October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pic>
        <p:nvPicPr>
          <p:cNvPr id="66" name="Google Shape;180;p4">
            <a:extLst>
              <a:ext uri="{FF2B5EF4-FFF2-40B4-BE49-F238E27FC236}">
                <a16:creationId xmlns:a16="http://schemas.microsoft.com/office/drawing/2014/main" id="{81EF5D27-B0BA-E44F-AC35-AA85F736BA06}"/>
              </a:ext>
            </a:extLst>
          </p:cNvPr>
          <p:cNvPicPr preferRelativeResize="0"/>
          <p:nvPr/>
        </p:nvPicPr>
        <p:blipFill rotWithShape="1">
          <a:blip r:embed="rId10">
            <a:alphaModFix/>
          </a:blip>
          <a:srcRect/>
          <a:stretch/>
        </p:blipFill>
        <p:spPr>
          <a:xfrm>
            <a:off x="13797941" y="3801185"/>
            <a:ext cx="3422913" cy="798679"/>
          </a:xfrm>
          <a:prstGeom prst="rect">
            <a:avLst/>
          </a:prstGeom>
          <a:noFill/>
          <a:ln>
            <a:noFill/>
          </a:ln>
        </p:spPr>
      </p:pic>
    </p:spTree>
    <p:extLst>
      <p:ext uri="{BB962C8B-B14F-4D97-AF65-F5344CB8AC3E}">
        <p14:creationId xmlns:p14="http://schemas.microsoft.com/office/powerpoint/2010/main" val="331483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00881" y="-3900"/>
            <a:ext cx="9595269" cy="7357520"/>
            <a:chOff x="0" y="0"/>
            <a:chExt cx="2525003" cy="1915520"/>
          </a:xfrm>
        </p:grpSpPr>
        <p:sp>
          <p:nvSpPr>
            <p:cNvPr id="3" name="Freeform 3"/>
            <p:cNvSpPr/>
            <p:nvPr/>
          </p:nvSpPr>
          <p:spPr>
            <a:xfrm>
              <a:off x="0" y="0"/>
              <a:ext cx="2525003" cy="1915520"/>
            </a:xfrm>
            <a:custGeom>
              <a:avLst/>
              <a:gdLst/>
              <a:ahLst/>
              <a:cxnLst/>
              <a:rect l="l" t="t" r="r" b="b"/>
              <a:pathLst>
                <a:path w="2525003" h="1915520">
                  <a:moveTo>
                    <a:pt x="0" y="0"/>
                  </a:moveTo>
                  <a:lnTo>
                    <a:pt x="2525003" y="0"/>
                  </a:lnTo>
                  <a:lnTo>
                    <a:pt x="2525003" y="1915520"/>
                  </a:lnTo>
                  <a:lnTo>
                    <a:pt x="0" y="1915520"/>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4418629"/>
            <a:ext cx="8700881" cy="5869981"/>
            <a:chOff x="0" y="0"/>
            <a:chExt cx="2291590" cy="1546003"/>
          </a:xfrm>
        </p:grpSpPr>
        <p:sp>
          <p:nvSpPr>
            <p:cNvPr id="6" name="Freeform 6"/>
            <p:cNvSpPr/>
            <p:nvPr/>
          </p:nvSpPr>
          <p:spPr>
            <a:xfrm>
              <a:off x="0" y="0"/>
              <a:ext cx="2291590" cy="1546003"/>
            </a:xfrm>
            <a:custGeom>
              <a:avLst/>
              <a:gdLst/>
              <a:ahLst/>
              <a:cxnLst/>
              <a:rect l="l" t="t" r="r" b="b"/>
              <a:pathLst>
                <a:path w="2291590" h="1546003">
                  <a:moveTo>
                    <a:pt x="0" y="0"/>
                  </a:moveTo>
                  <a:lnTo>
                    <a:pt x="2291590" y="0"/>
                  </a:lnTo>
                  <a:lnTo>
                    <a:pt x="2291590" y="1546003"/>
                  </a:lnTo>
                  <a:lnTo>
                    <a:pt x="0" y="1546003"/>
                  </a:lnTo>
                  <a:close/>
                </a:path>
              </a:pathLst>
            </a:custGeom>
            <a:solidFill>
              <a:srgbClr val="0066A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7" name="Picture 17"/>
          <p:cNvPicPr>
            <a:picLocks noChangeAspect="1"/>
          </p:cNvPicPr>
          <p:nvPr/>
        </p:nvPicPr>
        <p:blipFill rotWithShape="1">
          <a:blip r:embed="rId2" cstate="print">
            <a:alphaModFix amt="28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655"/>
          <a:stretch/>
        </p:blipFill>
        <p:spPr>
          <a:xfrm flipH="1">
            <a:off x="2813191" y="5312578"/>
            <a:ext cx="6515700" cy="4974422"/>
          </a:xfrm>
          <a:prstGeom prst="rect">
            <a:avLst/>
          </a:prstGeom>
        </p:spPr>
      </p:pic>
      <p:grpSp>
        <p:nvGrpSpPr>
          <p:cNvPr id="8" name="Group 8"/>
          <p:cNvGrpSpPr/>
          <p:nvPr/>
        </p:nvGrpSpPr>
        <p:grpSpPr>
          <a:xfrm>
            <a:off x="8980530" y="-3900"/>
            <a:ext cx="9315620" cy="7089840"/>
            <a:chOff x="0" y="0"/>
            <a:chExt cx="12420827" cy="9453120"/>
          </a:xfrm>
        </p:grpSpPr>
        <p:pic>
          <p:nvPicPr>
            <p:cNvPr id="9" name="Picture 9"/>
            <p:cNvPicPr>
              <a:picLocks noChangeAspect="1"/>
            </p:cNvPicPr>
            <p:nvPr/>
          </p:nvPicPr>
          <p:blipFill>
            <a:blip r:embed="rId4"/>
            <a:srcRect l="6024" r="6024"/>
            <a:stretch>
              <a:fillRect/>
            </a:stretch>
          </p:blipFill>
          <p:spPr>
            <a:xfrm>
              <a:off x="0" y="0"/>
              <a:ext cx="12420827" cy="9453120"/>
            </a:xfrm>
            <a:prstGeom prst="rect">
              <a:avLst/>
            </a:prstGeom>
          </p:spPr>
        </p:pic>
      </p:grpSp>
      <p:sp>
        <p:nvSpPr>
          <p:cNvPr id="10" name="AutoShape 10"/>
          <p:cNvSpPr/>
          <p:nvPr/>
        </p:nvSpPr>
        <p:spPr>
          <a:xfrm>
            <a:off x="11114621" y="9258300"/>
            <a:ext cx="7461179" cy="0"/>
          </a:xfrm>
          <a:prstGeom prst="line">
            <a:avLst/>
          </a:prstGeom>
          <a:ln w="76200" cap="flat">
            <a:solidFill>
              <a:srgbClr val="0E4E8A"/>
            </a:solidFill>
            <a:prstDash val="solid"/>
            <a:headEnd type="oval" w="lg" len="lg"/>
            <a:tailEnd type="oval" w="lg" len="lg"/>
          </a:ln>
        </p:spPr>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1184" y="5183512"/>
            <a:ext cx="2002008" cy="2002008"/>
          </a:xfrm>
          <a:prstGeom prst="rect">
            <a:avLst/>
          </a:prstGeom>
        </p:spPr>
      </p:pic>
      <p:sp>
        <p:nvSpPr>
          <p:cNvPr id="12" name="TextBox 12"/>
          <p:cNvSpPr txBox="1"/>
          <p:nvPr/>
        </p:nvSpPr>
        <p:spPr>
          <a:xfrm>
            <a:off x="516575" y="1936642"/>
            <a:ext cx="7921456" cy="717550"/>
          </a:xfrm>
          <a:prstGeom prst="rect">
            <a:avLst/>
          </a:prstGeom>
        </p:spPr>
        <p:txBody>
          <a:bodyPr lIns="0" tIns="0" rIns="0" bIns="0" rtlCol="0" anchor="t">
            <a:spAutoFit/>
          </a:bodyPr>
          <a:lstStyle/>
          <a:p>
            <a:pPr>
              <a:lnSpc>
                <a:spcPts val="5599"/>
              </a:lnSpc>
              <a:spcBef>
                <a:spcPct val="0"/>
              </a:spcBef>
            </a:pPr>
            <a:r>
              <a:rPr lang="en-US" sz="3999" spc="-119">
                <a:solidFill>
                  <a:srgbClr val="000000"/>
                </a:solidFill>
                <a:latin typeface="Poppins ExtraBold Bold"/>
              </a:rPr>
              <a:t>Publications</a:t>
            </a:r>
          </a:p>
        </p:txBody>
      </p:sp>
      <p:sp>
        <p:nvSpPr>
          <p:cNvPr id="13" name="TextBox 13"/>
          <p:cNvSpPr txBox="1"/>
          <p:nvPr/>
        </p:nvSpPr>
        <p:spPr>
          <a:xfrm>
            <a:off x="811184" y="7502182"/>
            <a:ext cx="7332238" cy="1841530"/>
          </a:xfrm>
          <a:prstGeom prst="rect">
            <a:avLst/>
          </a:prstGeom>
        </p:spPr>
        <p:txBody>
          <a:bodyPr lIns="0" tIns="0" rIns="0" bIns="0" rtlCol="0" anchor="t">
            <a:spAutoFit/>
          </a:bodyPr>
          <a:lstStyle/>
          <a:p>
            <a:pPr>
              <a:lnSpc>
                <a:spcPts val="3315"/>
              </a:lnSpc>
            </a:pPr>
            <a:r>
              <a:rPr lang="en-US" sz="2400" dirty="0">
                <a:solidFill>
                  <a:srgbClr val="F8C44F"/>
                </a:solidFill>
                <a:latin typeface="Poppins Medium" panose="00000600000000000000" pitchFamily="2" charset="0"/>
                <a:cs typeface="Poppins Medium" panose="00000600000000000000" pitchFamily="2" charset="0"/>
              </a:rPr>
              <a:t>Co-Sponsored Publications</a:t>
            </a:r>
          </a:p>
          <a:p>
            <a:pPr>
              <a:lnSpc>
                <a:spcPts val="2800"/>
              </a:lnSpc>
            </a:pPr>
            <a:r>
              <a:rPr lang="en-US" sz="2000" dirty="0">
                <a:solidFill>
                  <a:srgbClr val="FFFFFF"/>
                </a:solidFill>
                <a:latin typeface="Poppins"/>
              </a:rPr>
              <a:t>Open Journal of Systems Engineering</a:t>
            </a:r>
          </a:p>
          <a:p>
            <a:pPr>
              <a:lnSpc>
                <a:spcPts val="2800"/>
              </a:lnSpc>
            </a:pPr>
            <a:r>
              <a:rPr lang="en-US" sz="2000" dirty="0">
                <a:solidFill>
                  <a:srgbClr val="FFFFFF"/>
                </a:solidFill>
                <a:latin typeface="Poppins"/>
              </a:rPr>
              <a:t>Journal on Miniaturization for Air and Space Systems</a:t>
            </a:r>
          </a:p>
          <a:p>
            <a:pPr>
              <a:lnSpc>
                <a:spcPts val="2800"/>
              </a:lnSpc>
            </a:pPr>
            <a:r>
              <a:rPr lang="en-US" sz="2000" dirty="0">
                <a:solidFill>
                  <a:srgbClr val="FFFFFF"/>
                </a:solidFill>
                <a:latin typeface="Poppins"/>
              </a:rPr>
              <a:t>Journal of Lightwave Technology</a:t>
            </a:r>
            <a:endParaRPr lang="en-US" sz="2000" dirty="0">
              <a:solidFill>
                <a:srgbClr val="FFFFFF"/>
              </a:solidFill>
              <a:latin typeface="Poppins"/>
              <a:hlinkClick r:id="rId7" tooltip="https://ieee-aess.org/publication/journal-lightwave-technology"/>
            </a:endParaRPr>
          </a:p>
          <a:p>
            <a:pPr algn="l">
              <a:lnSpc>
                <a:spcPts val="2800"/>
              </a:lnSpc>
              <a:spcBef>
                <a:spcPct val="0"/>
              </a:spcBef>
            </a:pPr>
            <a:r>
              <a:rPr lang="en-US" sz="2000" dirty="0">
                <a:solidFill>
                  <a:srgbClr val="FFFFFF"/>
                </a:solidFill>
                <a:latin typeface="Poppins"/>
              </a:rPr>
              <a:t>Transactions on Radar Systems</a:t>
            </a:r>
            <a:endParaRPr lang="en-US" sz="2000" dirty="0">
              <a:solidFill>
                <a:srgbClr val="FFFFFF"/>
              </a:solidFill>
              <a:latin typeface="Poppins"/>
              <a:hlinkClick r:id="rId8" tooltip="https://ieee-aess.org/publication/ieee-transactions-radar-systems"/>
            </a:endParaRPr>
          </a:p>
        </p:txBody>
      </p:sp>
      <p:sp>
        <p:nvSpPr>
          <p:cNvPr id="14" name="TextBox 14"/>
          <p:cNvSpPr txBox="1"/>
          <p:nvPr/>
        </p:nvSpPr>
        <p:spPr>
          <a:xfrm>
            <a:off x="516575" y="2753042"/>
            <a:ext cx="7629221" cy="554736"/>
          </a:xfrm>
          <a:prstGeom prst="rect">
            <a:avLst/>
          </a:prstGeom>
        </p:spPr>
        <p:txBody>
          <a:bodyPr lIns="0" tIns="0" rIns="0" bIns="0" rtlCol="0" anchor="t">
            <a:spAutoFit/>
          </a:bodyPr>
          <a:lstStyle/>
          <a:p>
            <a:pPr algn="just">
              <a:lnSpc>
                <a:spcPts val="2142"/>
              </a:lnSpc>
            </a:pPr>
            <a:r>
              <a:rPr lang="en-US" sz="1800">
                <a:solidFill>
                  <a:srgbClr val="000000"/>
                </a:solidFill>
                <a:latin typeface="Poppins"/>
              </a:rPr>
              <a:t>AESS sponsors and co-sponsors publications that provide differing levels of technology, invention and information to the AESS readers</a:t>
            </a:r>
          </a:p>
        </p:txBody>
      </p:sp>
      <p:sp>
        <p:nvSpPr>
          <p:cNvPr id="15" name="TextBox 15"/>
          <p:cNvSpPr txBox="1"/>
          <p:nvPr/>
        </p:nvSpPr>
        <p:spPr>
          <a:xfrm>
            <a:off x="9144000" y="7559835"/>
            <a:ext cx="7332238" cy="1425575"/>
          </a:xfrm>
          <a:prstGeom prst="rect">
            <a:avLst/>
          </a:prstGeom>
        </p:spPr>
        <p:txBody>
          <a:bodyPr lIns="0" tIns="0" rIns="0" bIns="0" rtlCol="0" anchor="t">
            <a:spAutoFit/>
          </a:bodyPr>
          <a:lstStyle/>
          <a:p>
            <a:pPr>
              <a:lnSpc>
                <a:spcPts val="2800"/>
              </a:lnSpc>
            </a:pPr>
            <a:r>
              <a:rPr lang="en-US" sz="2000">
                <a:solidFill>
                  <a:srgbClr val="000000"/>
                </a:solidFill>
                <a:latin typeface="Poppins Bold"/>
              </a:rPr>
              <a:t>Quarterly Email Blast (QEB)</a:t>
            </a:r>
          </a:p>
          <a:p>
            <a:pPr>
              <a:lnSpc>
                <a:spcPts val="2800"/>
              </a:lnSpc>
            </a:pPr>
            <a:r>
              <a:rPr lang="en-US" sz="2000">
                <a:solidFill>
                  <a:srgbClr val="000000"/>
                </a:solidFill>
                <a:latin typeface="Poppins"/>
              </a:rPr>
              <a:t>Provides members with up-date-news and Information on the Society's activities and Initiatives In their Inboxes.</a:t>
            </a:r>
          </a:p>
          <a:p>
            <a:pPr algn="l">
              <a:lnSpc>
                <a:spcPts val="2800"/>
              </a:lnSpc>
              <a:spcBef>
                <a:spcPct val="0"/>
              </a:spcBef>
            </a:pPr>
            <a:endParaRPr lang="en-US" sz="2000">
              <a:solidFill>
                <a:srgbClr val="000000"/>
              </a:solidFill>
              <a:latin typeface="Poppins"/>
            </a:endParaRPr>
          </a:p>
        </p:txBody>
      </p:sp>
      <p:sp>
        <p:nvSpPr>
          <p:cNvPr id="16" name="TextBox 16"/>
          <p:cNvSpPr txBox="1"/>
          <p:nvPr/>
        </p:nvSpPr>
        <p:spPr>
          <a:xfrm>
            <a:off x="3241896" y="5126362"/>
            <a:ext cx="4526302" cy="2117631"/>
          </a:xfrm>
          <a:prstGeom prst="rect">
            <a:avLst/>
          </a:prstGeom>
        </p:spPr>
        <p:txBody>
          <a:bodyPr lIns="0" tIns="0" rIns="0" bIns="0" rtlCol="0" anchor="t">
            <a:spAutoFit/>
          </a:bodyPr>
          <a:lstStyle/>
          <a:p>
            <a:pPr>
              <a:lnSpc>
                <a:spcPts val="3315"/>
              </a:lnSpc>
            </a:pPr>
            <a:r>
              <a:rPr lang="en-US" sz="2400" dirty="0">
                <a:solidFill>
                  <a:srgbClr val="F8C44F"/>
                </a:solidFill>
                <a:latin typeface="Poppins Medium" panose="00000600000000000000" pitchFamily="2" charset="0"/>
                <a:cs typeface="Poppins Medium" panose="00000600000000000000" pitchFamily="2" charset="0"/>
              </a:rPr>
              <a:t>Featured Publications</a:t>
            </a:r>
          </a:p>
          <a:p>
            <a:pPr>
              <a:lnSpc>
                <a:spcPts val="2960"/>
              </a:lnSpc>
            </a:pPr>
            <a:r>
              <a:rPr lang="en-US" sz="2368" dirty="0">
                <a:solidFill>
                  <a:srgbClr val="FFFFFF"/>
                </a:solidFill>
                <a:latin typeface="Poppins"/>
              </a:rPr>
              <a:t>Transactions on Aerospace and Electronic Systems</a:t>
            </a:r>
          </a:p>
          <a:p>
            <a:pPr>
              <a:lnSpc>
                <a:spcPts val="1335"/>
              </a:lnSpc>
            </a:pPr>
            <a:endParaRPr lang="en-US" sz="2368" dirty="0">
              <a:solidFill>
                <a:srgbClr val="FFFFFF"/>
              </a:solidFill>
              <a:latin typeface="Poppins"/>
            </a:endParaRPr>
          </a:p>
          <a:p>
            <a:pPr algn="l">
              <a:lnSpc>
                <a:spcPts val="2960"/>
              </a:lnSpc>
            </a:pPr>
            <a:r>
              <a:rPr lang="en-US" sz="2368" dirty="0">
                <a:solidFill>
                  <a:srgbClr val="FFFFFF"/>
                </a:solidFill>
                <a:latin typeface="Poppins"/>
              </a:rPr>
              <a:t>Aerospace and Electronic Systems Magazine</a:t>
            </a:r>
          </a:p>
        </p:txBody>
      </p:sp>
      <p:pic>
        <p:nvPicPr>
          <p:cNvPr id="20" name="Picture 21">
            <a:extLst>
              <a:ext uri="{FF2B5EF4-FFF2-40B4-BE49-F238E27FC236}">
                <a16:creationId xmlns:a16="http://schemas.microsoft.com/office/drawing/2014/main" id="{A0F4B5C3-536D-1249-A7B3-3827C533D4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54400" y="419100"/>
            <a:ext cx="1839016"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90303" y="20688"/>
            <a:ext cx="12397697" cy="5782486"/>
            <a:chOff x="0" y="0"/>
            <a:chExt cx="3376720" cy="1573256"/>
          </a:xfrm>
        </p:grpSpPr>
        <p:sp>
          <p:nvSpPr>
            <p:cNvPr id="3" name="Freeform 3"/>
            <p:cNvSpPr/>
            <p:nvPr/>
          </p:nvSpPr>
          <p:spPr>
            <a:xfrm>
              <a:off x="0" y="0"/>
              <a:ext cx="3376720" cy="1573256"/>
            </a:xfrm>
            <a:prstGeom prst="rect">
              <a:avLst/>
            </a:prstGeom>
            <a:solidFill>
              <a:srgbClr val="0E4E8A"/>
            </a:solidFill>
            <a:ln>
              <a:noFill/>
            </a:ln>
          </p:spPr>
        </p:sp>
        <p:sp>
          <p:nvSpPr>
            <p:cNvPr id="4" name="TextBox 4"/>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grpSp>
        <p:nvGrpSpPr>
          <p:cNvPr id="5" name="Group 5"/>
          <p:cNvGrpSpPr/>
          <p:nvPr/>
        </p:nvGrpSpPr>
        <p:grpSpPr>
          <a:xfrm>
            <a:off x="1028700" y="6275018"/>
            <a:ext cx="10420237" cy="3275432"/>
            <a:chOff x="0" y="0"/>
            <a:chExt cx="2744424" cy="862665"/>
          </a:xfrm>
        </p:grpSpPr>
        <p:sp>
          <p:nvSpPr>
            <p:cNvPr id="6" name="Freeform 6"/>
            <p:cNvSpPr/>
            <p:nvPr/>
          </p:nvSpPr>
          <p:spPr>
            <a:xfrm>
              <a:off x="0" y="0"/>
              <a:ext cx="2744425" cy="862665"/>
            </a:xfrm>
            <a:custGeom>
              <a:avLst/>
              <a:gdLst/>
              <a:ahLst/>
              <a:cxnLst/>
              <a:rect l="l" t="t" r="r" b="b"/>
              <a:pathLst>
                <a:path w="2744425" h="862665">
                  <a:moveTo>
                    <a:pt x="17831" y="0"/>
                  </a:moveTo>
                  <a:lnTo>
                    <a:pt x="2726593" y="0"/>
                  </a:lnTo>
                  <a:cubicBezTo>
                    <a:pt x="2731322" y="0"/>
                    <a:pt x="2735858" y="1879"/>
                    <a:pt x="2739202" y="5223"/>
                  </a:cubicBezTo>
                  <a:cubicBezTo>
                    <a:pt x="2742546" y="8567"/>
                    <a:pt x="2744425" y="13102"/>
                    <a:pt x="2744425" y="17831"/>
                  </a:cubicBezTo>
                  <a:lnTo>
                    <a:pt x="2744425" y="844834"/>
                  </a:lnTo>
                  <a:cubicBezTo>
                    <a:pt x="2744425" y="854682"/>
                    <a:pt x="2736441" y="862665"/>
                    <a:pt x="2726593" y="862665"/>
                  </a:cubicBezTo>
                  <a:lnTo>
                    <a:pt x="17831" y="862665"/>
                  </a:lnTo>
                  <a:cubicBezTo>
                    <a:pt x="13102" y="862665"/>
                    <a:pt x="8567" y="860787"/>
                    <a:pt x="5223" y="857443"/>
                  </a:cubicBezTo>
                  <a:cubicBezTo>
                    <a:pt x="1879" y="854099"/>
                    <a:pt x="0" y="849563"/>
                    <a:pt x="0" y="844834"/>
                  </a:cubicBezTo>
                  <a:lnTo>
                    <a:pt x="0" y="17831"/>
                  </a:lnTo>
                  <a:cubicBezTo>
                    <a:pt x="0" y="13102"/>
                    <a:pt x="1879" y="8567"/>
                    <a:pt x="5223" y="5223"/>
                  </a:cubicBezTo>
                  <a:cubicBezTo>
                    <a:pt x="8567" y="1879"/>
                    <a:pt x="13102" y="0"/>
                    <a:pt x="17831" y="0"/>
                  </a:cubicBezTo>
                  <a:close/>
                </a:path>
              </a:pathLst>
            </a:custGeom>
            <a:solidFill>
              <a:srgbClr val="145DA0"/>
            </a:solidFill>
            <a:ln>
              <a:noFill/>
            </a:ln>
          </p:spPr>
        </p:sp>
        <p:sp>
          <p:nvSpPr>
            <p:cNvPr id="7" name="TextBox 7"/>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grpSp>
        <p:nvGrpSpPr>
          <p:cNvPr id="8" name="Group 8"/>
          <p:cNvGrpSpPr/>
          <p:nvPr/>
        </p:nvGrpSpPr>
        <p:grpSpPr>
          <a:xfrm>
            <a:off x="11739868" y="6275018"/>
            <a:ext cx="5519432" cy="3275432"/>
            <a:chOff x="0" y="0"/>
            <a:chExt cx="1453677" cy="862665"/>
          </a:xfrm>
        </p:grpSpPr>
        <p:sp>
          <p:nvSpPr>
            <p:cNvPr id="9" name="Freeform 9"/>
            <p:cNvSpPr/>
            <p:nvPr/>
          </p:nvSpPr>
          <p:spPr>
            <a:xfrm>
              <a:off x="0" y="0"/>
              <a:ext cx="1453677" cy="862665"/>
            </a:xfrm>
            <a:custGeom>
              <a:avLst/>
              <a:gdLst/>
              <a:ahLst/>
              <a:cxnLst/>
              <a:rect l="l" t="t" r="r" b="b"/>
              <a:pathLst>
                <a:path w="1453677" h="862665">
                  <a:moveTo>
                    <a:pt x="33664" y="0"/>
                  </a:moveTo>
                  <a:lnTo>
                    <a:pt x="1420013" y="0"/>
                  </a:lnTo>
                  <a:cubicBezTo>
                    <a:pt x="1428942" y="0"/>
                    <a:pt x="1437504" y="3547"/>
                    <a:pt x="1443817" y="9860"/>
                  </a:cubicBezTo>
                  <a:cubicBezTo>
                    <a:pt x="1450131" y="16173"/>
                    <a:pt x="1453677" y="24736"/>
                    <a:pt x="1453677" y="33664"/>
                  </a:cubicBezTo>
                  <a:lnTo>
                    <a:pt x="1453677" y="829001"/>
                  </a:lnTo>
                  <a:cubicBezTo>
                    <a:pt x="1453677" y="837929"/>
                    <a:pt x="1450131" y="846492"/>
                    <a:pt x="1443817" y="852805"/>
                  </a:cubicBezTo>
                  <a:cubicBezTo>
                    <a:pt x="1437504" y="859118"/>
                    <a:pt x="1428942" y="862665"/>
                    <a:pt x="1420013" y="862665"/>
                  </a:cubicBezTo>
                  <a:lnTo>
                    <a:pt x="33664" y="862665"/>
                  </a:lnTo>
                  <a:cubicBezTo>
                    <a:pt x="24736" y="862665"/>
                    <a:pt x="16173" y="859118"/>
                    <a:pt x="9860" y="852805"/>
                  </a:cubicBezTo>
                  <a:cubicBezTo>
                    <a:pt x="3547" y="846492"/>
                    <a:pt x="0" y="837929"/>
                    <a:pt x="0" y="829001"/>
                  </a:cubicBezTo>
                  <a:lnTo>
                    <a:pt x="0" y="33664"/>
                  </a:lnTo>
                  <a:cubicBezTo>
                    <a:pt x="0" y="24736"/>
                    <a:pt x="3547" y="16173"/>
                    <a:pt x="9860" y="9860"/>
                  </a:cubicBezTo>
                  <a:cubicBezTo>
                    <a:pt x="16173" y="3547"/>
                    <a:pt x="24736" y="0"/>
                    <a:pt x="33664" y="0"/>
                  </a:cubicBezTo>
                  <a:close/>
                </a:path>
              </a:pathLst>
            </a:custGeom>
            <a:solidFill>
              <a:srgbClr val="0E4E8A"/>
            </a:solidFill>
            <a:ln>
              <a:noFill/>
            </a:ln>
          </p:spPr>
        </p:sp>
        <p:sp>
          <p:nvSpPr>
            <p:cNvPr id="10" name="TextBox 10"/>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5591" y="611576"/>
            <a:ext cx="773402" cy="75406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0795" y="6694841"/>
            <a:ext cx="764852" cy="849835"/>
          </a:xfrm>
          <a:prstGeom prst="rect">
            <a:avLst/>
          </a:prstGeom>
        </p:spPr>
      </p:pic>
      <p:sp>
        <p:nvSpPr>
          <p:cNvPr id="14" name="TextBox 14"/>
          <p:cNvSpPr txBox="1"/>
          <p:nvPr/>
        </p:nvSpPr>
        <p:spPr>
          <a:xfrm>
            <a:off x="6565591" y="1432318"/>
            <a:ext cx="5156818" cy="875030"/>
          </a:xfrm>
          <a:prstGeom prst="rect">
            <a:avLst/>
          </a:prstGeom>
        </p:spPr>
        <p:txBody>
          <a:bodyPr lIns="0" tIns="0" rIns="0" bIns="0" rtlCol="0" anchor="t">
            <a:spAutoFit/>
          </a:bodyPr>
          <a:lstStyle/>
          <a:p>
            <a:pPr>
              <a:lnSpc>
                <a:spcPts val="3359"/>
              </a:lnSpc>
            </a:pPr>
            <a:r>
              <a:rPr lang="en-US" sz="2400">
                <a:solidFill>
                  <a:srgbClr val="FFFFFF"/>
                </a:solidFill>
                <a:latin typeface="Mont Bold"/>
              </a:rPr>
              <a:t>Distinguished Lecturers Program</a:t>
            </a:r>
          </a:p>
          <a:p>
            <a:pPr>
              <a:lnSpc>
                <a:spcPts val="3080"/>
              </a:lnSpc>
            </a:pPr>
            <a:r>
              <a:rPr lang="en-US" sz="2200">
                <a:solidFill>
                  <a:srgbClr val="F8C44F"/>
                </a:solidFill>
                <a:latin typeface="Poppins Italics"/>
              </a:rPr>
              <a:t>In-Person and Online Lecturers</a:t>
            </a:r>
          </a:p>
        </p:txBody>
      </p:sp>
      <p:sp>
        <p:nvSpPr>
          <p:cNvPr id="15" name="TextBox 15"/>
          <p:cNvSpPr txBox="1"/>
          <p:nvPr/>
        </p:nvSpPr>
        <p:spPr>
          <a:xfrm>
            <a:off x="6565591" y="2377227"/>
            <a:ext cx="5026139" cy="2572549"/>
          </a:xfrm>
          <a:prstGeom prst="rect">
            <a:avLst/>
          </a:prstGeom>
        </p:spPr>
        <p:txBody>
          <a:bodyPr lIns="0" tIns="0" rIns="0" bIns="0" rtlCol="0" anchor="t">
            <a:spAutoFit/>
          </a:bodyPr>
          <a:lstStyle/>
          <a:p>
            <a:pPr marL="0" lvl="0" indent="0" algn="just">
              <a:lnSpc>
                <a:spcPts val="2887"/>
              </a:lnSpc>
              <a:spcBef>
                <a:spcPct val="0"/>
              </a:spcBef>
            </a:pPr>
            <a:r>
              <a:rPr lang="en-US" sz="1804" spc="-18">
                <a:solidFill>
                  <a:srgbClr val="FFFFFF"/>
                </a:solidFill>
                <a:latin typeface="Mont"/>
              </a:rPr>
              <a:t>AESS Chapters and IEEE Sections are encouraged to take advantage of the AESS Distinguished Lecturer and Tutorial Program for their regular or special meetings, that allows them to select from an outstanding list of truly distinguished speakers who are experts in the technical fields of the society.</a:t>
            </a:r>
          </a:p>
        </p:txBody>
      </p:sp>
      <p:sp>
        <p:nvSpPr>
          <p:cNvPr id="16" name="TextBox 16"/>
          <p:cNvSpPr txBox="1"/>
          <p:nvPr/>
        </p:nvSpPr>
        <p:spPr>
          <a:xfrm>
            <a:off x="1028700" y="4419600"/>
            <a:ext cx="4118971" cy="638175"/>
          </a:xfrm>
          <a:prstGeom prst="rect">
            <a:avLst/>
          </a:prstGeom>
        </p:spPr>
        <p:txBody>
          <a:bodyPr lIns="0" tIns="0" rIns="0" bIns="0" rtlCol="0" anchor="t">
            <a:spAutoFit/>
          </a:bodyPr>
          <a:lstStyle/>
          <a:p>
            <a:pPr>
              <a:lnSpc>
                <a:spcPts val="4799"/>
              </a:lnSpc>
            </a:pPr>
            <a:r>
              <a:rPr lang="en-US" sz="3999" spc="-39">
                <a:solidFill>
                  <a:srgbClr val="191919"/>
                </a:solidFill>
                <a:latin typeface="Poppins ExtraBold"/>
              </a:rPr>
              <a:t>Education</a:t>
            </a:r>
          </a:p>
        </p:txBody>
      </p:sp>
      <p:sp>
        <p:nvSpPr>
          <p:cNvPr id="17" name="TextBox 17"/>
          <p:cNvSpPr txBox="1"/>
          <p:nvPr/>
        </p:nvSpPr>
        <p:spPr>
          <a:xfrm>
            <a:off x="1028700" y="5057775"/>
            <a:ext cx="4503115" cy="718185"/>
          </a:xfrm>
          <a:prstGeom prst="rect">
            <a:avLst/>
          </a:prstGeom>
        </p:spPr>
        <p:txBody>
          <a:bodyPr lIns="0" tIns="0" rIns="0" bIns="0" rtlCol="0" anchor="t">
            <a:spAutoFit/>
          </a:bodyPr>
          <a:lstStyle/>
          <a:p>
            <a:pPr marL="0" lvl="0" indent="0" algn="l">
              <a:lnSpc>
                <a:spcPts val="2880"/>
              </a:lnSpc>
              <a:spcBef>
                <a:spcPct val="0"/>
              </a:spcBef>
            </a:pPr>
            <a:r>
              <a:rPr lang="en-US" sz="1800" spc="-18">
                <a:solidFill>
                  <a:srgbClr val="191919"/>
                </a:solidFill>
                <a:latin typeface="Poppins"/>
              </a:rPr>
              <a:t>Focused on providing technical content in-person and online to our members</a:t>
            </a:r>
          </a:p>
        </p:txBody>
      </p:sp>
      <p:sp>
        <p:nvSpPr>
          <p:cNvPr id="18" name="TextBox 18"/>
          <p:cNvSpPr txBox="1"/>
          <p:nvPr/>
        </p:nvSpPr>
        <p:spPr>
          <a:xfrm>
            <a:off x="1553087" y="6962531"/>
            <a:ext cx="4337216" cy="481965"/>
          </a:xfrm>
          <a:prstGeom prst="rect">
            <a:avLst/>
          </a:prstGeom>
        </p:spPr>
        <p:txBody>
          <a:bodyPr lIns="0" tIns="0" rIns="0" bIns="0" rtlCol="0" anchor="t">
            <a:spAutoFit/>
          </a:bodyPr>
          <a:lstStyle/>
          <a:p>
            <a:pPr>
              <a:lnSpc>
                <a:spcPts val="3359"/>
              </a:lnSpc>
            </a:pPr>
            <a:r>
              <a:rPr lang="en-US" sz="2400">
                <a:solidFill>
                  <a:srgbClr val="FFFFFF"/>
                </a:solidFill>
                <a:latin typeface="Mont Bold"/>
              </a:rPr>
              <a:t>Short Courses</a:t>
            </a:r>
          </a:p>
        </p:txBody>
      </p:sp>
      <p:sp>
        <p:nvSpPr>
          <p:cNvPr id="19" name="TextBox 19"/>
          <p:cNvSpPr txBox="1"/>
          <p:nvPr/>
        </p:nvSpPr>
        <p:spPr>
          <a:xfrm>
            <a:off x="1543753" y="7407790"/>
            <a:ext cx="9390130" cy="1480185"/>
          </a:xfrm>
          <a:prstGeom prst="rect">
            <a:avLst/>
          </a:prstGeom>
        </p:spPr>
        <p:txBody>
          <a:bodyPr lIns="0" tIns="0" rIns="0" bIns="0" rtlCol="0" anchor="t">
            <a:spAutoFit/>
          </a:bodyPr>
          <a:lstStyle/>
          <a:p>
            <a:pPr marL="0" lvl="0" indent="0" algn="just">
              <a:lnSpc>
                <a:spcPts val="2880"/>
              </a:lnSpc>
              <a:spcBef>
                <a:spcPct val="0"/>
              </a:spcBef>
            </a:pPr>
            <a:r>
              <a:rPr lang="en-US" sz="1800" spc="-18">
                <a:solidFill>
                  <a:srgbClr val="FFFFFF"/>
                </a:solidFill>
                <a:latin typeface="Mont"/>
              </a:rPr>
              <a:t>While the desire is for short courses to be in-person and open to all members, they may be run virtually or exclusively to a specific company. To date, short courses have been run on four different continents, with a mixture of openly run in-person, virtual and exclusive offerings.</a:t>
            </a:r>
          </a:p>
        </p:txBody>
      </p:sp>
      <p:sp>
        <p:nvSpPr>
          <p:cNvPr id="20" name="TextBox 20"/>
          <p:cNvSpPr txBox="1"/>
          <p:nvPr/>
        </p:nvSpPr>
        <p:spPr>
          <a:xfrm>
            <a:off x="12330976" y="7578836"/>
            <a:ext cx="4337216" cy="481965"/>
          </a:xfrm>
          <a:prstGeom prst="rect">
            <a:avLst/>
          </a:prstGeom>
        </p:spPr>
        <p:txBody>
          <a:bodyPr lIns="0" tIns="0" rIns="0" bIns="0" rtlCol="0" anchor="t">
            <a:spAutoFit/>
          </a:bodyPr>
          <a:lstStyle/>
          <a:p>
            <a:pPr>
              <a:lnSpc>
                <a:spcPts val="3359"/>
              </a:lnSpc>
            </a:pPr>
            <a:r>
              <a:rPr lang="en-US" sz="2400">
                <a:solidFill>
                  <a:srgbClr val="FFFFFF"/>
                </a:solidFill>
                <a:latin typeface="Mont Bold"/>
              </a:rPr>
              <a:t>Online Library</a:t>
            </a:r>
          </a:p>
        </p:txBody>
      </p:sp>
      <p:sp>
        <p:nvSpPr>
          <p:cNvPr id="21" name="TextBox 21"/>
          <p:cNvSpPr txBox="1"/>
          <p:nvPr/>
        </p:nvSpPr>
        <p:spPr>
          <a:xfrm>
            <a:off x="12330976" y="8028820"/>
            <a:ext cx="4337216" cy="1118235"/>
          </a:xfrm>
          <a:prstGeom prst="rect">
            <a:avLst/>
          </a:prstGeom>
        </p:spPr>
        <p:txBody>
          <a:bodyPr lIns="0" tIns="0" rIns="0" bIns="0" rtlCol="0" anchor="t">
            <a:spAutoFit/>
          </a:bodyPr>
          <a:lstStyle/>
          <a:p>
            <a:pPr marL="0" lvl="0" indent="0" algn="l">
              <a:lnSpc>
                <a:spcPts val="2880"/>
              </a:lnSpc>
              <a:spcBef>
                <a:spcPct val="0"/>
              </a:spcBef>
            </a:pPr>
            <a:r>
              <a:rPr lang="en-US" sz="1800" spc="-18" dirty="0">
                <a:solidFill>
                  <a:srgbClr val="FFFFFF"/>
                </a:solidFill>
                <a:latin typeface="Mont"/>
              </a:rPr>
              <a:t>165+ available recordings to watch on the IEEE Learning Network and growing!</a:t>
            </a:r>
          </a:p>
        </p:txBody>
      </p:sp>
      <p:sp>
        <p:nvSpPr>
          <p:cNvPr id="22" name="TextBox 22"/>
          <p:cNvSpPr txBox="1"/>
          <p:nvPr/>
        </p:nvSpPr>
        <p:spPr>
          <a:xfrm>
            <a:off x="12310320" y="789688"/>
            <a:ext cx="4118971" cy="981075"/>
          </a:xfrm>
          <a:prstGeom prst="rect">
            <a:avLst/>
          </a:prstGeom>
        </p:spPr>
        <p:txBody>
          <a:bodyPr lIns="0" tIns="0" rIns="0" bIns="0" rtlCol="0" anchor="t">
            <a:spAutoFit/>
          </a:bodyPr>
          <a:lstStyle/>
          <a:p>
            <a:pPr>
              <a:lnSpc>
                <a:spcPts val="7200"/>
              </a:lnSpc>
            </a:pPr>
            <a:r>
              <a:rPr lang="en-US" sz="6000" spc="-60">
                <a:solidFill>
                  <a:srgbClr val="F8C44F"/>
                </a:solidFill>
                <a:latin typeface="Poppins ExtraBold"/>
              </a:rPr>
              <a:t>100+</a:t>
            </a:r>
          </a:p>
        </p:txBody>
      </p:sp>
      <p:sp>
        <p:nvSpPr>
          <p:cNvPr id="23" name="TextBox 23"/>
          <p:cNvSpPr txBox="1"/>
          <p:nvPr/>
        </p:nvSpPr>
        <p:spPr>
          <a:xfrm>
            <a:off x="12300795" y="1685101"/>
            <a:ext cx="4118971" cy="869315"/>
          </a:xfrm>
          <a:prstGeom prst="rect">
            <a:avLst/>
          </a:prstGeom>
        </p:spPr>
        <p:txBody>
          <a:bodyPr lIns="0" tIns="0" rIns="0" bIns="0" rtlCol="0" anchor="t">
            <a:spAutoFit/>
          </a:bodyPr>
          <a:lstStyle/>
          <a:p>
            <a:pPr marL="0" lvl="0" indent="0" algn="l">
              <a:lnSpc>
                <a:spcPts val="3519"/>
              </a:lnSpc>
              <a:spcBef>
                <a:spcPct val="0"/>
              </a:spcBef>
            </a:pPr>
            <a:r>
              <a:rPr lang="en-US" sz="2199" spc="-21">
                <a:solidFill>
                  <a:srgbClr val="FFFFFF"/>
                </a:solidFill>
                <a:latin typeface="Poppins"/>
              </a:rPr>
              <a:t>DL talk titles to choose from in a variety of technical fields </a:t>
            </a:r>
          </a:p>
        </p:txBody>
      </p:sp>
      <p:sp>
        <p:nvSpPr>
          <p:cNvPr id="24" name="TextBox 24"/>
          <p:cNvSpPr txBox="1"/>
          <p:nvPr/>
        </p:nvSpPr>
        <p:spPr>
          <a:xfrm>
            <a:off x="12330976" y="2729084"/>
            <a:ext cx="4118971" cy="923330"/>
          </a:xfrm>
          <a:prstGeom prst="rect">
            <a:avLst/>
          </a:prstGeom>
        </p:spPr>
        <p:txBody>
          <a:bodyPr lIns="0" tIns="0" rIns="0" bIns="0" rtlCol="0" anchor="t">
            <a:spAutoFit/>
          </a:bodyPr>
          <a:lstStyle/>
          <a:p>
            <a:pPr>
              <a:lnSpc>
                <a:spcPts val="7200"/>
              </a:lnSpc>
            </a:pPr>
            <a:r>
              <a:rPr lang="en-US" sz="6000" spc="-60" dirty="0">
                <a:solidFill>
                  <a:srgbClr val="F8C44F"/>
                </a:solidFill>
                <a:latin typeface="Poppins ExtraBold"/>
              </a:rPr>
              <a:t>40</a:t>
            </a:r>
          </a:p>
        </p:txBody>
      </p:sp>
      <p:sp>
        <p:nvSpPr>
          <p:cNvPr id="25" name="TextBox 25"/>
          <p:cNvSpPr txBox="1"/>
          <p:nvPr/>
        </p:nvSpPr>
        <p:spPr>
          <a:xfrm>
            <a:off x="12330976" y="3624497"/>
            <a:ext cx="5338640" cy="1307465"/>
          </a:xfrm>
          <a:prstGeom prst="rect">
            <a:avLst/>
          </a:prstGeom>
        </p:spPr>
        <p:txBody>
          <a:bodyPr lIns="0" tIns="0" rIns="0" bIns="0" rtlCol="0" anchor="t">
            <a:spAutoFit/>
          </a:bodyPr>
          <a:lstStyle/>
          <a:p>
            <a:pPr marL="0" lvl="0" indent="0" algn="l">
              <a:lnSpc>
                <a:spcPts val="3519"/>
              </a:lnSpc>
              <a:spcBef>
                <a:spcPct val="0"/>
              </a:spcBef>
            </a:pPr>
            <a:r>
              <a:rPr lang="en-US" sz="2199" spc="-21">
                <a:solidFill>
                  <a:srgbClr val="FFFFFF"/>
                </a:solidFill>
                <a:latin typeface="Poppins"/>
              </a:rPr>
              <a:t>available DLs providing lectures online and in person at your next meeting, chapter event, and more</a:t>
            </a:r>
          </a:p>
        </p:txBody>
      </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96203" flipH="1">
            <a:off x="15875511" y="1072767"/>
            <a:ext cx="6515700" cy="6515700"/>
          </a:xfrm>
          <a:prstGeom prst="rect">
            <a:avLst/>
          </a:prstGeom>
        </p:spPr>
      </p:pic>
      <p:pic>
        <p:nvPicPr>
          <p:cNvPr id="27" name="Picture 27"/>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366" b="36175"/>
          <a:stretch/>
        </p:blipFill>
        <p:spPr>
          <a:xfrm rot="-10800000" flipH="1">
            <a:off x="-1057085" y="-44423"/>
            <a:ext cx="6515700" cy="4158636"/>
          </a:xfrm>
          <a:prstGeom prst="rect">
            <a:avLst/>
          </a:prstGeom>
        </p:spPr>
      </p:pic>
      <p:pic>
        <p:nvPicPr>
          <p:cNvPr id="28" name="Picture 10">
            <a:extLst>
              <a:ext uri="{FF2B5EF4-FFF2-40B4-BE49-F238E27FC236}">
                <a16:creationId xmlns:a16="http://schemas.microsoft.com/office/drawing/2014/main" id="{B913EE62-EA74-C14B-B5F2-E8C725064E0C}"/>
              </a:ext>
            </a:extLst>
          </p:cNvPr>
          <p:cNvPicPr>
            <a:picLocks noChangeAspect="1"/>
          </p:cNvPicPr>
          <p:nvPr/>
        </p:nvPicPr>
        <p:blipFill rotWithShape="1">
          <a:blip r:embed="rId10">
            <a:extLst>
              <a:ext uri="{28A0092B-C50C-407E-A947-70E740481C1C}">
                <a14:useLocalDpi xmlns:a14="http://schemas.microsoft.com/office/drawing/2010/main" val="0"/>
              </a:ext>
            </a:extLst>
          </a:blip>
          <a:srcRect r="42235"/>
          <a:stretch/>
        </p:blipFill>
        <p:spPr>
          <a:xfrm>
            <a:off x="15340803" y="358181"/>
            <a:ext cx="1676399" cy="9127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DA254A45-FEA0-76FD-D8D9-563E9C73E888}"/>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370919" y="7658100"/>
            <a:ext cx="7541127" cy="1389224"/>
          </a:xfrm>
          <a:prstGeom prst="rect">
            <a:avLst/>
          </a:prstGeom>
        </p:spPr>
      </p:pic>
      <p:pic>
        <p:nvPicPr>
          <p:cNvPr id="72" name="Picture 71">
            <a:extLst>
              <a:ext uri="{FF2B5EF4-FFF2-40B4-BE49-F238E27FC236}">
                <a16:creationId xmlns:a16="http://schemas.microsoft.com/office/drawing/2014/main" id="{17302F98-DF2E-5A8D-00E3-1A275BF53C53}"/>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466995" y="5606766"/>
            <a:ext cx="7541127" cy="1389224"/>
          </a:xfrm>
          <a:prstGeom prst="rect">
            <a:avLst/>
          </a:prstGeom>
        </p:spPr>
      </p:pic>
      <p:pic>
        <p:nvPicPr>
          <p:cNvPr id="71" name="Picture 70">
            <a:extLst>
              <a:ext uri="{FF2B5EF4-FFF2-40B4-BE49-F238E27FC236}">
                <a16:creationId xmlns:a16="http://schemas.microsoft.com/office/drawing/2014/main" id="{B39A1065-BB42-77C8-C77A-AA64192F24C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348243" y="3500520"/>
            <a:ext cx="7541127" cy="1389224"/>
          </a:xfrm>
          <a:prstGeom prst="rect">
            <a:avLst/>
          </a:prstGeom>
        </p:spPr>
      </p:pic>
      <p:pic>
        <p:nvPicPr>
          <p:cNvPr id="70" name="Picture 69">
            <a:extLst>
              <a:ext uri="{FF2B5EF4-FFF2-40B4-BE49-F238E27FC236}">
                <a16:creationId xmlns:a16="http://schemas.microsoft.com/office/drawing/2014/main" id="{4B4054EA-C4F0-DFB6-9965-7108692E3828}"/>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88" y="7658100"/>
            <a:ext cx="7541127" cy="1389224"/>
          </a:xfrm>
          <a:prstGeom prst="rect">
            <a:avLst/>
          </a:prstGeom>
        </p:spPr>
      </p:pic>
      <p:pic>
        <p:nvPicPr>
          <p:cNvPr id="69" name="Picture 68">
            <a:extLst>
              <a:ext uri="{FF2B5EF4-FFF2-40B4-BE49-F238E27FC236}">
                <a16:creationId xmlns:a16="http://schemas.microsoft.com/office/drawing/2014/main" id="{0AA7491C-DC35-0C97-F120-20104D259D03}"/>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88" y="5542756"/>
            <a:ext cx="7541127" cy="1389224"/>
          </a:xfrm>
          <a:prstGeom prst="rect">
            <a:avLst/>
          </a:prstGeom>
        </p:spPr>
      </p:pic>
      <p:pic>
        <p:nvPicPr>
          <p:cNvPr id="68" name="Picture 67">
            <a:extLst>
              <a:ext uri="{FF2B5EF4-FFF2-40B4-BE49-F238E27FC236}">
                <a16:creationId xmlns:a16="http://schemas.microsoft.com/office/drawing/2014/main" id="{E31B6B36-4170-1468-A481-70823818909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90" y="3525676"/>
            <a:ext cx="7541127" cy="1389224"/>
          </a:xfrm>
          <a:prstGeom prst="rect">
            <a:avLst/>
          </a:prstGeom>
        </p:spPr>
      </p:pic>
      <p:grpSp>
        <p:nvGrpSpPr>
          <p:cNvPr id="2" name="Group 2"/>
          <p:cNvGrpSpPr/>
          <p:nvPr/>
        </p:nvGrpSpPr>
        <p:grpSpPr>
          <a:xfrm>
            <a:off x="1" y="0"/>
            <a:ext cx="18288000" cy="2654440"/>
            <a:chOff x="0" y="0"/>
            <a:chExt cx="5380068" cy="842542"/>
          </a:xfrm>
        </p:grpSpPr>
        <p:sp>
          <p:nvSpPr>
            <p:cNvPr id="3" name="Freeform 3"/>
            <p:cNvSpPr/>
            <p:nvPr/>
          </p:nvSpPr>
          <p:spPr>
            <a:xfrm>
              <a:off x="0" y="0"/>
              <a:ext cx="5380068" cy="842542"/>
            </a:xfrm>
            <a:custGeom>
              <a:avLst/>
              <a:gdLst/>
              <a:ahLst/>
              <a:cxnLst/>
              <a:rect l="l" t="t" r="r" b="b"/>
              <a:pathLst>
                <a:path w="5380068" h="842542">
                  <a:moveTo>
                    <a:pt x="0" y="0"/>
                  </a:moveTo>
                  <a:lnTo>
                    <a:pt x="5380068" y="0"/>
                  </a:lnTo>
                  <a:lnTo>
                    <a:pt x="5380068" y="842542"/>
                  </a:lnTo>
                  <a:lnTo>
                    <a:pt x="0" y="842542"/>
                  </a:lnTo>
                  <a:close/>
                </a:path>
              </a:pathLst>
            </a:custGeom>
            <a:solidFill>
              <a:srgbClr val="F8C44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8700" y="3441714"/>
            <a:ext cx="1519244" cy="151924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4252" y="3777266"/>
            <a:ext cx="848141" cy="848141"/>
          </a:xfrm>
          <a:prstGeom prst="rect">
            <a:avLst/>
          </a:prstGeom>
        </p:spPr>
      </p:pic>
      <p:sp>
        <p:nvSpPr>
          <p:cNvPr id="13" name="TextBox 13"/>
          <p:cNvSpPr txBox="1"/>
          <p:nvPr/>
        </p:nvSpPr>
        <p:spPr>
          <a:xfrm>
            <a:off x="2725166" y="4112205"/>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addresses avionics systems for aircraft systems supporting commercial, military, and general aviation operations</a:t>
            </a:r>
            <a:endParaRPr lang="en-US" sz="1499" spc="-29" dirty="0">
              <a:solidFill>
                <a:srgbClr val="FFFFFF"/>
              </a:solidFill>
              <a:latin typeface="Poppins"/>
              <a:hlinkClick r:id="rId5" tooltip="https://ieee-aess.org/tech-ops/avionics-systems"/>
            </a:endParaRPr>
          </a:p>
        </p:txBody>
      </p:sp>
      <p:sp>
        <p:nvSpPr>
          <p:cNvPr id="14" name="TextBox 14"/>
          <p:cNvSpPr txBox="1"/>
          <p:nvPr/>
        </p:nvSpPr>
        <p:spPr>
          <a:xfrm>
            <a:off x="2725166" y="3846212"/>
            <a:ext cx="5514824" cy="332328"/>
          </a:xfrm>
          <a:prstGeom prst="rect">
            <a:avLst/>
          </a:prstGeom>
        </p:spPr>
        <p:txBody>
          <a:bodyPr lIns="0" tIns="0" rIns="0" bIns="0" rtlCol="0" anchor="t">
            <a:spAutoFit/>
          </a:bodyPr>
          <a:lstStyle/>
          <a:p>
            <a:pPr algn="just">
              <a:lnSpc>
                <a:spcPts val="1016"/>
              </a:lnSpc>
            </a:pPr>
            <a:r>
              <a:rPr lang="en-US" sz="1918">
                <a:solidFill>
                  <a:srgbClr val="FFFFFF"/>
                </a:solidFill>
                <a:latin typeface="Poppins Medium Bold"/>
              </a:rPr>
              <a:t>Avionics Systems Panel</a:t>
            </a:r>
          </a:p>
          <a:p>
            <a:pPr algn="just">
              <a:lnSpc>
                <a:spcPts val="1016"/>
              </a:lnSpc>
            </a:pPr>
            <a:endParaRPr lang="en-US" sz="1918">
              <a:solidFill>
                <a:srgbClr val="FFFFFF"/>
              </a:solidFill>
              <a:latin typeface="Poppins Medium Bold"/>
            </a:endParaRPr>
          </a:p>
        </p:txBody>
      </p:sp>
      <p:grpSp>
        <p:nvGrpSpPr>
          <p:cNvPr id="19" name="Group 19"/>
          <p:cNvGrpSpPr/>
          <p:nvPr/>
        </p:nvGrpSpPr>
        <p:grpSpPr>
          <a:xfrm>
            <a:off x="9144000" y="3441714"/>
            <a:ext cx="1519244" cy="1519244"/>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840466" y="4112205"/>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supports cyber security technical interests, technical articles and conference activities, and educational activities</a:t>
            </a:r>
            <a:endParaRPr lang="en-US" sz="1499" spc="-29" dirty="0">
              <a:solidFill>
                <a:srgbClr val="FFFFFF"/>
              </a:solidFill>
              <a:latin typeface="Poppins"/>
              <a:hlinkClick r:id="rId5" tooltip="https://ieee-aess.org/tech-ops/avionics-systems"/>
            </a:endParaRPr>
          </a:p>
        </p:txBody>
      </p:sp>
      <p:sp>
        <p:nvSpPr>
          <p:cNvPr id="23" name="TextBox 23"/>
          <p:cNvSpPr txBox="1"/>
          <p:nvPr/>
        </p:nvSpPr>
        <p:spPr>
          <a:xfrm>
            <a:off x="10840466" y="3846212"/>
            <a:ext cx="5514824" cy="208503"/>
          </a:xfrm>
          <a:prstGeom prst="rect">
            <a:avLst/>
          </a:prstGeom>
        </p:spPr>
        <p:txBody>
          <a:bodyPr lIns="0" tIns="0" rIns="0" bIns="0" rtlCol="0" anchor="t">
            <a:spAutoFit/>
          </a:bodyPr>
          <a:lstStyle/>
          <a:p>
            <a:pPr algn="just">
              <a:lnSpc>
                <a:spcPts val="1016"/>
              </a:lnSpc>
            </a:pPr>
            <a:r>
              <a:rPr lang="en-US" sz="1918">
                <a:solidFill>
                  <a:srgbClr val="FFFFFF"/>
                </a:solidFill>
                <a:latin typeface="Poppins Medium"/>
              </a:rPr>
              <a:t>Cyber Security Panel</a:t>
            </a:r>
          </a:p>
        </p:txBody>
      </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76845" y="3858681"/>
            <a:ext cx="650138" cy="761509"/>
          </a:xfrm>
          <a:prstGeom prst="rect">
            <a:avLst/>
          </a:prstGeom>
        </p:spPr>
      </p:pic>
      <p:grpSp>
        <p:nvGrpSpPr>
          <p:cNvPr id="29" name="Group 29"/>
          <p:cNvGrpSpPr/>
          <p:nvPr/>
        </p:nvGrpSpPr>
        <p:grpSpPr>
          <a:xfrm>
            <a:off x="1028700" y="5448300"/>
            <a:ext cx="1519244" cy="1519244"/>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2725166" y="6201299"/>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focused on technologies necessary for innovative systems based on Space components deployed in the near future</a:t>
            </a:r>
            <a:endParaRPr lang="en-US" sz="1499" spc="-29" dirty="0">
              <a:solidFill>
                <a:srgbClr val="FFFFFF"/>
              </a:solidFill>
              <a:latin typeface="Poppins"/>
              <a:hlinkClick r:id="rId5" tooltip="https://ieee-aess.org/tech-ops/avionics-systems"/>
            </a:endParaRPr>
          </a:p>
        </p:txBody>
      </p:sp>
      <p:sp>
        <p:nvSpPr>
          <p:cNvPr id="33" name="TextBox 33"/>
          <p:cNvSpPr txBox="1"/>
          <p:nvPr/>
        </p:nvSpPr>
        <p:spPr>
          <a:xfrm>
            <a:off x="2725166" y="5935306"/>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Glue Technologies for Space Systems</a:t>
            </a:r>
          </a:p>
          <a:p>
            <a:pPr algn="just">
              <a:lnSpc>
                <a:spcPts val="1016"/>
              </a:lnSpc>
            </a:pPr>
            <a:endParaRPr lang="en-US" sz="1918" dirty="0">
              <a:solidFill>
                <a:srgbClr val="FFFFFF"/>
              </a:solidFill>
              <a:latin typeface="Poppins Medium Bold"/>
              <a:hlinkClick r:id="rId8" tooltip="https://ieee-aess.org/tech-ops/glue-technologies-space-systems-panel"/>
            </a:endParaRPr>
          </a:p>
        </p:txBody>
      </p:sp>
      <p:pic>
        <p:nvPicPr>
          <p:cNvPr id="34" name="Picture 3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75954" y="5789542"/>
            <a:ext cx="859139" cy="859140"/>
          </a:xfrm>
          <a:prstGeom prst="rect">
            <a:avLst/>
          </a:prstGeom>
        </p:spPr>
      </p:pic>
      <p:grpSp>
        <p:nvGrpSpPr>
          <p:cNvPr id="39" name="Group 39"/>
          <p:cNvGrpSpPr/>
          <p:nvPr/>
        </p:nvGrpSpPr>
        <p:grpSpPr>
          <a:xfrm>
            <a:off x="9144000" y="5530808"/>
            <a:ext cx="1519244" cy="1519244"/>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10840466" y="6201299"/>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creates standards for components and systems for detection or measurement of linear or angular motion</a:t>
            </a:r>
            <a:endParaRPr lang="en-US" sz="1499" spc="-29" dirty="0">
              <a:solidFill>
                <a:srgbClr val="FFFFFF"/>
              </a:solidFill>
              <a:latin typeface="Poppins"/>
              <a:hlinkClick r:id="rId5" tooltip="https://ieee-aess.org/tech-ops/avionics-systems"/>
            </a:endParaRPr>
          </a:p>
        </p:txBody>
      </p:sp>
      <p:sp>
        <p:nvSpPr>
          <p:cNvPr id="43" name="TextBox 43"/>
          <p:cNvSpPr txBox="1"/>
          <p:nvPr/>
        </p:nvSpPr>
        <p:spPr>
          <a:xfrm>
            <a:off x="10840466" y="5935306"/>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Gyro and Accelerometer Panel</a:t>
            </a:r>
            <a:endParaRPr lang="en-US" sz="1918" dirty="0">
              <a:solidFill>
                <a:srgbClr val="FFFFFF"/>
              </a:solidFill>
              <a:latin typeface="Poppins Medium Bold"/>
              <a:hlinkClick r:id="rId11" tooltip="https://ieee-aess.org/tech-ops/gyro-accelerometer"/>
            </a:endParaRPr>
          </a:p>
          <a:p>
            <a:pPr algn="just">
              <a:lnSpc>
                <a:spcPts val="1016"/>
              </a:lnSpc>
            </a:pPr>
            <a:endParaRPr lang="en-US" sz="1918" dirty="0">
              <a:solidFill>
                <a:srgbClr val="FFFFFF"/>
              </a:solidFill>
              <a:latin typeface="Poppins Medium Bold"/>
              <a:hlinkClick r:id="rId11" tooltip="https://ieee-aess.org/tech-ops/gyro-accelerometer"/>
            </a:endParaRPr>
          </a:p>
        </p:txBody>
      </p:sp>
      <p:pic>
        <p:nvPicPr>
          <p:cNvPr id="44" name="Picture 4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76845" y="5878298"/>
            <a:ext cx="650138" cy="824265"/>
          </a:xfrm>
          <a:prstGeom prst="rect">
            <a:avLst/>
          </a:prstGeom>
        </p:spPr>
      </p:pic>
      <p:grpSp>
        <p:nvGrpSpPr>
          <p:cNvPr id="49" name="Group 49"/>
          <p:cNvGrpSpPr/>
          <p:nvPr/>
        </p:nvGrpSpPr>
        <p:grpSpPr>
          <a:xfrm>
            <a:off x="1028700" y="7619901"/>
            <a:ext cx="1519244" cy="1519244"/>
            <a:chOff x="0" y="0"/>
            <a:chExt cx="812800" cy="812800"/>
          </a:xfrm>
        </p:grpSpPr>
        <p:sp>
          <p:nvSpPr>
            <p:cNvPr id="50" name="Freeform 5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2" name="TextBox 52"/>
          <p:cNvSpPr txBox="1"/>
          <p:nvPr/>
        </p:nvSpPr>
        <p:spPr>
          <a:xfrm>
            <a:off x="2725166" y="8283248"/>
            <a:ext cx="5514824" cy="435166"/>
          </a:xfrm>
          <a:prstGeom prst="rect">
            <a:avLst/>
          </a:prstGeom>
        </p:spPr>
        <p:txBody>
          <a:bodyPr lIns="0" tIns="0" rIns="0" bIns="0" rtlCol="0" anchor="t">
            <a:spAutoFit/>
          </a:bodyPr>
          <a:lstStyle/>
          <a:p>
            <a:pPr algn="just">
              <a:lnSpc>
                <a:spcPts val="1665"/>
              </a:lnSpc>
            </a:pPr>
            <a:r>
              <a:rPr lang="en-US" sz="1399" spc="-27" dirty="0">
                <a:solidFill>
                  <a:srgbClr val="FFFFFF"/>
                </a:solidFill>
                <a:latin typeface="Poppins"/>
              </a:rPr>
              <a:t>addresses navigation systems for aircraft, spacecraft, ground and marine vehicles and pedestrians</a:t>
            </a:r>
            <a:endParaRPr lang="en-US" sz="1399" spc="-27" dirty="0">
              <a:solidFill>
                <a:srgbClr val="FFFFFF"/>
              </a:solidFill>
              <a:latin typeface="Poppins"/>
              <a:hlinkClick r:id="rId5" tooltip="https://ieee-aess.org/tech-ops/avionics-systems"/>
            </a:endParaRPr>
          </a:p>
        </p:txBody>
      </p:sp>
      <p:sp>
        <p:nvSpPr>
          <p:cNvPr id="53" name="TextBox 53"/>
          <p:cNvSpPr txBox="1"/>
          <p:nvPr/>
        </p:nvSpPr>
        <p:spPr>
          <a:xfrm>
            <a:off x="2725166" y="8024399"/>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Navigation Systems Panel</a:t>
            </a:r>
            <a:endParaRPr lang="en-US" sz="1918" dirty="0">
              <a:solidFill>
                <a:srgbClr val="FFFFFF"/>
              </a:solidFill>
              <a:latin typeface="Poppins Medium Bold"/>
              <a:hlinkClick r:id="rId14" tooltip="https://ieee-aess.org/tech-ops/navigation-systems"/>
            </a:endParaRPr>
          </a:p>
          <a:p>
            <a:pPr algn="just">
              <a:lnSpc>
                <a:spcPts val="1016"/>
              </a:lnSpc>
            </a:pPr>
            <a:endParaRPr lang="en-US" sz="1918" dirty="0">
              <a:solidFill>
                <a:srgbClr val="FFFFFF"/>
              </a:solidFill>
              <a:latin typeface="Poppins Medium Bold"/>
              <a:hlinkClick r:id="rId14" tooltip="https://ieee-aess.org/tech-ops/navigation-systems"/>
            </a:endParaRPr>
          </a:p>
        </p:txBody>
      </p:sp>
      <p:grpSp>
        <p:nvGrpSpPr>
          <p:cNvPr id="58" name="Group 58"/>
          <p:cNvGrpSpPr/>
          <p:nvPr/>
        </p:nvGrpSpPr>
        <p:grpSpPr>
          <a:xfrm>
            <a:off x="9144000" y="7619901"/>
            <a:ext cx="1519244" cy="1519244"/>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60" name="TextBox 6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1" name="TextBox 61"/>
          <p:cNvSpPr txBox="1"/>
          <p:nvPr/>
        </p:nvSpPr>
        <p:spPr>
          <a:xfrm>
            <a:off x="10840466" y="8283248"/>
            <a:ext cx="5514824" cy="435166"/>
          </a:xfrm>
          <a:prstGeom prst="rect">
            <a:avLst/>
          </a:prstGeom>
        </p:spPr>
        <p:txBody>
          <a:bodyPr lIns="0" tIns="0" rIns="0" bIns="0" rtlCol="0" anchor="t">
            <a:spAutoFit/>
          </a:bodyPr>
          <a:lstStyle/>
          <a:p>
            <a:pPr algn="just">
              <a:lnSpc>
                <a:spcPts val="1665"/>
              </a:lnSpc>
            </a:pPr>
            <a:r>
              <a:rPr lang="en-US" sz="1399" spc="-27" dirty="0">
                <a:solidFill>
                  <a:srgbClr val="FFFFFF"/>
                </a:solidFill>
                <a:latin typeface="Poppins"/>
              </a:rPr>
              <a:t>promotes and supports publications, education, standards, and other activities in the domain of Radar</a:t>
            </a:r>
            <a:endParaRPr lang="en-US" sz="1399" spc="-27" dirty="0">
              <a:solidFill>
                <a:srgbClr val="FFFFFF"/>
              </a:solidFill>
              <a:latin typeface="Poppins"/>
              <a:hlinkClick r:id="rId5" tooltip="https://ieee-aess.org/tech-ops/avionics-systems"/>
            </a:endParaRPr>
          </a:p>
        </p:txBody>
      </p:sp>
      <p:sp>
        <p:nvSpPr>
          <p:cNvPr id="62" name="TextBox 62"/>
          <p:cNvSpPr txBox="1"/>
          <p:nvPr/>
        </p:nvSpPr>
        <p:spPr>
          <a:xfrm>
            <a:off x="10840466" y="8024399"/>
            <a:ext cx="5514824" cy="208503"/>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Radar Systems Panel</a:t>
            </a:r>
            <a:endParaRPr lang="en-US" sz="1918" dirty="0">
              <a:solidFill>
                <a:srgbClr val="FFFFFF"/>
              </a:solidFill>
              <a:latin typeface="Poppins Medium Bold"/>
              <a:hlinkClick r:id="rId15" tooltip="https://ieee-aess.org/tech-ops/radar-systems"/>
            </a:endParaRPr>
          </a:p>
        </p:txBody>
      </p:sp>
      <p:pic>
        <p:nvPicPr>
          <p:cNvPr id="63" name="Picture 6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24761" y="7924701"/>
            <a:ext cx="768956" cy="753576"/>
          </a:xfrm>
          <a:prstGeom prst="rect">
            <a:avLst/>
          </a:prstGeom>
        </p:spPr>
      </p:pic>
      <p:pic>
        <p:nvPicPr>
          <p:cNvPr id="64" name="Picture 6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466995" y="7969249"/>
            <a:ext cx="907937" cy="820548"/>
          </a:xfrm>
          <a:prstGeom prst="rect">
            <a:avLst/>
          </a:prstGeom>
        </p:spPr>
      </p:pic>
      <p:sp>
        <p:nvSpPr>
          <p:cNvPr id="65" name="TextBox 65"/>
          <p:cNvSpPr txBox="1"/>
          <p:nvPr/>
        </p:nvSpPr>
        <p:spPr>
          <a:xfrm>
            <a:off x="2678395" y="943500"/>
            <a:ext cx="12931209" cy="1395557"/>
          </a:xfrm>
          <a:prstGeom prst="rect">
            <a:avLst/>
          </a:prstGeom>
        </p:spPr>
        <p:txBody>
          <a:bodyPr lIns="0" tIns="0" rIns="0" bIns="0" rtlCol="0" anchor="t">
            <a:spAutoFit/>
          </a:bodyPr>
          <a:lstStyle/>
          <a:p>
            <a:pPr algn="ctr">
              <a:lnSpc>
                <a:spcPts val="10754"/>
              </a:lnSpc>
              <a:spcBef>
                <a:spcPct val="0"/>
              </a:spcBef>
            </a:pPr>
            <a:r>
              <a:rPr lang="en-US" sz="7681" spc="-230">
                <a:solidFill>
                  <a:srgbClr val="FFFFFF"/>
                </a:solidFill>
                <a:latin typeface="Poppins Bold"/>
              </a:rPr>
              <a:t>TECHNICAL PANELS</a:t>
            </a:r>
          </a:p>
        </p:txBody>
      </p:sp>
      <p:pic>
        <p:nvPicPr>
          <p:cNvPr id="66" name="Picture 6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6269393" flipH="1">
            <a:off x="15030150" y="-2083718"/>
            <a:ext cx="6515700" cy="6515700"/>
          </a:xfrm>
          <a:prstGeom prst="rect">
            <a:avLst/>
          </a:prstGeom>
        </p:spPr>
      </p:pic>
      <p:pic>
        <p:nvPicPr>
          <p:cNvPr id="54" name="Picture 10">
            <a:extLst>
              <a:ext uri="{FF2B5EF4-FFF2-40B4-BE49-F238E27FC236}">
                <a16:creationId xmlns:a16="http://schemas.microsoft.com/office/drawing/2014/main" id="{CBBC2EBF-2ED5-EA49-8159-19B74A196458}"/>
              </a:ext>
            </a:extLst>
          </p:cNvPr>
          <p:cNvPicPr>
            <a:picLocks noChangeAspect="1"/>
          </p:cNvPicPr>
          <p:nvPr/>
        </p:nvPicPr>
        <p:blipFill rotWithShape="1">
          <a:blip r:embed="rId22">
            <a:extLst>
              <a:ext uri="{28A0092B-C50C-407E-A947-70E740481C1C}">
                <a14:useLocalDpi xmlns:a14="http://schemas.microsoft.com/office/drawing/2010/main" val="0"/>
              </a:ext>
            </a:extLst>
          </a:blip>
          <a:srcRect r="42235"/>
          <a:stretch/>
        </p:blipFill>
        <p:spPr>
          <a:xfrm>
            <a:off x="332929" y="452602"/>
            <a:ext cx="1676399" cy="9127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4747F8B-480A-084D-85D0-7A87F5153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656" y="2794213"/>
            <a:ext cx="2869774" cy="1434887"/>
          </a:xfrm>
          <a:prstGeom prst="rect">
            <a:avLst/>
          </a:prstGeom>
        </p:spPr>
      </p:pic>
      <p:pic>
        <p:nvPicPr>
          <p:cNvPr id="35" name="Picture 34">
            <a:extLst>
              <a:ext uri="{FF2B5EF4-FFF2-40B4-BE49-F238E27FC236}">
                <a16:creationId xmlns:a16="http://schemas.microsoft.com/office/drawing/2014/main" id="{7DA8F853-A7AA-AD72-7304-47F550BFA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7703305"/>
            <a:ext cx="2869774" cy="1434887"/>
          </a:xfrm>
          <a:prstGeom prst="rect">
            <a:avLst/>
          </a:prstGeom>
        </p:spPr>
      </p:pic>
      <p:pic>
        <p:nvPicPr>
          <p:cNvPr id="34" name="Picture 33">
            <a:extLst>
              <a:ext uri="{FF2B5EF4-FFF2-40B4-BE49-F238E27FC236}">
                <a16:creationId xmlns:a16="http://schemas.microsoft.com/office/drawing/2014/main" id="{8B22ABE6-8E8C-5779-963A-CACDDF527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6039869"/>
            <a:ext cx="2869774" cy="1434887"/>
          </a:xfrm>
          <a:prstGeom prst="rect">
            <a:avLst/>
          </a:prstGeom>
        </p:spPr>
      </p:pic>
      <p:pic>
        <p:nvPicPr>
          <p:cNvPr id="33" name="Picture 32">
            <a:extLst>
              <a:ext uri="{FF2B5EF4-FFF2-40B4-BE49-F238E27FC236}">
                <a16:creationId xmlns:a16="http://schemas.microsoft.com/office/drawing/2014/main" id="{DF3D2E3A-8484-F3A5-D301-2E8396271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4403453"/>
            <a:ext cx="2869774" cy="1434887"/>
          </a:xfrm>
          <a:prstGeom prst="rect">
            <a:avLst/>
          </a:prstGeom>
        </p:spPr>
      </p:pic>
      <p:grpSp>
        <p:nvGrpSpPr>
          <p:cNvPr id="14" name="Group 14"/>
          <p:cNvGrpSpPr/>
          <p:nvPr/>
        </p:nvGrpSpPr>
        <p:grpSpPr>
          <a:xfrm>
            <a:off x="12592181" y="0"/>
            <a:ext cx="5695819" cy="10287000"/>
            <a:chOff x="0" y="0"/>
            <a:chExt cx="1621287" cy="2923507"/>
          </a:xfrm>
        </p:grpSpPr>
        <p:sp>
          <p:nvSpPr>
            <p:cNvPr id="15" name="Freeform 15"/>
            <p:cNvSpPr/>
            <p:nvPr/>
          </p:nvSpPr>
          <p:spPr>
            <a:xfrm>
              <a:off x="0" y="0"/>
              <a:ext cx="1621287" cy="2923507"/>
            </a:xfrm>
            <a:custGeom>
              <a:avLst/>
              <a:gdLst/>
              <a:ahLst/>
              <a:cxnLst/>
              <a:rect l="l" t="t" r="r" b="b"/>
              <a:pathLst>
                <a:path w="1621287" h="2923507">
                  <a:moveTo>
                    <a:pt x="0" y="0"/>
                  </a:moveTo>
                  <a:lnTo>
                    <a:pt x="1621287" y="0"/>
                  </a:lnTo>
                  <a:lnTo>
                    <a:pt x="1621287" y="2923507"/>
                  </a:lnTo>
                  <a:lnTo>
                    <a:pt x="0" y="2923507"/>
                  </a:lnTo>
                  <a:close/>
                </a:path>
              </a:pathLst>
            </a:custGeom>
            <a:solidFill>
              <a:srgbClr val="0066A4"/>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7" name="Group 17"/>
          <p:cNvGrpSpPr>
            <a:grpSpLocks noChangeAspect="1"/>
          </p:cNvGrpSpPr>
          <p:nvPr/>
        </p:nvGrpSpPr>
        <p:grpSpPr>
          <a:xfrm>
            <a:off x="9447495" y="1446527"/>
            <a:ext cx="7393977" cy="7393947"/>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0052" r="-20052"/>
              </a:stretch>
            </a:blipFill>
          </p:spPr>
        </p:sp>
      </p:grpSp>
      <p:pic>
        <p:nvPicPr>
          <p:cNvPr id="20" name="Picture 20"/>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060" b="17006"/>
          <a:stretch/>
        </p:blipFill>
        <p:spPr>
          <a:xfrm flipH="1">
            <a:off x="13144484" y="4879370"/>
            <a:ext cx="5143516" cy="5407630"/>
          </a:xfrm>
          <a:prstGeom prst="rect">
            <a:avLst/>
          </a:prstGeom>
        </p:spPr>
      </p:pic>
      <p:sp>
        <p:nvSpPr>
          <p:cNvPr id="21" name="TextBox 21"/>
          <p:cNvSpPr txBox="1"/>
          <p:nvPr/>
        </p:nvSpPr>
        <p:spPr>
          <a:xfrm>
            <a:off x="1548222" y="3373646"/>
            <a:ext cx="1968643" cy="516890"/>
          </a:xfrm>
          <a:prstGeom prst="rect">
            <a:avLst/>
          </a:prstGeom>
        </p:spPr>
        <p:txBody>
          <a:bodyPr lIns="0" tIns="0" rIns="0" bIns="0" rtlCol="0" anchor="t">
            <a:spAutoFit/>
          </a:bodyPr>
          <a:lstStyle/>
          <a:p>
            <a:pPr algn="ctr">
              <a:lnSpc>
                <a:spcPts val="4060"/>
              </a:lnSpc>
            </a:pPr>
            <a:r>
              <a:rPr lang="en-US" sz="2900" dirty="0">
                <a:solidFill>
                  <a:srgbClr val="FFFFFF"/>
                </a:solidFill>
                <a:latin typeface="Poppins Bold"/>
              </a:rPr>
              <a:t>Awards</a:t>
            </a:r>
          </a:p>
        </p:txBody>
      </p:sp>
      <p:sp>
        <p:nvSpPr>
          <p:cNvPr id="22" name="TextBox 22"/>
          <p:cNvSpPr txBox="1"/>
          <p:nvPr/>
        </p:nvSpPr>
        <p:spPr>
          <a:xfrm>
            <a:off x="1548222" y="4975279"/>
            <a:ext cx="1968643" cy="516890"/>
          </a:xfrm>
          <a:prstGeom prst="rect">
            <a:avLst/>
          </a:prstGeom>
        </p:spPr>
        <p:txBody>
          <a:bodyPr lIns="0" tIns="0" rIns="0" bIns="0" rtlCol="0" anchor="t">
            <a:spAutoFit/>
          </a:bodyPr>
          <a:lstStyle/>
          <a:p>
            <a:pPr marL="0" lvl="0" indent="0" algn="ctr">
              <a:lnSpc>
                <a:spcPts val="4060"/>
              </a:lnSpc>
              <a:spcBef>
                <a:spcPct val="0"/>
              </a:spcBef>
            </a:pPr>
            <a:r>
              <a:rPr lang="en-US" sz="2900" u="none">
                <a:solidFill>
                  <a:srgbClr val="FFFFFF"/>
                </a:solidFill>
                <a:latin typeface="Poppins Bold"/>
              </a:rPr>
              <a:t>Chapters</a:t>
            </a:r>
          </a:p>
        </p:txBody>
      </p:sp>
      <p:sp>
        <p:nvSpPr>
          <p:cNvPr id="23" name="TextBox 23"/>
          <p:cNvSpPr txBox="1"/>
          <p:nvPr/>
        </p:nvSpPr>
        <p:spPr>
          <a:xfrm>
            <a:off x="1548222" y="6613142"/>
            <a:ext cx="1968643" cy="516890"/>
          </a:xfrm>
          <a:prstGeom prst="rect">
            <a:avLst/>
          </a:prstGeom>
        </p:spPr>
        <p:txBody>
          <a:bodyPr lIns="0" tIns="0" rIns="0" bIns="0" rtlCol="0" anchor="t">
            <a:spAutoFit/>
          </a:bodyPr>
          <a:lstStyle/>
          <a:p>
            <a:pPr marL="0" lvl="0" indent="0" algn="ctr">
              <a:lnSpc>
                <a:spcPts val="4060"/>
              </a:lnSpc>
              <a:spcBef>
                <a:spcPct val="0"/>
              </a:spcBef>
            </a:pPr>
            <a:r>
              <a:rPr lang="en-US" sz="2900">
                <a:solidFill>
                  <a:srgbClr val="FFFFFF"/>
                </a:solidFill>
                <a:latin typeface="Poppins Bold"/>
              </a:rPr>
              <a:t>Mentoring</a:t>
            </a:r>
          </a:p>
        </p:txBody>
      </p:sp>
      <p:sp>
        <p:nvSpPr>
          <p:cNvPr id="24" name="TextBox 24"/>
          <p:cNvSpPr txBox="1"/>
          <p:nvPr/>
        </p:nvSpPr>
        <p:spPr>
          <a:xfrm>
            <a:off x="1548222" y="8338033"/>
            <a:ext cx="1968643" cy="424815"/>
          </a:xfrm>
          <a:prstGeom prst="rect">
            <a:avLst/>
          </a:prstGeom>
        </p:spPr>
        <p:txBody>
          <a:bodyPr lIns="0" tIns="0" rIns="0" bIns="0" rtlCol="0" anchor="t">
            <a:spAutoFit/>
          </a:bodyPr>
          <a:lstStyle/>
          <a:p>
            <a:pPr algn="ctr">
              <a:lnSpc>
                <a:spcPts val="3360"/>
              </a:lnSpc>
            </a:pPr>
            <a:r>
              <a:rPr lang="en-US" sz="2400">
                <a:solidFill>
                  <a:srgbClr val="FFFFFF"/>
                </a:solidFill>
                <a:latin typeface="Poppins Bold"/>
              </a:rPr>
              <a:t>Students/YP</a:t>
            </a:r>
          </a:p>
        </p:txBody>
      </p:sp>
      <p:sp>
        <p:nvSpPr>
          <p:cNvPr id="25" name="TextBox 25"/>
          <p:cNvSpPr txBox="1"/>
          <p:nvPr/>
        </p:nvSpPr>
        <p:spPr>
          <a:xfrm>
            <a:off x="4290563" y="3288135"/>
            <a:ext cx="4962547" cy="769250"/>
          </a:xfrm>
          <a:prstGeom prst="rect">
            <a:avLst/>
          </a:prstGeom>
        </p:spPr>
        <p:txBody>
          <a:bodyPr lIns="0" tIns="0" rIns="0" bIns="0" rtlCol="0" anchor="t">
            <a:spAutoFit/>
          </a:bodyPr>
          <a:lstStyle/>
          <a:p>
            <a:pPr algn="just">
              <a:lnSpc>
                <a:spcPts val="1978"/>
              </a:lnSpc>
            </a:pPr>
            <a:r>
              <a:rPr lang="en-US" sz="1662" dirty="0">
                <a:solidFill>
                  <a:srgbClr val="000000"/>
                </a:solidFill>
                <a:latin typeface="Poppins"/>
              </a:rPr>
              <a:t>AESS has </a:t>
            </a:r>
            <a:r>
              <a:rPr lang="en-US" sz="1662" dirty="0">
                <a:solidFill>
                  <a:srgbClr val="000000"/>
                </a:solidFill>
                <a:latin typeface="Poppins Bold"/>
              </a:rPr>
              <a:t>16 awards recognizing</a:t>
            </a:r>
            <a:r>
              <a:rPr lang="en-US" sz="1662" dirty="0">
                <a:solidFill>
                  <a:srgbClr val="000000"/>
                </a:solidFill>
                <a:latin typeface="Poppins"/>
              </a:rPr>
              <a:t> our members for their contributions to publications, conferences, and technical achievements.</a:t>
            </a:r>
          </a:p>
        </p:txBody>
      </p:sp>
      <p:sp>
        <p:nvSpPr>
          <p:cNvPr id="26" name="TextBox 26"/>
          <p:cNvSpPr txBox="1"/>
          <p:nvPr/>
        </p:nvSpPr>
        <p:spPr>
          <a:xfrm>
            <a:off x="4290563" y="5049822"/>
            <a:ext cx="4664679" cy="769250"/>
          </a:xfrm>
          <a:prstGeom prst="rect">
            <a:avLst/>
          </a:prstGeom>
        </p:spPr>
        <p:txBody>
          <a:bodyPr lIns="0" tIns="0" rIns="0" bIns="0" rtlCol="0" anchor="t">
            <a:spAutoFit/>
          </a:bodyPr>
          <a:lstStyle/>
          <a:p>
            <a:pPr algn="just">
              <a:lnSpc>
                <a:spcPts val="1978"/>
              </a:lnSpc>
            </a:pPr>
            <a:r>
              <a:rPr lang="en-US" sz="1662" dirty="0">
                <a:solidFill>
                  <a:srgbClr val="000000"/>
                </a:solidFill>
                <a:latin typeface="Poppins"/>
              </a:rPr>
              <a:t>AESS has </a:t>
            </a:r>
            <a:r>
              <a:rPr lang="en-US" sz="1662" dirty="0">
                <a:solidFill>
                  <a:srgbClr val="000000"/>
                </a:solidFill>
                <a:latin typeface="Poppins Bold"/>
              </a:rPr>
              <a:t>over 185 chapters and student branch chapters</a:t>
            </a:r>
            <a:r>
              <a:rPr lang="en-US" sz="1662" dirty="0">
                <a:solidFill>
                  <a:srgbClr val="000000"/>
                </a:solidFill>
                <a:latin typeface="Poppins"/>
              </a:rPr>
              <a:t> from around the world representing IEEE's 10 regions.</a:t>
            </a:r>
          </a:p>
        </p:txBody>
      </p:sp>
      <p:sp>
        <p:nvSpPr>
          <p:cNvPr id="27" name="TextBox 27"/>
          <p:cNvSpPr txBox="1"/>
          <p:nvPr/>
        </p:nvSpPr>
        <p:spPr>
          <a:xfrm>
            <a:off x="4290563" y="6563860"/>
            <a:ext cx="5311023" cy="754586"/>
          </a:xfrm>
          <a:prstGeom prst="rect">
            <a:avLst/>
          </a:prstGeom>
        </p:spPr>
        <p:txBody>
          <a:bodyPr lIns="0" tIns="0" rIns="0" bIns="0" rtlCol="0" anchor="t">
            <a:spAutoFit/>
          </a:bodyPr>
          <a:lstStyle/>
          <a:p>
            <a:pPr>
              <a:lnSpc>
                <a:spcPts val="1978"/>
              </a:lnSpc>
            </a:pPr>
            <a:r>
              <a:rPr lang="en-US" sz="1662">
                <a:solidFill>
                  <a:srgbClr val="000000"/>
                </a:solidFill>
                <a:latin typeface="Poppins"/>
              </a:rPr>
              <a:t>Connecting distinguished, International members from academia, government, and industry connect with students and Young Professionals.</a:t>
            </a:r>
          </a:p>
        </p:txBody>
      </p:sp>
      <p:sp>
        <p:nvSpPr>
          <p:cNvPr id="28" name="TextBox 28"/>
          <p:cNvSpPr txBox="1"/>
          <p:nvPr/>
        </p:nvSpPr>
        <p:spPr>
          <a:xfrm>
            <a:off x="4290563" y="8127695"/>
            <a:ext cx="5761139" cy="1002236"/>
          </a:xfrm>
          <a:prstGeom prst="rect">
            <a:avLst/>
          </a:prstGeom>
        </p:spPr>
        <p:txBody>
          <a:bodyPr lIns="0" tIns="0" rIns="0" bIns="0" rtlCol="0" anchor="t">
            <a:spAutoFit/>
          </a:bodyPr>
          <a:lstStyle/>
          <a:p>
            <a:pPr algn="just">
              <a:lnSpc>
                <a:spcPts val="1978"/>
              </a:lnSpc>
            </a:pPr>
            <a:r>
              <a:rPr lang="en-US" sz="1662">
                <a:solidFill>
                  <a:srgbClr val="000000"/>
                </a:solidFill>
                <a:latin typeface="Poppins"/>
              </a:rPr>
              <a:t>AESS also offers </a:t>
            </a:r>
            <a:r>
              <a:rPr lang="en-US" sz="1662">
                <a:solidFill>
                  <a:srgbClr val="000000"/>
                </a:solidFill>
                <a:latin typeface="Poppins Bold"/>
              </a:rPr>
              <a:t>scholarships</a:t>
            </a:r>
            <a:r>
              <a:rPr lang="en-US" sz="1662">
                <a:solidFill>
                  <a:srgbClr val="000000"/>
                </a:solidFill>
                <a:latin typeface="Poppins"/>
              </a:rPr>
              <a:t> for undergraduate and graduate-level students; and supports the Radar Summer Schools, boot camps, and challenges; and YP in Space, and Rising Stars conference.</a:t>
            </a:r>
          </a:p>
        </p:txBody>
      </p:sp>
      <p:sp>
        <p:nvSpPr>
          <p:cNvPr id="29" name="TextBox 29"/>
          <p:cNvSpPr txBox="1"/>
          <p:nvPr/>
        </p:nvSpPr>
        <p:spPr>
          <a:xfrm>
            <a:off x="1028700" y="1298596"/>
            <a:ext cx="5917375" cy="727075"/>
          </a:xfrm>
          <a:prstGeom prst="rect">
            <a:avLst/>
          </a:prstGeom>
        </p:spPr>
        <p:txBody>
          <a:bodyPr lIns="0" tIns="0" rIns="0" bIns="0" rtlCol="0" anchor="t">
            <a:spAutoFit/>
          </a:bodyPr>
          <a:lstStyle/>
          <a:p>
            <a:pPr>
              <a:lnSpc>
                <a:spcPts val="5600"/>
              </a:lnSpc>
            </a:pPr>
            <a:r>
              <a:rPr lang="en-US" sz="4000">
                <a:solidFill>
                  <a:srgbClr val="000000"/>
                </a:solidFill>
                <a:latin typeface="Poppins ExtraBold"/>
              </a:rPr>
              <a:t>Member Services</a:t>
            </a:r>
          </a:p>
        </p:txBody>
      </p:sp>
      <p:sp>
        <p:nvSpPr>
          <p:cNvPr id="30" name="TextBox 30"/>
          <p:cNvSpPr txBox="1"/>
          <p:nvPr/>
        </p:nvSpPr>
        <p:spPr>
          <a:xfrm>
            <a:off x="1028700" y="2059472"/>
            <a:ext cx="5311023" cy="294248"/>
          </a:xfrm>
          <a:prstGeom prst="rect">
            <a:avLst/>
          </a:prstGeom>
        </p:spPr>
        <p:txBody>
          <a:bodyPr lIns="0" tIns="0" rIns="0" bIns="0" rtlCol="0" anchor="t">
            <a:spAutoFit/>
          </a:bodyPr>
          <a:lstStyle/>
          <a:p>
            <a:pPr>
              <a:lnSpc>
                <a:spcPts val="2260"/>
              </a:lnSpc>
            </a:pPr>
            <a:r>
              <a:rPr lang="en-US" sz="1899" dirty="0">
                <a:solidFill>
                  <a:srgbClr val="000000"/>
                </a:solidFill>
                <a:latin typeface="Poppins"/>
              </a:rPr>
              <a:t>7,000+ AESS Members in 2025</a:t>
            </a:r>
          </a:p>
        </p:txBody>
      </p:sp>
      <p:pic>
        <p:nvPicPr>
          <p:cNvPr id="31" name="Picture 10">
            <a:extLst>
              <a:ext uri="{FF2B5EF4-FFF2-40B4-BE49-F238E27FC236}">
                <a16:creationId xmlns:a16="http://schemas.microsoft.com/office/drawing/2014/main" id="{DE34DCC9-B4A7-DA4C-ADF9-D4B9FDEA7732}"/>
              </a:ext>
            </a:extLst>
          </p:cNvPr>
          <p:cNvPicPr>
            <a:picLocks noChangeAspect="1"/>
          </p:cNvPicPr>
          <p:nvPr/>
        </p:nvPicPr>
        <p:blipFill rotWithShape="1">
          <a:blip r:embed="rId6">
            <a:extLst>
              <a:ext uri="{28A0092B-C50C-407E-A947-70E740481C1C}">
                <a14:useLocalDpi xmlns:a14="http://schemas.microsoft.com/office/drawing/2010/main" val="0"/>
              </a:ext>
            </a:extLst>
          </a:blip>
          <a:srcRect r="42235"/>
          <a:stretch/>
        </p:blipFill>
        <p:spPr>
          <a:xfrm>
            <a:off x="16154400" y="469308"/>
            <a:ext cx="1676399" cy="9127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140834" cy="10287000"/>
            <a:chOff x="0" y="0"/>
            <a:chExt cx="2240193" cy="3752725"/>
          </a:xfrm>
        </p:grpSpPr>
        <p:sp>
          <p:nvSpPr>
            <p:cNvPr id="3" name="Freeform 3"/>
            <p:cNvSpPr/>
            <p:nvPr/>
          </p:nvSpPr>
          <p:spPr>
            <a:xfrm>
              <a:off x="0" y="0"/>
              <a:ext cx="2240193" cy="3752726"/>
            </a:xfrm>
            <a:custGeom>
              <a:avLst/>
              <a:gdLst/>
              <a:ahLst/>
              <a:cxnLst/>
              <a:rect l="l" t="t" r="r" b="b"/>
              <a:pathLst>
                <a:path w="2240193" h="3752726">
                  <a:moveTo>
                    <a:pt x="0" y="0"/>
                  </a:moveTo>
                  <a:lnTo>
                    <a:pt x="2240193" y="0"/>
                  </a:lnTo>
                  <a:lnTo>
                    <a:pt x="2240193" y="3752726"/>
                  </a:lnTo>
                  <a:lnTo>
                    <a:pt x="0" y="3752726"/>
                  </a:lnTo>
                  <a:close/>
                </a:path>
              </a:pathLst>
            </a:custGeom>
            <a:solidFill>
              <a:srgbClr val="03417F"/>
            </a:solidFill>
          </p:spPr>
        </p:sp>
      </p:grpSp>
      <p:grpSp>
        <p:nvGrpSpPr>
          <p:cNvPr id="4" name="Group 4"/>
          <p:cNvGrpSpPr/>
          <p:nvPr/>
        </p:nvGrpSpPr>
        <p:grpSpPr>
          <a:xfrm>
            <a:off x="0" y="0"/>
            <a:ext cx="3836139" cy="6298424"/>
            <a:chOff x="0" y="0"/>
            <a:chExt cx="5114852" cy="8397899"/>
          </a:xfrm>
        </p:grpSpPr>
        <p:pic>
          <p:nvPicPr>
            <p:cNvPr id="5" name="Picture 5"/>
            <p:cNvPicPr>
              <a:picLocks noChangeAspect="1"/>
            </p:cNvPicPr>
            <p:nvPr/>
          </p:nvPicPr>
          <p:blipFill>
            <a:blip r:embed="rId2"/>
            <a:srcRect l="26408" r="26408"/>
            <a:stretch>
              <a:fillRect/>
            </a:stretch>
          </p:blipFill>
          <p:spPr>
            <a:xfrm>
              <a:off x="0" y="0"/>
              <a:ext cx="5114852" cy="8397899"/>
            </a:xfrm>
            <a:prstGeom prst="rect">
              <a:avLst/>
            </a:prstGeom>
          </p:spPr>
        </p:pic>
      </p:grpSp>
      <p:grpSp>
        <p:nvGrpSpPr>
          <p:cNvPr id="6" name="Group 6"/>
          <p:cNvGrpSpPr/>
          <p:nvPr/>
        </p:nvGrpSpPr>
        <p:grpSpPr>
          <a:xfrm>
            <a:off x="0" y="6649285"/>
            <a:ext cx="3836139" cy="3637715"/>
            <a:chOff x="0" y="0"/>
            <a:chExt cx="5114852" cy="4850287"/>
          </a:xfrm>
        </p:grpSpPr>
        <p:pic>
          <p:nvPicPr>
            <p:cNvPr id="7" name="Picture 7"/>
            <p:cNvPicPr>
              <a:picLocks noChangeAspect="1"/>
            </p:cNvPicPr>
            <p:nvPr/>
          </p:nvPicPr>
          <p:blipFill>
            <a:blip r:embed="rId3"/>
            <a:srcRect l="16995" r="16995"/>
            <a:stretch>
              <a:fillRect/>
            </a:stretch>
          </p:blipFill>
          <p:spPr>
            <a:xfrm>
              <a:off x="0" y="0"/>
              <a:ext cx="5114852" cy="4850287"/>
            </a:xfrm>
            <a:prstGeom prst="rect">
              <a:avLst/>
            </a:prstGeom>
          </p:spPr>
        </p:pic>
      </p:grpSp>
      <p:grpSp>
        <p:nvGrpSpPr>
          <p:cNvPr id="8" name="Group 8"/>
          <p:cNvGrpSpPr/>
          <p:nvPr/>
        </p:nvGrpSpPr>
        <p:grpSpPr>
          <a:xfrm rot="-5400000">
            <a:off x="3015351" y="5731789"/>
            <a:ext cx="1641576" cy="1512542"/>
            <a:chOff x="0" y="0"/>
            <a:chExt cx="570007" cy="525203"/>
          </a:xfrm>
        </p:grpSpPr>
        <p:sp>
          <p:nvSpPr>
            <p:cNvPr id="9" name="Freeform 9"/>
            <p:cNvSpPr/>
            <p:nvPr/>
          </p:nvSpPr>
          <p:spPr>
            <a:xfrm>
              <a:off x="0" y="0"/>
              <a:ext cx="570007" cy="525203"/>
            </a:xfrm>
            <a:custGeom>
              <a:avLst/>
              <a:gdLst/>
              <a:ahLst/>
              <a:cxnLst/>
              <a:rect l="l" t="t" r="r" b="b"/>
              <a:pathLst>
                <a:path w="570007" h="525203">
                  <a:moveTo>
                    <a:pt x="0" y="0"/>
                  </a:moveTo>
                  <a:lnTo>
                    <a:pt x="570007" y="0"/>
                  </a:lnTo>
                  <a:lnTo>
                    <a:pt x="570007" y="525203"/>
                  </a:lnTo>
                  <a:lnTo>
                    <a:pt x="0" y="525203"/>
                  </a:lnTo>
                  <a:close/>
                </a:path>
              </a:pathLst>
            </a:custGeom>
            <a:solidFill>
              <a:srgbClr val="F8B908"/>
            </a:solidFill>
          </p:spPr>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2480"/>
                </a:lnSpc>
              </a:pPr>
              <a:endParaRPr/>
            </a:p>
          </p:txBody>
        </p:sp>
      </p:grpSp>
      <p:grpSp>
        <p:nvGrpSpPr>
          <p:cNvPr id="11" name="Group 11"/>
          <p:cNvGrpSpPr/>
          <p:nvPr/>
        </p:nvGrpSpPr>
        <p:grpSpPr>
          <a:xfrm>
            <a:off x="9780935" y="1916124"/>
            <a:ext cx="7478365" cy="1525904"/>
            <a:chOff x="0" y="0"/>
            <a:chExt cx="9971153" cy="2034539"/>
          </a:xfrm>
        </p:grpSpPr>
        <p:sp>
          <p:nvSpPr>
            <p:cNvPr id="12" name="TextBox 12"/>
            <p:cNvSpPr txBox="1"/>
            <p:nvPr/>
          </p:nvSpPr>
          <p:spPr>
            <a:xfrm>
              <a:off x="0" y="9525"/>
              <a:ext cx="6123113" cy="688031"/>
            </a:xfrm>
            <a:prstGeom prst="rect">
              <a:avLst/>
            </a:prstGeom>
          </p:spPr>
          <p:txBody>
            <a:bodyPr lIns="0" tIns="0" rIns="0" bIns="0" rtlCol="0" anchor="t">
              <a:spAutoFit/>
            </a:bodyPr>
            <a:lstStyle/>
            <a:p>
              <a:pPr>
                <a:lnSpc>
                  <a:spcPts val="3776"/>
                </a:lnSpc>
              </a:pPr>
              <a:r>
                <a:rPr lang="en-US" sz="3432">
                  <a:solidFill>
                    <a:srgbClr val="F8B908"/>
                  </a:solidFill>
                  <a:latin typeface="Poppins Bold"/>
                </a:rPr>
                <a:t>DSTEI</a:t>
              </a:r>
            </a:p>
          </p:txBody>
        </p:sp>
        <p:sp>
          <p:nvSpPr>
            <p:cNvPr id="13" name="TextBox 13"/>
            <p:cNvSpPr txBox="1"/>
            <p:nvPr/>
          </p:nvSpPr>
          <p:spPr>
            <a:xfrm>
              <a:off x="0" y="707081"/>
              <a:ext cx="9971153" cy="1327458"/>
            </a:xfrm>
            <a:prstGeom prst="rect">
              <a:avLst/>
            </a:prstGeom>
          </p:spPr>
          <p:txBody>
            <a:bodyPr lIns="0" tIns="0" rIns="0" bIns="0" rtlCol="0" anchor="t">
              <a:spAutoFit/>
            </a:bodyPr>
            <a:lstStyle/>
            <a:p>
              <a:pPr>
                <a:lnSpc>
                  <a:spcPts val="3776"/>
                </a:lnSpc>
              </a:pPr>
              <a:r>
                <a:rPr lang="en-US" sz="3432">
                  <a:solidFill>
                    <a:srgbClr val="192730"/>
                  </a:solidFill>
                  <a:latin typeface="Poppins ExtraBold"/>
                </a:rPr>
                <a:t>Distributed Sensing Technology and Education Iniatives</a:t>
              </a:r>
            </a:p>
          </p:txBody>
        </p:sp>
      </p:grpSp>
      <p:sp>
        <p:nvSpPr>
          <p:cNvPr id="14" name="TextBox 14"/>
          <p:cNvSpPr txBox="1"/>
          <p:nvPr/>
        </p:nvSpPr>
        <p:spPr>
          <a:xfrm>
            <a:off x="8585374" y="3903515"/>
            <a:ext cx="8673926" cy="5434390"/>
          </a:xfrm>
          <a:prstGeom prst="rect">
            <a:avLst/>
          </a:prstGeom>
        </p:spPr>
        <p:txBody>
          <a:bodyPr lIns="0" tIns="0" rIns="0" bIns="0" rtlCol="0" anchor="t">
            <a:spAutoFit/>
          </a:bodyPr>
          <a:lstStyle/>
          <a:p>
            <a:pPr algn="just">
              <a:lnSpc>
                <a:spcPts val="2866"/>
              </a:lnSpc>
            </a:pPr>
            <a:r>
              <a:rPr lang="en-US" sz="2047">
                <a:solidFill>
                  <a:srgbClr val="192730"/>
                </a:solidFill>
                <a:latin typeface="Poppins Bold"/>
              </a:rPr>
              <a:t>3-Year Initiative for Underrepresented Regions</a:t>
            </a:r>
          </a:p>
          <a:p>
            <a:pPr marL="442084" lvl="1" indent="-221042">
              <a:lnSpc>
                <a:spcPts val="2866"/>
              </a:lnSpc>
              <a:buFont typeface="Arial"/>
              <a:buChar char="•"/>
            </a:pPr>
            <a:r>
              <a:rPr lang="en-US" sz="2047">
                <a:solidFill>
                  <a:srgbClr val="192730"/>
                </a:solidFill>
                <a:latin typeface="Poppins"/>
              </a:rPr>
              <a:t>New businesses that support commercial growth in distributed sensing technology</a:t>
            </a:r>
          </a:p>
          <a:p>
            <a:pPr marL="442084" lvl="1" indent="-221042">
              <a:lnSpc>
                <a:spcPts val="2866"/>
              </a:lnSpc>
              <a:buFont typeface="Arial"/>
              <a:buChar char="•"/>
            </a:pPr>
            <a:r>
              <a:rPr lang="en-US" sz="2047">
                <a:solidFill>
                  <a:srgbClr val="192730"/>
                </a:solidFill>
                <a:latin typeface="Poppins"/>
              </a:rPr>
              <a:t>Increase AESS membership </a:t>
            </a:r>
          </a:p>
          <a:p>
            <a:pPr marL="442084" lvl="1" indent="-221042">
              <a:lnSpc>
                <a:spcPts val="2866"/>
              </a:lnSpc>
              <a:buFont typeface="Arial"/>
              <a:buChar char="•"/>
            </a:pPr>
            <a:r>
              <a:rPr lang="en-US" sz="2047">
                <a:solidFill>
                  <a:srgbClr val="192730"/>
                </a:solidFill>
                <a:latin typeface="Poppins"/>
              </a:rPr>
              <a:t>Courses for engineering growth in regional aerospace technology Encourage YP and small businesses to establish technical and sustainable products</a:t>
            </a:r>
          </a:p>
          <a:p>
            <a:pPr algn="just">
              <a:lnSpc>
                <a:spcPts val="2866"/>
              </a:lnSpc>
            </a:pPr>
            <a:endParaRPr lang="en-US" sz="2047">
              <a:solidFill>
                <a:srgbClr val="192730"/>
              </a:solidFill>
              <a:latin typeface="Poppins"/>
            </a:endParaRPr>
          </a:p>
          <a:p>
            <a:pPr algn="just">
              <a:lnSpc>
                <a:spcPts val="2866"/>
              </a:lnSpc>
            </a:pPr>
            <a:r>
              <a:rPr lang="en-US" sz="2047">
                <a:solidFill>
                  <a:srgbClr val="192730"/>
                </a:solidFill>
                <a:latin typeface="Poppins Bold"/>
              </a:rPr>
              <a:t>Expect to Grow Technical Capabilities</a:t>
            </a:r>
          </a:p>
          <a:p>
            <a:pPr marL="442084" lvl="1" indent="-221042">
              <a:lnSpc>
                <a:spcPts val="2866"/>
              </a:lnSpc>
              <a:buFont typeface="Arial"/>
              <a:buChar char="•"/>
            </a:pPr>
            <a:r>
              <a:rPr lang="en-US" sz="2047">
                <a:solidFill>
                  <a:srgbClr val="192730"/>
                </a:solidFill>
                <a:latin typeface="Poppins"/>
              </a:rPr>
              <a:t>Focus on small drones, cyber security, and distributed sensing (Radar/EO/Data Fusion) for future commercial applications within geoscience and border security</a:t>
            </a:r>
          </a:p>
          <a:p>
            <a:pPr marL="442084" lvl="1" indent="-221042">
              <a:lnSpc>
                <a:spcPts val="2866"/>
              </a:lnSpc>
              <a:buFont typeface="Arial"/>
              <a:buChar char="•"/>
            </a:pPr>
            <a:r>
              <a:rPr lang="en-US" sz="2047">
                <a:solidFill>
                  <a:srgbClr val="192730"/>
                </a:solidFill>
                <a:latin typeface="Poppins"/>
              </a:rPr>
              <a:t>Significant increase in students and YP for Region 10 </a:t>
            </a:r>
          </a:p>
          <a:p>
            <a:pPr marL="442084" lvl="1" indent="-221042">
              <a:lnSpc>
                <a:spcPts val="2866"/>
              </a:lnSpc>
              <a:buFont typeface="Arial"/>
              <a:buChar char="•"/>
            </a:pPr>
            <a:r>
              <a:rPr lang="en-US" sz="2047">
                <a:solidFill>
                  <a:srgbClr val="192730"/>
                </a:solidFill>
                <a:latin typeface="Poppins"/>
              </a:rPr>
              <a:t>Encourage industry support and development of new technology courses</a:t>
            </a:r>
          </a:p>
        </p:txBody>
      </p:sp>
      <p:pic>
        <p:nvPicPr>
          <p:cNvPr id="15" name="Picture 15"/>
          <p:cNvPicPr>
            <a:picLocks noChangeAspect="1"/>
          </p:cNvPicPr>
          <p:nvPr/>
        </p:nvPicPr>
        <p:blipFill>
          <a:blip r:embed="rId4"/>
          <a:srcRect/>
          <a:stretch>
            <a:fillRect/>
          </a:stretch>
        </p:blipFill>
        <p:spPr>
          <a:xfrm rot="-1221710">
            <a:off x="937060" y="1678430"/>
            <a:ext cx="8498376" cy="5109648"/>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39835" flipH="1">
            <a:off x="-1805837" y="-1559945"/>
            <a:ext cx="6515700" cy="6515700"/>
          </a:xfrm>
          <a:prstGeom prst="rect">
            <a:avLst/>
          </a:prstGeom>
        </p:spPr>
      </p:pic>
      <p:pic>
        <p:nvPicPr>
          <p:cNvPr id="19" name="Picture 21">
            <a:extLst>
              <a:ext uri="{FF2B5EF4-FFF2-40B4-BE49-F238E27FC236}">
                <a16:creationId xmlns:a16="http://schemas.microsoft.com/office/drawing/2014/main" id="{3B6E668D-286F-3545-ACF7-1642532407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78200" y="495300"/>
            <a:ext cx="1839016" cy="914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948</Words>
  <Application>Microsoft Macintosh PowerPoint</Application>
  <PresentationFormat>Custom</PresentationFormat>
  <Paragraphs>104</Paragraphs>
  <Slides>10</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Poppins ExtraBold Bold</vt:lpstr>
      <vt:lpstr>Mont Bold</vt:lpstr>
      <vt:lpstr>Poppins Bold</vt:lpstr>
      <vt:lpstr>Poppins Medium Bold</vt:lpstr>
      <vt:lpstr>Poppins Medium</vt:lpstr>
      <vt:lpstr>Poppins</vt:lpstr>
      <vt:lpstr>Poppins Italics</vt:lpstr>
      <vt:lpstr>Poppins ExtraBold</vt:lpstr>
      <vt:lpstr>Calibri</vt:lpstr>
      <vt:lpstr>Mont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AESS Overview PowerPoint</dc:title>
  <cp:lastModifiedBy>Amanda Osborn</cp:lastModifiedBy>
  <cp:revision>16</cp:revision>
  <dcterms:created xsi:type="dcterms:W3CDTF">2006-08-16T00:00:00Z</dcterms:created>
  <dcterms:modified xsi:type="dcterms:W3CDTF">2025-01-07T19:37:04Z</dcterms:modified>
  <dc:identifier>DAFXODYLoKc</dc:identifier>
</cp:coreProperties>
</file>