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5" r:id="rId3"/>
  </p:sldMasterIdLst>
  <p:notesMasterIdLst>
    <p:notesMasterId r:id="rId12"/>
  </p:notesMasterIdLst>
  <p:sldIdLst>
    <p:sldId id="271" r:id="rId4"/>
    <p:sldId id="257" r:id="rId5"/>
    <p:sldId id="258" r:id="rId6"/>
    <p:sldId id="276" r:id="rId7"/>
    <p:sldId id="261" r:id="rId8"/>
    <p:sldId id="268" r:id="rId9"/>
    <p:sldId id="265" r:id="rId10"/>
    <p:sldId id="263" r:id="rId11"/>
  </p:sldIdLst>
  <p:sldSz cx="18288000" cy="10287000"/>
  <p:notesSz cx="6858000" cy="9144000"/>
  <p:embeddedFontLst>
    <p:embeddedFont>
      <p:font typeface="Aileron Regular" pitchFamily="2" charset="77"/>
      <p:regular r:id="rId13"/>
    </p:embeddedFont>
    <p:embeddedFont>
      <p:font typeface="Aileron Regular Bold" pitchFamily="2" charset="77"/>
      <p:regular r:id="rId14"/>
      <p:bold r:id="rId15"/>
    </p:embeddedFont>
    <p:embeddedFont>
      <p:font typeface="Mont Bold" pitchFamily="2" charset="0"/>
      <p:regular r:id="rId16"/>
      <p:bold r:id="rId17"/>
    </p:embeddedFont>
    <p:embeddedFont>
      <p:font typeface="Poppins" pitchFamily="2" charset="77"/>
      <p:regular r:id="rId18"/>
      <p:bold r:id="rId19"/>
      <p:italic r:id="rId20"/>
      <p:boldItalic r:id="rId21"/>
    </p:embeddedFont>
    <p:embeddedFont>
      <p:font typeface="Poppins Bold" pitchFamily="2" charset="77"/>
      <p:regular r:id="rId22"/>
      <p:bold r:id="rId23"/>
    </p:embeddedFont>
    <p:embeddedFont>
      <p:font typeface="Poppins ExtraBold" pitchFamily="2" charset="77"/>
      <p:regular r:id="rId24"/>
      <p:bold r:id="rId25"/>
      <p:italic r:id="rId26"/>
      <p:boldItalic r:id="rId27"/>
    </p:embeddedFont>
    <p:embeddedFont>
      <p:font typeface="Poppins Italics" pitchFamily="2" charset="77"/>
      <p:regular r:id="rId28"/>
      <p:italic r:id="rId29"/>
    </p:embeddedFont>
    <p:embeddedFont>
      <p:font typeface="Poppins Light" pitchFamily="2" charset="77"/>
      <p:regular r:id="rId30"/>
      <p:italic r:id="rId31"/>
    </p:embeddedFont>
    <p:embeddedFont>
      <p:font typeface="Poppins Medium" pitchFamily="2" charset="77"/>
      <p:regular r:id="rId32"/>
      <p:italic r:id="rId33"/>
    </p:embeddedFont>
    <p:embeddedFont>
      <p:font typeface="Poppins Medium Bold" pitchFamily="2" charset="77"/>
      <p:regular r:id="rId34"/>
      <p:bold r:id="rId35"/>
    </p:embeddedFont>
    <p:embeddedFont>
      <p:font typeface="Roboto Slab" pitchFamily="2"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44F"/>
    <a:srgbClr val="0066A5"/>
    <a:srgbClr val="808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70905" autoAdjust="0"/>
  </p:normalViewPr>
  <p:slideViewPr>
    <p:cSldViewPr>
      <p:cViewPr varScale="1">
        <p:scale>
          <a:sx n="57" d="100"/>
          <a:sy n="57" d="100"/>
        </p:scale>
        <p:origin x="19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viewProps" Target="viewProps.xml"/><Relationship Id="rId21" Type="http://schemas.openxmlformats.org/officeDocument/2006/relationships/font" Target="fonts/font9.fntdata"/><Relationship Id="rId34" Type="http://schemas.openxmlformats.org/officeDocument/2006/relationships/font" Target="fonts/font2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7.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5EDE0-99F2-B342-A118-0929B1987BD2}" type="datetimeFigureOut">
              <a:rPr lang="en-US" smtClean="0"/>
              <a:t>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6B452-858F-4E42-85B0-AA03FF82455D}" type="slidenum">
              <a:rPr lang="en-US" smtClean="0"/>
              <a:t>‹#›</a:t>
            </a:fld>
            <a:endParaRPr lang="en-US"/>
          </a:p>
        </p:txBody>
      </p:sp>
    </p:spTree>
    <p:extLst>
      <p:ext uri="{BB962C8B-B14F-4D97-AF65-F5344CB8AC3E}">
        <p14:creationId xmlns:p14="http://schemas.microsoft.com/office/powerpoint/2010/main" val="205937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Conferences: </a:t>
            </a:r>
            <a:r>
              <a:rPr lang="en-US" sz="1200" spc="-25" dirty="0">
                <a:solidFill>
                  <a:srgbClr val="FFFFFF"/>
                </a:solidFill>
                <a:latin typeface="Poppins"/>
              </a:rPr>
              <a:t>AESS financially and technically sponsors and co-sponsors over 30 conferences. Members are encouraged to submit papers, attend the conference, and network with your colleagues.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9C44F"/>
                </a:solidFill>
                <a:latin typeface="Poppins"/>
              </a:rPr>
              <a:t>Publications: </a:t>
            </a:r>
            <a:r>
              <a:rPr lang="en-US" sz="1200" dirty="0">
                <a:latin typeface="Poppins"/>
              </a:rPr>
              <a:t>AESS sponsors and co-sponsors publications that provide differing levels of technology, invention and information to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oppins Medium Bold"/>
              </a:rPr>
              <a:t>Technical Panels and Community: </a:t>
            </a:r>
            <a:r>
              <a:rPr lang="en-US" sz="1200" dirty="0">
                <a:solidFill>
                  <a:srgbClr val="FFFFFF"/>
                </a:solidFill>
                <a:latin typeface="Poppins"/>
              </a:rPr>
              <a:t>The creation of IEEE Standards, support of IEEE Conferences, and building a technical community are a primary responsibilities of the 6 AESS technical panels.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Poppins Medium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Member Services: </a:t>
            </a:r>
            <a:r>
              <a:rPr lang="en-US" sz="1200" dirty="0">
                <a:solidFill>
                  <a:srgbClr val="000000"/>
                </a:solidFill>
                <a:latin typeface="Poppins"/>
              </a:rPr>
              <a:t>AESS has over 5,000 members and more than 100 chapters worldwide with programs like our Mentoring, Students, and Young Professionals to increase engagement and membership.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Education: </a:t>
            </a:r>
            <a:r>
              <a:rPr lang="en-US" sz="1200" spc="-25" dirty="0">
                <a:solidFill>
                  <a:srgbClr val="FFFFFF"/>
                </a:solidFill>
                <a:latin typeface="Poppins"/>
              </a:rPr>
              <a:t>Provide technical content in-person and online to our members through the Distinguished Lecturers Program and Short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FFFFF"/>
                </a:solidFill>
                <a:latin typeface="Poppins"/>
              </a:rPr>
              <a:t>Awards: AESS has 17 awards recognizing our members for their contributions to publications, conferences, and technical achievements and two scholarships for undergraduate and graduate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p:txBody>
      </p:sp>
      <p:sp>
        <p:nvSpPr>
          <p:cNvPr id="4" name="Slide Number Placeholder 3"/>
          <p:cNvSpPr>
            <a:spLocks noGrp="1"/>
          </p:cNvSpPr>
          <p:nvPr>
            <p:ph type="sldNum" sz="quarter" idx="5"/>
          </p:nvPr>
        </p:nvSpPr>
        <p:spPr/>
        <p:txBody>
          <a:bodyPr/>
          <a:lstStyle/>
          <a:p>
            <a:fld id="{03F6B452-858F-4E42-85B0-AA03FF82455D}" type="slidenum">
              <a:rPr lang="en-US" smtClean="0"/>
              <a:t>3</a:t>
            </a:fld>
            <a:endParaRPr lang="en-US"/>
          </a:p>
        </p:txBody>
      </p:sp>
    </p:spTree>
    <p:extLst>
      <p:ext uri="{BB962C8B-B14F-4D97-AF65-F5344CB8AC3E}">
        <p14:creationId xmlns:p14="http://schemas.microsoft.com/office/powerpoint/2010/main" val="60107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880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6B452-858F-4E42-85B0-AA03FF82455D}" type="slidenum">
              <a:rPr lang="en-US" smtClean="0"/>
              <a:t>7</a:t>
            </a:fld>
            <a:endParaRPr lang="en-US"/>
          </a:p>
        </p:txBody>
      </p:sp>
    </p:spTree>
    <p:extLst>
      <p:ext uri="{BB962C8B-B14F-4D97-AF65-F5344CB8AC3E}">
        <p14:creationId xmlns:p14="http://schemas.microsoft.com/office/powerpoint/2010/main" val="682749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F6B452-858F-4E42-85B0-AA03FF82455D}" type="slidenum">
              <a:rPr lang="en-US" smtClean="0"/>
              <a:t>8</a:t>
            </a:fld>
            <a:endParaRPr lang="en-US"/>
          </a:p>
        </p:txBody>
      </p:sp>
    </p:spTree>
    <p:extLst>
      <p:ext uri="{BB962C8B-B14F-4D97-AF65-F5344CB8AC3E}">
        <p14:creationId xmlns:p14="http://schemas.microsoft.com/office/powerpoint/2010/main" val="206438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AA03-6597-BEE5-68D9-3125F1BA5446}"/>
              </a:ext>
            </a:extLst>
          </p:cNvPr>
          <p:cNvSpPr>
            <a:spLocks noGrp="1"/>
          </p:cNvSpPr>
          <p:nvPr>
            <p:ph type="ctrTitle"/>
          </p:nvPr>
        </p:nvSpPr>
        <p:spPr>
          <a:xfrm>
            <a:off x="2286000" y="1684338"/>
            <a:ext cx="13716000" cy="3581400"/>
          </a:xfrm>
        </p:spPr>
        <p:txBody>
          <a:bodyPr anchor="b"/>
          <a:lstStyle>
            <a:lvl1pPr algn="ctr">
              <a:defRPr sz="6000">
                <a:latin typeface=""/>
              </a:defRPr>
            </a:lvl1pPr>
          </a:lstStyle>
          <a:p>
            <a:r>
              <a:rPr lang="en-US" dirty="0"/>
              <a:t>Click to edit Master title style</a:t>
            </a:r>
          </a:p>
        </p:txBody>
      </p:sp>
      <p:sp>
        <p:nvSpPr>
          <p:cNvPr id="3" name="Subtitle 2">
            <a:extLst>
              <a:ext uri="{FF2B5EF4-FFF2-40B4-BE49-F238E27FC236}">
                <a16:creationId xmlns:a16="http://schemas.microsoft.com/office/drawing/2014/main" id="{A8DA4712-E032-ACBF-BDAB-3A6B17DEAA3C}"/>
              </a:ext>
            </a:extLst>
          </p:cNvPr>
          <p:cNvSpPr>
            <a:spLocks noGrp="1"/>
          </p:cNvSpPr>
          <p:nvPr>
            <p:ph type="subTitle" idx="1"/>
          </p:nvPr>
        </p:nvSpPr>
        <p:spPr>
          <a:xfrm>
            <a:off x="2286000" y="5403850"/>
            <a:ext cx="13716000" cy="2482850"/>
          </a:xfrm>
        </p:spPr>
        <p:txBody>
          <a:bodyPr/>
          <a:lstStyle>
            <a:lvl1pPr marL="0" indent="0" algn="ctr">
              <a:buNone/>
              <a:defRPr sz="2400">
                <a:latin typefac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7236F95-5325-B174-C3FD-F0A8DA4AFC44}"/>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5" name="Footer Placeholder 4">
            <a:extLst>
              <a:ext uri="{FF2B5EF4-FFF2-40B4-BE49-F238E27FC236}">
                <a16:creationId xmlns:a16="http://schemas.microsoft.com/office/drawing/2014/main" id="{93BFD972-1385-B5F1-D16F-6C0A64E51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FF1F8-1A4C-4A45-4527-5F578B74D413}"/>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75657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9929-49D6-C290-AAB6-21C87BCC1847}"/>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9756854-B301-3A98-E057-DEE2091095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53FFB-F19C-B8EF-E7F5-C3C9790F3064}"/>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5" name="Footer Placeholder 4">
            <a:extLst>
              <a:ext uri="{FF2B5EF4-FFF2-40B4-BE49-F238E27FC236}">
                <a16:creationId xmlns:a16="http://schemas.microsoft.com/office/drawing/2014/main" id="{81123E39-9D14-379A-C2D4-C418EB817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DF6A7-CB5A-8332-A474-3DE90218468B}"/>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87015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C296C-59CC-CD51-5B7A-09CC796B75A7}"/>
              </a:ext>
            </a:extLst>
          </p:cNvPr>
          <p:cNvSpPr>
            <a:spLocks noGrp="1"/>
          </p:cNvSpPr>
          <p:nvPr>
            <p:ph type="title" orient="vert"/>
          </p:nvPr>
        </p:nvSpPr>
        <p:spPr>
          <a:xfrm>
            <a:off x="13087350" y="547688"/>
            <a:ext cx="3943350" cy="8718550"/>
          </a:xfrm>
        </p:spPr>
        <p:txBody>
          <a:bodyPr vert="eaVert"/>
          <a:lstStyle>
            <a:lvl1pPr>
              <a:defRPr>
                <a:solidFill>
                  <a:srgbClr val="0066A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AE89114-6B5C-5487-9F03-2089845B5207}"/>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75A87-9B35-8B1F-0719-9132401C5CCC}"/>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5" name="Footer Placeholder 4">
            <a:extLst>
              <a:ext uri="{FF2B5EF4-FFF2-40B4-BE49-F238E27FC236}">
                <a16:creationId xmlns:a16="http://schemas.microsoft.com/office/drawing/2014/main" id="{02248F62-D099-A8E0-FF8C-B604B8CFC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8A932-C8D6-AF88-E049-94F8FB9E7F35}"/>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1670421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DE26-22DF-3959-08F7-DDA65337D803}"/>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F4A4F1-BE20-19E9-B9EC-C86F83497A7B}"/>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F23E5C-BA93-6A4B-35D2-9F555A78F3F2}"/>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5" name="Footer Placeholder 4">
            <a:extLst>
              <a:ext uri="{FF2B5EF4-FFF2-40B4-BE49-F238E27FC236}">
                <a16:creationId xmlns:a16="http://schemas.microsoft.com/office/drawing/2014/main" id="{EC6AB47E-1E4B-8FE2-CA6A-843237C6A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BE3A8-A2A4-9388-F2DF-9C1162D44757}"/>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42367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47C2-D27C-D6E8-9ACC-FC0BC021A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C3153-9BC6-3445-09B1-BFFB96DE1C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CCC11-FA89-E24D-A7E3-5731B3A1FED5}"/>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5" name="Footer Placeholder 4">
            <a:extLst>
              <a:ext uri="{FF2B5EF4-FFF2-40B4-BE49-F238E27FC236}">
                <a16:creationId xmlns:a16="http://schemas.microsoft.com/office/drawing/2014/main" id="{6CA6AF9F-BC8A-4730-FF84-78A4908B5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2EF48-8880-63DF-4EFE-BF66681EB83B}"/>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1411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325C-114D-9FF5-4E3D-A21E2ABC990F}"/>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3DBF1-FC50-769D-42D7-5003F20E495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050B0-C0C9-0AFB-4238-F4F3010D9F23}"/>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5" name="Footer Placeholder 4">
            <a:extLst>
              <a:ext uri="{FF2B5EF4-FFF2-40B4-BE49-F238E27FC236}">
                <a16:creationId xmlns:a16="http://schemas.microsoft.com/office/drawing/2014/main" id="{76C68C37-52E2-8214-F5E0-364C2B886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9163D-A0D0-A3AA-6D40-9A04D053B55C}"/>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689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7332-F9B2-D49B-BB7C-8ECF554E1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2217D-F5E2-5095-711F-EFF378A10B0A}"/>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6FF6F-0CF6-DB16-37F7-33AB9AD88A0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40B4CB-997F-B11E-ECF5-26B6949EDE21}"/>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6" name="Footer Placeholder 5">
            <a:extLst>
              <a:ext uri="{FF2B5EF4-FFF2-40B4-BE49-F238E27FC236}">
                <a16:creationId xmlns:a16="http://schemas.microsoft.com/office/drawing/2014/main" id="{E9FD4B04-185B-3A00-3E93-5D403A77B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64E66-7B19-8D6D-44CD-646A34EB63A5}"/>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93532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FF73-0B42-7AB1-008F-CC6D4B365AA9}"/>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BB354-A7C0-59A1-AC0E-1A8CC0FBA61F}"/>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52115-CCE9-1DF0-6782-C1275B50EE24}"/>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2B39F2-1462-23C6-5A60-D28435A6776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5EDD74-BC72-3134-8397-7524E6BEC394}"/>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FC3E2A-7159-D35D-4BF1-21A007804A92}"/>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8" name="Footer Placeholder 7">
            <a:extLst>
              <a:ext uri="{FF2B5EF4-FFF2-40B4-BE49-F238E27FC236}">
                <a16:creationId xmlns:a16="http://schemas.microsoft.com/office/drawing/2014/main" id="{3A867B7D-8CA1-34F9-1A97-586D48E51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30C8A5-1EE2-89F5-09F5-6B933F13664F}"/>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995586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D299-1A18-3BE6-F093-7D099D29CC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1BB82-DFDD-4787-4028-911AFEF278BB}"/>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4" name="Footer Placeholder 3">
            <a:extLst>
              <a:ext uri="{FF2B5EF4-FFF2-40B4-BE49-F238E27FC236}">
                <a16:creationId xmlns:a16="http://schemas.microsoft.com/office/drawing/2014/main" id="{3FA4E445-A3DE-19A4-F1BC-9587E36E8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D9A6B3-306D-B55B-AA6A-5203B135EF78}"/>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392433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259D4-6619-91EC-F49D-ADB2FB54121E}"/>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3" name="Footer Placeholder 2">
            <a:extLst>
              <a:ext uri="{FF2B5EF4-FFF2-40B4-BE49-F238E27FC236}">
                <a16:creationId xmlns:a16="http://schemas.microsoft.com/office/drawing/2014/main" id="{9461D388-4DF2-6475-5E1F-B7A4C394D0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E2F0A3-AAEE-98B4-CEB1-21398A03FD36}"/>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067465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1029-6431-208A-4529-81D5B0F0AFFB}"/>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C8A915-D35F-CA73-4AD9-0C1BCBE48C4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C6807-3912-641E-C40C-54DC305DB9F0}"/>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5C8F5A-3A92-A674-94EC-F7622CE773DD}"/>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6" name="Footer Placeholder 5">
            <a:extLst>
              <a:ext uri="{FF2B5EF4-FFF2-40B4-BE49-F238E27FC236}">
                <a16:creationId xmlns:a16="http://schemas.microsoft.com/office/drawing/2014/main" id="{4CB91887-9F5F-C26B-36A4-35FB21AE9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3693E-E529-FE4D-CD1B-70A6109AC128}"/>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74162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7C23-D132-3DE2-925A-EA3504A279D0}"/>
              </a:ext>
            </a:extLst>
          </p:cNvPr>
          <p:cNvSpPr>
            <a:spLocks noGrp="1"/>
          </p:cNvSpPr>
          <p:nvPr>
            <p:ph type="title"/>
          </p:nvPr>
        </p:nvSpPr>
        <p:spPr>
          <a:xfrm>
            <a:off x="1257300" y="547689"/>
            <a:ext cx="15773400" cy="1090612"/>
          </a:xfrm>
        </p:spPr>
        <p:txBody>
          <a:bodyPr/>
          <a:lstStyle>
            <a:lvl1pPr>
              <a:defRPr>
                <a:solidFill>
                  <a:srgbClr val="0066A5"/>
                </a:solidFill>
                <a:latin typeface=""/>
              </a:defRPr>
            </a:lvl1pPr>
          </a:lstStyle>
          <a:p>
            <a:r>
              <a:rPr lang="en-US" dirty="0"/>
              <a:t>Click to edit Master title style</a:t>
            </a:r>
          </a:p>
        </p:txBody>
      </p:sp>
      <p:sp>
        <p:nvSpPr>
          <p:cNvPr id="3" name="Content Placeholder 2">
            <a:extLst>
              <a:ext uri="{FF2B5EF4-FFF2-40B4-BE49-F238E27FC236}">
                <a16:creationId xmlns:a16="http://schemas.microsoft.com/office/drawing/2014/main" id="{6EC8876F-BBEE-C2E4-9F85-63CD7463E113}"/>
              </a:ext>
            </a:extLst>
          </p:cNvPr>
          <p:cNvSpPr>
            <a:spLocks noGrp="1"/>
          </p:cNvSpPr>
          <p:nvPr>
            <p:ph idx="1"/>
          </p:nvPr>
        </p:nvSpPr>
        <p:spPr>
          <a:xfrm>
            <a:off x="1257300" y="1866900"/>
            <a:ext cx="15773400" cy="7399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1C03A5-E1D1-121C-0242-3B52DA60A80B}"/>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5" name="Footer Placeholder 4">
            <a:extLst>
              <a:ext uri="{FF2B5EF4-FFF2-40B4-BE49-F238E27FC236}">
                <a16:creationId xmlns:a16="http://schemas.microsoft.com/office/drawing/2014/main" id="{D5C531E6-46FF-A556-9BB4-BB3B3394B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31743-54D0-B75B-FA62-77876EC6DEA8}"/>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957460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CD6F-AB43-1C7F-C279-31E4E0350465}"/>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1B7208-1C44-F8A7-2679-4545975B985E}"/>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AD871-22E8-0075-0A5E-D94A251F87C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5DCE7-BCFA-2C58-F23C-901DEFA42D6C}"/>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6" name="Footer Placeholder 5">
            <a:extLst>
              <a:ext uri="{FF2B5EF4-FFF2-40B4-BE49-F238E27FC236}">
                <a16:creationId xmlns:a16="http://schemas.microsoft.com/office/drawing/2014/main" id="{3C46D5FB-76AF-015F-E0D2-43B1A34F5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FD47A-E2E9-91DE-53C5-0AC1A767EBCD}"/>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488250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781D-C89D-C79C-DB97-76791456E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BF83F-0014-4151-1CE3-C00236957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6B218-0B85-71C7-3760-83EA81A8E9E2}"/>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5" name="Footer Placeholder 4">
            <a:extLst>
              <a:ext uri="{FF2B5EF4-FFF2-40B4-BE49-F238E27FC236}">
                <a16:creationId xmlns:a16="http://schemas.microsoft.com/office/drawing/2014/main" id="{C5F9689F-1518-9B3F-F2F4-895DDFA38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CF2D-000D-7BE8-7C5B-7C188296C4FE}"/>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323566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60DB3-6F43-017D-FE5A-65F3FFE98A19}"/>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06168-A13C-50A5-5D1D-B3D6368ED08F}"/>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07366-E27E-8C25-FDBD-DF0259F12ECC}"/>
              </a:ext>
            </a:extLst>
          </p:cNvPr>
          <p:cNvSpPr>
            <a:spLocks noGrp="1"/>
          </p:cNvSpPr>
          <p:nvPr>
            <p:ph type="dt" sz="half" idx="10"/>
          </p:nvPr>
        </p:nvSpPr>
        <p:spPr/>
        <p:txBody>
          <a:bodyPr/>
          <a:lstStyle/>
          <a:p>
            <a:fld id="{ACD2E8C4-14DC-D14A-94C6-1F66EC81F249}" type="datetimeFigureOut">
              <a:rPr lang="en-US" smtClean="0"/>
              <a:t>1/7/25</a:t>
            </a:fld>
            <a:endParaRPr lang="en-US"/>
          </a:p>
        </p:txBody>
      </p:sp>
      <p:sp>
        <p:nvSpPr>
          <p:cNvPr id="5" name="Footer Placeholder 4">
            <a:extLst>
              <a:ext uri="{FF2B5EF4-FFF2-40B4-BE49-F238E27FC236}">
                <a16:creationId xmlns:a16="http://schemas.microsoft.com/office/drawing/2014/main" id="{02F14E38-775C-0518-829E-FF4C7D3BD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943AD-086C-96DA-2EC3-CFB714405714}"/>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6928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47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6949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232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066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27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512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7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769-BEAF-A2A7-919C-62729F633D6C}"/>
              </a:ext>
            </a:extLst>
          </p:cNvPr>
          <p:cNvSpPr>
            <a:spLocks noGrp="1"/>
          </p:cNvSpPr>
          <p:nvPr>
            <p:ph type="title"/>
          </p:nvPr>
        </p:nvSpPr>
        <p:spPr>
          <a:xfrm>
            <a:off x="1247775" y="2565400"/>
            <a:ext cx="15773400" cy="4278313"/>
          </a:xfrm>
        </p:spPr>
        <p:txBody>
          <a:bodyPr anchor="b"/>
          <a:lstStyle>
            <a:lvl1pPr>
              <a:defRPr sz="6000">
                <a:solidFill>
                  <a:srgbClr val="0066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FE0EC1E-7FD3-C595-EF04-F57D298B2DC4}"/>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D79F2-6359-A303-2159-C326853EA839}"/>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5" name="Footer Placeholder 4">
            <a:extLst>
              <a:ext uri="{FF2B5EF4-FFF2-40B4-BE49-F238E27FC236}">
                <a16:creationId xmlns:a16="http://schemas.microsoft.com/office/drawing/2014/main" id="{EB87183E-DA83-7413-F46A-7D302796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47D93-3741-7E64-CEFA-A2B60F1C8467}"/>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775314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364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16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490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0008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FBA-5FE0-A497-A034-EBD548D5DE49}"/>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A9B5-9931-DA2C-1442-B843517EE7E1}"/>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8C7ED4-FE1A-C47B-E633-91400D84DF1B}"/>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78E61-809D-5A8E-6B86-2C9DAFF378EB}"/>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6" name="Footer Placeholder 5">
            <a:extLst>
              <a:ext uri="{FF2B5EF4-FFF2-40B4-BE49-F238E27FC236}">
                <a16:creationId xmlns:a16="http://schemas.microsoft.com/office/drawing/2014/main" id="{F5D626D3-CB8A-CF52-7B88-3D6D99E28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E52A8-73EC-CDBD-A337-FA4AE5C7DAB0}"/>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157609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28BB-55C0-0CB2-BBD9-7A703A2EFF28}"/>
              </a:ext>
            </a:extLst>
          </p:cNvPr>
          <p:cNvSpPr>
            <a:spLocks noGrp="1"/>
          </p:cNvSpPr>
          <p:nvPr>
            <p:ph type="title"/>
          </p:nvPr>
        </p:nvSpPr>
        <p:spPr>
          <a:xfrm>
            <a:off x="1260475" y="547688"/>
            <a:ext cx="15773400" cy="1989137"/>
          </a:xfrm>
        </p:spPr>
        <p:txBody>
          <a:bodyPr/>
          <a:lstStyle>
            <a:lvl1pPr>
              <a:defRPr>
                <a:solidFill>
                  <a:srgbClr val="0066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8894449-E564-EACA-1896-D62385A5E5C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CA696-3B97-BDCD-5851-155B075C2227}"/>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8CBC8-F5BD-7F33-4C3F-B1226493D75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DE6C7-AD3B-90EC-EA71-48EA9D4CE851}"/>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4757AC-3B28-07AF-0902-FF5DCFD962A5}"/>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8" name="Footer Placeholder 7">
            <a:extLst>
              <a:ext uri="{FF2B5EF4-FFF2-40B4-BE49-F238E27FC236}">
                <a16:creationId xmlns:a16="http://schemas.microsoft.com/office/drawing/2014/main" id="{8DE43483-785D-2696-C336-D26F8DCEC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D5FCD-8850-2FB3-7382-E10AB5F1E6ED}"/>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61322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E463-60F5-B17E-9D14-092C5F0B764E}"/>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3E80951-554D-5616-446C-350039718F5A}"/>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4" name="Footer Placeholder 3">
            <a:extLst>
              <a:ext uri="{FF2B5EF4-FFF2-40B4-BE49-F238E27FC236}">
                <a16:creationId xmlns:a16="http://schemas.microsoft.com/office/drawing/2014/main" id="{02438E06-6579-4782-34A8-1BE2E1B34E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C628BE-48BD-4B8A-5C04-26DA356230D4}"/>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16356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3E878-1D6E-FEB9-E1B7-84579FF261F3}"/>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3" name="Footer Placeholder 2">
            <a:extLst>
              <a:ext uri="{FF2B5EF4-FFF2-40B4-BE49-F238E27FC236}">
                <a16:creationId xmlns:a16="http://schemas.microsoft.com/office/drawing/2014/main" id="{24E07469-D83E-E3D5-13C0-CFBCAA14B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E8D1C-20D1-5045-7C1C-E4CA9C70B2DB}"/>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425160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3BED-BAC7-7E12-4C83-D1D6535595AF}"/>
              </a:ext>
            </a:extLst>
          </p:cNvPr>
          <p:cNvSpPr>
            <a:spLocks noGrp="1"/>
          </p:cNvSpPr>
          <p:nvPr>
            <p:ph type="title"/>
          </p:nvPr>
        </p:nvSpPr>
        <p:spPr>
          <a:xfrm>
            <a:off x="1260475" y="685800"/>
            <a:ext cx="5897563" cy="2400300"/>
          </a:xfrm>
        </p:spPr>
        <p:txBody>
          <a:bodyPr anchor="b"/>
          <a:lstStyle>
            <a:lvl1pPr>
              <a:defRPr sz="3200">
                <a:solidFill>
                  <a:srgbClr val="0066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08E1F4-ABD6-89BB-4A0D-7E7A27A0729F}"/>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6AAE3F-18C3-88C6-CC67-2FD29370AA45}"/>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E988A-E34F-C4DF-60A7-EF005C587DE8}"/>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6" name="Footer Placeholder 5">
            <a:extLst>
              <a:ext uri="{FF2B5EF4-FFF2-40B4-BE49-F238E27FC236}">
                <a16:creationId xmlns:a16="http://schemas.microsoft.com/office/drawing/2014/main" id="{96781453-2C09-AA7A-9361-B8AA9F18C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8CD9C-F464-DC55-BF69-199685F53D84}"/>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25467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614A-498B-3081-A52C-BD239652145E}"/>
              </a:ext>
            </a:extLst>
          </p:cNvPr>
          <p:cNvSpPr>
            <a:spLocks noGrp="1"/>
          </p:cNvSpPr>
          <p:nvPr>
            <p:ph type="title"/>
          </p:nvPr>
        </p:nvSpPr>
        <p:spPr>
          <a:xfrm>
            <a:off x="1260475" y="685800"/>
            <a:ext cx="5897563" cy="2400300"/>
          </a:xfrm>
        </p:spPr>
        <p:txBody>
          <a:bodyPr anchor="b"/>
          <a:lstStyle>
            <a:lvl1pPr>
              <a:defRPr sz="3200">
                <a:solidFill>
                  <a:srgbClr val="0066A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6E9CD16-6E21-44A8-28AA-B02664E893AC}"/>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7B50DE-4D70-6197-01E6-1E9576800CF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80EF5-F699-567B-38B7-7A2DD692F60A}"/>
              </a:ext>
            </a:extLst>
          </p:cNvPr>
          <p:cNvSpPr>
            <a:spLocks noGrp="1"/>
          </p:cNvSpPr>
          <p:nvPr>
            <p:ph type="dt" sz="half" idx="10"/>
          </p:nvPr>
        </p:nvSpPr>
        <p:spPr/>
        <p:txBody>
          <a:bodyPr/>
          <a:lstStyle/>
          <a:p>
            <a:fld id="{3E8E0382-A7B6-9E4A-B026-11BAD1638786}" type="datetimeFigureOut">
              <a:rPr lang="en-US" smtClean="0"/>
              <a:t>1/7/25</a:t>
            </a:fld>
            <a:endParaRPr lang="en-US"/>
          </a:p>
        </p:txBody>
      </p:sp>
      <p:sp>
        <p:nvSpPr>
          <p:cNvPr id="6" name="Footer Placeholder 5">
            <a:extLst>
              <a:ext uri="{FF2B5EF4-FFF2-40B4-BE49-F238E27FC236}">
                <a16:creationId xmlns:a16="http://schemas.microsoft.com/office/drawing/2014/main" id="{5E28BEC6-8E03-EB43-94C6-3548E5265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71F14-0796-DEAF-CCDA-CA56D1BD0920}"/>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84049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96C4B-32E5-A710-6A92-CF8B973F757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5A0602-50F0-CEB0-001A-0399AA42362F}"/>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0E5E13-2CC0-24F5-FF38-8BFD36B5BDC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400">
                <a:solidFill>
                  <a:schemeClr val="tx1">
                    <a:tint val="75000"/>
                  </a:schemeClr>
                </a:solidFill>
              </a:defRPr>
            </a:lvl1pPr>
          </a:lstStyle>
          <a:p>
            <a:fld id="{3E8E0382-A7B6-9E4A-B026-11BAD1638786}" type="datetimeFigureOut">
              <a:rPr lang="en-US" smtClean="0"/>
              <a:pPr/>
              <a:t>1/7/25</a:t>
            </a:fld>
            <a:endParaRPr lang="en-US"/>
          </a:p>
        </p:txBody>
      </p:sp>
      <p:sp>
        <p:nvSpPr>
          <p:cNvPr id="5" name="Footer Placeholder 4">
            <a:extLst>
              <a:ext uri="{FF2B5EF4-FFF2-40B4-BE49-F238E27FC236}">
                <a16:creationId xmlns:a16="http://schemas.microsoft.com/office/drawing/2014/main" id="{A352CAE6-931C-5CB9-07CC-E8CBEA33039A}"/>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t>IEEE Aerospace and Electronic Systems Society</a:t>
            </a:r>
            <a:endParaRPr lang="en-US" dirty="0"/>
          </a:p>
        </p:txBody>
      </p:sp>
      <p:sp>
        <p:nvSpPr>
          <p:cNvPr id="6" name="Slide Number Placeholder 5">
            <a:extLst>
              <a:ext uri="{FF2B5EF4-FFF2-40B4-BE49-F238E27FC236}">
                <a16:creationId xmlns:a16="http://schemas.microsoft.com/office/drawing/2014/main" id="{811C5E87-6960-B0FD-8BD1-59A3895FA4C6}"/>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400">
                <a:solidFill>
                  <a:schemeClr val="tx1">
                    <a:tint val="75000"/>
                  </a:schemeClr>
                </a:solidFill>
              </a:defRPr>
            </a:lvl1pPr>
          </a:lstStyle>
          <a:p>
            <a:fld id="{6AB79DEA-974F-7845-9F03-CDCA612305EF}" type="slidenum">
              <a:rPr lang="en-US" smtClean="0"/>
              <a:pPr/>
              <a:t>‹#›</a:t>
            </a:fld>
            <a:endParaRPr lang="en-US"/>
          </a:p>
        </p:txBody>
      </p:sp>
    </p:spTree>
    <p:extLst>
      <p:ext uri="{BB962C8B-B14F-4D97-AF65-F5344CB8AC3E}">
        <p14:creationId xmlns:p14="http://schemas.microsoft.com/office/powerpoint/2010/main" val="3890658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A558E-FE81-793C-C72D-3EC545CA7551}"/>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C67B2F-8B00-9A83-1C0E-F5352526F30A}"/>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B3426-F495-FD27-417A-9E3AE2168C23}"/>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CD2E8C4-14DC-D14A-94C6-1F66EC81F249}" type="datetimeFigureOut">
              <a:rPr lang="en-US" smtClean="0"/>
              <a:t>1/7/25</a:t>
            </a:fld>
            <a:endParaRPr lang="en-US"/>
          </a:p>
        </p:txBody>
      </p:sp>
      <p:sp>
        <p:nvSpPr>
          <p:cNvPr id="5" name="Footer Placeholder 4">
            <a:extLst>
              <a:ext uri="{FF2B5EF4-FFF2-40B4-BE49-F238E27FC236}">
                <a16:creationId xmlns:a16="http://schemas.microsoft.com/office/drawing/2014/main" id="{FF9AF67E-8C19-85F8-6807-68E4800AC10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83479-A679-BCAB-2B4F-BCEB45468E3F}"/>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1811736E-1DEF-2740-9367-2B9F516F3CD2}" type="slidenum">
              <a:rPr lang="en-US" smtClean="0"/>
              <a:t>‹#›</a:t>
            </a:fld>
            <a:endParaRPr lang="en-US"/>
          </a:p>
        </p:txBody>
      </p:sp>
    </p:spTree>
    <p:extLst>
      <p:ext uri="{BB962C8B-B14F-4D97-AF65-F5344CB8AC3E}">
        <p14:creationId xmlns:p14="http://schemas.microsoft.com/office/powerpoint/2010/main" val="6095211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277964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svg"/><Relationship Id="rId7" Type="http://schemas.openxmlformats.org/officeDocument/2006/relationships/image" Target="../media/image7.sv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svg"/><Relationship Id="rId7" Type="http://schemas.openxmlformats.org/officeDocument/2006/relationships/image" Target="../media/image44.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rotWithShape="1">
          <a:blip r:embed="rId3" cstate="email">
            <a:alphaModFix amt="41000"/>
            <a:extLst>
              <a:ext uri="{28A0092B-C50C-407E-A947-70E740481C1C}">
                <a14:useLocalDpi xmlns:a14="http://schemas.microsoft.com/office/drawing/2010/main"/>
              </a:ext>
            </a:extLst>
          </a:blip>
          <a:srcRect/>
          <a:stretch/>
        </p:blipFill>
        <p:spPr>
          <a:xfrm>
            <a:off x="-318759" y="-371475"/>
            <a:ext cx="18925514" cy="11050165"/>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marL="0" marR="0" lvl="0" indent="0" algn="ctr" defTabSz="914400" rtl="0" eaLnBrk="1" fontAlgn="auto" latinLnBrk="0" hangingPunct="1">
              <a:lnSpc>
                <a:spcPts val="4628"/>
              </a:lnSpc>
              <a:spcBef>
                <a:spcPct val="0"/>
              </a:spcBef>
              <a:spcAft>
                <a:spcPts val="0"/>
              </a:spcAft>
              <a:buClrTx/>
              <a:buSzTx/>
              <a:buFontTx/>
              <a:buNone/>
              <a:tabLst/>
              <a:defRPr/>
            </a:pPr>
            <a:r>
              <a:rPr kumimoji="0" lang="en-US" sz="3305" b="0" i="0" u="none" strike="noStrike" kern="1200" cap="none" spc="0" normalizeH="0" baseline="0" noProof="0">
                <a:ln>
                  <a:noFill/>
                </a:ln>
                <a:solidFill>
                  <a:srgbClr val="FFFFFF"/>
                </a:solidFill>
                <a:effectLst/>
                <a:uLnTx/>
                <a:uFillTx/>
                <a:latin typeface="Poppins Medium"/>
                <a:ea typeface="+mn-ea"/>
                <a:cs typeface="+mn-cs"/>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marL="0" marR="0" lvl="0" indent="0" algn="ctr" defTabSz="914400" rtl="0" eaLnBrk="1" fontAlgn="auto" latinLnBrk="0" hangingPunct="1">
              <a:lnSpc>
                <a:spcPts val="4628"/>
              </a:lnSpc>
              <a:spcBef>
                <a:spcPct val="0"/>
              </a:spcBef>
              <a:spcAft>
                <a:spcPts val="0"/>
              </a:spcAft>
              <a:buClrTx/>
              <a:buSzTx/>
              <a:buFontTx/>
              <a:buNone/>
              <a:tabLst/>
              <a:defRPr/>
            </a:pPr>
            <a:r>
              <a:rPr kumimoji="0" lang="en-US" sz="3305" b="0" i="0" u="none" strike="noStrike" kern="1200" cap="none" spc="0" normalizeH="0" baseline="0" noProof="0" dirty="0">
                <a:ln>
                  <a:noFill/>
                </a:ln>
                <a:solidFill>
                  <a:srgbClr val="F8C44F"/>
                </a:solidFill>
                <a:effectLst/>
                <a:uLnTx/>
                <a:uFillTx/>
                <a:latin typeface="Poppins"/>
                <a:ea typeface="+mn-ea"/>
                <a:cs typeface="+mn-cs"/>
              </a:rPr>
              <a:t>ieee-aess.org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51416" y="-363927"/>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rotWithShape="1">
          <a:blip r:embed="rId3" cstate="email">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cstate="email">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682174"/>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239" normalizeH="0" baseline="0" noProof="0" dirty="0">
                <a:ln>
                  <a:noFill/>
                </a:ln>
                <a:solidFill>
                  <a:srgbClr val="F8C44F"/>
                </a:solidFill>
                <a:effectLst/>
                <a:uLnTx/>
                <a:uFillTx/>
                <a:latin typeface="Poppins ExtraBold"/>
                <a:ea typeface="+mn-ea"/>
                <a:cs typeface="+mn-cs"/>
              </a:rPr>
              <a:t>Field of Interest</a:t>
            </a:r>
          </a:p>
        </p:txBody>
      </p:sp>
      <p:sp>
        <p:nvSpPr>
          <p:cNvPr id="9" name="TextBox 9"/>
          <p:cNvSpPr txBox="1"/>
          <p:nvPr/>
        </p:nvSpPr>
        <p:spPr>
          <a:xfrm>
            <a:off x="10799474" y="4204438"/>
            <a:ext cx="6726526" cy="493365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panose="00000600000000000000" pitchFamily="2" charset="0"/>
                <a:ea typeface="+mn-ea"/>
                <a:cs typeface="Poppins Medium" panose="00000600000000000000" pitchFamily="2" charset="0"/>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1" name="Picture 10">
            <a:extLst>
              <a:ext uri="{FF2B5EF4-FFF2-40B4-BE49-F238E27FC236}">
                <a16:creationId xmlns:a16="http://schemas.microsoft.com/office/drawing/2014/main" id="{911128FE-4480-6342-A4BE-580188ECA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235"/>
          <a:stretch/>
        </p:blipFill>
        <p:spPr>
          <a:xfrm>
            <a:off x="15359573" y="419100"/>
            <a:ext cx="2584610" cy="14071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3D246ECA-7628-0050-C987-B9F6C42459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728145" y="7585438"/>
            <a:ext cx="7541127" cy="1389224"/>
          </a:xfrm>
          <a:prstGeom prst="rect">
            <a:avLst/>
          </a:prstGeom>
        </p:spPr>
      </p:pic>
      <p:pic>
        <p:nvPicPr>
          <p:cNvPr id="86" name="Picture 85">
            <a:extLst>
              <a:ext uri="{FF2B5EF4-FFF2-40B4-BE49-F238E27FC236}">
                <a16:creationId xmlns:a16="http://schemas.microsoft.com/office/drawing/2014/main" id="{711ABB7D-B0D8-E77C-9312-45364FD7EE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677400" y="5874349"/>
            <a:ext cx="7541127" cy="1389224"/>
          </a:xfrm>
          <a:prstGeom prst="rect">
            <a:avLst/>
          </a:prstGeom>
        </p:spPr>
      </p:pic>
      <p:pic>
        <p:nvPicPr>
          <p:cNvPr id="85" name="Picture 84">
            <a:extLst>
              <a:ext uri="{FF2B5EF4-FFF2-40B4-BE49-F238E27FC236}">
                <a16:creationId xmlns:a16="http://schemas.microsoft.com/office/drawing/2014/main" id="{FC9998AA-4B6B-F6AF-FBFE-7229389E92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677400" y="4153963"/>
            <a:ext cx="7541127" cy="1389224"/>
          </a:xfrm>
          <a:prstGeom prst="rect">
            <a:avLst/>
          </a:prstGeom>
        </p:spPr>
      </p:pic>
      <p:pic>
        <p:nvPicPr>
          <p:cNvPr id="2" name="Picture 2"/>
          <p:cNvPicPr>
            <a:picLocks noChangeAspect="1"/>
          </p:cNvPicPr>
          <p:nvPr/>
        </p:nvPicPr>
        <p:blipFill rotWithShape="1">
          <a:blip r:embed="rId4" cstate="email">
            <a:alphaModFix amt="29000"/>
            <a:extLst>
              <a:ext uri="{28A0092B-C50C-407E-A947-70E740481C1C}">
                <a14:useLocalDpi xmlns:a14="http://schemas.microsoft.com/office/drawing/2010/main"/>
              </a:ext>
              <a:ext uri="{96DAC541-7B7A-43D3-8B79-37D633B846F1}">
                <asvg:svgBlip xmlns:asvg="http://schemas.microsoft.com/office/drawing/2016/SVG/main" r:embed="rId5"/>
              </a:ext>
            </a:extLst>
          </a:blip>
          <a:srcRect l="10642" b="18163"/>
          <a:stretch/>
        </p:blipFill>
        <p:spPr>
          <a:xfrm rot="5400000" flipH="1">
            <a:off x="-245003" y="4709727"/>
            <a:ext cx="5822276" cy="5332270"/>
          </a:xfrm>
          <a:prstGeom prst="rect">
            <a:avLst/>
          </a:prstGeom>
        </p:spPr>
      </p:pic>
      <p:pic>
        <p:nvPicPr>
          <p:cNvPr id="82" name="Picture 81">
            <a:extLst>
              <a:ext uri="{FF2B5EF4-FFF2-40B4-BE49-F238E27FC236}">
                <a16:creationId xmlns:a16="http://schemas.microsoft.com/office/drawing/2014/main" id="{0AFC1E01-671B-0BC0-00AE-CF9DF2A606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104843" y="7505700"/>
            <a:ext cx="7541127" cy="1389224"/>
          </a:xfrm>
          <a:prstGeom prst="rect">
            <a:avLst/>
          </a:prstGeom>
        </p:spPr>
      </p:pic>
      <p:pic>
        <p:nvPicPr>
          <p:cNvPr id="81" name="Picture 80">
            <a:extLst>
              <a:ext uri="{FF2B5EF4-FFF2-40B4-BE49-F238E27FC236}">
                <a16:creationId xmlns:a16="http://schemas.microsoft.com/office/drawing/2014/main" id="{B637669A-9D9F-4313-6777-DC5874554A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166676" y="5753100"/>
            <a:ext cx="7541127" cy="1389224"/>
          </a:xfrm>
          <a:prstGeom prst="rect">
            <a:avLst/>
          </a:prstGeom>
        </p:spPr>
      </p:pic>
      <p:pic>
        <p:nvPicPr>
          <p:cNvPr id="78" name="Picture 77">
            <a:extLst>
              <a:ext uri="{FF2B5EF4-FFF2-40B4-BE49-F238E27FC236}">
                <a16:creationId xmlns:a16="http://schemas.microsoft.com/office/drawing/2014/main" id="{13A04A28-1FF1-6559-8FC2-FF9AF73E3E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9" name="Group 9"/>
          <p:cNvGrpSpPr/>
          <p:nvPr/>
        </p:nvGrpSpPr>
        <p:grpSpPr>
          <a:xfrm>
            <a:off x="1028700" y="5711450"/>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28700" y="7459945"/>
            <a:ext cx="1519244" cy="1519244"/>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1" name="TextBox 21"/>
          <p:cNvSpPr txBox="1"/>
          <p:nvPr/>
        </p:nvSpPr>
        <p:spPr>
          <a:xfrm>
            <a:off x="1154623" y="4015103"/>
            <a:ext cx="2650740" cy="1449623"/>
          </a:xfrm>
          <a:prstGeom prst="rect">
            <a:avLst/>
          </a:prstGeom>
        </p:spPr>
        <p:txBody>
          <a:bodyPr lIns="50800" tIns="50800" rIns="50800" bIns="50800" rtlCol="0" anchor="ctr"/>
          <a:lstStyle/>
          <a:p>
            <a:pPr algn="ctr">
              <a:lnSpc>
                <a:spcPts val="2659"/>
              </a:lnSpc>
            </a:pPr>
            <a:endParaRPr/>
          </a:p>
        </p:txBody>
      </p:sp>
      <p:grpSp>
        <p:nvGrpSpPr>
          <p:cNvPr id="22" name="Group 22"/>
          <p:cNvGrpSpPr/>
          <p:nvPr/>
        </p:nvGrpSpPr>
        <p:grpSpPr>
          <a:xfrm>
            <a:off x="1028700" y="4063252"/>
            <a:ext cx="1519244" cy="151924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5" name="Picture 25"/>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423993" y="4389168"/>
            <a:ext cx="728659" cy="761997"/>
          </a:xfrm>
          <a:prstGeom prst="rect">
            <a:avLst/>
          </a:prstGeom>
        </p:spPr>
      </p:pic>
      <p:sp>
        <p:nvSpPr>
          <p:cNvPr id="26" name="TextBox 26"/>
          <p:cNvSpPr txBox="1"/>
          <p:nvPr/>
        </p:nvSpPr>
        <p:spPr>
          <a:xfrm>
            <a:off x="2841560" y="4527947"/>
            <a:ext cx="5514824" cy="615553"/>
          </a:xfrm>
          <a:prstGeom prst="rect">
            <a:avLst/>
          </a:prstGeom>
        </p:spPr>
        <p:txBody>
          <a:bodyPr lIns="0" tIns="0" rIns="0" bIns="0" rtlCol="0" anchor="t">
            <a:spAutoFit/>
          </a:bodyPr>
          <a:lstStyle/>
          <a:p>
            <a:r>
              <a:rPr lang="en-US" sz="4000" spc="-25" dirty="0">
                <a:solidFill>
                  <a:schemeClr val="bg1"/>
                </a:solidFill>
                <a:latin typeface="Poppins"/>
              </a:rPr>
              <a:t>Conferences</a:t>
            </a:r>
          </a:p>
        </p:txBody>
      </p:sp>
      <p:grpSp>
        <p:nvGrpSpPr>
          <p:cNvPr id="28" name="Group 28"/>
          <p:cNvGrpSpPr/>
          <p:nvPr/>
        </p:nvGrpSpPr>
        <p:grpSpPr>
          <a:xfrm>
            <a:off x="9565248" y="4035935"/>
            <a:ext cx="7211290" cy="1546561"/>
            <a:chOff x="0" y="-36424"/>
            <a:chExt cx="9615054" cy="2062082"/>
          </a:xfrm>
        </p:grpSpPr>
        <p:sp>
          <p:nvSpPr>
            <p:cNvPr id="31" name="TextBox 31"/>
            <p:cNvSpPr txBox="1"/>
            <p:nvPr/>
          </p:nvSpPr>
          <p:spPr>
            <a:xfrm>
              <a:off x="340748" y="-36424"/>
              <a:ext cx="3534320" cy="1932833"/>
            </a:xfrm>
            <a:prstGeom prst="rect">
              <a:avLst/>
            </a:prstGeom>
          </p:spPr>
          <p:txBody>
            <a:bodyPr lIns="50800" tIns="50800" rIns="50800" bIns="50800" rtlCol="0" anchor="ctr"/>
            <a:lstStyle/>
            <a:p>
              <a:pPr algn="ctr">
                <a:lnSpc>
                  <a:spcPts val="2659"/>
                </a:lnSpc>
              </a:pPr>
              <a:endParaRPr/>
            </a:p>
          </p:txBody>
        </p:sp>
        <p:grpSp>
          <p:nvGrpSpPr>
            <p:cNvPr id="32" name="Group 32"/>
            <p:cNvGrpSpPr/>
            <p:nvPr/>
          </p:nvGrpSpPr>
          <p:grpSpPr>
            <a:xfrm>
              <a:off x="0" y="-1"/>
              <a:ext cx="2025659" cy="2025659"/>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261955" y="856227"/>
              <a:ext cx="7353099" cy="258960"/>
            </a:xfrm>
            <a:prstGeom prst="rect">
              <a:avLst/>
            </a:prstGeom>
          </p:spPr>
          <p:txBody>
            <a:bodyPr lIns="0" tIns="0" rIns="0" bIns="0" rtlCol="0" anchor="t">
              <a:spAutoFit/>
            </a:bodyPr>
            <a:lstStyle/>
            <a:p>
              <a:pPr algn="just">
                <a:lnSpc>
                  <a:spcPts val="1546"/>
                </a:lnSpc>
              </a:pPr>
              <a:endParaRPr lang="en-US" sz="1299" spc="-25" dirty="0">
                <a:solidFill>
                  <a:srgbClr val="FFFFFF"/>
                </a:solidFill>
                <a:latin typeface="Poppins"/>
              </a:endParaRPr>
            </a:p>
          </p:txBody>
        </p:sp>
      </p:grpSp>
      <p:grpSp>
        <p:nvGrpSpPr>
          <p:cNvPr id="41" name="Group 41"/>
          <p:cNvGrpSpPr/>
          <p:nvPr/>
        </p:nvGrpSpPr>
        <p:grpSpPr>
          <a:xfrm>
            <a:off x="9565248" y="5792467"/>
            <a:ext cx="1519244" cy="1519244"/>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9565248" y="7521261"/>
            <a:ext cx="1519244" cy="1519244"/>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55" name="Picture 5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9951192" y="7915969"/>
            <a:ext cx="788454" cy="729828"/>
          </a:xfrm>
          <a:prstGeom prst="rect">
            <a:avLst/>
          </a:prstGeom>
        </p:spPr>
      </p:pic>
      <p:pic>
        <p:nvPicPr>
          <p:cNvPr id="56" name="Picture 56"/>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9847633" y="6186964"/>
            <a:ext cx="892012" cy="729828"/>
          </a:xfrm>
          <a:prstGeom prst="rect">
            <a:avLst/>
          </a:prstGeom>
        </p:spPr>
      </p:pic>
      <p:pic>
        <p:nvPicPr>
          <p:cNvPr id="57" name="Picture 57"/>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9847633" y="4376868"/>
            <a:ext cx="892012" cy="892012"/>
          </a:xfrm>
          <a:prstGeom prst="rect">
            <a:avLst/>
          </a:prstGeom>
        </p:spPr>
      </p:pic>
      <p:sp>
        <p:nvSpPr>
          <p:cNvPr id="58" name="TextBox 58"/>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dirty="0">
                <a:solidFill>
                  <a:srgbClr val="000000"/>
                </a:solidFill>
                <a:latin typeface="Poppins ExtraBold"/>
              </a:rPr>
              <a:t>About AESS</a:t>
            </a:r>
          </a:p>
        </p:txBody>
      </p:sp>
      <p:sp>
        <p:nvSpPr>
          <p:cNvPr id="59" name="TextBox 59"/>
          <p:cNvSpPr txBox="1"/>
          <p:nvPr/>
        </p:nvSpPr>
        <p:spPr>
          <a:xfrm>
            <a:off x="1028699" y="2304128"/>
            <a:ext cx="16189827" cy="1354217"/>
          </a:xfrm>
          <a:prstGeom prst="rect">
            <a:avLst/>
          </a:prstGeom>
        </p:spPr>
        <p:txBody>
          <a:bodyPr wrap="square" lIns="0" tIns="0" rIns="0" bIns="0" rtlCol="0" anchor="t">
            <a:spAutoFit/>
          </a:bodyPr>
          <a:lstStyle/>
          <a:p>
            <a:pPr algn="just"/>
            <a:r>
              <a:rPr lang="en-US" sz="2200" dirty="0">
                <a:solidFill>
                  <a:srgbClr val="000000"/>
                </a:solidFill>
                <a:latin typeface="Poppins"/>
              </a:rPr>
              <a:t>Comprised of professionals who share your technical interests, joining AESS allows you to deepen ties to your technical community and take advantage of specialized opportunities. AESS has over 6,275 members and more than 170 chapters and student branch chapters worldwide with programs like our Mentoring, Students, and Young Professionals to increase engagement and membership.</a:t>
            </a:r>
          </a:p>
        </p:txBody>
      </p:sp>
      <p:sp>
        <p:nvSpPr>
          <p:cNvPr id="60" name="TextBox 60"/>
          <p:cNvSpPr txBox="1"/>
          <p:nvPr/>
        </p:nvSpPr>
        <p:spPr>
          <a:xfrm>
            <a:off x="2713898" y="6372873"/>
            <a:ext cx="5514824" cy="194220"/>
          </a:xfrm>
          <a:prstGeom prst="rect">
            <a:avLst/>
          </a:prstGeom>
        </p:spPr>
        <p:txBody>
          <a:bodyPr lIns="0" tIns="0" rIns="0" bIns="0" rtlCol="0" anchor="t">
            <a:spAutoFit/>
          </a:bodyPr>
          <a:lstStyle/>
          <a:p>
            <a:pPr algn="just">
              <a:lnSpc>
                <a:spcPts val="1546"/>
              </a:lnSpc>
            </a:pPr>
            <a:endParaRPr lang="en-US" sz="1299" dirty="0">
              <a:solidFill>
                <a:srgbClr val="FFFFFF"/>
              </a:solidFill>
              <a:latin typeface="Poppins"/>
            </a:endParaRPr>
          </a:p>
        </p:txBody>
      </p:sp>
      <p:pic>
        <p:nvPicPr>
          <p:cNvPr id="20" name="Graphic 19" descr="Document">
            <a:extLst>
              <a:ext uri="{FF2B5EF4-FFF2-40B4-BE49-F238E27FC236}">
                <a16:creationId xmlns:a16="http://schemas.microsoft.com/office/drawing/2014/main" id="{36F50EB6-53ED-E836-06DA-B37B45FF2E38}"/>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335619" y="6000114"/>
            <a:ext cx="914400" cy="914400"/>
          </a:xfrm>
          <a:prstGeom prst="rect">
            <a:avLst/>
          </a:prstGeom>
        </p:spPr>
      </p:pic>
      <p:sp>
        <p:nvSpPr>
          <p:cNvPr id="29" name="TextBox 26">
            <a:extLst>
              <a:ext uri="{FF2B5EF4-FFF2-40B4-BE49-F238E27FC236}">
                <a16:creationId xmlns:a16="http://schemas.microsoft.com/office/drawing/2014/main" id="{BEB85492-40A9-A606-5BCB-EDC56A3351D7}"/>
              </a:ext>
            </a:extLst>
          </p:cNvPr>
          <p:cNvSpPr txBox="1"/>
          <p:nvPr/>
        </p:nvSpPr>
        <p:spPr>
          <a:xfrm>
            <a:off x="2846463" y="6092608"/>
            <a:ext cx="5514824" cy="615553"/>
          </a:xfrm>
          <a:prstGeom prst="rect">
            <a:avLst/>
          </a:prstGeom>
        </p:spPr>
        <p:txBody>
          <a:bodyPr lIns="0" tIns="0" rIns="0" bIns="0" rtlCol="0" anchor="t">
            <a:spAutoFit/>
          </a:bodyPr>
          <a:lstStyle/>
          <a:p>
            <a:r>
              <a:rPr lang="en-US" sz="4000" spc="-25" dirty="0">
                <a:solidFill>
                  <a:schemeClr val="bg1"/>
                </a:solidFill>
                <a:latin typeface="Poppins"/>
              </a:rPr>
              <a:t>Publications</a:t>
            </a:r>
          </a:p>
        </p:txBody>
      </p:sp>
      <p:sp>
        <p:nvSpPr>
          <p:cNvPr id="30" name="TextBox 26">
            <a:extLst>
              <a:ext uri="{FF2B5EF4-FFF2-40B4-BE49-F238E27FC236}">
                <a16:creationId xmlns:a16="http://schemas.microsoft.com/office/drawing/2014/main" id="{53F05954-7800-5437-30D4-01AE57780DFA}"/>
              </a:ext>
            </a:extLst>
          </p:cNvPr>
          <p:cNvSpPr txBox="1"/>
          <p:nvPr/>
        </p:nvSpPr>
        <p:spPr>
          <a:xfrm>
            <a:off x="2865743" y="7849818"/>
            <a:ext cx="5514824" cy="615553"/>
          </a:xfrm>
          <a:prstGeom prst="rect">
            <a:avLst/>
          </a:prstGeom>
        </p:spPr>
        <p:txBody>
          <a:bodyPr lIns="0" tIns="0" rIns="0" bIns="0" rtlCol="0" anchor="t">
            <a:spAutoFit/>
          </a:bodyPr>
          <a:lstStyle/>
          <a:p>
            <a:r>
              <a:rPr lang="en-US" sz="4000" spc="-25" dirty="0">
                <a:solidFill>
                  <a:schemeClr val="bg1"/>
                </a:solidFill>
                <a:latin typeface="Poppins"/>
              </a:rPr>
              <a:t>Technical Panels</a:t>
            </a:r>
          </a:p>
        </p:txBody>
      </p:sp>
      <p:sp>
        <p:nvSpPr>
          <p:cNvPr id="37" name="TextBox 26">
            <a:extLst>
              <a:ext uri="{FF2B5EF4-FFF2-40B4-BE49-F238E27FC236}">
                <a16:creationId xmlns:a16="http://schemas.microsoft.com/office/drawing/2014/main" id="{CD5B150E-CD0B-8BFE-ED73-AECFCD7ECDE8}"/>
              </a:ext>
            </a:extLst>
          </p:cNvPr>
          <p:cNvSpPr txBox="1"/>
          <p:nvPr/>
        </p:nvSpPr>
        <p:spPr>
          <a:xfrm>
            <a:off x="11392402" y="4513951"/>
            <a:ext cx="5514824" cy="615553"/>
          </a:xfrm>
          <a:prstGeom prst="rect">
            <a:avLst/>
          </a:prstGeom>
        </p:spPr>
        <p:txBody>
          <a:bodyPr lIns="0" tIns="0" rIns="0" bIns="0" rtlCol="0" anchor="t">
            <a:spAutoFit/>
          </a:bodyPr>
          <a:lstStyle/>
          <a:p>
            <a:r>
              <a:rPr lang="en-US" sz="4000" spc="-25" dirty="0">
                <a:solidFill>
                  <a:schemeClr val="bg1"/>
                </a:solidFill>
                <a:latin typeface="Poppins"/>
              </a:rPr>
              <a:t>Member Services</a:t>
            </a:r>
          </a:p>
        </p:txBody>
      </p:sp>
      <p:sp>
        <p:nvSpPr>
          <p:cNvPr id="38" name="TextBox 26">
            <a:extLst>
              <a:ext uri="{FF2B5EF4-FFF2-40B4-BE49-F238E27FC236}">
                <a16:creationId xmlns:a16="http://schemas.microsoft.com/office/drawing/2014/main" id="{33C6C0E1-CC79-BE65-4CCD-63A05BA4D3D1}"/>
              </a:ext>
            </a:extLst>
          </p:cNvPr>
          <p:cNvSpPr txBox="1"/>
          <p:nvPr/>
        </p:nvSpPr>
        <p:spPr>
          <a:xfrm>
            <a:off x="11437557" y="6259316"/>
            <a:ext cx="5514824" cy="615553"/>
          </a:xfrm>
          <a:prstGeom prst="rect">
            <a:avLst/>
          </a:prstGeom>
        </p:spPr>
        <p:txBody>
          <a:bodyPr lIns="0" tIns="0" rIns="0" bIns="0" rtlCol="0" anchor="t">
            <a:spAutoFit/>
          </a:bodyPr>
          <a:lstStyle/>
          <a:p>
            <a:r>
              <a:rPr lang="en-US" sz="4000" spc="-25" dirty="0">
                <a:solidFill>
                  <a:schemeClr val="bg1"/>
                </a:solidFill>
                <a:latin typeface="Poppins"/>
              </a:rPr>
              <a:t>Education</a:t>
            </a:r>
          </a:p>
        </p:txBody>
      </p:sp>
      <p:sp>
        <p:nvSpPr>
          <p:cNvPr id="39" name="TextBox 26">
            <a:extLst>
              <a:ext uri="{FF2B5EF4-FFF2-40B4-BE49-F238E27FC236}">
                <a16:creationId xmlns:a16="http://schemas.microsoft.com/office/drawing/2014/main" id="{8A3E1214-BD63-D667-F63B-02AF60309C6D}"/>
              </a:ext>
            </a:extLst>
          </p:cNvPr>
          <p:cNvSpPr txBox="1"/>
          <p:nvPr/>
        </p:nvSpPr>
        <p:spPr>
          <a:xfrm>
            <a:off x="11437557" y="7937499"/>
            <a:ext cx="5514824" cy="615553"/>
          </a:xfrm>
          <a:prstGeom prst="rect">
            <a:avLst/>
          </a:prstGeom>
        </p:spPr>
        <p:txBody>
          <a:bodyPr lIns="0" tIns="0" rIns="0" bIns="0" rtlCol="0" anchor="t">
            <a:spAutoFit/>
          </a:bodyPr>
          <a:lstStyle/>
          <a:p>
            <a:r>
              <a:rPr lang="en-US" sz="4000" spc="-25" dirty="0">
                <a:solidFill>
                  <a:schemeClr val="bg1"/>
                </a:solidFill>
                <a:latin typeface="Poppins"/>
              </a:rPr>
              <a:t>Awards</a:t>
            </a:r>
          </a:p>
        </p:txBody>
      </p:sp>
      <p:pic>
        <p:nvPicPr>
          <p:cNvPr id="47" name="Picture 21">
            <a:extLst>
              <a:ext uri="{FF2B5EF4-FFF2-40B4-BE49-F238E27FC236}">
                <a16:creationId xmlns:a16="http://schemas.microsoft.com/office/drawing/2014/main" id="{0B04B507-2748-3745-BE43-A7CD2E722D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857030" y="684719"/>
            <a:ext cx="1839016"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l="22399" t="13214" r="-1338" b="3789"/>
          <a:stretch/>
        </p:blipFill>
        <p:spPr>
          <a:xfrm flipH="1">
            <a:off x="13144484" y="4879370"/>
            <a:ext cx="5143516" cy="5407630"/>
          </a:xfrm>
          <a:prstGeom prst="rect">
            <a:avLst/>
          </a:prstGeom>
          <a:noFill/>
          <a:ln>
            <a:noFill/>
          </a:ln>
        </p:spPr>
      </p:pic>
      <p:pic>
        <p:nvPicPr>
          <p:cNvPr id="137" name="Google Shape;137;p4"/>
          <p:cNvPicPr preferRelativeResize="0"/>
          <p:nvPr/>
        </p:nvPicPr>
        <p:blipFill rotWithShape="1">
          <a:blip r:embed="rId4">
            <a:alphaModFix amt="31999"/>
          </a:blip>
          <a:srcRect l="3335" t="22951" r="6507" b="12256"/>
          <a:stretch/>
        </p:blipFill>
        <p:spPr>
          <a:xfrm>
            <a:off x="0" y="2400300"/>
            <a:ext cx="18288000" cy="7885571"/>
          </a:xfrm>
          <a:prstGeom prst="rect">
            <a:avLst/>
          </a:prstGeom>
          <a:noFill/>
          <a:ln>
            <a:noFill/>
          </a:ln>
        </p:spPr>
      </p:pic>
      <p:grpSp>
        <p:nvGrpSpPr>
          <p:cNvPr id="138" name="Google Shape;138;p4"/>
          <p:cNvGrpSpPr/>
          <p:nvPr/>
        </p:nvGrpSpPr>
        <p:grpSpPr>
          <a:xfrm>
            <a:off x="771525" y="4454203"/>
            <a:ext cx="3941501" cy="4127822"/>
            <a:chOff x="0" y="0"/>
            <a:chExt cx="1827501" cy="1913890"/>
          </a:xfrm>
        </p:grpSpPr>
        <p:sp>
          <p:nvSpPr>
            <p:cNvPr id="139" name="Google Shape;139;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0" name="Google Shape;140;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1" name="Google Shape;141;p4"/>
          <p:cNvGrpSpPr/>
          <p:nvPr/>
        </p:nvGrpSpPr>
        <p:grpSpPr>
          <a:xfrm>
            <a:off x="5038725" y="4454203"/>
            <a:ext cx="3941501" cy="4127822"/>
            <a:chOff x="0" y="0"/>
            <a:chExt cx="1827501" cy="1913890"/>
          </a:xfrm>
        </p:grpSpPr>
        <p:sp>
          <p:nvSpPr>
            <p:cNvPr id="142" name="Google Shape;142;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3" name="Google Shape;143;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4" name="Google Shape;144;p4"/>
          <p:cNvGrpSpPr/>
          <p:nvPr/>
        </p:nvGrpSpPr>
        <p:grpSpPr>
          <a:xfrm>
            <a:off x="9307774" y="4454203"/>
            <a:ext cx="3941501" cy="4127822"/>
            <a:chOff x="0" y="0"/>
            <a:chExt cx="1827501" cy="1913890"/>
          </a:xfrm>
        </p:grpSpPr>
        <p:sp>
          <p:nvSpPr>
            <p:cNvPr id="145" name="Google Shape;145;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6" name="Google Shape;146;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7" name="Google Shape;147;p4"/>
          <p:cNvGrpSpPr/>
          <p:nvPr/>
        </p:nvGrpSpPr>
        <p:grpSpPr>
          <a:xfrm>
            <a:off x="13574974" y="4454203"/>
            <a:ext cx="3941501" cy="4127822"/>
            <a:chOff x="0" y="0"/>
            <a:chExt cx="1827501" cy="1913890"/>
          </a:xfrm>
        </p:grpSpPr>
        <p:sp>
          <p:nvSpPr>
            <p:cNvPr id="148" name="Google Shape;148;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9" name="Google Shape;149;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sp>
        <p:nvSpPr>
          <p:cNvPr id="150" name="Google Shape;150;p4"/>
          <p:cNvSpPr/>
          <p:nvPr/>
        </p:nvSpPr>
        <p:spPr>
          <a:xfrm>
            <a:off x="7715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4"/>
          <p:cNvSpPr/>
          <p:nvPr/>
        </p:nvSpPr>
        <p:spPr>
          <a:xfrm>
            <a:off x="50387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4"/>
          <p:cNvSpPr/>
          <p:nvPr/>
        </p:nvSpPr>
        <p:spPr>
          <a:xfrm>
            <a:off x="93059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4"/>
          <p:cNvSpPr/>
          <p:nvPr/>
        </p:nvSpPr>
        <p:spPr>
          <a:xfrm>
            <a:off x="135731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4"/>
          <p:cNvSpPr/>
          <p:nvPr/>
        </p:nvSpPr>
        <p:spPr>
          <a:xfrm>
            <a:off x="0" y="-304800"/>
            <a:ext cx="18288000" cy="27241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4"/>
          <p:cNvSpPr txBox="1"/>
          <p:nvPr/>
        </p:nvSpPr>
        <p:spPr>
          <a:xfrm>
            <a:off x="1201325"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radar engineering and hosts technical sessions, tutorials, and student challenges.</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p4"/>
          <p:cNvSpPr txBox="1"/>
          <p:nvPr/>
        </p:nvSpPr>
        <p:spPr>
          <a:xfrm>
            <a:off x="5468525" y="5346626"/>
            <a:ext cx="3083750" cy="212365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interdisciplinary understanding of aerospace systems and applications for gov/commercial.</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4"/>
          <p:cNvSpPr txBox="1"/>
          <p:nvPr/>
        </p:nvSpPr>
        <p:spPr>
          <a:xfrm>
            <a:off x="485596" y="38100"/>
            <a:ext cx="5030148" cy="6381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5"/>
              </a:lnSpc>
              <a:spcBef>
                <a:spcPts val="0"/>
              </a:spcBef>
              <a:spcAft>
                <a:spcPts val="0"/>
              </a:spcAft>
              <a:buClr>
                <a:srgbClr val="000000"/>
              </a:buClr>
              <a:buSzPts val="3999"/>
              <a:buFont typeface="Poppins"/>
              <a:buNone/>
              <a:tabLst/>
              <a:defRPr/>
            </a:pPr>
            <a:r>
              <a:rPr kumimoji="0" lang="en-US" sz="3999" b="1" i="0" u="none" strike="noStrike" kern="0" cap="none" spc="0" normalizeH="0" baseline="0" noProof="0">
                <a:ln>
                  <a:noFill/>
                </a:ln>
                <a:solidFill>
                  <a:srgbClr val="000000"/>
                </a:solidFill>
                <a:effectLst/>
                <a:uLnTx/>
                <a:uFillTx/>
                <a:latin typeface="Poppins"/>
                <a:ea typeface="Poppins"/>
                <a:cs typeface="Poppins"/>
                <a:sym typeface="Poppins"/>
              </a:rPr>
              <a:t>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4"/>
          <p:cNvSpPr txBox="1"/>
          <p:nvPr/>
        </p:nvSpPr>
        <p:spPr>
          <a:xfrm>
            <a:off x="485595" y="707115"/>
            <a:ext cx="12388679" cy="120032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0" u="none" strike="noStrike" kern="0" cap="none" spc="0" normalizeH="0" baseline="0" noProof="0">
                <a:ln>
                  <a:noFill/>
                </a:ln>
                <a:solidFill>
                  <a:srgbClr val="000000"/>
                </a:solidFill>
                <a:effectLst/>
                <a:uLnTx/>
                <a:uFillTx/>
                <a:latin typeface="Poppins"/>
                <a:ea typeface="Poppins"/>
                <a:cs typeface="Poppins"/>
                <a:sym typeface="Poppins"/>
              </a:rPr>
              <a:t>AESS Financially and Technically Sponsors 30+ Conferences Annually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t>AESS Members receive discounts to sponsored conferences.</a:t>
            </a:r>
            <a:b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br>
            <a: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t>Visit the AESS website for a full listing of sponsored 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4"/>
          <p:cNvSpPr txBox="1"/>
          <p:nvPr/>
        </p:nvSpPr>
        <p:spPr>
          <a:xfrm>
            <a:off x="14003849" y="5346626"/>
            <a:ext cx="3083750" cy="128240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200" b="0" i="0" u="none" strike="noStrike" kern="0" cap="none" spc="0" normalizeH="0" baseline="0" noProof="0">
                <a:ln>
                  <a:noFill/>
                </a:ln>
                <a:solidFill>
                  <a:srgbClr val="FFFFFF"/>
                </a:solidFill>
                <a:effectLst/>
                <a:uLnTx/>
                <a:uFillTx/>
                <a:latin typeface="Poppins"/>
                <a:ea typeface="Poppins"/>
                <a:cs typeface="Poppins"/>
                <a:sym typeface="Poppins"/>
              </a:rPr>
              <a:t>The preeminent R&amp;D conference in the field of digital avionics offered.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4"/>
          <p:cNvSpPr txBox="1"/>
          <p:nvPr/>
        </p:nvSpPr>
        <p:spPr>
          <a:xfrm>
            <a:off x="9736649"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Brings together around 800 aerospace automatic test industry and gov/military attendees.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1" name="Google Shape;161;p4"/>
          <p:cNvGrpSpPr/>
          <p:nvPr/>
        </p:nvGrpSpPr>
        <p:grpSpPr>
          <a:xfrm>
            <a:off x="1230931" y="7477467"/>
            <a:ext cx="3350619" cy="786010"/>
            <a:chOff x="0" y="-57150"/>
            <a:chExt cx="4467492" cy="1048012"/>
          </a:xfrm>
        </p:grpSpPr>
        <p:pic>
          <p:nvPicPr>
            <p:cNvPr id="162" name="Google Shape;162;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3" name="Google Shape;163;p4"/>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Krakow, Poland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4"/>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4-10 October 2025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 name="Google Shape;165;p4"/>
          <p:cNvGrpSpPr/>
          <p:nvPr/>
        </p:nvGrpSpPr>
        <p:grpSpPr>
          <a:xfrm>
            <a:off x="5499979" y="7477467"/>
            <a:ext cx="3102944" cy="786010"/>
            <a:chOff x="0" y="-57149"/>
            <a:chExt cx="4137259" cy="1048012"/>
          </a:xfrm>
        </p:grpSpPr>
        <p:pic>
          <p:nvPicPr>
            <p:cNvPr id="166" name="Google Shape;166;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7" name="Google Shape;167;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Montana, USA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4"/>
            <p:cNvSpPr txBox="1"/>
            <p:nvPr/>
          </p:nvSpPr>
          <p:spPr>
            <a:xfrm>
              <a:off x="727473" y="444645"/>
              <a:ext cx="3409786"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1-8 March 2025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 name="Google Shape;169;p4"/>
          <p:cNvGrpSpPr/>
          <p:nvPr/>
        </p:nvGrpSpPr>
        <p:grpSpPr>
          <a:xfrm>
            <a:off x="9771331" y="7477467"/>
            <a:ext cx="3241678" cy="786010"/>
            <a:chOff x="0" y="-57149"/>
            <a:chExt cx="4322238" cy="1048012"/>
          </a:xfrm>
        </p:grpSpPr>
        <p:pic>
          <p:nvPicPr>
            <p:cNvPr id="170" name="Google Shape;170;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71" name="Google Shape;171;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Maryland, USA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4"/>
            <p:cNvSpPr txBox="1"/>
            <p:nvPr/>
          </p:nvSpPr>
          <p:spPr>
            <a:xfrm>
              <a:off x="727473" y="444645"/>
              <a:ext cx="359476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15-18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73" name="Google Shape;173;p4"/>
          <p:cNvGrpSpPr/>
          <p:nvPr/>
        </p:nvGrpSpPr>
        <p:grpSpPr>
          <a:xfrm>
            <a:off x="13846106" y="7477467"/>
            <a:ext cx="3488036" cy="786010"/>
            <a:chOff x="-348351" y="-57149"/>
            <a:chExt cx="4650714" cy="1048012"/>
          </a:xfrm>
        </p:grpSpPr>
        <p:pic>
          <p:nvPicPr>
            <p:cNvPr id="174" name="Google Shape;174;p4"/>
            <p:cNvPicPr preferRelativeResize="0"/>
            <p:nvPr/>
          </p:nvPicPr>
          <p:blipFill rotWithShape="1">
            <a:blip r:embed="rId5">
              <a:alphaModFix/>
            </a:blip>
            <a:srcRect/>
            <a:stretch/>
          </p:blipFill>
          <p:spPr>
            <a:xfrm>
              <a:off x="-348351" y="126517"/>
              <a:ext cx="436405" cy="623437"/>
            </a:xfrm>
            <a:prstGeom prst="rect">
              <a:avLst/>
            </a:prstGeom>
            <a:noFill/>
            <a:ln>
              <a:noFill/>
            </a:ln>
          </p:spPr>
        </p:pic>
        <p:sp>
          <p:nvSpPr>
            <p:cNvPr id="175" name="Google Shape;175;p4"/>
            <p:cNvSpPr txBox="1"/>
            <p:nvPr/>
          </p:nvSpPr>
          <p:spPr>
            <a:xfrm>
              <a:off x="326826" y="-57149"/>
              <a:ext cx="357585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Montreal, Canada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 name="Google Shape;176;p4"/>
            <p:cNvSpPr txBox="1"/>
            <p:nvPr/>
          </p:nvSpPr>
          <p:spPr>
            <a:xfrm>
              <a:off x="270265" y="444645"/>
              <a:ext cx="4032098"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14-18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177" name="Google Shape;177;p4"/>
          <p:cNvPicPr preferRelativeResize="0"/>
          <p:nvPr/>
        </p:nvPicPr>
        <p:blipFill rotWithShape="1">
          <a:blip r:embed="rId6">
            <a:alphaModFix/>
          </a:blip>
          <a:srcRect/>
          <a:stretch/>
        </p:blipFill>
        <p:spPr>
          <a:xfrm>
            <a:off x="5270130" y="3843618"/>
            <a:ext cx="3370893" cy="645376"/>
          </a:xfrm>
          <a:prstGeom prst="rect">
            <a:avLst/>
          </a:prstGeom>
          <a:noFill/>
          <a:ln>
            <a:noFill/>
          </a:ln>
        </p:spPr>
      </p:pic>
      <p:pic>
        <p:nvPicPr>
          <p:cNvPr id="178" name="Google Shape;178;p4"/>
          <p:cNvPicPr preferRelativeResize="0"/>
          <p:nvPr/>
        </p:nvPicPr>
        <p:blipFill>
          <a:blip r:embed="rId7">
            <a:extLst>
              <a:ext uri="{28A0092B-C50C-407E-A947-70E740481C1C}">
                <a14:useLocalDpi xmlns:a14="http://schemas.microsoft.com/office/drawing/2010/main" val="0"/>
              </a:ext>
            </a:extLst>
          </a:blip>
          <a:stretch>
            <a:fillRect/>
          </a:stretch>
        </p:blipFill>
        <p:spPr>
          <a:xfrm>
            <a:off x="9700954" y="3492238"/>
            <a:ext cx="3100646" cy="1311538"/>
          </a:xfrm>
          <a:prstGeom prst="rect">
            <a:avLst/>
          </a:prstGeom>
          <a:noFill/>
          <a:ln>
            <a:noFill/>
          </a:ln>
        </p:spPr>
      </p:pic>
      <p:pic>
        <p:nvPicPr>
          <p:cNvPr id="180" name="Google Shape;180;p4"/>
          <p:cNvPicPr preferRelativeResize="0"/>
          <p:nvPr/>
        </p:nvPicPr>
        <p:blipFill rotWithShape="1">
          <a:blip r:embed="rId8">
            <a:alphaModFix/>
          </a:blip>
          <a:srcRect/>
          <a:stretch/>
        </p:blipFill>
        <p:spPr>
          <a:xfrm>
            <a:off x="973025" y="3801185"/>
            <a:ext cx="3422913" cy="798679"/>
          </a:xfrm>
          <a:prstGeom prst="rect">
            <a:avLst/>
          </a:prstGeom>
          <a:noFill/>
          <a:ln>
            <a:noFill/>
          </a:ln>
        </p:spPr>
      </p:pic>
      <p:pic>
        <p:nvPicPr>
          <p:cNvPr id="181" name="Google Shape;181;p4"/>
          <p:cNvPicPr preferRelativeResize="0"/>
          <p:nvPr/>
        </p:nvPicPr>
        <p:blipFill rotWithShape="1">
          <a:blip r:embed="rId9">
            <a:alphaModFix/>
          </a:blip>
          <a:srcRect/>
          <a:stretch/>
        </p:blipFill>
        <p:spPr>
          <a:xfrm>
            <a:off x="14861788" y="416308"/>
            <a:ext cx="2619446" cy="1371600"/>
          </a:xfrm>
          <a:prstGeom prst="rect">
            <a:avLst/>
          </a:prstGeom>
          <a:noFill/>
          <a:ln>
            <a:noFill/>
          </a:ln>
        </p:spPr>
      </p:pic>
      <p:pic>
        <p:nvPicPr>
          <p:cNvPr id="2" name="Picture 1">
            <a:extLst>
              <a:ext uri="{FF2B5EF4-FFF2-40B4-BE49-F238E27FC236}">
                <a16:creationId xmlns:a16="http://schemas.microsoft.com/office/drawing/2014/main" id="{60B6D41B-A5B5-FD48-AD6A-CA1D657B68BB}"/>
              </a:ext>
            </a:extLst>
          </p:cNvPr>
          <p:cNvPicPr>
            <a:picLocks noChangeAspect="1"/>
          </p:cNvPicPr>
          <p:nvPr/>
        </p:nvPicPr>
        <p:blipFill rotWithShape="1">
          <a:blip r:embed="rId10"/>
          <a:srcRect b="18092"/>
          <a:stretch/>
        </p:blipFill>
        <p:spPr>
          <a:xfrm>
            <a:off x="13979707" y="3711112"/>
            <a:ext cx="3241493" cy="1051388"/>
          </a:xfrm>
          <a:prstGeom prst="rect">
            <a:avLst/>
          </a:prstGeom>
        </p:spPr>
      </p:pic>
    </p:spTree>
    <p:extLst>
      <p:ext uri="{BB962C8B-B14F-4D97-AF65-F5344CB8AC3E}">
        <p14:creationId xmlns:p14="http://schemas.microsoft.com/office/powerpoint/2010/main" val="167731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0303" y="20688"/>
            <a:ext cx="12397697"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5591" y="611576"/>
            <a:ext cx="773402" cy="75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0795" y="6694841"/>
            <a:ext cx="764852" cy="849835"/>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Distinguished Lecturers Program</a:t>
            </a:r>
          </a:p>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F8C44F"/>
                </a:solidFill>
                <a:effectLst/>
                <a:uLnTx/>
                <a:uFillTx/>
                <a:latin typeface="Poppins Italics"/>
                <a:ea typeface="+mn-ea"/>
                <a:cs typeface="+mn-cs"/>
              </a:rPr>
              <a:t>In-Person and Online Lecturers</a:t>
            </a:r>
          </a:p>
        </p:txBody>
      </p:sp>
      <p:sp>
        <p:nvSpPr>
          <p:cNvPr id="15" name="TextBox 15"/>
          <p:cNvSpPr txBox="1"/>
          <p:nvPr/>
        </p:nvSpPr>
        <p:spPr>
          <a:xfrm>
            <a:off x="6565591" y="2377227"/>
            <a:ext cx="5026139" cy="2572549"/>
          </a:xfrm>
          <a:prstGeom prst="rect">
            <a:avLst/>
          </a:prstGeom>
        </p:spPr>
        <p:txBody>
          <a:bodyPr lIns="0" tIns="0" rIns="0" bIns="0" rtlCol="0" anchor="t">
            <a:spAutoFit/>
          </a:bodyPr>
          <a:lstStyle/>
          <a:p>
            <a:pPr marL="0" marR="0" lvl="0" indent="0" algn="just" defTabSz="914400" rtl="0" eaLnBrk="1" fontAlgn="auto" latinLnBrk="0" hangingPunct="1">
              <a:lnSpc>
                <a:spcPts val="2887"/>
              </a:lnSpc>
              <a:spcBef>
                <a:spcPct val="0"/>
              </a:spcBef>
              <a:spcAft>
                <a:spcPts val="0"/>
              </a:spcAft>
              <a:buClrTx/>
              <a:buSzTx/>
              <a:buFontTx/>
              <a:buNone/>
              <a:tabLst/>
              <a:defRPr/>
            </a:pPr>
            <a:r>
              <a:rPr kumimoji="0" lang="en-US" sz="1804" b="0" i="0" u="none" strike="noStrike" kern="1200" cap="none" spc="-18" normalizeH="0" baseline="0" noProof="0">
                <a:ln>
                  <a:noFill/>
                </a:ln>
                <a:solidFill>
                  <a:srgbClr val="FFFFFF"/>
                </a:solidFill>
                <a:effectLst/>
                <a:uLnTx/>
                <a:uFillTx/>
                <a:latin typeface="Mont"/>
                <a:ea typeface="+mn-ea"/>
                <a:cs typeface="+mn-cs"/>
              </a:rPr>
              <a:t>AESS Chapters and IEEE Sections are encouraged to take advantage of the AESS Distinguished Lecturer and Tutorial Program for their regular or special meetings, that allows them to select from an outstanding list of truly distinguished speakers who are experts in the technical fields of the society.</a:t>
            </a:r>
          </a:p>
        </p:txBody>
      </p:sp>
      <p:sp>
        <p:nvSpPr>
          <p:cNvPr id="16" name="TextBox 16"/>
          <p:cNvSpPr txBox="1"/>
          <p:nvPr/>
        </p:nvSpPr>
        <p:spPr>
          <a:xfrm>
            <a:off x="1028700" y="4419600"/>
            <a:ext cx="4118971" cy="638175"/>
          </a:xfrm>
          <a:prstGeom prst="rect">
            <a:avLst/>
          </a:prstGeom>
        </p:spPr>
        <p:txBody>
          <a:bodyPr lIns="0" tIns="0" rIns="0" bIns="0" rtlCol="0" anchor="t">
            <a:spAutoFit/>
          </a:bodyPr>
          <a:lstStyle/>
          <a:p>
            <a:pPr marL="0" marR="0" lvl="0" indent="0" algn="l" defTabSz="914400" rtl="0" eaLnBrk="1" fontAlgn="auto" latinLnBrk="0" hangingPunct="1">
              <a:lnSpc>
                <a:spcPts val="4799"/>
              </a:lnSpc>
              <a:spcBef>
                <a:spcPts val="0"/>
              </a:spcBef>
              <a:spcAft>
                <a:spcPts val="0"/>
              </a:spcAft>
              <a:buClrTx/>
              <a:buSzTx/>
              <a:buFontTx/>
              <a:buNone/>
              <a:tabLst/>
              <a:defRPr/>
            </a:pPr>
            <a:r>
              <a:rPr kumimoji="0" lang="en-US" sz="3999" b="0" i="0" u="none" strike="noStrike" kern="1200" cap="none" spc="-39" normalizeH="0" baseline="0" noProof="0">
                <a:ln>
                  <a:noFill/>
                </a:ln>
                <a:solidFill>
                  <a:srgbClr val="191919"/>
                </a:solidFill>
                <a:effectLst/>
                <a:uLnTx/>
                <a:uFillTx/>
                <a:latin typeface="Poppins ExtraBold"/>
                <a:ea typeface="+mn-ea"/>
                <a:cs typeface="+mn-cs"/>
              </a:rPr>
              <a:t>Education</a:t>
            </a:r>
          </a:p>
        </p:txBody>
      </p:sp>
      <p:sp>
        <p:nvSpPr>
          <p:cNvPr id="17" name="TextBox 17"/>
          <p:cNvSpPr txBox="1"/>
          <p:nvPr/>
        </p:nvSpPr>
        <p:spPr>
          <a:xfrm>
            <a:off x="1028700" y="5057775"/>
            <a:ext cx="4503115" cy="718185"/>
          </a:xfrm>
          <a:prstGeom prst="rect">
            <a:avLst/>
          </a:prstGeom>
        </p:spPr>
        <p:txBody>
          <a:bodyPr lIns="0" tIns="0" rIns="0" bIns="0" rtlCol="0" anchor="t">
            <a:spAutoFit/>
          </a:bodyPr>
          <a:lstStyle/>
          <a:p>
            <a:pPr marL="0" marR="0" lvl="0" indent="0" algn="l"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a:ln>
                  <a:noFill/>
                </a:ln>
                <a:solidFill>
                  <a:srgbClr val="191919"/>
                </a:solidFill>
                <a:effectLst/>
                <a:uLnTx/>
                <a:uFillTx/>
                <a:latin typeface="Poppins"/>
                <a:ea typeface="+mn-ea"/>
                <a:cs typeface="+mn-c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Short Courses</a:t>
            </a:r>
          </a:p>
        </p:txBody>
      </p:sp>
      <p:sp>
        <p:nvSpPr>
          <p:cNvPr id="19" name="TextBox 19"/>
          <p:cNvSpPr txBox="1"/>
          <p:nvPr/>
        </p:nvSpPr>
        <p:spPr>
          <a:xfrm>
            <a:off x="1543753" y="7407790"/>
            <a:ext cx="9390130" cy="1480185"/>
          </a:xfrm>
          <a:prstGeom prst="rect">
            <a:avLst/>
          </a:prstGeom>
        </p:spPr>
        <p:txBody>
          <a:bodyPr lIns="0" tIns="0" rIns="0" bIns="0" rtlCol="0" anchor="t">
            <a:spAutoFit/>
          </a:bodyPr>
          <a:lstStyle/>
          <a:p>
            <a:pPr marL="0" marR="0" lvl="0" indent="0" algn="just"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a:ln>
                  <a:noFill/>
                </a:ln>
                <a:solidFill>
                  <a:srgbClr val="FFFFFF"/>
                </a:solidFill>
                <a:effectLst/>
                <a:uLnTx/>
                <a:uFillTx/>
                <a:latin typeface="Mont"/>
                <a:ea typeface="+mn-ea"/>
                <a:cs typeface="+mn-cs"/>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marR="0" lvl="0" indent="0" algn="l"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dirty="0">
                <a:ln>
                  <a:noFill/>
                </a:ln>
                <a:solidFill>
                  <a:srgbClr val="FFFFFF"/>
                </a:solidFill>
                <a:effectLst/>
                <a:uLnTx/>
                <a:uFillTx/>
                <a:latin typeface="Mont"/>
                <a:ea typeface="+mn-ea"/>
                <a:cs typeface="+mn-cs"/>
              </a:rPr>
              <a:t>165+ available recordings to watch on the IEEE Learning Network and growing!</a:t>
            </a:r>
          </a:p>
        </p:txBody>
      </p:sp>
      <p:sp>
        <p:nvSpPr>
          <p:cNvPr id="22" name="TextBox 22"/>
          <p:cNvSpPr txBox="1"/>
          <p:nvPr/>
        </p:nvSpPr>
        <p:spPr>
          <a:xfrm>
            <a:off x="12310320" y="789688"/>
            <a:ext cx="4118971" cy="981075"/>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60" normalizeH="0" baseline="0" noProof="0">
                <a:ln>
                  <a:noFill/>
                </a:ln>
                <a:solidFill>
                  <a:srgbClr val="F8C44F"/>
                </a:solidFill>
                <a:effectLst/>
                <a:uLnTx/>
                <a:uFillTx/>
                <a:latin typeface="Poppins ExtraBold"/>
                <a:ea typeface="+mn-ea"/>
                <a:cs typeface="+mn-cs"/>
              </a:rPr>
              <a:t>100+</a:t>
            </a:r>
          </a:p>
        </p:txBody>
      </p:sp>
      <p:sp>
        <p:nvSpPr>
          <p:cNvPr id="23" name="TextBox 23"/>
          <p:cNvSpPr txBox="1"/>
          <p:nvPr/>
        </p:nvSpPr>
        <p:spPr>
          <a:xfrm>
            <a:off x="12300795" y="1685101"/>
            <a:ext cx="4118971" cy="869315"/>
          </a:xfrm>
          <a:prstGeom prst="rect">
            <a:avLst/>
          </a:prstGeom>
        </p:spPr>
        <p:txBody>
          <a:bodyPr lIns="0" tIns="0" rIns="0" bIns="0" rtlCol="0" anchor="t">
            <a:spAutoFit/>
          </a:bodyPr>
          <a:lstStyle/>
          <a:p>
            <a:pPr marL="0" marR="0" lvl="0" indent="0" algn="l" defTabSz="914400" rtl="0" eaLnBrk="1" fontAlgn="auto" latinLnBrk="0" hangingPunct="1">
              <a:lnSpc>
                <a:spcPts val="3519"/>
              </a:lnSpc>
              <a:spcBef>
                <a:spcPct val="0"/>
              </a:spcBef>
              <a:spcAft>
                <a:spcPts val="0"/>
              </a:spcAft>
              <a:buClrTx/>
              <a:buSzTx/>
              <a:buFontTx/>
              <a:buNone/>
              <a:tabLst/>
              <a:defRPr/>
            </a:pPr>
            <a:r>
              <a:rPr kumimoji="0" lang="en-US" sz="2199" b="0" i="0" u="none" strike="noStrike" kern="1200" cap="none" spc="-21" normalizeH="0" baseline="0" noProof="0">
                <a:ln>
                  <a:noFill/>
                </a:ln>
                <a:solidFill>
                  <a:srgbClr val="FFFFFF"/>
                </a:solidFill>
                <a:effectLst/>
                <a:uLnTx/>
                <a:uFillTx/>
                <a:latin typeface="Poppins"/>
                <a:ea typeface="+mn-ea"/>
                <a:cs typeface="+mn-cs"/>
              </a:rPr>
              <a:t>DL talk titles to choose from in a variety of technical fields </a:t>
            </a:r>
          </a:p>
        </p:txBody>
      </p:sp>
      <p:sp>
        <p:nvSpPr>
          <p:cNvPr id="24" name="TextBox 24"/>
          <p:cNvSpPr txBox="1"/>
          <p:nvPr/>
        </p:nvSpPr>
        <p:spPr>
          <a:xfrm>
            <a:off x="12330976" y="2729084"/>
            <a:ext cx="4118971" cy="923330"/>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60" normalizeH="0" baseline="0" noProof="0" dirty="0">
                <a:ln>
                  <a:noFill/>
                </a:ln>
                <a:solidFill>
                  <a:srgbClr val="F8C44F"/>
                </a:solidFill>
                <a:effectLst/>
                <a:uLnTx/>
                <a:uFillTx/>
                <a:latin typeface="Poppins ExtraBold"/>
                <a:ea typeface="+mn-ea"/>
                <a:cs typeface="+mn-cs"/>
              </a:rPr>
              <a:t>40</a:t>
            </a:r>
          </a:p>
        </p:txBody>
      </p:sp>
      <p:sp>
        <p:nvSpPr>
          <p:cNvPr id="25" name="TextBox 25"/>
          <p:cNvSpPr txBox="1"/>
          <p:nvPr/>
        </p:nvSpPr>
        <p:spPr>
          <a:xfrm>
            <a:off x="12330976" y="3624497"/>
            <a:ext cx="5338640" cy="1307465"/>
          </a:xfrm>
          <a:prstGeom prst="rect">
            <a:avLst/>
          </a:prstGeom>
        </p:spPr>
        <p:txBody>
          <a:bodyPr lIns="0" tIns="0" rIns="0" bIns="0" rtlCol="0" anchor="t">
            <a:spAutoFit/>
          </a:bodyPr>
          <a:lstStyle/>
          <a:p>
            <a:pPr marL="0" marR="0" lvl="0" indent="0" algn="l" defTabSz="914400" rtl="0" eaLnBrk="1" fontAlgn="auto" latinLnBrk="0" hangingPunct="1">
              <a:lnSpc>
                <a:spcPts val="3519"/>
              </a:lnSpc>
              <a:spcBef>
                <a:spcPct val="0"/>
              </a:spcBef>
              <a:spcAft>
                <a:spcPts val="0"/>
              </a:spcAft>
              <a:buClrTx/>
              <a:buSzTx/>
              <a:buFontTx/>
              <a:buNone/>
              <a:tabLst/>
              <a:defRPr/>
            </a:pPr>
            <a:r>
              <a:rPr kumimoji="0" lang="en-US" sz="2199" b="0" i="0" u="none" strike="noStrike" kern="1200" cap="none" spc="-21" normalizeH="0" baseline="0" noProof="0">
                <a:ln>
                  <a:noFill/>
                </a:ln>
                <a:solidFill>
                  <a:srgbClr val="FFFFFF"/>
                </a:solidFill>
                <a:effectLst/>
                <a:uLnTx/>
                <a:uFillTx/>
                <a:latin typeface="Poppins"/>
                <a:ea typeface="+mn-ea"/>
                <a:cs typeface="+mn-cs"/>
              </a:rPr>
              <a:t>available DLs providing lectures online and in person at your next meeting, chapter event, and more</a:t>
            </a:r>
          </a:p>
        </p:txBody>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96203" flipH="1">
            <a:off x="15875511" y="1072767"/>
            <a:ext cx="6515700" cy="6515700"/>
          </a:xfrm>
          <a:prstGeom prst="rect">
            <a:avLst/>
          </a:prstGeom>
        </p:spPr>
      </p:pic>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366" b="36175"/>
          <a:stretch/>
        </p:blipFill>
        <p:spPr>
          <a:xfrm rot="-10800000" flipH="1">
            <a:off x="-1057085" y="-44423"/>
            <a:ext cx="6515700" cy="4158636"/>
          </a:xfrm>
          <a:prstGeom prst="rect">
            <a:avLst/>
          </a:prstGeom>
        </p:spPr>
      </p:pic>
      <p:pic>
        <p:nvPicPr>
          <p:cNvPr id="28" name="Picture 10">
            <a:extLst>
              <a:ext uri="{FF2B5EF4-FFF2-40B4-BE49-F238E27FC236}">
                <a16:creationId xmlns:a16="http://schemas.microsoft.com/office/drawing/2014/main" id="{B913EE62-EA74-C14B-B5F2-E8C725064E0C}"/>
              </a:ext>
            </a:extLst>
          </p:cNvPr>
          <p:cNvPicPr>
            <a:picLocks noChangeAspect="1"/>
          </p:cNvPicPr>
          <p:nvPr/>
        </p:nvPicPr>
        <p:blipFill rotWithShape="1">
          <a:blip r:embed="rId10">
            <a:extLst>
              <a:ext uri="{28A0092B-C50C-407E-A947-70E740481C1C}">
                <a14:useLocalDpi xmlns:a14="http://schemas.microsoft.com/office/drawing/2010/main" val="0"/>
              </a:ext>
            </a:extLst>
          </a:blip>
          <a:srcRect r="42235"/>
          <a:stretch/>
        </p:blipFill>
        <p:spPr>
          <a:xfrm>
            <a:off x="15340803" y="358181"/>
            <a:ext cx="1676399" cy="912718"/>
          </a:xfrm>
          <a:prstGeom prst="rect">
            <a:avLst/>
          </a:prstGeom>
        </p:spPr>
      </p:pic>
    </p:spTree>
    <p:extLst>
      <p:ext uri="{BB962C8B-B14F-4D97-AF65-F5344CB8AC3E}">
        <p14:creationId xmlns:p14="http://schemas.microsoft.com/office/powerpoint/2010/main" val="2520310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marL="0" marR="0" lvl="0" indent="0" algn="l" defTabSz="914400" rtl="0" eaLnBrk="1" fontAlgn="auto" latinLnBrk="0" hangingPunct="1">
              <a:lnSpc>
                <a:spcPts val="6607"/>
              </a:lnSpc>
              <a:spcBef>
                <a:spcPts val="0"/>
              </a:spcBef>
              <a:spcAft>
                <a:spcPts val="0"/>
              </a:spcAft>
              <a:buClrTx/>
              <a:buSzTx/>
              <a:buFontTx/>
              <a:buNone/>
              <a:tabLst/>
              <a:defRPr/>
            </a:pPr>
            <a:r>
              <a:rPr kumimoji="0" lang="en-US" sz="6607" b="0" i="0" u="none" strike="noStrike" kern="1200" cap="none" spc="0" normalizeH="0" baseline="0" noProof="0">
                <a:ln>
                  <a:noFill/>
                </a:ln>
                <a:solidFill>
                  <a:srgbClr val="000000"/>
                </a:solidFill>
                <a:effectLst/>
                <a:uLnTx/>
                <a:uFillTx/>
                <a:latin typeface="Poppins ExtraBold"/>
                <a:ea typeface="+mn-ea"/>
                <a:cs typeface="+mn-cs"/>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err="1">
                <a:ln>
                  <a:noFill/>
                </a:ln>
                <a:solidFill>
                  <a:srgbClr val="606060"/>
                </a:solidFill>
                <a:effectLst/>
                <a:uLnTx/>
                <a:uFillTx/>
                <a:latin typeface="Poppins"/>
                <a:ea typeface="+mn-ea"/>
                <a:cs typeface="+mn-cs"/>
              </a:rPr>
              <a:t>www.ieee-aess.org</a:t>
            </a:r>
            <a:endParaRPr kumimoji="0" lang="en-US" sz="2199" b="0" i="0" u="none" strike="noStrike" kern="1200" cap="none" spc="87" normalizeH="0" baseline="0" noProof="0" dirty="0">
              <a:ln>
                <a:noFill/>
              </a:ln>
              <a:solidFill>
                <a:srgbClr val="606060"/>
              </a:solidFill>
              <a:effectLst/>
              <a:uLnTx/>
              <a:uFillTx/>
              <a:latin typeface="Poppins"/>
              <a:ea typeface="+mn-ea"/>
              <a:cs typeface="+mn-cs"/>
            </a:endParaRPr>
          </a:p>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a:ln>
                  <a:noFill/>
                </a:ln>
                <a:solidFill>
                  <a:srgbClr val="606060"/>
                </a:solidFill>
                <a:effectLst/>
                <a:uLnTx/>
                <a:uFillTx/>
                <a:latin typeface="Poppins"/>
                <a:ea typeface="+mn-ea"/>
                <a:cs typeface="+mn-c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marL="0" marR="0" lvl="0" indent="0" algn="l" defTabSz="914400" rtl="0" eaLnBrk="1" fontAlgn="auto" latinLnBrk="0" hangingPunct="1">
              <a:lnSpc>
                <a:spcPts val="7455"/>
              </a:lnSpc>
              <a:spcBef>
                <a:spcPts val="0"/>
              </a:spcBef>
              <a:spcAft>
                <a:spcPts val="0"/>
              </a:spcAft>
              <a:buClrTx/>
              <a:buSzTx/>
              <a:buFontTx/>
              <a:buNone/>
              <a:tabLst/>
              <a:defRPr/>
            </a:pPr>
            <a:r>
              <a:rPr kumimoji="0" lang="en-US" sz="4630" b="0" i="0" u="none" strike="noStrike" kern="1200" cap="none" spc="0" normalizeH="0" baseline="0" noProof="0" dirty="0">
                <a:ln>
                  <a:noFill/>
                </a:ln>
                <a:solidFill>
                  <a:srgbClr val="FBFDFE"/>
                </a:solidFill>
                <a:effectLst/>
                <a:uLnTx/>
                <a:uFillTx/>
                <a:latin typeface="Poppins Bold"/>
                <a:ea typeface="+mn-ea"/>
                <a:cs typeface="+mn-cs"/>
              </a:rPr>
              <a:t>2025 Officers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 M. Sabrina Greco</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Elect –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Braha</a:t>
            </a:r>
            <a:r>
              <a:rPr kumimoji="0" lang="en-US" sz="2508" b="0" i="0" u="none" strike="noStrike" kern="1200" cap="none" spc="0" normalizeH="0" baseline="0" noProof="0" dirty="0">
                <a:ln>
                  <a:noFill/>
                </a:ln>
                <a:solidFill>
                  <a:srgbClr val="FBFDFE"/>
                </a:solidFill>
                <a:effectLst/>
                <a:uLnTx/>
                <a:uFillTx/>
                <a:latin typeface="Poppins"/>
                <a:ea typeface="+mn-ea"/>
                <a:cs typeface="+mn-cs"/>
              </a:rPr>
              <a:t>m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Himed</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Past President – Mark E. Davis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Conferences – Lorenzo Lo Monte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Publications – Luke Rosenberg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Education – Puneet Kumar Mishra</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Finance – Michael Noble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Member Services – Scott Goldstein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Technical Operations – Rob Sabatini</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Industry Relations – Barry Tilton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Secretary – Walter D. Downing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Treasurer – Fulvio Gini</a:t>
            </a:r>
          </a:p>
        </p:txBody>
      </p:sp>
      <p:pic>
        <p:nvPicPr>
          <p:cNvPr id="27" name="Picture 21">
            <a:extLst>
              <a:ext uri="{FF2B5EF4-FFF2-40B4-BE49-F238E27FC236}">
                <a16:creationId xmlns:a16="http://schemas.microsoft.com/office/drawing/2014/main" id="{D5829A5C-ADE3-0E43-A11E-A91C65CA7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078" y="2174067"/>
            <a:ext cx="3178512" cy="1580427"/>
          </a:xfrm>
          <a:prstGeom prst="rect">
            <a:avLst/>
          </a:prstGeom>
        </p:spPr>
      </p:pic>
    </p:spTree>
    <p:extLst>
      <p:ext uri="{BB962C8B-B14F-4D97-AF65-F5344CB8AC3E}">
        <p14:creationId xmlns:p14="http://schemas.microsoft.com/office/powerpoint/2010/main" val="1811784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rotWithShape="1">
          <a:blip r:embed="rId3" cstate="email">
            <a:alphaModFix amt="54000"/>
            <a:extLst>
              <a:ext uri="{28A0092B-C50C-407E-A947-70E740481C1C}">
                <a14:useLocalDpi xmlns:a14="http://schemas.microsoft.com/office/drawing/2010/main"/>
              </a:ext>
              <a:ext uri="{96DAC541-7B7A-43D3-8B79-37D633B846F1}">
                <asvg:svgBlip xmlns:asvg="http://schemas.microsoft.com/office/drawing/2016/SVG/main" r:embed="rId4"/>
              </a:ext>
            </a:extLst>
          </a:blip>
          <a:srcRect l="11204" b="13281"/>
          <a:stretch/>
        </p:blipFill>
        <p:spPr>
          <a:xfrm rot="-10800000" flipH="1">
            <a:off x="-6626" y="0"/>
            <a:ext cx="7403747" cy="7230636"/>
          </a:xfrm>
          <a:prstGeom prst="rect">
            <a:avLst/>
          </a:prstGeom>
        </p:spPr>
      </p:pic>
      <p:sp>
        <p:nvSpPr>
          <p:cNvPr id="14" name="TextBox 14"/>
          <p:cNvSpPr txBox="1"/>
          <p:nvPr/>
        </p:nvSpPr>
        <p:spPr>
          <a:xfrm>
            <a:off x="9588852" y="3605247"/>
            <a:ext cx="5401047" cy="1078821"/>
          </a:xfrm>
          <a:prstGeom prst="rect">
            <a:avLst/>
          </a:prstGeom>
          <a:solidFill>
            <a:srgbClr val="0066A5"/>
          </a:solidFill>
        </p:spPr>
        <p:txBody>
          <a:bodyPr wrap="square" lIns="0" tIns="0" rIns="0" bIns="0" rtlCol="0" anchor="ctr" anchorCtr="1">
            <a:spAutoFit/>
          </a:bodyPr>
          <a:lstStyle/>
          <a:p>
            <a:pPr algn="ctr">
              <a:lnSpc>
                <a:spcPts val="9208"/>
              </a:lnSpc>
              <a:spcBef>
                <a:spcPct val="0"/>
              </a:spcBef>
            </a:pPr>
            <a:endParaRPr lang="en-US" sz="6577" dirty="0">
              <a:solidFill>
                <a:schemeClr val="bg1"/>
              </a:solidFill>
              <a:latin typeface="Aileron Regular Bold"/>
            </a:endParaRPr>
          </a:p>
        </p:txBody>
      </p:sp>
      <p:grpSp>
        <p:nvGrpSpPr>
          <p:cNvPr id="21" name="Group 20">
            <a:extLst>
              <a:ext uri="{FF2B5EF4-FFF2-40B4-BE49-F238E27FC236}">
                <a16:creationId xmlns:a16="http://schemas.microsoft.com/office/drawing/2014/main" id="{25CAD24B-C3F0-07EA-4DDB-F872FA745CBA}"/>
              </a:ext>
            </a:extLst>
          </p:cNvPr>
          <p:cNvGrpSpPr/>
          <p:nvPr/>
        </p:nvGrpSpPr>
        <p:grpSpPr>
          <a:xfrm>
            <a:off x="9588852" y="4969023"/>
            <a:ext cx="5401047" cy="682099"/>
            <a:chOff x="1567568" y="5689479"/>
            <a:chExt cx="5401047" cy="682099"/>
          </a:xfrm>
        </p:grpSpPr>
        <p:sp>
          <p:nvSpPr>
            <p:cNvPr id="20" name="Rectangle 19">
              <a:extLst>
                <a:ext uri="{FF2B5EF4-FFF2-40B4-BE49-F238E27FC236}">
                  <a16:creationId xmlns:a16="http://schemas.microsoft.com/office/drawing/2014/main" id="{6E3E9DDD-0A68-3E4B-2154-4FD9EE82E9D5}"/>
                </a:ext>
              </a:extLst>
            </p:cNvPr>
            <p:cNvSpPr/>
            <p:nvPr/>
          </p:nvSpPr>
          <p:spPr>
            <a:xfrm>
              <a:off x="1567568" y="5689479"/>
              <a:ext cx="5401047" cy="682099"/>
            </a:xfrm>
            <a:prstGeom prst="rect">
              <a:avLst/>
            </a:prstGeom>
            <a:solidFill>
              <a:srgbClr val="808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2545673" y="5828570"/>
              <a:ext cx="3444854" cy="369332"/>
            </a:xfrm>
            <a:prstGeom prst="rect">
              <a:avLst/>
            </a:prstGeom>
            <a:noFill/>
          </p:spPr>
          <p:txBody>
            <a:bodyPr wrap="none" lIns="0" tIns="0" rIns="0" bIns="0" rtlCol="0" anchor="ctr">
              <a:spAutoFit/>
            </a:bodyPr>
            <a:lstStyle/>
            <a:p>
              <a:pPr algn="ctr">
                <a:spcBef>
                  <a:spcPct val="0"/>
                </a:spcBef>
              </a:pPr>
              <a:r>
                <a:rPr lang="en-US" sz="2400" dirty="0">
                  <a:solidFill>
                    <a:srgbClr val="FFFFFF"/>
                  </a:solidFill>
                  <a:latin typeface="Aileron Regular"/>
                </a:rPr>
                <a:t>Independent Consultant </a:t>
              </a:r>
            </a:p>
          </p:txBody>
        </p:sp>
      </p:grpSp>
      <p:sp>
        <p:nvSpPr>
          <p:cNvPr id="16" name="TextBox 16"/>
          <p:cNvSpPr txBox="1"/>
          <p:nvPr/>
        </p:nvSpPr>
        <p:spPr>
          <a:xfrm>
            <a:off x="9611213" y="2964032"/>
            <a:ext cx="6111475" cy="495328"/>
          </a:xfrm>
          <a:prstGeom prst="rect">
            <a:avLst/>
          </a:prstGeom>
        </p:spPr>
        <p:txBody>
          <a:bodyPr wrap="square" lIns="0" tIns="0" rIns="0" bIns="0" rtlCol="0" anchor="t">
            <a:spAutoFit/>
          </a:bodyPr>
          <a:lstStyle/>
          <a:p>
            <a:pPr>
              <a:lnSpc>
                <a:spcPts val="4024"/>
              </a:lnSpc>
              <a:spcBef>
                <a:spcPct val="0"/>
              </a:spcBef>
            </a:pPr>
            <a:r>
              <a:rPr lang="en-US" sz="2874" dirty="0">
                <a:solidFill>
                  <a:srgbClr val="000000"/>
                </a:solidFill>
                <a:latin typeface="Poppins Light"/>
              </a:rPr>
              <a:t>AESS Distinguished Lecturer</a:t>
            </a:r>
          </a:p>
        </p:txBody>
      </p:sp>
      <p:sp>
        <p:nvSpPr>
          <p:cNvPr id="17" name="TextBox 17"/>
          <p:cNvSpPr txBox="1"/>
          <p:nvPr/>
        </p:nvSpPr>
        <p:spPr>
          <a:xfrm>
            <a:off x="9588852" y="6105031"/>
            <a:ext cx="7403748" cy="582595"/>
          </a:xfrm>
          <a:prstGeom prst="rect">
            <a:avLst/>
          </a:prstGeom>
        </p:spPr>
        <p:txBody>
          <a:bodyPr wrap="square" lIns="0" tIns="0" rIns="0" bIns="0" rtlCol="0" anchor="t">
            <a:spAutoFit/>
          </a:bodyPr>
          <a:lstStyle/>
          <a:p>
            <a:pPr>
              <a:lnSpc>
                <a:spcPct val="150000"/>
              </a:lnSpc>
              <a:spcBef>
                <a:spcPct val="0"/>
              </a:spcBef>
            </a:pPr>
            <a:r>
              <a:rPr lang="en-US" sz="2800" b="1" i="0" dirty="0">
                <a:effectLst/>
                <a:latin typeface="Roboto Slab" pitchFamily="2" charset="0"/>
              </a:rPr>
              <a:t>Foliage Penetration Radar</a:t>
            </a:r>
            <a:endParaRPr lang="en-US" sz="2800" dirty="0">
              <a:solidFill>
                <a:srgbClr val="000000"/>
              </a:solidFill>
              <a:latin typeface="Poppins Medium"/>
            </a:endParaRP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0360846" y="8332549"/>
            <a:ext cx="826277" cy="828637"/>
          </a:xfrm>
          <a:prstGeom prst="rect">
            <a:avLst/>
          </a:prstGeom>
        </p:spPr>
      </p:pic>
      <p:sp>
        <p:nvSpPr>
          <p:cNvPr id="18" name="TextBox 18"/>
          <p:cNvSpPr txBox="1"/>
          <p:nvPr/>
        </p:nvSpPr>
        <p:spPr>
          <a:xfrm>
            <a:off x="11613914" y="8296793"/>
            <a:ext cx="5378686" cy="864393"/>
          </a:xfrm>
          <a:prstGeom prst="rect">
            <a:avLst/>
          </a:prstGeom>
        </p:spPr>
        <p:txBody>
          <a:bodyPr lIns="0" tIns="0" rIns="0" bIns="0" rtlCol="0" anchor="t">
            <a:spAutoFit/>
          </a:bodyPr>
          <a:lstStyle/>
          <a:p>
            <a:pPr>
              <a:lnSpc>
                <a:spcPts val="3468"/>
              </a:lnSpc>
            </a:pPr>
            <a:r>
              <a:rPr lang="en-US" sz="3124" dirty="0">
                <a:solidFill>
                  <a:srgbClr val="606060"/>
                </a:solidFill>
                <a:latin typeface="Poppins Bold"/>
              </a:rPr>
              <a:t>Watch on the IEEE Learning Network</a:t>
            </a:r>
          </a:p>
        </p:txBody>
      </p:sp>
      <p:sp>
        <p:nvSpPr>
          <p:cNvPr id="24" name="TextBox 14">
            <a:extLst>
              <a:ext uri="{FF2B5EF4-FFF2-40B4-BE49-F238E27FC236}">
                <a16:creationId xmlns:a16="http://schemas.microsoft.com/office/drawing/2014/main" id="{3EF051D4-39C4-A119-5F48-C992062664F3}"/>
              </a:ext>
            </a:extLst>
          </p:cNvPr>
          <p:cNvSpPr txBox="1"/>
          <p:nvPr/>
        </p:nvSpPr>
        <p:spPr>
          <a:xfrm>
            <a:off x="9555324" y="3887331"/>
            <a:ext cx="5401047" cy="553998"/>
          </a:xfrm>
          <a:prstGeom prst="rect">
            <a:avLst/>
          </a:prstGeom>
          <a:noFill/>
        </p:spPr>
        <p:txBody>
          <a:bodyPr wrap="square" lIns="0" tIns="0" rIns="0" bIns="0" rtlCol="0" anchor="ctr" anchorCtr="1">
            <a:spAutoFit/>
          </a:bodyPr>
          <a:lstStyle/>
          <a:p>
            <a:pPr algn="ctr">
              <a:spcBef>
                <a:spcPct val="0"/>
              </a:spcBef>
            </a:pPr>
            <a:r>
              <a:rPr lang="en-US" sz="3600" dirty="0">
                <a:solidFill>
                  <a:schemeClr val="bg1"/>
                </a:solidFill>
                <a:latin typeface="Aileron Regular Bold"/>
              </a:rPr>
              <a:t>Mark E. Davis</a:t>
            </a:r>
          </a:p>
        </p:txBody>
      </p:sp>
      <p:pic>
        <p:nvPicPr>
          <p:cNvPr id="1026" name="Picture 2">
            <a:extLst>
              <a:ext uri="{FF2B5EF4-FFF2-40B4-BE49-F238E27FC236}">
                <a16:creationId xmlns:a16="http://schemas.microsoft.com/office/drawing/2014/main" id="{96AF1FFE-9871-AF4F-C289-4E90C99807E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049" t="-3079" r="21278" b="3079"/>
          <a:stretch/>
        </p:blipFill>
        <p:spPr bwMode="auto">
          <a:xfrm>
            <a:off x="1963721" y="1084330"/>
            <a:ext cx="5617011" cy="77693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1">
            <a:extLst>
              <a:ext uri="{FF2B5EF4-FFF2-40B4-BE49-F238E27FC236}">
                <a16:creationId xmlns:a16="http://schemas.microsoft.com/office/drawing/2014/main" id="{C232F996-2CB8-7245-BBD9-00802C4B79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2688" y="650714"/>
            <a:ext cx="1839016" cy="914400"/>
          </a:xfrm>
          <a:prstGeom prst="rect">
            <a:avLst/>
          </a:prstGeom>
        </p:spPr>
      </p:pic>
    </p:spTree>
    <p:extLst>
      <p:ext uri="{BB962C8B-B14F-4D97-AF65-F5344CB8AC3E}">
        <p14:creationId xmlns:p14="http://schemas.microsoft.com/office/powerpoint/2010/main" val="1657069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9770-98FA-B202-C940-21603D36C511}"/>
              </a:ext>
            </a:extLst>
          </p:cNvPr>
          <p:cNvSpPr>
            <a:spLocks noGrp="1"/>
          </p:cNvSpPr>
          <p:nvPr>
            <p:ph type="title"/>
          </p:nvPr>
        </p:nvSpPr>
        <p:spPr/>
        <p:txBody>
          <a:bodyPr/>
          <a:lstStyle/>
          <a:p>
            <a:r>
              <a:rPr lang="en-US" dirty="0"/>
              <a:t>Biography</a:t>
            </a:r>
          </a:p>
        </p:txBody>
      </p:sp>
      <p:sp>
        <p:nvSpPr>
          <p:cNvPr id="3" name="Content Placeholder 2">
            <a:extLst>
              <a:ext uri="{FF2B5EF4-FFF2-40B4-BE49-F238E27FC236}">
                <a16:creationId xmlns:a16="http://schemas.microsoft.com/office/drawing/2014/main" id="{A47D9BB4-4507-6448-6A20-D2B521FB9A5D}"/>
              </a:ext>
            </a:extLst>
          </p:cNvPr>
          <p:cNvSpPr>
            <a:spLocks noGrp="1"/>
          </p:cNvSpPr>
          <p:nvPr>
            <p:ph idx="1"/>
          </p:nvPr>
        </p:nvSpPr>
        <p:spPr>
          <a:xfrm>
            <a:off x="1257300" y="2095499"/>
            <a:ext cx="15773400" cy="7643811"/>
          </a:xfrm>
        </p:spPr>
        <p:txBody>
          <a:bodyPr>
            <a:normAutofit lnSpcReduction="10000"/>
          </a:bodyPr>
          <a:lstStyle/>
          <a:p>
            <a:pPr marL="0" indent="0" algn="just">
              <a:buNone/>
            </a:pPr>
            <a:r>
              <a:rPr lang="en-US" dirty="0"/>
              <a:t>Mark Davis has over 45 years experience in Government and Industry in developing technology and systems for Radar and Electronic Systems. In 2008 he established </a:t>
            </a:r>
            <a:r>
              <a:rPr lang="en-US" dirty="0" err="1"/>
              <a:t>medavis</a:t>
            </a:r>
            <a:r>
              <a:rPr lang="en-US" dirty="0"/>
              <a:t> consulting as a Sole Proprietorship, to assist in review and development of advanced sensor systems, with customers in Government, Industry and Small Businesses. He held senior management positions at DARPA as Deputy Director Information Exploitation Office (2006-08), Technical Director for Air Force Research Laboratory Space Based Radar Technology (1998-2006) and Program Manager in DARPA Information Systems Office for Counter CC&amp;D technologies (1995-1998). Dr Davis also had senior Engineering and Program Management positions with General Electric Aerospace, and General Dynamics Missile Systems. His interests are in Radar and microwave system design, phased array antennas and adaptive signal processing. Dr Davis is a Life Fellow of the IEEE, a Fellow of the Military Sensing Symposia, and Chair of the IEEE Radar Systems Panel. Within the IEEE Aerospace and Electronics Systems Society, he has been a member of the Board of Governors (2008-2013) holding positions of VP of Conferences (2010-2012) and VP of Finance (2013). Dr Davis is currently serving on the US Air Force Scientific Advisory Board, and is a member of the NASA review board on earth resource monitoring. He has received a PhD in Physics from The Ohio State University, and Bachelor and Masters Degrees in Electrical Engineering from Syracuse University. In addition to these technical duties, he has published over 75 journal and conference papers on Radar and Microwave Systems. More recently, he has authored a book Foliage Penetration Radar - Detection and Characterization of Objects under Trees published by </a:t>
            </a:r>
            <a:r>
              <a:rPr lang="en-US" dirty="0" err="1"/>
              <a:t>Scitech</a:t>
            </a:r>
            <a:r>
              <a:rPr lang="en-US" dirty="0"/>
              <a:t> Publishing in March 2011, and a Chapter on Principals of Modern Radar on FOPEN.</a:t>
            </a:r>
          </a:p>
        </p:txBody>
      </p:sp>
      <p:sp>
        <p:nvSpPr>
          <p:cNvPr id="4" name="Date Placeholder 3">
            <a:extLst>
              <a:ext uri="{FF2B5EF4-FFF2-40B4-BE49-F238E27FC236}">
                <a16:creationId xmlns:a16="http://schemas.microsoft.com/office/drawing/2014/main" id="{A2A74B8A-C167-FA38-01C6-2807D3763CB9}"/>
              </a:ext>
            </a:extLst>
          </p:cNvPr>
          <p:cNvSpPr>
            <a:spLocks noGrp="1"/>
          </p:cNvSpPr>
          <p:nvPr>
            <p:ph type="dt" sz="half" idx="10"/>
          </p:nvPr>
        </p:nvSpPr>
        <p:spPr/>
        <p:txBody>
          <a:bodyPr/>
          <a:lstStyle/>
          <a:p>
            <a:fld id="{5CBC3F62-06C3-2A41-809C-11A5699928A9}" type="datetime1">
              <a:rPr lang="en-US" smtClean="0"/>
              <a:t>1/7/25</a:t>
            </a:fld>
            <a:endParaRPr lang="en-US"/>
          </a:p>
        </p:txBody>
      </p:sp>
      <p:sp>
        <p:nvSpPr>
          <p:cNvPr id="5" name="Footer Placeholder 4">
            <a:extLst>
              <a:ext uri="{FF2B5EF4-FFF2-40B4-BE49-F238E27FC236}">
                <a16:creationId xmlns:a16="http://schemas.microsoft.com/office/drawing/2014/main" id="{625E74C9-2E36-170B-7BB8-AFB4EC0A55B0}"/>
              </a:ext>
            </a:extLst>
          </p:cNvPr>
          <p:cNvSpPr>
            <a:spLocks noGrp="1"/>
          </p:cNvSpPr>
          <p:nvPr>
            <p:ph type="ftr" sz="quarter" idx="11"/>
          </p:nvPr>
        </p:nvSpPr>
        <p:spPr/>
        <p:txBody>
          <a:bodyPr/>
          <a:lstStyle/>
          <a:p>
            <a:r>
              <a:rPr lang="en-US"/>
              <a:t>IEEE Aerospace and Electronic Systems Society</a:t>
            </a:r>
            <a:endParaRPr lang="en-US" dirty="0"/>
          </a:p>
        </p:txBody>
      </p:sp>
      <p:sp>
        <p:nvSpPr>
          <p:cNvPr id="6" name="Slide Number Placeholder 5">
            <a:extLst>
              <a:ext uri="{FF2B5EF4-FFF2-40B4-BE49-F238E27FC236}">
                <a16:creationId xmlns:a16="http://schemas.microsoft.com/office/drawing/2014/main" id="{E613115B-E50B-EE12-984A-08136A070174}"/>
              </a:ext>
            </a:extLst>
          </p:cNvPr>
          <p:cNvSpPr>
            <a:spLocks noGrp="1"/>
          </p:cNvSpPr>
          <p:nvPr>
            <p:ph type="sldNum" sz="quarter" idx="12"/>
          </p:nvPr>
        </p:nvSpPr>
        <p:spPr/>
        <p:txBody>
          <a:bodyPr/>
          <a:lstStyle/>
          <a:p>
            <a:fld id="{6AB79DEA-974F-7845-9F03-CDCA612305EF}" type="slidenum">
              <a:rPr lang="en-US" smtClean="0"/>
              <a:t>8</a:t>
            </a:fld>
            <a:endParaRPr lang="en-US"/>
          </a:p>
        </p:txBody>
      </p:sp>
      <p:pic>
        <p:nvPicPr>
          <p:cNvPr id="7" name="Picture 21">
            <a:extLst>
              <a:ext uri="{FF2B5EF4-FFF2-40B4-BE49-F238E27FC236}">
                <a16:creationId xmlns:a16="http://schemas.microsoft.com/office/drawing/2014/main" id="{E4BB31B8-A0AD-CE4B-BC14-A5EBB7662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046009114"/>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247BAE"/>
      </a:accent1>
      <a:accent2>
        <a:srgbClr val="74787B"/>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TotalTime>
  <Words>1023</Words>
  <Application>Microsoft Macintosh PowerPoint</Application>
  <PresentationFormat>Custom</PresentationFormat>
  <Paragraphs>81</Paragraphs>
  <Slides>8</Slides>
  <Notes>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8</vt:i4>
      </vt:variant>
    </vt:vector>
  </HeadingPairs>
  <TitlesOfParts>
    <vt:vector size="26" baseType="lpstr">
      <vt:lpstr>Mont</vt:lpstr>
      <vt:lpstr>Arial</vt:lpstr>
      <vt:lpstr>Poppins Medium Bold</vt:lpstr>
      <vt:lpstr>Poppins Medium</vt:lpstr>
      <vt:lpstr>Poppins</vt:lpstr>
      <vt:lpstr>Aileron Regular Bold</vt:lpstr>
      <vt:lpstr>Poppins Italics</vt:lpstr>
      <vt:lpstr>Mont Bold</vt:lpstr>
      <vt:lpstr>Poppins Bold</vt:lpstr>
      <vt:lpstr>Calibri Light</vt:lpstr>
      <vt:lpstr>Aileron Regular</vt:lpstr>
      <vt:lpstr>Poppins ExtraBold</vt:lpstr>
      <vt:lpstr>Poppins Light</vt:lpstr>
      <vt:lpstr>Calibri</vt:lpstr>
      <vt:lpstr>Roboto Slab</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Biography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PowerPoint - DL Version</dc:title>
  <dc:creator>Amanda Osborn</dc:creator>
  <cp:lastModifiedBy>Amanda Osborn</cp:lastModifiedBy>
  <cp:revision>26</cp:revision>
  <dcterms:created xsi:type="dcterms:W3CDTF">2006-08-16T00:00:00Z</dcterms:created>
  <dcterms:modified xsi:type="dcterms:W3CDTF">2025-01-07T19:37:26Z</dcterms:modified>
  <dc:identifier>DAFXTtRbqn8</dc:identifier>
</cp:coreProperties>
</file>