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45" r:id="rId2"/>
    <p:sldId id="440" r:id="rId3"/>
    <p:sldId id="454" r:id="rId4"/>
    <p:sldId id="453" r:id="rId5"/>
    <p:sldId id="452" r:id="rId6"/>
    <p:sldId id="444" r:id="rId7"/>
    <p:sldId id="44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1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F30DD-E43C-CA4B-A5FB-77BBC5ADDAB7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0F3D1-4F9A-AB43-BBB2-4BBDABDEC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53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C0FEB-13BF-49E2-AA65-ECB0819A8BC3}"/>
              </a:ext>
            </a:extLst>
          </p:cNvPr>
          <p:cNvSpPr>
            <a:spLocks noGrp="1"/>
          </p:cNvSpPr>
          <p:nvPr userDrawn="1"/>
        </p:nvSpPr>
        <p:spPr>
          <a:xfrm>
            <a:off x="734807" y="76237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2FE6A51-0C90-4250-B4B1-2EF2C892A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8" y="114113"/>
            <a:ext cx="10515600" cy="710640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12925"/>
            <a:ext cx="9144000" cy="1381125"/>
          </a:xfrm>
          <a:prstGeom prst="rect">
            <a:avLst/>
          </a:prstGeom>
        </p:spPr>
        <p:txBody>
          <a:bodyPr anchor="b"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Rectangle&#10;&#10;Description automatically generated with medium confidence">
            <a:extLst>
              <a:ext uri="{FF2B5EF4-FFF2-40B4-BE49-F238E27FC236}">
                <a16:creationId xmlns:a16="http://schemas.microsoft.com/office/drawing/2014/main" id="{8CE9E921-0597-4FF4-94CC-D20ADC7E25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"/>
            <a:ext cx="12192000" cy="6854430"/>
          </a:xfrm>
          <a:prstGeom prst="rect">
            <a:avLst/>
          </a:prstGeom>
        </p:spPr>
      </p:pic>
      <p:pic>
        <p:nvPicPr>
          <p:cNvPr id="10" name="Picture 9" descr="A picture containing text, clipart, tableware, dishware&#10;&#10;Description automatically generated">
            <a:extLst>
              <a:ext uri="{FF2B5EF4-FFF2-40B4-BE49-F238E27FC236}">
                <a16:creationId xmlns:a16="http://schemas.microsoft.com/office/drawing/2014/main" id="{6EFF700F-D452-40A2-82D4-79EA0689EF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05" y="2301364"/>
            <a:ext cx="3726659" cy="190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807" y="1188720"/>
            <a:ext cx="10618993" cy="4988243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1AF724-15D2-4C5E-B028-1617845D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1AF724-15D2-4C5E-B028-1617845D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661CC10-B7D2-596B-AFD0-19760D053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Please summarize your committees main activities (i.e. conferences, publications, education, member activities, etc.)</a:t>
            </a:r>
          </a:p>
          <a:p>
            <a:pPr lvl="1"/>
            <a:r>
              <a:rPr lang="en-US" dirty="0"/>
              <a:t>Please point out areas and activities that address the SWOT (Strategy, Weaknesses, Opportunities, and Threats) </a:t>
            </a:r>
          </a:p>
          <a:p>
            <a:pPr lvl="1"/>
            <a:r>
              <a:rPr lang="en-US" dirty="0"/>
              <a:t>Define areas that Cross-Committees can strengthen the Opportunities and reduce the Threats.</a:t>
            </a:r>
          </a:p>
        </p:txBody>
      </p:sp>
    </p:spTree>
    <p:extLst>
      <p:ext uri="{BB962C8B-B14F-4D97-AF65-F5344CB8AC3E}">
        <p14:creationId xmlns:p14="http://schemas.microsoft.com/office/powerpoint/2010/main" val="291559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08C4F7AF-98CF-43AB-B43B-1DF54CF9AE1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62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758527" y="2155441"/>
            <a:ext cx="7091728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</a:rPr>
              <a:t>IEEE Aerospace </a:t>
            </a:r>
            <a:r>
              <a:rPr lang="en-US" sz="3200" dirty="0" smtClean="0">
                <a:solidFill>
                  <a:schemeClr val="bg1"/>
                </a:solidFill>
              </a:rPr>
              <a:t>and Electronic </a:t>
            </a:r>
            <a:r>
              <a:rPr lang="en-US" sz="3200" dirty="0">
                <a:solidFill>
                  <a:schemeClr val="bg1"/>
                </a:solidFill>
              </a:rPr>
              <a:t>Systems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VP Awards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827402" y="3222436"/>
            <a:ext cx="6881887" cy="226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dirty="0" smtClean="0">
                <a:solidFill>
                  <a:schemeClr val="bg1">
                    <a:lumMod val="85000"/>
                  </a:schemeClr>
                </a:solidFill>
              </a:rPr>
              <a:t>Dale Blair</a:t>
            </a:r>
            <a:endParaRPr lang="en-US" sz="2900" dirty="0">
              <a:solidFill>
                <a:schemeClr val="bg1">
                  <a:lumMod val="85000"/>
                </a:schemeClr>
              </a:solidFill>
            </a:endParaRPr>
          </a:p>
          <a:p>
            <a:endParaRPr lang="en-US" sz="13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AESS Board of Governors Meeting – </a:t>
            </a:r>
            <a:r>
              <a:rPr lang="en-US" sz="2200" dirty="0" smtClean="0">
                <a:solidFill>
                  <a:schemeClr val="bg1">
                    <a:lumMod val="85000"/>
                  </a:schemeClr>
                </a:solidFill>
              </a:rPr>
              <a:t>Fall </a:t>
            </a:r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2024</a:t>
            </a:r>
          </a:p>
          <a:p>
            <a:r>
              <a:rPr lang="en-US" sz="2200" dirty="0" smtClean="0">
                <a:solidFill>
                  <a:schemeClr val="bg1">
                    <a:lumMod val="85000"/>
                  </a:schemeClr>
                </a:solidFill>
              </a:rPr>
              <a:t>October 25-26, </a:t>
            </a:r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2024</a:t>
            </a:r>
          </a:p>
          <a:p>
            <a:r>
              <a:rPr lang="en-US" sz="2200" dirty="0" smtClean="0">
                <a:solidFill>
                  <a:schemeClr val="bg1">
                    <a:lumMod val="85000"/>
                  </a:schemeClr>
                </a:solidFill>
              </a:rPr>
              <a:t>Rennes, France</a:t>
            </a:r>
            <a:endParaRPr lang="en-US" sz="22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216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9455" y="849087"/>
            <a:ext cx="11148290" cy="569167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Finalized TABARC documentation on the </a:t>
            </a:r>
            <a:r>
              <a:rPr lang="en-US" sz="2400" dirty="0" err="1" smtClean="0"/>
              <a:t>Nathanson</a:t>
            </a:r>
            <a:r>
              <a:rPr lang="en-US" sz="2400" dirty="0" smtClean="0"/>
              <a:t> Award and awaiting TAB approval in November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Nominate or endorse only one candidate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Added scoring template for selection of winner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Allow three years of service on the committee by expanding reappointments to two one year terms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Finalized TABARC documentation on the Engineering Student </a:t>
            </a:r>
            <a:r>
              <a:rPr lang="en-US" sz="2400" dirty="0" smtClean="0"/>
              <a:t>Scholarship and </a:t>
            </a:r>
            <a:r>
              <a:rPr lang="en-US" sz="2400" dirty="0"/>
              <a:t>awaiting TAB approval in November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Opened graduate scholarship to systems engineering and electrical engineering majors</a:t>
            </a:r>
            <a:endParaRPr lang="en-US" sz="2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Removed restriction of no other scholarship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Nominate or endorse only one candidate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$30,000 budget ($10,000 per scholarship)</a:t>
            </a:r>
            <a:endParaRPr lang="en-US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Attempting to obtain all award committee appointments before December 2024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U</a:t>
            </a:r>
            <a:r>
              <a:rPr lang="en-US" sz="2400" dirty="0" smtClean="0"/>
              <a:t>pdating </a:t>
            </a:r>
            <a:r>
              <a:rPr lang="en-US" sz="2400" dirty="0" smtClean="0"/>
              <a:t>the </a:t>
            </a:r>
            <a:r>
              <a:rPr lang="en-US" sz="2400" dirty="0" smtClean="0"/>
              <a:t>TABARC documentation </a:t>
            </a:r>
            <a:r>
              <a:rPr lang="en-US" sz="2400" dirty="0" smtClean="0"/>
              <a:t>of the </a:t>
            </a:r>
            <a:r>
              <a:rPr lang="en-US" sz="2400" dirty="0" smtClean="0"/>
              <a:t>Warren White Award</a:t>
            </a:r>
            <a:endParaRPr lang="en-US" sz="240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Nominate or endorse only one candidate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Scoring card to standardize the relative weighting of the </a:t>
            </a:r>
            <a:r>
              <a:rPr lang="en-US" sz="2000" dirty="0" smtClean="0"/>
              <a:t>categories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Standardize committee and chair appointments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$75k for the Warren White award to be self-sustaining ($2k honorarium, $1k travel)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 smtClean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876EE9E-558D-C8B0-29DA-980C65599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so far, since 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419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7BE801-5E3E-5C8F-E06F-28D7DC15F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Motion: </a:t>
            </a:r>
            <a:r>
              <a:rPr lang="en-US" dirty="0" smtClean="0"/>
              <a:t>Self-Sustaining Warren </a:t>
            </a:r>
            <a:r>
              <a:rPr lang="en-US" dirty="0"/>
              <a:t>White Award </a:t>
            </a:r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DC198D4-AEE5-DD59-EAB4-B7217BEC4F4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Provide $75k to the IEEE Foundation to make the Warren White Award self-sustaining with an annual honorarium of $2000 and travel grant of $1000.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Pros</a:t>
            </a:r>
            <a:r>
              <a:rPr lang="en-US" dirty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Establishes the Warren White Awards as permanent AESS Award showing strong commitments to the IEEE AESS Radar Community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Costs IEEE AESS $75k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Financial Implications: </a:t>
            </a:r>
            <a:r>
              <a:rPr lang="en-US" dirty="0" smtClean="0"/>
              <a:t>$75k from 2025 budget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203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7951" y="811764"/>
            <a:ext cx="11430000" cy="577564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Funded </a:t>
            </a:r>
            <a:r>
              <a:rPr lang="en-US" sz="2400" dirty="0"/>
              <a:t>pilot program at Tennessee </a:t>
            </a:r>
            <a:r>
              <a:rPr lang="en-US" sz="2400" dirty="0" smtClean="0"/>
              <a:t>Tech</a:t>
            </a:r>
            <a:endParaRPr lang="en-US" sz="24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“Disaster Assessment Using Smart Drones” inspired by DARPA Drone Challenge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$</a:t>
            </a:r>
            <a:r>
              <a:rPr lang="en-US" sz="1800" dirty="0"/>
              <a:t>4000 from IEEE AESS with $1272 match by Tennessee </a:t>
            </a:r>
            <a:r>
              <a:rPr lang="en-US" sz="1800" dirty="0" smtClean="0"/>
              <a:t>Tech</a:t>
            </a:r>
            <a:endParaRPr lang="en-US" dirty="0"/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5 seniors plus faculty advisor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Customers from GTRI  </a:t>
            </a:r>
            <a:r>
              <a:rPr lang="en-US" sz="2000" dirty="0" smtClean="0"/>
              <a:t>(7 volunteers</a:t>
            </a:r>
            <a:r>
              <a:rPr lang="en-US" sz="2000" dirty="0"/>
              <a:t>)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UAV Pilot and aviation SME, SMEs in bio sensing, radar, sensor fusion, drone </a:t>
            </a:r>
            <a:r>
              <a:rPr lang="en-US" sz="1800" dirty="0" smtClean="0"/>
              <a:t>hardware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Bi-weekly VTCs  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Initiated IEEE AESS Challenge Problem I: Radar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Issued RFP in </a:t>
            </a:r>
            <a:r>
              <a:rPr lang="en-US" sz="2000" dirty="0" smtClean="0"/>
              <a:t>August  for $24k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Seven proposals received </a:t>
            </a:r>
            <a:r>
              <a:rPr lang="en-US" sz="2000" dirty="0" smtClean="0"/>
              <a:t>through September 27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/>
              <a:t>Two very good proposals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/>
              <a:t>One 50% proposal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/>
              <a:t>Four proposals for research, not challenge problems</a:t>
            </a:r>
          </a:p>
          <a:p>
            <a:pPr lvl="1"/>
            <a:r>
              <a:rPr lang="en-US" sz="2000" dirty="0" smtClean="0"/>
              <a:t>First: </a:t>
            </a:r>
            <a:r>
              <a:rPr lang="en-US" sz="2000" i="1" dirty="0" smtClean="0"/>
              <a:t>Radar-Based </a:t>
            </a:r>
            <a:r>
              <a:rPr lang="en-US" sz="2000" i="1" dirty="0"/>
              <a:t>Heartbeat </a:t>
            </a:r>
            <a:r>
              <a:rPr lang="en-US" sz="2000" i="1" dirty="0" smtClean="0"/>
              <a:t>Monitoring in </a:t>
            </a:r>
            <a:r>
              <a:rPr lang="en-US" sz="2000" i="1" dirty="0"/>
              <a:t>Dynamic </a:t>
            </a:r>
            <a:r>
              <a:rPr lang="en-US" sz="2000" i="1" dirty="0" smtClean="0"/>
              <a:t>Scenarios </a:t>
            </a:r>
            <a:r>
              <a:rPr lang="en-US" sz="2000" dirty="0" smtClean="0"/>
              <a:t>from Arizona State (Bliss)</a:t>
            </a:r>
          </a:p>
          <a:p>
            <a:pPr lvl="1"/>
            <a:r>
              <a:rPr lang="en-US" sz="2000" dirty="0" smtClean="0"/>
              <a:t>Second</a:t>
            </a:r>
            <a:r>
              <a:rPr lang="en-US" sz="2000" i="1" dirty="0" smtClean="0"/>
              <a:t>: </a:t>
            </a:r>
            <a:r>
              <a:rPr lang="en-US" sz="2000" i="1" dirty="0" smtClean="0">
                <a:solidFill>
                  <a:srgbClr val="000000"/>
                </a:solidFill>
              </a:rPr>
              <a:t>A </a:t>
            </a:r>
            <a:r>
              <a:rPr lang="en-US" sz="2000" i="1" dirty="0">
                <a:solidFill>
                  <a:srgbClr val="000000"/>
                </a:solidFill>
              </a:rPr>
              <a:t>large-scale curated dataset for radar-based classification of human </a:t>
            </a:r>
            <a:r>
              <a:rPr lang="en-US" sz="2000" i="1" dirty="0" smtClean="0">
                <a:solidFill>
                  <a:srgbClr val="000000"/>
                </a:solidFill>
              </a:rPr>
              <a:t>signatures</a:t>
            </a:r>
            <a:r>
              <a:rPr lang="en-US" sz="2000" dirty="0" smtClean="0">
                <a:solidFill>
                  <a:srgbClr val="000000"/>
                </a:solidFill>
              </a:rPr>
              <a:t> from TU Delft and North Carolina State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Third: </a:t>
            </a:r>
            <a:r>
              <a:rPr lang="en-US" sz="2000" i="1" dirty="0"/>
              <a:t>Analysis of Human Activities through </a:t>
            </a:r>
            <a:r>
              <a:rPr lang="en-US" sz="2000" i="1" dirty="0" smtClean="0"/>
              <a:t>Radar Imagery </a:t>
            </a:r>
            <a:r>
              <a:rPr lang="en-US" sz="2000" dirty="0" smtClean="0"/>
              <a:t>from </a:t>
            </a:r>
            <a:r>
              <a:rPr lang="fr-FR" sz="2000" dirty="0" smtClean="0"/>
              <a:t>CY </a:t>
            </a:r>
            <a:r>
              <a:rPr lang="fr-FR" sz="2000" dirty="0"/>
              <a:t>Cergy Paris </a:t>
            </a:r>
            <a:r>
              <a:rPr lang="fr-FR" sz="2000" dirty="0" smtClean="0"/>
              <a:t>Université</a:t>
            </a:r>
          </a:p>
          <a:p>
            <a:pPr lvl="1"/>
            <a:r>
              <a:rPr lang="en-US" sz="2000" dirty="0" smtClean="0"/>
              <a:t>Other: Smart </a:t>
            </a:r>
            <a:r>
              <a:rPr lang="en-US" sz="2000" dirty="0"/>
              <a:t>low-cost Radar-based solution for restoring and protecting pastoral and agricultural areas on Algerian drylands </a:t>
            </a:r>
            <a:r>
              <a:rPr lang="en-US" sz="2000" dirty="0" smtClean="0"/>
              <a:t> (Braham has express interest in finding support)</a:t>
            </a:r>
          </a:p>
          <a:p>
            <a:pPr lvl="1"/>
            <a:endParaRPr lang="en-US" sz="2800" i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876EE9E-558D-C8B0-29DA-980C65599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so far, since 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459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7BE801-5E3E-5C8F-E06F-28D7DC15F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Motion:  Solutions for IEEE AESS Challenge</a:t>
            </a:r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DC198D4-AEE5-DD59-EAB4-B7217BEC4F4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Provide </a:t>
            </a:r>
            <a:r>
              <a:rPr lang="en-US" dirty="0" smtClean="0"/>
              <a:t>$100,000 for </a:t>
            </a:r>
            <a:r>
              <a:rPr lang="en-US" dirty="0" smtClean="0"/>
              <a:t>funding </a:t>
            </a:r>
            <a:r>
              <a:rPr lang="en-US" dirty="0" smtClean="0"/>
              <a:t>four solutions to IEEE AESS Challenge Problem 1: Radar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Pros</a:t>
            </a:r>
            <a:r>
              <a:rPr lang="en-US" dirty="0"/>
              <a:t>: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Stimulate exciting amount the AESS members and the rada</a:t>
            </a:r>
            <a:r>
              <a:rPr lang="en-US" dirty="0" smtClean="0"/>
              <a:t>r community</a:t>
            </a: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Increase engagement of </a:t>
            </a:r>
            <a:r>
              <a:rPr lang="en-US" dirty="0" smtClean="0"/>
              <a:t>AESS </a:t>
            </a:r>
            <a:r>
              <a:rPr lang="en-US" dirty="0" smtClean="0"/>
              <a:t>members (students and regular) in research</a:t>
            </a: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Engagement of IEEE AESS Members with students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Cons</a:t>
            </a:r>
            <a:r>
              <a:rPr lang="en-US" dirty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Could be ineffective for engagement of existing members and new members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Financial Implications: </a:t>
            </a:r>
            <a:r>
              <a:rPr lang="en-US" dirty="0" smtClean="0"/>
              <a:t>$100,000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17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CB501C9-3CB2-4916-CC21-B757F81AA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term goal (SWOT Planning)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91128" y="905165"/>
            <a:ext cx="112591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Develop an Operational Manual for AESS Awards</a:t>
            </a:r>
          </a:p>
          <a:p>
            <a:pPr marL="731520" lvl="1" indent="-274320">
              <a:buFont typeface="Arial" panose="020B0604020202020204" pitchFamily="34" charset="0"/>
              <a:buChar char="•"/>
            </a:pPr>
            <a:r>
              <a:rPr lang="en-US" sz="2400" dirty="0" smtClean="0"/>
              <a:t>Revise/update IEEE documentation of </a:t>
            </a:r>
            <a:r>
              <a:rPr lang="en-US" sz="2400" dirty="0"/>
              <a:t>AESS Awards to reflect recent </a:t>
            </a:r>
            <a:r>
              <a:rPr lang="en-US" sz="2400" dirty="0" smtClean="0"/>
              <a:t>moves</a:t>
            </a:r>
          </a:p>
          <a:p>
            <a:pPr marL="731520" lvl="1" indent="-274320">
              <a:buFont typeface="Arial" panose="020B0604020202020204" pitchFamily="34" charset="0"/>
              <a:buChar char="•"/>
            </a:pPr>
            <a:r>
              <a:rPr lang="en-US" sz="2400" dirty="0" smtClean="0"/>
              <a:t>Formalize the appointment dates and process for award committees</a:t>
            </a:r>
          </a:p>
          <a:p>
            <a:pPr marL="731520" lvl="1" indent="-274320">
              <a:buFont typeface="Arial" panose="020B0604020202020204" pitchFamily="34" charset="0"/>
              <a:buChar char="•"/>
            </a:pPr>
            <a:r>
              <a:rPr lang="en-US" sz="2400" dirty="0" smtClean="0"/>
              <a:t>Formalize the selection process </a:t>
            </a:r>
            <a:r>
              <a:rPr lang="en-US" sz="2400" dirty="0" smtClean="0"/>
              <a:t>for committees and chairs</a:t>
            </a:r>
            <a:endParaRPr lang="en-US" sz="2400" dirty="0" smtClean="0"/>
          </a:p>
          <a:p>
            <a:r>
              <a:rPr lang="en-US" sz="2800" u="sng" dirty="0" smtClean="0"/>
              <a:t>Strength</a:t>
            </a:r>
          </a:p>
          <a:p>
            <a:pPr marL="731520" lvl="1" indent="-274320">
              <a:buFont typeface="Arial" panose="020B0604020202020204" pitchFamily="34" charset="0"/>
              <a:buChar char="•"/>
            </a:pPr>
            <a:r>
              <a:rPr lang="en-US" sz="2400" dirty="0" smtClean="0"/>
              <a:t>Formalize, transparent, and consistent execution of award process </a:t>
            </a:r>
          </a:p>
          <a:p>
            <a:r>
              <a:rPr lang="en-US" sz="2800" u="sng" dirty="0" smtClean="0"/>
              <a:t>Weaknesses</a:t>
            </a:r>
          </a:p>
          <a:p>
            <a:pPr marL="731520" lvl="1" indent="-274320">
              <a:buFont typeface="Arial" panose="020B0604020202020204" pitchFamily="34" charset="0"/>
              <a:buChar char="•"/>
            </a:pPr>
            <a:r>
              <a:rPr lang="en-US" sz="2400" dirty="0" smtClean="0"/>
              <a:t>Less flexible. May require VP intervention to allow exceptions </a:t>
            </a:r>
          </a:p>
          <a:p>
            <a:r>
              <a:rPr lang="en-US" sz="2800" u="sng" dirty="0" smtClean="0"/>
              <a:t>Opportunities</a:t>
            </a:r>
          </a:p>
          <a:p>
            <a:pPr marL="731520" lvl="1" indent="-274320">
              <a:buFont typeface="Arial" panose="020B0604020202020204" pitchFamily="34" charset="0"/>
              <a:buChar char="•"/>
            </a:pPr>
            <a:r>
              <a:rPr lang="en-US" sz="2400" dirty="0" smtClean="0"/>
              <a:t>Prestigious Awards Program </a:t>
            </a:r>
          </a:p>
          <a:p>
            <a:r>
              <a:rPr lang="en-US" sz="2800" u="sng" dirty="0" smtClean="0"/>
              <a:t>Threats</a:t>
            </a:r>
            <a:endParaRPr lang="en-US" sz="2800" u="sng" dirty="0"/>
          </a:p>
          <a:p>
            <a:pPr marL="731520" lvl="1" indent="-274320">
              <a:buFont typeface="Arial" panose="020B0604020202020204" pitchFamily="34" charset="0"/>
              <a:buChar char="•"/>
            </a:pPr>
            <a:r>
              <a:rPr lang="en-US" sz="2400" dirty="0" smtClean="0"/>
              <a:t>Lack of time from volunteers and Amanda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5550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738254" y="1717965"/>
            <a:ext cx="6391564" cy="13669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 smtClean="0">
                <a:solidFill>
                  <a:schemeClr val="bg1"/>
                </a:solidFill>
              </a:rPr>
              <a:t>Challenges in Aerospace and Electronics Systems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827402" y="3222436"/>
            <a:ext cx="6881887" cy="226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dirty="0" smtClean="0">
                <a:solidFill>
                  <a:schemeClr val="bg1">
                    <a:lumMod val="85000"/>
                  </a:schemeClr>
                </a:solidFill>
              </a:rPr>
              <a:t>Dale Blair</a:t>
            </a:r>
            <a:endParaRPr lang="en-US" sz="2900" dirty="0">
              <a:solidFill>
                <a:schemeClr val="bg1">
                  <a:lumMod val="85000"/>
                </a:schemeClr>
              </a:solidFill>
            </a:endParaRPr>
          </a:p>
          <a:p>
            <a:endParaRPr lang="en-US" sz="13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AESS Board of Governors Meeting – Spring 2024</a:t>
            </a: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10 and 11 May 2024</a:t>
            </a: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Denver, CO, USA</a:t>
            </a:r>
          </a:p>
        </p:txBody>
      </p:sp>
    </p:spTree>
    <p:extLst>
      <p:ext uri="{BB962C8B-B14F-4D97-AF65-F5344CB8AC3E}">
        <p14:creationId xmlns:p14="http://schemas.microsoft.com/office/powerpoint/2010/main" val="2585854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2274</TotalTime>
  <Words>597</Words>
  <Application>Microsoft Office PowerPoint</Application>
  <PresentationFormat>Widescreen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LucidaGrande</vt:lpstr>
      <vt:lpstr>Wingdings</vt:lpstr>
      <vt:lpstr>Office Theme</vt:lpstr>
      <vt:lpstr>PowerPoint Presentation</vt:lpstr>
      <vt:lpstr>What so far, since May 2024</vt:lpstr>
      <vt:lpstr>Motion: Self-Sustaining Warren White Award </vt:lpstr>
      <vt:lpstr>What so far, since May 2024</vt:lpstr>
      <vt:lpstr>Motion:  Solutions for IEEE AESS Challenge</vt:lpstr>
      <vt:lpstr>Short term goal (SWOT Planning)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Blair, Dale</cp:lastModifiedBy>
  <cp:revision>90</cp:revision>
  <dcterms:created xsi:type="dcterms:W3CDTF">2020-06-23T20:53:44Z</dcterms:created>
  <dcterms:modified xsi:type="dcterms:W3CDTF">2024-10-19T00:48:45Z</dcterms:modified>
</cp:coreProperties>
</file>