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45" r:id="rId2"/>
    <p:sldId id="446" r:id="rId3"/>
    <p:sldId id="447" r:id="rId4"/>
    <p:sldId id="4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35" d="100"/>
          <a:sy n="35" d="100"/>
        </p:scale>
        <p:origin x="48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India Membership Initiative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Puneet Kumar Mishra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AESS Board of Governors Meeting – Fall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25-26 October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Rennes, France</a:t>
            </a:r>
          </a:p>
        </p:txBody>
      </p:sp>
    </p:spTree>
    <p:extLst>
      <p:ext uri="{BB962C8B-B14F-4D97-AF65-F5344CB8AC3E}">
        <p14:creationId xmlns:p14="http://schemas.microsoft.com/office/powerpoint/2010/main" val="18422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Status: since Inception &amp; November 2023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C31B84-D9EC-EA4B-AB6E-CA48E891C8ED}"/>
              </a:ext>
            </a:extLst>
          </p:cNvPr>
          <p:cNvSpPr txBox="1">
            <a:spLocks/>
          </p:cNvSpPr>
          <p:nvPr/>
        </p:nvSpPr>
        <p:spPr>
          <a:xfrm>
            <a:off x="0" y="1346468"/>
            <a:ext cx="4944979" cy="34196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0096FF"/>
                </a:solidFill>
              </a:rPr>
              <a:t>Approved in Spring 2022 </a:t>
            </a:r>
            <a:r>
              <a:rPr lang="en-US" sz="2400" b="1" dirty="0" err="1">
                <a:solidFill>
                  <a:srgbClr val="0096FF"/>
                </a:solidFill>
              </a:rPr>
              <a:t>BoG</a:t>
            </a:r>
            <a:r>
              <a:rPr lang="en-US" sz="2400" b="1" dirty="0">
                <a:solidFill>
                  <a:srgbClr val="0096FF"/>
                </a:solidFill>
              </a:rPr>
              <a:t> Meeting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0096FF"/>
                </a:solidFill>
              </a:rPr>
              <a:t>Membership Growth &gt;7X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0096FF"/>
                </a:solidFill>
              </a:rPr>
              <a:t>Section Chapter: &gt;2.6X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0096FF"/>
                </a:solidFill>
              </a:rPr>
              <a:t>Student Branch Chapters:17.5X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0096FF"/>
                </a:solidFill>
              </a:rPr>
              <a:t>Several Under Progress</a:t>
            </a:r>
          </a:p>
          <a:p>
            <a:pPr marL="457200" indent="-457200">
              <a:buAutoNum type="arabicPeriod" startAt="7"/>
            </a:pPr>
            <a:r>
              <a:rPr lang="en-US" sz="2400" b="1" dirty="0">
                <a:solidFill>
                  <a:srgbClr val="0096FF"/>
                </a:solidFill>
              </a:rPr>
              <a:t>333 Professional Members </a:t>
            </a:r>
          </a:p>
          <a:p>
            <a:pPr marL="457200" indent="-457200">
              <a:buAutoNum type="arabicPeriod" startAt="7"/>
            </a:pPr>
            <a:r>
              <a:rPr lang="en-US" sz="2400" b="1" dirty="0">
                <a:solidFill>
                  <a:srgbClr val="0096FF"/>
                </a:solidFill>
              </a:rPr>
              <a:t>3 chapters &gt;100+ Members</a:t>
            </a:r>
          </a:p>
          <a:p>
            <a:pPr marL="457200" indent="-457200">
              <a:buAutoNum type="arabicPeriod" startAt="7"/>
            </a:pPr>
            <a:r>
              <a:rPr lang="en-US" sz="2400" b="1" dirty="0">
                <a:solidFill>
                  <a:srgbClr val="0096FF"/>
                </a:solidFill>
              </a:rPr>
              <a:t>300+ Female Members (Bangalore: 254)</a:t>
            </a:r>
          </a:p>
          <a:p>
            <a:pPr marL="457200" indent="-457200">
              <a:buAutoNum type="arabicPeriod" startAt="7"/>
            </a:pPr>
            <a:endParaRPr lang="en-US" sz="2400" b="1" dirty="0">
              <a:solidFill>
                <a:srgbClr val="0096FF"/>
              </a:solidFill>
            </a:endParaRPr>
          </a:p>
          <a:p>
            <a:endParaRPr lang="en-US" sz="2400" b="1" dirty="0">
              <a:solidFill>
                <a:srgbClr val="0096FF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D5F3BB-02D5-5E4A-941D-7191B16CD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34544"/>
              </p:ext>
            </p:extLst>
          </p:nvPr>
        </p:nvGraphicFramePr>
        <p:xfrm>
          <a:off x="4944979" y="1346467"/>
          <a:ext cx="6942221" cy="31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203">
                  <a:extLst>
                    <a:ext uri="{9D8B030D-6E8A-4147-A177-3AD203B41FA5}">
                      <a16:colId xmlns:a16="http://schemas.microsoft.com/office/drawing/2014/main" val="144850037"/>
                    </a:ext>
                  </a:extLst>
                </a:gridCol>
                <a:gridCol w="1085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108">
                <a:tc rowSpan="2">
                  <a:txBody>
                    <a:bodyPr/>
                    <a:lstStyle/>
                    <a:p>
                      <a:r>
                        <a:rPr lang="en-US" sz="1600" dirty="0" err="1"/>
                        <a:t>SNo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India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Summary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38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As on Oct 20, 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on May 3,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on Oct 19, 2024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2323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Total Membership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My Parent Section Bangalore is largest AESS Chapter  with 604 Members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Student  Chapter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3846682"/>
                  </a:ext>
                </a:extLst>
              </a:tr>
              <a:tr h="429935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Section Chapter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652824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66E565D-9E7E-1D41-B52E-6D09226C07C5}"/>
              </a:ext>
            </a:extLst>
          </p:cNvPr>
          <p:cNvSpPr/>
          <p:nvPr/>
        </p:nvSpPr>
        <p:spPr>
          <a:xfrm>
            <a:off x="467226" y="4861494"/>
            <a:ext cx="104935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Global/R10/India/Bangalore: 5570/1357/821/466 (May 2024) Global/R10/India/Bangalore: 6524/1753/1097/604 (Oct 2024)</a:t>
            </a:r>
          </a:p>
        </p:txBody>
      </p:sp>
    </p:spTree>
    <p:extLst>
      <p:ext uri="{BB962C8B-B14F-4D97-AF65-F5344CB8AC3E}">
        <p14:creationId xmlns:p14="http://schemas.microsoft.com/office/powerpoint/2010/main" val="101464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B501C9-3CB2-4916-CC21-B757F81A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goal (SWOT Planning)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3F4D9DD-A3A0-4645-A970-161B6994E939}"/>
              </a:ext>
            </a:extLst>
          </p:cNvPr>
          <p:cNvSpPr>
            <a:spLocks noGrp="1"/>
          </p:cNvSpPr>
          <p:nvPr/>
        </p:nvSpPr>
        <p:spPr>
          <a:xfrm>
            <a:off x="785004" y="853283"/>
            <a:ext cx="9862676" cy="6004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Strength</a:t>
            </a:r>
          </a:p>
          <a:p>
            <a:pPr lvl="1"/>
            <a:r>
              <a:rPr lang="en-US" dirty="0"/>
              <a:t>50K+ Professionals in AESS Designated fields</a:t>
            </a:r>
          </a:p>
          <a:p>
            <a:pPr lvl="1"/>
            <a:r>
              <a:rPr lang="en-US" dirty="0" err="1"/>
              <a:t>GoI</a:t>
            </a:r>
            <a:r>
              <a:rPr lang="en-US" dirty="0"/>
              <a:t> has opened up the Space &amp; </a:t>
            </a:r>
            <a:r>
              <a:rPr lang="en-US" dirty="0" err="1"/>
              <a:t>Defence</a:t>
            </a:r>
            <a:r>
              <a:rPr lang="en-US" dirty="0"/>
              <a:t> Sector </a:t>
            </a:r>
          </a:p>
          <a:p>
            <a:pPr lvl="1"/>
            <a:r>
              <a:rPr lang="en-US" dirty="0"/>
              <a:t>Exponential growth observed in AESS ecosystem </a:t>
            </a:r>
          </a:p>
          <a:p>
            <a:pPr lvl="1"/>
            <a:r>
              <a:rPr lang="en-US" dirty="0"/>
              <a:t>8 Section Chapter &amp; 35 Student Chapter</a:t>
            </a:r>
          </a:p>
          <a:p>
            <a:pPr lvl="1"/>
            <a:r>
              <a:rPr lang="en-US" dirty="0"/>
              <a:t>Flagship Conference involving all Chapters: IEEE SPACE</a:t>
            </a:r>
          </a:p>
          <a:p>
            <a:r>
              <a:rPr lang="en-US" dirty="0"/>
              <a:t>Weakness </a:t>
            </a:r>
          </a:p>
          <a:p>
            <a:pPr lvl="1"/>
            <a:r>
              <a:rPr lang="en-US" dirty="0"/>
              <a:t>5/13 Sections does not have AESS Chapter in India</a:t>
            </a:r>
          </a:p>
          <a:p>
            <a:pPr lvl="1"/>
            <a:r>
              <a:rPr lang="en-US" dirty="0"/>
              <a:t>1097 AESS members in 75K+ IEEE Members IN India</a:t>
            </a:r>
          </a:p>
          <a:p>
            <a:pPr lvl="1"/>
            <a:r>
              <a:rPr lang="en-US" dirty="0"/>
              <a:t>35 Student Chapters in 1000+ Student Branches</a:t>
            </a:r>
          </a:p>
          <a:p>
            <a:r>
              <a:rPr lang="en-US" dirty="0"/>
              <a:t>Opportunity</a:t>
            </a:r>
          </a:p>
          <a:p>
            <a:pPr lvl="1"/>
            <a:r>
              <a:rPr lang="en-US" dirty="0"/>
              <a:t>To Open Chapters at Section and Student Branch Levels</a:t>
            </a:r>
          </a:p>
          <a:p>
            <a:pPr lvl="1"/>
            <a:r>
              <a:rPr lang="en-US" dirty="0"/>
              <a:t>Raise the bar of Flagship Conference (1K+ Delegates, 50+ Industry): IEEE SPACE (July 21-23, 2025)</a:t>
            </a:r>
          </a:p>
          <a:p>
            <a:pPr lvl="1"/>
            <a:r>
              <a:rPr lang="en-US" dirty="0"/>
              <a:t>Engaging 500+Large/ MSMEs &amp; 200+Startups </a:t>
            </a:r>
          </a:p>
          <a:p>
            <a:r>
              <a:rPr lang="en-US" dirty="0"/>
              <a:t>Threat</a:t>
            </a:r>
          </a:p>
          <a:p>
            <a:pPr lvl="1"/>
            <a:r>
              <a:rPr lang="en-US" dirty="0"/>
              <a:t>Potential Member Engagement with other societies and professional bodies, conferences due to lack of our presence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5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7BE801-5E3E-5C8F-E06F-28D7DC15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Motion(s)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DC198D4-AEE5-DD59-EAB4-B7217BEC4F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Puneet Mishra moves to support the IEEE AESS India Initiative in the amount of $5,000.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Meeting with Section and Student Chapters leadership to open Chapters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Promotion of AESS in Events focusing AESS Field of Interest as Speaker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Financial expenditure of $5,000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Financial Implications: $5,000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Notes: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Since 2022 each year USD 5K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funds were allocated for attending Events and Meetings as well as setting up AESS promotion Booths at some important events like AISYWLC at Pune, Leadership summit at Vizag. </a:t>
            </a:r>
          </a:p>
        </p:txBody>
      </p:sp>
    </p:spTree>
    <p:extLst>
      <p:ext uri="{BB962C8B-B14F-4D97-AF65-F5344CB8AC3E}">
        <p14:creationId xmlns:p14="http://schemas.microsoft.com/office/powerpoint/2010/main" val="299667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386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LucidaGrande</vt:lpstr>
      <vt:lpstr>Wingdings</vt:lpstr>
      <vt:lpstr>Office Theme</vt:lpstr>
      <vt:lpstr>PowerPoint Presentation</vt:lpstr>
      <vt:lpstr>Status: since Inception &amp; November 2023</vt:lpstr>
      <vt:lpstr>Short term goal (SWOT Planning) </vt:lpstr>
      <vt:lpstr>Motion(s)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45</cp:revision>
  <dcterms:created xsi:type="dcterms:W3CDTF">2020-06-23T20:53:44Z</dcterms:created>
  <dcterms:modified xsi:type="dcterms:W3CDTF">2024-10-23T19:45:38Z</dcterms:modified>
</cp:coreProperties>
</file>