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45" r:id="rId2"/>
    <p:sldId id="446" r:id="rId3"/>
    <p:sldId id="447" r:id="rId4"/>
    <p:sldId id="44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7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0" autoAdjust="0"/>
    <p:restoredTop sz="94660"/>
  </p:normalViewPr>
  <p:slideViewPr>
    <p:cSldViewPr snapToGrid="0">
      <p:cViewPr varScale="1">
        <p:scale>
          <a:sx n="35" d="100"/>
          <a:sy n="35" d="100"/>
        </p:scale>
        <p:origin x="48" y="4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F30DD-E43C-CA4B-A5FB-77BBC5ADDAB7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0F3D1-4F9A-AB43-BBB2-4BBDABDEC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53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C0FEB-13BF-49E2-AA65-ECB0819A8BC3}"/>
              </a:ext>
            </a:extLst>
          </p:cNvPr>
          <p:cNvSpPr>
            <a:spLocks noGrp="1"/>
          </p:cNvSpPr>
          <p:nvPr userDrawn="1"/>
        </p:nvSpPr>
        <p:spPr>
          <a:xfrm>
            <a:off x="734807" y="76237"/>
            <a:ext cx="8983291" cy="553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2FE6A51-0C90-4250-B4B1-2EF2C892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8" y="114113"/>
            <a:ext cx="10515600" cy="710640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6019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9F9F1-ADEA-43FA-843B-403AB26F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FB9A-D2A1-4AE9-A254-6C639E38B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8BAC1-A068-4411-BE9A-417483ADF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6CDE-1993-4DA6-97C4-CD04F189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2E51F-634B-49C0-9CA1-7BB3452E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3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5D466-98E4-4591-B691-9487944F3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1B2C2-B28A-4289-80C5-D36AF6DC7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38F87-FA44-4454-88AC-AACF0718C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0F60E-6F02-454A-A1D3-4F4AE6D2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82F6B-41CA-4065-B364-8D5143CE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10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60312-30E2-4915-A6CD-B137F1523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ADC2D-1BFE-476F-96A8-5477B18E8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B612A-A41D-4DAD-AC72-1B85593B3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DAC4-BCFC-4965-B9F1-7ECC81AE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63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D76CE-0001-449E-B549-1413AA2CA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7AA05D-3E96-4A54-A699-9DAEF341D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ECA7E-C502-4A62-A138-8970A7748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B6D11-9EA4-4A25-B711-D84864227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63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4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CFC8D-FAC4-4880-9373-C4D5AD998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2925"/>
            <a:ext cx="9144000" cy="1381125"/>
          </a:xfrm>
          <a:prstGeom prst="rect">
            <a:avLst/>
          </a:prstGeo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2219A-6810-4BBB-BB70-7005CC1E5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05C51-B209-4AF4-A68D-B977A223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87BDBF-4B56-4187-8D30-4D0B5C912EC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03980-8E73-44A4-A6C0-9FC92EA6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60794-8A42-43BE-A706-169A3619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Rectangle&#10;&#10;Description automatically generated with medium confidence">
            <a:extLst>
              <a:ext uri="{FF2B5EF4-FFF2-40B4-BE49-F238E27FC236}">
                <a16:creationId xmlns:a16="http://schemas.microsoft.com/office/drawing/2014/main" id="{8CE9E921-0597-4FF4-94CC-D20ADC7E25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  <p:pic>
        <p:nvPicPr>
          <p:cNvPr id="10" name="Picture 9" descr="A picture containing text, clipart, tableware, dishware&#10;&#10;Description automatically generated">
            <a:extLst>
              <a:ext uri="{FF2B5EF4-FFF2-40B4-BE49-F238E27FC236}">
                <a16:creationId xmlns:a16="http://schemas.microsoft.com/office/drawing/2014/main" id="{6EFF700F-D452-40A2-82D4-79EA0689EF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05" y="2301364"/>
            <a:ext cx="3726659" cy="190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3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2E70E-167B-4E52-9956-3A3A314D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807" y="1188720"/>
            <a:ext cx="10618993" cy="498824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135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661CC10-B7D2-596B-AFD0-19760D05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Please summarize your committees main activities (i.e. conferences, publications, education, member activities, etc.)</a:t>
            </a:r>
          </a:p>
          <a:p>
            <a:pPr lvl="1"/>
            <a:r>
              <a:rPr lang="en-US" dirty="0"/>
              <a:t>Please point out areas and activities that address the SWOT (Strategy, Weaknesses, Opportunities, and Threats) </a:t>
            </a:r>
          </a:p>
          <a:p>
            <a:pPr lvl="1"/>
            <a:r>
              <a:rPr lang="en-US" dirty="0"/>
              <a:t>Define areas that Cross-Committees can strengthen the Opportunities and reduce the Threats.</a:t>
            </a:r>
          </a:p>
        </p:txBody>
      </p:sp>
    </p:spTree>
    <p:extLst>
      <p:ext uri="{BB962C8B-B14F-4D97-AF65-F5344CB8AC3E}">
        <p14:creationId xmlns:p14="http://schemas.microsoft.com/office/powerpoint/2010/main" val="291559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3A2F-B27D-4CE5-88ED-B23A8AF4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41687-F5D4-4762-9801-4DBD4A464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8FE9C-0D24-46A8-B8BB-3C7AADD44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45FFE-81AF-4BA3-9594-A5B9D9E4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2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1618E-C1FF-4406-B935-6E356D52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0733F-1457-4881-A03B-9AB48809B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BBB4B-C73A-43E4-A0E1-4A1AD263C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61206-A400-4104-8090-D58A159D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D62CD-16D6-4D1C-98B8-E2D838712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8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A1018-601A-48D0-81AB-5726FB288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0EA12-77DD-4DA8-87FD-944D7E046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12C12-81E3-4EC1-AC98-E5C3BB503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B35DD1-A8A7-4C6A-9A75-0DCF4B246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AF422-393A-403B-96E5-F9D80C2C9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D8B493-3800-4240-A0E8-1727624C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2124BC-FB28-4147-9741-E91E2C782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1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02450-776F-4F03-A967-CA91BE87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12F86-C5BF-48A3-B662-E2B45C93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9FFFE-ED73-47A2-AD33-3BF4A1E6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933FD9-3AB7-40DC-9347-AB762839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4B5FB-C298-4E3E-9403-46CA2016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8C4F7AF-98CF-43AB-B43B-1DF54CF9AE1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62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A131C-F095-48E5-8B44-E138AD540F6F}"/>
              </a:ext>
            </a:extLst>
          </p:cNvPr>
          <p:cNvSpPr>
            <a:spLocks noGrp="1"/>
          </p:cNvSpPr>
          <p:nvPr/>
        </p:nvSpPr>
        <p:spPr>
          <a:xfrm>
            <a:off x="4827402" y="2016895"/>
            <a:ext cx="6881887" cy="9982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</a:rPr>
              <a:t>IEEE Aerospace Electronic Systems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India Membership Initiative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FB642-C925-470D-A2D9-02A0B8114332}"/>
              </a:ext>
            </a:extLst>
          </p:cNvPr>
          <p:cNvSpPr>
            <a:spLocks noGrp="1"/>
          </p:cNvSpPr>
          <p:nvPr/>
        </p:nvSpPr>
        <p:spPr>
          <a:xfrm>
            <a:off x="4827402" y="3222436"/>
            <a:ext cx="6881887" cy="226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None/>
              <a:defRPr sz="28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>
                <a:solidFill>
                  <a:schemeClr val="bg1">
                    <a:lumMod val="85000"/>
                  </a:schemeClr>
                </a:solidFill>
              </a:rPr>
              <a:t>Puneet Kumar Mishra</a:t>
            </a:r>
          </a:p>
          <a:p>
            <a:endParaRPr lang="en-US" sz="13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AESS Board of Governors Meeting – Fall 2024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25-26 October 2024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Rennes, France</a:t>
            </a:r>
          </a:p>
        </p:txBody>
      </p:sp>
    </p:spTree>
    <p:extLst>
      <p:ext uri="{BB962C8B-B14F-4D97-AF65-F5344CB8AC3E}">
        <p14:creationId xmlns:p14="http://schemas.microsoft.com/office/powerpoint/2010/main" val="1842216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876EE9E-558D-C8B0-29DA-980C6559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Status: since Inception &amp; November 2023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3C31B84-D9EC-EA4B-AB6E-CA48E891C8ED}"/>
              </a:ext>
            </a:extLst>
          </p:cNvPr>
          <p:cNvSpPr txBox="1">
            <a:spLocks/>
          </p:cNvSpPr>
          <p:nvPr/>
        </p:nvSpPr>
        <p:spPr>
          <a:xfrm>
            <a:off x="0" y="1346468"/>
            <a:ext cx="4944979" cy="341966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0096FF"/>
                </a:solidFill>
              </a:rPr>
              <a:t>Approved in Spring 2022 </a:t>
            </a:r>
            <a:r>
              <a:rPr lang="en-US" sz="2400" b="1" dirty="0" err="1">
                <a:solidFill>
                  <a:srgbClr val="0096FF"/>
                </a:solidFill>
              </a:rPr>
              <a:t>BoG</a:t>
            </a:r>
            <a:r>
              <a:rPr lang="en-US" sz="2400" b="1" dirty="0">
                <a:solidFill>
                  <a:srgbClr val="0096FF"/>
                </a:solidFill>
              </a:rPr>
              <a:t> Meeting</a:t>
            </a:r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0096FF"/>
                </a:solidFill>
              </a:rPr>
              <a:t>Membership Growth &gt;7X</a:t>
            </a:r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0096FF"/>
                </a:solidFill>
              </a:rPr>
              <a:t>Section Chapter: &gt;2.6X</a:t>
            </a:r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0096FF"/>
                </a:solidFill>
              </a:rPr>
              <a:t>Student Branch Chapters:17.5X</a:t>
            </a:r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0096FF"/>
                </a:solidFill>
              </a:rPr>
              <a:t>Several Under Progress</a:t>
            </a:r>
          </a:p>
          <a:p>
            <a:pPr marL="457200" indent="-457200">
              <a:buAutoNum type="arabicPeriod" startAt="7"/>
            </a:pPr>
            <a:r>
              <a:rPr lang="en-US" sz="2400" b="1" dirty="0">
                <a:solidFill>
                  <a:srgbClr val="0096FF"/>
                </a:solidFill>
              </a:rPr>
              <a:t>333 Professional Members </a:t>
            </a:r>
          </a:p>
          <a:p>
            <a:pPr marL="457200" indent="-457200">
              <a:buAutoNum type="arabicPeriod" startAt="7"/>
            </a:pPr>
            <a:r>
              <a:rPr lang="en-US" sz="2400" b="1" dirty="0">
                <a:solidFill>
                  <a:srgbClr val="0096FF"/>
                </a:solidFill>
              </a:rPr>
              <a:t>3 chapters &gt;100+ Members</a:t>
            </a:r>
          </a:p>
          <a:p>
            <a:pPr marL="457200" indent="-457200">
              <a:buAutoNum type="arabicPeriod" startAt="7"/>
            </a:pPr>
            <a:r>
              <a:rPr lang="en-US" sz="2400" b="1" dirty="0">
                <a:solidFill>
                  <a:srgbClr val="0096FF"/>
                </a:solidFill>
              </a:rPr>
              <a:t>300+ Female Members (Bangalore: 254)</a:t>
            </a:r>
          </a:p>
          <a:p>
            <a:pPr marL="457200" indent="-457200">
              <a:buAutoNum type="arabicPeriod" startAt="7"/>
            </a:pPr>
            <a:endParaRPr lang="en-US" sz="2400" b="1" dirty="0">
              <a:solidFill>
                <a:srgbClr val="0096FF"/>
              </a:solidFill>
            </a:endParaRPr>
          </a:p>
          <a:p>
            <a:endParaRPr lang="en-US" sz="2400" b="1" dirty="0">
              <a:solidFill>
                <a:srgbClr val="0096FF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FD5F3BB-02D5-5E4A-941D-7191B16CD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734544"/>
              </p:ext>
            </p:extLst>
          </p:nvPr>
        </p:nvGraphicFramePr>
        <p:xfrm>
          <a:off x="4944979" y="1346467"/>
          <a:ext cx="6942221" cy="3130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8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2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5203">
                  <a:extLst>
                    <a:ext uri="{9D8B030D-6E8A-4147-A177-3AD203B41FA5}">
                      <a16:colId xmlns:a16="http://schemas.microsoft.com/office/drawing/2014/main" val="144850037"/>
                    </a:ext>
                  </a:extLst>
                </a:gridCol>
                <a:gridCol w="10851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4108">
                <a:tc rowSpan="2">
                  <a:txBody>
                    <a:bodyPr/>
                    <a:lstStyle/>
                    <a:p>
                      <a:r>
                        <a:rPr lang="en-US" sz="1600" dirty="0" err="1"/>
                        <a:t>SNo</a:t>
                      </a:r>
                      <a:r>
                        <a:rPr lang="en-US" sz="1600" dirty="0"/>
                        <a:t>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/>
                        <a:t>India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Summary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38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As on Oct 20, 2022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 on May 3, 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 on Oct 19, 2024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2323"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Total Membership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1097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My Parent Section Bangalore is largest AESS Chapter  with 604 Members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Student  Chapter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23846682"/>
                  </a:ext>
                </a:extLst>
              </a:tr>
              <a:tr h="429935"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Section Chapter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86528243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266E565D-9E7E-1D41-B52E-6D09226C07C5}"/>
              </a:ext>
            </a:extLst>
          </p:cNvPr>
          <p:cNvSpPr/>
          <p:nvPr/>
        </p:nvSpPr>
        <p:spPr>
          <a:xfrm>
            <a:off x="467226" y="4861494"/>
            <a:ext cx="104935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2800" b="1" dirty="0">
                <a:solidFill>
                  <a:srgbClr val="FF0000"/>
                </a:solidFill>
              </a:rPr>
              <a:t>Global/R10/India/Bangalore: 5570/1357/821/466 (May 2024) Global/R10/India/Bangalore: 6524/1753/1097/604 (Oct 2024)</a:t>
            </a:r>
          </a:p>
        </p:txBody>
      </p:sp>
    </p:spTree>
    <p:extLst>
      <p:ext uri="{BB962C8B-B14F-4D97-AF65-F5344CB8AC3E}">
        <p14:creationId xmlns:p14="http://schemas.microsoft.com/office/powerpoint/2010/main" val="1014645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CB501C9-3CB2-4916-CC21-B757F81AA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term goal (SWOT Planning)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3F4D9DD-A3A0-4645-A970-161B6994E939}"/>
              </a:ext>
            </a:extLst>
          </p:cNvPr>
          <p:cNvSpPr>
            <a:spLocks noGrp="1"/>
          </p:cNvSpPr>
          <p:nvPr/>
        </p:nvSpPr>
        <p:spPr>
          <a:xfrm>
            <a:off x="785004" y="853283"/>
            <a:ext cx="9862676" cy="6004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Strength</a:t>
            </a:r>
          </a:p>
          <a:p>
            <a:pPr lvl="1"/>
            <a:r>
              <a:rPr lang="en-US" dirty="0"/>
              <a:t>50K+ Professionals in AESS Designated fields</a:t>
            </a:r>
          </a:p>
          <a:p>
            <a:pPr lvl="1"/>
            <a:r>
              <a:rPr lang="en-US" dirty="0" err="1"/>
              <a:t>GoI</a:t>
            </a:r>
            <a:r>
              <a:rPr lang="en-US" dirty="0"/>
              <a:t> has opened up the Space &amp; </a:t>
            </a:r>
            <a:r>
              <a:rPr lang="en-US" dirty="0" err="1"/>
              <a:t>Defence</a:t>
            </a:r>
            <a:r>
              <a:rPr lang="en-US" dirty="0"/>
              <a:t> Sector </a:t>
            </a:r>
          </a:p>
          <a:p>
            <a:pPr lvl="1"/>
            <a:r>
              <a:rPr lang="en-US" dirty="0"/>
              <a:t>Exponential growth observed in AESS ecosystem </a:t>
            </a:r>
          </a:p>
          <a:p>
            <a:pPr lvl="1"/>
            <a:r>
              <a:rPr lang="en-US" dirty="0"/>
              <a:t>8 Section Chapter &amp; 35 Student Chapter</a:t>
            </a:r>
          </a:p>
          <a:p>
            <a:pPr lvl="1"/>
            <a:r>
              <a:rPr lang="en-US" dirty="0"/>
              <a:t>Flagship Conference involving all Chapters: IEEE SPACE</a:t>
            </a:r>
          </a:p>
          <a:p>
            <a:r>
              <a:rPr lang="en-US" dirty="0"/>
              <a:t>Weakness </a:t>
            </a:r>
          </a:p>
          <a:p>
            <a:pPr lvl="1"/>
            <a:r>
              <a:rPr lang="en-US" dirty="0"/>
              <a:t>5/13 Sections does not have AESS Chapter in India</a:t>
            </a:r>
          </a:p>
          <a:p>
            <a:pPr lvl="1"/>
            <a:r>
              <a:rPr lang="en-US" dirty="0"/>
              <a:t>1097 AESS members in 75K+ IEEE Members IN India</a:t>
            </a:r>
          </a:p>
          <a:p>
            <a:pPr lvl="1"/>
            <a:r>
              <a:rPr lang="en-US" dirty="0"/>
              <a:t>35 Student Chapters in 1000+ Student Branches</a:t>
            </a:r>
          </a:p>
          <a:p>
            <a:r>
              <a:rPr lang="en-US" dirty="0"/>
              <a:t>Opportunity</a:t>
            </a:r>
          </a:p>
          <a:p>
            <a:pPr lvl="1"/>
            <a:r>
              <a:rPr lang="en-US" dirty="0"/>
              <a:t>To Open Chapters at Section and Student Branch Levels</a:t>
            </a:r>
          </a:p>
          <a:p>
            <a:pPr lvl="1"/>
            <a:r>
              <a:rPr lang="en-US" dirty="0"/>
              <a:t>Raise the bar of Flagship Conference (1K+ Delegates, 50+ Industry): IEEE SPACE (July 21-23, 2025)</a:t>
            </a:r>
          </a:p>
          <a:p>
            <a:pPr lvl="1"/>
            <a:r>
              <a:rPr lang="en-US" dirty="0"/>
              <a:t>Engaging 500+Large/ MSMEs &amp; 200+Startups </a:t>
            </a:r>
          </a:p>
          <a:p>
            <a:r>
              <a:rPr lang="en-US" dirty="0"/>
              <a:t>Threat</a:t>
            </a:r>
          </a:p>
          <a:p>
            <a:pPr lvl="1"/>
            <a:r>
              <a:rPr lang="en-US" dirty="0"/>
              <a:t>Potential Member Engagement with other societies and professional bodies, conferences due to lack of our presence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452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7BE801-5E3E-5C8F-E06F-28D7DC15F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Motion(s)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DC198D4-AEE5-DD59-EAB4-B7217BEC4F4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Puneet Mishra moves to support the IEEE AESS India Initiative in the amount of $5,000.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Meeting with Section and Student Chapters leadership to open Chapters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Promotion of AESS in Events focusing AESS Field of Interest as Speaker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Additional Financial expenditure of $5,000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Financial Implications: $5,000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Notes: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Since 2022 each year USD 5K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These funds were allocated for attending Events and Meetings as well as setting up AESS promotion Booths at some important events like AISYWLC at Pune, Leadership summit at Vizag. </a:t>
            </a:r>
          </a:p>
        </p:txBody>
      </p:sp>
    </p:spTree>
    <p:extLst>
      <p:ext uri="{BB962C8B-B14F-4D97-AF65-F5344CB8AC3E}">
        <p14:creationId xmlns:p14="http://schemas.microsoft.com/office/powerpoint/2010/main" val="2996677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386</Words>
  <Application>Microsoft Office PowerPoint</Application>
  <PresentationFormat>Widescreen</PresentationFormat>
  <Paragraphs>67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Courier New</vt:lpstr>
      <vt:lpstr>LucidaGrande</vt:lpstr>
      <vt:lpstr>Wingdings</vt:lpstr>
      <vt:lpstr>Office Theme</vt:lpstr>
      <vt:lpstr>PowerPoint Presentation</vt:lpstr>
      <vt:lpstr>Status: since Inception &amp; November 2023</vt:lpstr>
      <vt:lpstr>Short term goal (SWOT Planning) </vt:lpstr>
      <vt:lpstr>Motion(s)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Hough,Mackenzie C</dc:creator>
  <cp:lastModifiedBy>Amanda Osborn</cp:lastModifiedBy>
  <cp:revision>45</cp:revision>
  <dcterms:created xsi:type="dcterms:W3CDTF">2020-06-23T20:53:44Z</dcterms:created>
  <dcterms:modified xsi:type="dcterms:W3CDTF">2024-10-23T19:45:38Z</dcterms:modified>
</cp:coreProperties>
</file>