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6" r:id="rId3"/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7" name="Google Shape;19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Rectangle&#10;&#10;Description automatically generated with medium confidence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clipart, tableware, dishware&#10;&#10;Description automatically generated" id="18" name="Google Shape;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Vertical Title and Text">
  <p:cSld name="1_Vertical Title an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17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Vertical Title and Text">
  <p:cSld name="2_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8"/>
          <p:cNvSpPr txBox="1"/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Rectangle&#10;&#10;Description automatically generated with medium confidence" id="97" name="Google Shape;9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clipart, tableware, dishware&#10;&#10;Description automatically generated" id="98" name="Google Shape;9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C70A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idx="1" type="body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2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5" name="Google Shape;12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8" name="Google Shape;138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9" name="Google Shape;149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Vertical Title and Text">
  <p:cSld name="1_Vertical Title and 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Vertical Title and Text">
  <p:cSld name="2_Vertical Title and 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r>
              <a:t/>
            </a:r>
            <a:endParaRPr b="1" i="0" sz="3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background pattern&#10;&#10;Description automatically generated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background pattern&#10;&#10;Description automatically generated" id="82" name="Google Shape;82;p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/>
          <p:nvPr/>
        </p:nvSpPr>
        <p:spPr>
          <a:xfrm>
            <a:off x="4827402" y="2016895"/>
            <a:ext cx="68820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VP Membership</a:t>
            </a:r>
            <a:endParaRPr b="1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31"/>
          <p:cNvSpPr/>
          <p:nvPr/>
        </p:nvSpPr>
        <p:spPr>
          <a:xfrm>
            <a:off x="4827402" y="3222436"/>
            <a:ext cx="6882000" cy="2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</a:pPr>
            <a:r>
              <a:rPr b="1" i="1" lang="en-US" sz="2900" u="none" cap="none" strike="noStrik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Abir TABARKI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</a:pPr>
            <a:r>
              <a:t/>
            </a:r>
            <a:endParaRPr b="1" i="1" sz="1300" u="none" cap="none" strike="noStrik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 u="none" cap="none" strike="noStrik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AESS Board of Governors Meeting – Fall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 u="none" cap="none" strike="noStrik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25-26 October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 u="none" cap="none" strike="noStrik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Rennes, France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0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Motion(s)</a:t>
            </a:r>
            <a:endParaRPr/>
          </a:p>
        </p:txBody>
      </p:sp>
      <p:sp>
        <p:nvSpPr>
          <p:cNvPr id="218" name="Google Shape;218;p40"/>
          <p:cNvSpPr txBox="1"/>
          <p:nvPr>
            <p:ph idx="1" type="body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Abir Tabarki moves to moves to fund $25,000 for the 2025 AESS Student and Young Professionals (SYP) Congress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Pros: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ever AESS SYP Congress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and YP worldwide will attend Congress to learn about AESS and career advice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Managed and organized by AESS Students/YP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Perfect opportunity for AESS to reach out to dozens of students/YP with a clear message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Cons: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keep the budget affordable, students/YP are expected to take the lead and organize the conference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$25k may not suffice to run the conference. Past events cost &gt;$50k, but were far larger.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 to a relatively “limited” budget, the event may become “regional” rather than international.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Implications: $25,000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3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2024 Objectives</a:t>
            </a:r>
            <a:endParaRPr b="1" i="0" sz="3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2"/>
          <p:cNvSpPr txBox="1"/>
          <p:nvPr/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Empower Women in Engineering: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and promote initiatives that support women in aerospace and related fields.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a global network of women student branches to share resources, mentorship, and experiences.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 Awareness of AESS Benefits: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campaigns to highlight AESS scholarships, grants, and professional development opportunities.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Utilize social media and webinars to reach a diverse audience and engage students worldwide.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Facilitate Collaboration and Knowledge Sharing: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Organize virtual and in-person events that encourage collaboration among student branches.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best practices, success stories, and resources to strengthen the global AESS community.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>
            <p:ph type="title"/>
          </p:nvPr>
        </p:nvSpPr>
        <p:spPr>
          <a:xfrm>
            <a:off x="321875" y="76200"/>
            <a:ext cx="100353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AESS Student &amp; Young Professional Congress Overview</a:t>
            </a:r>
            <a:endParaRPr/>
          </a:p>
        </p:txBody>
      </p:sp>
      <p:sp>
        <p:nvSpPr>
          <p:cNvPr id="171" name="Google Shape;171;p33"/>
          <p:cNvSpPr txBox="1"/>
          <p:nvPr/>
        </p:nvSpPr>
        <p:spPr>
          <a:xfrm>
            <a:off x="321875" y="1670350"/>
            <a:ext cx="1317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3"/>
          <p:cNvSpPr txBox="1"/>
          <p:nvPr/>
        </p:nvSpPr>
        <p:spPr>
          <a:xfrm>
            <a:off x="511050" y="1333475"/>
            <a:ext cx="10613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Annual Meeting Purpose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Students and young professionals who are members of AESS.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Serve as the central gathering to network and showcase achievements.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and Opportunities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 Sessions: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Share achievements of local units.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Keynotes: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 presentations that highlight IEEE AESS benefits and knowledge.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Round-Table Discussions: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Discuss pertinent topics in the Aerospace and Electronic Systems fields.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Workshops: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Participate in workshops that delve into technical activities within AESS.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Awards and Recognition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Chapters Recognition: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Student branch chapters and section chapters can receive awards.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Awards presented by the AESS awards committee during the congress.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AES S&amp;YP Congress host Submission Overview</a:t>
            </a:r>
            <a:endParaRPr/>
          </a:p>
        </p:txBody>
      </p:sp>
      <p:sp>
        <p:nvSpPr>
          <p:cNvPr id="178" name="Google Shape;178;p34"/>
          <p:cNvSpPr txBox="1"/>
          <p:nvPr/>
        </p:nvSpPr>
        <p:spPr>
          <a:xfrm>
            <a:off x="660000" y="1226425"/>
            <a:ext cx="86400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Submit a comprehensive proposal to host the event 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Requirements: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Include general information, detailed hosting plans, and all supporting materials.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Emphasize past event organization, sponsor relations, and speaker engagements.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4"/>
          <p:cNvSpPr txBox="1"/>
          <p:nvPr/>
        </p:nvSpPr>
        <p:spPr>
          <a:xfrm>
            <a:off x="660000" y="2585850"/>
            <a:ext cx="9498600" cy="16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 Roles: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Include Chairperson, Heads of Program, Meals, Accommodation, Technical and Social Activities, Young Professionals, Sponsorship, Treasurer, Secretary, and Webmaster.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 Considerations: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Dates and Venues: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Avoid significant holidays, consider logistics and accessibility.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Catering and Transportation: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Account for diverse dietary needs and efficient local transport.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Congress Planning Timeline</a:t>
            </a:r>
            <a:endParaRPr/>
          </a:p>
        </p:txBody>
      </p:sp>
      <p:sp>
        <p:nvSpPr>
          <p:cNvPr id="185" name="Google Shape;185;p35"/>
          <p:cNvSpPr txBox="1"/>
          <p:nvPr/>
        </p:nvSpPr>
        <p:spPr>
          <a:xfrm>
            <a:off x="1152950" y="1289400"/>
            <a:ext cx="9326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5"/>
          <p:cNvSpPr txBox="1"/>
          <p:nvPr/>
        </p:nvSpPr>
        <p:spPr>
          <a:xfrm>
            <a:off x="734800" y="1099350"/>
            <a:ext cx="8100300" cy="4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Guidelines: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+ 15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 the umbrella of the S&amp;YP Committee, prepare the necessary guidelines for the congress.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Launch and Promotion: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+ 30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Officially launch and promote the call for congress participation.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Submission Deadline: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+ 90 (2 months preparation)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Deadline for potential participants to submit their proposals.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Period: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+ 90 – DOA + 120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Review all applications and select the top 3 applicants.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and Budget Approval: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+ 120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Choose the organizer of the congress and approve the budget.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 Phase: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DOA + 120 🡪 Day of Event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 collaboration with the organizing committee to make the congress a reality in Summer 2025.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5"/>
          <p:cNvSpPr txBox="1"/>
          <p:nvPr/>
        </p:nvSpPr>
        <p:spPr>
          <a:xfrm>
            <a:off x="9669101" y="4799035"/>
            <a:ext cx="1901228" cy="64633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DOA: Day of BoG Approval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Funding Strategy for AESS S&amp;YP Congress</a:t>
            </a:r>
            <a:endParaRPr/>
          </a:p>
        </p:txBody>
      </p:sp>
      <p:sp>
        <p:nvSpPr>
          <p:cNvPr id="193" name="Google Shape;193;p36"/>
          <p:cNvSpPr txBox="1"/>
          <p:nvPr/>
        </p:nvSpPr>
        <p:spPr>
          <a:xfrm>
            <a:off x="340950" y="1594525"/>
            <a:ext cx="1151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6"/>
          <p:cNvSpPr txBox="1"/>
          <p:nvPr/>
        </p:nvSpPr>
        <p:spPr>
          <a:xfrm>
            <a:off x="734800" y="1136500"/>
            <a:ext cx="8958900" cy="51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b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 funds to support the attendance of active AESS S&amp;YP volunteers at the congress, covering registration and travel expenses.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Strategies: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Costs &amp; Increase Attendance: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location of the congress is a crucial factor. To make the congress more accessible, select an organizer in a region with a high density of members.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Criteria for Organizer: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Choose a Chapter or Student Branch Chapter (SBC) with a significant member base to host, ensuring a broader potential participant pool.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Budget Proposal: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Estimated Attendance: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80 participants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Allocation: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Funding proposed to support about 55 participants (until funds are exhausted)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Coverage Focus: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Aim to provide substantial assistance with travel and registration costs to facilitate maximum participation.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Funding Strategy for AESS S&amp;YP Congress</a:t>
            </a:r>
            <a:endParaRPr/>
          </a:p>
        </p:txBody>
      </p:sp>
      <p:pic>
        <p:nvPicPr>
          <p:cNvPr id="200" name="Google Shape;200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25" y="1394737"/>
            <a:ext cx="11350950" cy="406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/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Purpose and Eligibility</a:t>
            </a:r>
            <a:endParaRPr/>
          </a:p>
        </p:txBody>
      </p:sp>
      <p:sp>
        <p:nvSpPr>
          <p:cNvPr id="206" name="Google Shape;206;p38"/>
          <p:cNvSpPr txBox="1"/>
          <p:nvPr/>
        </p:nvSpPr>
        <p:spPr>
          <a:xfrm>
            <a:off x="340950" y="1594525"/>
            <a:ext cx="11510100" cy="34293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Enable AES Student and Young Professionals members to participate in the AES SYP Congress.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Eligibility: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Exclusive to IEEE AESS members of the grades “Undergraduate,” “Graduate,” or “Young Professionals.”</a:t>
            </a:r>
            <a:endParaRPr b="0" i="0" sz="17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Expenses Covered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Airfare, registration fees, accommodation, visa, and transportation costs.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Process and Communication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Committee: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Members of the AES membership committee evaluate submissions.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Results announced via IEEE emails and official AES platforms.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/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Selection Criteria and Funding Allocation Priorities</a:t>
            </a:r>
            <a:endParaRPr/>
          </a:p>
        </p:txBody>
      </p:sp>
      <p:sp>
        <p:nvSpPr>
          <p:cNvPr id="212" name="Google Shape;212;p39"/>
          <p:cNvSpPr txBox="1"/>
          <p:nvPr/>
        </p:nvSpPr>
        <p:spPr>
          <a:xfrm>
            <a:off x="340950" y="1594525"/>
            <a:ext cx="115101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for Selection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Engagement: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Applicant's involvement in IEEE and AES activities.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Letters: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Quality of the support letters provided.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Priority Order for Fund Allocation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 Representation: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Ensures representation from each Region.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Inclusivity Goals: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Balanced representation across all Sections within Regions, Student Branches, Chapters, and YP Affinity Groups.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Objective: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Achieve comprehensive inclusivity within the IEEE AES community.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