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27" r:id="rId2"/>
  </p:sldMasterIdLst>
  <p:notesMasterIdLst>
    <p:notesMasterId r:id="rId12"/>
  </p:notesMasterIdLst>
  <p:sldIdLst>
    <p:sldId id="445" r:id="rId3"/>
    <p:sldId id="447" r:id="rId4"/>
    <p:sldId id="498" r:id="rId5"/>
    <p:sldId id="496" r:id="rId6"/>
    <p:sldId id="455" r:id="rId7"/>
    <p:sldId id="497" r:id="rId8"/>
    <p:sldId id="457" r:id="rId9"/>
    <p:sldId id="460" r:id="rId10"/>
    <p:sldId id="45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/>
    <p:restoredTop sz="94896"/>
  </p:normalViewPr>
  <p:slideViewPr>
    <p:cSldViewPr showGuides="1">
      <p:cViewPr varScale="1">
        <p:scale>
          <a:sx n="81" d="100"/>
          <a:sy n="81" d="100"/>
        </p:scale>
        <p:origin x="2088" y="176"/>
      </p:cViewPr>
      <p:guideLst>
        <p:guide orient="horz" pos="16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88"/>
    </p:cViewPr>
  </p:sorterViewPr>
  <p:notesViewPr>
    <p:cSldViewPr showGuides="1">
      <p:cViewPr>
        <p:scale>
          <a:sx n="100" d="100"/>
          <a:sy n="100" d="100"/>
        </p:scale>
        <p:origin x="-1384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527C93-BDE4-6241-A8C0-C58570EE7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6CB82-BE80-3F48-89EB-2DA9317511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7751C0-C8BA-F54B-9370-1EBB680AF97A}" type="datetime1">
              <a:rPr lang="en-US" altLang="en-US"/>
              <a:pPr>
                <a:defRPr/>
              </a:pPr>
              <a:t>10/26/24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2D2877-FBBB-B049-8751-9983DF445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96570F-1011-E44B-8244-82DEFD105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8898B-D270-274E-8581-CE73B0B953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9EB4-D8A2-344D-B46C-CD9714BCE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64DD30-86BC-2A4F-A715-303BE389B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0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20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05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137242-D511-4A43-8095-98AB5F1DD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3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5" y="59680"/>
            <a:ext cx="7886700" cy="483395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60" y="1189039"/>
            <a:ext cx="7964090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534B9-5387-6846-A4F7-A4F2C92C1E10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E40EBABD-8D86-DD46-BE7C-335E6CC28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CDF17-10B4-294D-9B29-D63E1B1A9D70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CFC591A1-D8D5-F842-A3B8-873CADF97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C86026-E122-0440-9717-F75A9BC4B944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977109C-D61F-8E40-BB99-19A0E1453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A568F-E555-B140-95CC-424A2A229B4C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B6F035A6-8347-CF49-A8F5-D3FA3444D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6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B31448D9-60B6-2A4B-BDEB-294D4602FD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936861"/>
            <a:ext cx="78486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74625"/>
            <a:ext cx="5715000" cy="609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9F2E7FA-72BC-2A4A-BD13-9910AD1AB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D417E7-1BEC-724D-BE1D-444B6A799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34086" b="-24736"/>
          <a:stretch/>
        </p:blipFill>
        <p:spPr>
          <a:xfrm>
            <a:off x="17780" y="1586"/>
            <a:ext cx="1277620" cy="760389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FC6875AD-00E0-8945-AA35-82A06AD65C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0800" y="805819"/>
            <a:ext cx="166584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2"/>
                </a:solidFill>
                <a:latin typeface="Helvetica" pitchFamily="2" charset="0"/>
              </a:rPr>
              <a:t>DSTEI System Phase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966DC-64C0-6148-B854-07A18E7C45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MED241025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19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9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868DD39F-500F-4749-8E12-B03AC311AF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27088"/>
            <a:ext cx="7848600" cy="261937"/>
            <a:chOff x="685800" y="827428"/>
            <a:chExt cx="7848600" cy="261282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92908FA1-ECFA-D344-8603-35DA3FC5DB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97F5EFE3-D9F1-334B-959E-A16D7A7DC85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672263" y="827428"/>
              <a:ext cx="1747837" cy="261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>
                  <a:solidFill>
                    <a:schemeClr val="accent2"/>
                  </a:solidFill>
                  <a:latin typeface="Helvetica" pitchFamily="2" charset="0"/>
                </a:rPr>
                <a:t>UWB Surveillance Radar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E6E53F7-2968-3A42-B06F-522ED4DE64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MED210304 – 1.</a:t>
            </a:r>
            <a:fld id="{B7694B13-186D-D641-854E-18C9C1CEE5FE}" type="slidenum">
              <a:rPr lang="en-US" altLang="en-US" sz="11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60C65-4338-034C-BFC2-D80198B359D2}"/>
              </a:ext>
            </a:extLst>
          </p:cNvPr>
          <p:cNvSpPr txBox="1"/>
          <p:nvPr userDrawn="1"/>
        </p:nvSpPr>
        <p:spPr>
          <a:xfrm>
            <a:off x="0" y="65532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i="1">
                <a:solidFill>
                  <a:srgbClr val="7F7F7F"/>
                </a:solidFill>
                <a:latin typeface="Bauhaus 93" pitchFamily="82" charset="77"/>
              </a:rPr>
              <a:t>medavis consulting</a:t>
            </a:r>
            <a:endParaRPr lang="en-US" altLang="en-US" sz="1600">
              <a:solidFill>
                <a:srgbClr val="7F7F7F"/>
              </a:solidFill>
              <a:latin typeface="Bauhaus 93" pitchFamily="82" charset="77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D7E529BB-46F2-A343-B289-6B6599D91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88"/>
            <a:ext cx="1352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EEE_TAG_BLUE.png">
            <a:extLst>
              <a:ext uri="{FF2B5EF4-FFF2-40B4-BE49-F238E27FC236}">
                <a16:creationId xmlns:a16="http://schemas.microsoft.com/office/drawing/2014/main" id="{F1CB4194-65ED-5E4C-BB81-2048C0A19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988"/>
            <a:ext cx="1049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FE2AB7-353F-324B-9E32-7126520A9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97D451D-9D3C-3D47-90E8-89613AD4A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:a16="http://schemas.microsoft.com/office/drawing/2014/main" id="{90808083-B40B-E247-A64C-0EB6472CF5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71538"/>
            <a:ext cx="7848600" cy="261937"/>
            <a:chOff x="685800" y="871494"/>
            <a:chExt cx="7848600" cy="261282"/>
          </a:xfrm>
        </p:grpSpPr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4E8D8DE0-41C8-D94E-9394-2631CFCBE0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85F34F89-B34D-8B4A-9FF8-667E5C1C86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553200" y="871494"/>
              <a:ext cx="1747838" cy="261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>
                  <a:solidFill>
                    <a:schemeClr val="accent2"/>
                  </a:solidFill>
                  <a:latin typeface="Helvetica" pitchFamily="2" charset="0"/>
                </a:rPr>
                <a:t>UWB Surveillance Radar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4362EDD-5A02-5E41-936B-073A29CB0A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MED210304 – 1.</a:t>
            </a:r>
            <a:fld id="{73DD25B3-E79B-CE42-B2DF-875BE9785E74}" type="slidenum">
              <a:rPr lang="en-US" altLang="en-US" sz="11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029E6-AA7C-D64F-AAE7-B43C6683B871}"/>
              </a:ext>
            </a:extLst>
          </p:cNvPr>
          <p:cNvSpPr txBox="1"/>
          <p:nvPr userDrawn="1"/>
        </p:nvSpPr>
        <p:spPr>
          <a:xfrm>
            <a:off x="0" y="65532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i="1">
                <a:solidFill>
                  <a:srgbClr val="7F7F7F"/>
                </a:solidFill>
                <a:latin typeface="Bauhaus 93" pitchFamily="82" charset="77"/>
              </a:rPr>
              <a:t>medavis consulting</a:t>
            </a:r>
            <a:endParaRPr lang="en-US" altLang="en-US" sz="1600">
              <a:solidFill>
                <a:srgbClr val="7F7F7F"/>
              </a:solidFill>
              <a:latin typeface="Bauhaus 93" pitchFamily="82" charset="77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9D43A583-F8BF-894A-B574-309CBECB1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88"/>
            <a:ext cx="1352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EEE_TAG_BLUE.png">
            <a:extLst>
              <a:ext uri="{FF2B5EF4-FFF2-40B4-BE49-F238E27FC236}">
                <a16:creationId xmlns:a16="http://schemas.microsoft.com/office/drawing/2014/main" id="{DB14EEAE-69C6-C948-A279-139131BCF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988"/>
            <a:ext cx="1049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A64A20C1-A46B-1B49-9819-2F3E2D89A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C32CD6A-A754-C047-8B83-2563109A7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>
            <a:extLst>
              <a:ext uri="{FF2B5EF4-FFF2-40B4-BE49-F238E27FC236}">
                <a16:creationId xmlns:a16="http://schemas.microsoft.com/office/drawing/2014/main" id="{C31746FF-50BB-CD4A-8F1B-1E8CCCF2FF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63600"/>
            <a:ext cx="7848600" cy="261938"/>
            <a:chOff x="685800" y="863567"/>
            <a:chExt cx="7848600" cy="261282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8DC91BF-A5AF-E142-A405-A4A29D4A4A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3C5CB11-7C55-854F-B3CC-2BCC81E0B56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477000" y="863567"/>
              <a:ext cx="1747838" cy="261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>
                  <a:solidFill>
                    <a:schemeClr val="accent2"/>
                  </a:solidFill>
                  <a:latin typeface="Helvetica" pitchFamily="2" charset="0"/>
                </a:rPr>
                <a:t>UWB Surveillance Radar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125E0E8-B553-A142-A5A4-5DF21E5FDB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MED210304 – 1.</a:t>
            </a:r>
            <a:fld id="{7B6E246D-0756-414A-AD6B-7D90269DF122}" type="slidenum">
              <a:rPr lang="en-US" altLang="en-US" sz="11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972A5-C84A-434D-B074-306C732498D2}"/>
              </a:ext>
            </a:extLst>
          </p:cNvPr>
          <p:cNvSpPr txBox="1"/>
          <p:nvPr userDrawn="1"/>
        </p:nvSpPr>
        <p:spPr>
          <a:xfrm>
            <a:off x="0" y="65532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i="1">
                <a:solidFill>
                  <a:srgbClr val="7F7F7F"/>
                </a:solidFill>
                <a:latin typeface="Bauhaus 93" pitchFamily="82" charset="77"/>
              </a:rPr>
              <a:t>medavis consulting</a:t>
            </a:r>
            <a:endParaRPr lang="en-US" altLang="en-US" sz="1600">
              <a:solidFill>
                <a:srgbClr val="7F7F7F"/>
              </a:solidFill>
              <a:latin typeface="Bauhaus 93" pitchFamily="82" charset="77"/>
            </a:endParaRP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id="{5269EA4D-DB1E-434B-A7B3-D407EB62EA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88"/>
            <a:ext cx="1352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EEE_TAG_BLUE.png">
            <a:extLst>
              <a:ext uri="{FF2B5EF4-FFF2-40B4-BE49-F238E27FC236}">
                <a16:creationId xmlns:a16="http://schemas.microsoft.com/office/drawing/2014/main" id="{555E4499-79CB-7440-B0C2-955DEBDD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988"/>
            <a:ext cx="1049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1935"/>
            <a:ext cx="7244080" cy="620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A854547-6009-3540-ADC1-7CFE4215A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5CAEE31-7242-FE4E-B987-4B199C1A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>
            <a:extLst>
              <a:ext uri="{FF2B5EF4-FFF2-40B4-BE49-F238E27FC236}">
                <a16:creationId xmlns:a16="http://schemas.microsoft.com/office/drawing/2014/main" id="{A745548E-A87B-9745-8D7D-D9FE578ADCA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937074"/>
            <a:ext cx="78486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88DA8AE-38F7-DC4E-A18B-B4A87E2F6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A55356-7920-A44D-AADC-51DFC3EB9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" y="1587"/>
            <a:ext cx="1938318" cy="6096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ECE87B04-BF21-4844-ABCA-4400C13693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0800" y="805819"/>
            <a:ext cx="190308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2"/>
                </a:solidFill>
                <a:latin typeface="Helvetica" pitchFamily="2" charset="0"/>
              </a:rPr>
              <a:t>DSTEI System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C7DDB-B848-F04D-BD36-DE434C6F5A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7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551106" y="76237"/>
            <a:ext cx="6737468" cy="55333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sz="255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" y="114113"/>
            <a:ext cx="7886700" cy="710640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FC5F65-62BF-CF49-AD8E-CEBC2F711D98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BE170E9A-CB4B-DF41-B712-0C2182D14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75195E-4320-F94C-8433-679BECEF3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59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3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2926"/>
            <a:ext cx="6858000" cy="1381125"/>
          </a:xfrm>
          <a:prstGeom prst="rect">
            <a:avLst/>
          </a:prstGeo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9144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" y="2301364"/>
            <a:ext cx="2794994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06" y="1188720"/>
            <a:ext cx="7964245" cy="498824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5143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5" y="59680"/>
            <a:ext cx="7886700" cy="483395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E391F-AEB8-494D-AC04-947134A7510F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A80CE316-5343-844D-A50B-10C708470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FACEC1-CD58-E94A-B353-6D90C224B7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" y="656558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E692DF-D56A-C244-A417-3D50CD8C7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74625"/>
            <a:ext cx="6819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AAEFAB-43F9-A141-9B2B-BB8B64BC9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5908AC-C868-C24E-A757-DD0A65504E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1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030" name="Group 14">
            <a:extLst>
              <a:ext uri="{FF2B5EF4-FFF2-40B4-BE49-F238E27FC236}">
                <a16:creationId xmlns:a16="http://schemas.microsoft.com/office/drawing/2014/main" id="{8A7100F6-CF71-8344-8BF8-BDE9105D6A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05819"/>
            <a:ext cx="7848600" cy="261610"/>
            <a:chOff x="685800" y="805229"/>
            <a:chExt cx="7848600" cy="262547"/>
          </a:xfrm>
        </p:grpSpPr>
        <p:sp>
          <p:nvSpPr>
            <p:cNvPr id="1035" name="Line 7">
              <a:extLst>
                <a:ext uri="{FF2B5EF4-FFF2-40B4-BE49-F238E27FC236}">
                  <a16:creationId xmlns:a16="http://schemas.microsoft.com/office/drawing/2014/main" id="{DCFBF535-3164-5048-85AA-1489FFFB55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358ECC65-FF40-C04A-80EA-59C88BEA61E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400800" y="805229"/>
              <a:ext cx="1665841" cy="262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 dirty="0">
                  <a:solidFill>
                    <a:schemeClr val="accent2"/>
                  </a:solidFill>
                  <a:latin typeface="Helvetica" pitchFamily="2" charset="0"/>
                </a:rPr>
                <a:t>DSTEI System Phase 2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7D640-7E23-B944-AB66-DD9B7B6C9E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MED241025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6C70B-0474-B74F-A788-30B5D186C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38018" b="4"/>
          <a:stretch/>
        </p:blipFill>
        <p:spPr>
          <a:xfrm>
            <a:off x="17780" y="1587"/>
            <a:ext cx="1201420" cy="609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 b="0">
          <a:solidFill>
            <a:schemeClr val="accent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hyperlink" Target="mailto:t.sacks@iee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3429000" y="1981200"/>
            <a:ext cx="5161415" cy="7487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</a:rPr>
              <a:t>IEEE Aerospace Electronic Systems</a:t>
            </a:r>
          </a:p>
          <a:p>
            <a:pPr algn="ctr" defTabSz="685800" fontAlgn="auto">
              <a:spcAft>
                <a:spcPts val="0"/>
              </a:spcAft>
            </a:pPr>
            <a:br>
              <a:rPr lang="en-US" sz="27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DSTEI Phase 2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3620552" y="3274078"/>
            <a:ext cx="5161415" cy="16979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175" dirty="0">
                <a:solidFill>
                  <a:prstClr val="white">
                    <a:lumMod val="85000"/>
                  </a:prstClr>
                </a:solidFill>
              </a:rPr>
              <a:t>Mark E Davis. DSTEI Project Manager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en-US" sz="975" dirty="0">
              <a:solidFill>
                <a:prstClr val="white">
                  <a:lumMod val="85000"/>
                </a:prstClr>
              </a:solidFill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>
                    <a:lumMod val="85000"/>
                  </a:prstClr>
                </a:solidFill>
              </a:rPr>
              <a:t>AESS Board of Governors Meeting – Fall 2024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>
                    <a:lumMod val="85000"/>
                  </a:prstClr>
                </a:solidFill>
              </a:rPr>
              <a:t>25-26October 2024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>
                    <a:lumMod val="85000"/>
                  </a:prstClr>
                </a:solidFill>
              </a:rPr>
              <a:t>Rennes France,</a:t>
            </a:r>
          </a:p>
        </p:txBody>
      </p:sp>
    </p:spTree>
    <p:extLst>
      <p:ext uri="{BB962C8B-B14F-4D97-AF65-F5344CB8AC3E}">
        <p14:creationId xmlns:p14="http://schemas.microsoft.com/office/powerpoint/2010/main" val="14051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929BC-6512-E04E-99F3-86B293BC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78" y="1104900"/>
            <a:ext cx="8289440" cy="4648200"/>
          </a:xfrm>
        </p:spPr>
        <p:txBody>
          <a:bodyPr/>
          <a:lstStyle/>
          <a:p>
            <a:r>
              <a:rPr lang="en-US" sz="1600" dirty="0"/>
              <a:t>Region 9 -- South America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AESS Board Liaison –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Giovanna Ramirez Ruiz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Bogota Colombia</a:t>
            </a:r>
          </a:p>
          <a:p>
            <a:pPr lvl="1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“Drone Swarm System for Agricultural Surveillance of Coffee Crops "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Univ. del Cauca, Cauca Colombia,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IEEE Colombia Section</a:t>
            </a: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Camilo Segura, Student Branch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 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Liseth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Viviana Campo, Student Branch Advisor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$25,000 Funds Sent to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UniCauca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by 15 June 2024</a:t>
            </a:r>
          </a:p>
          <a:p>
            <a:pPr lvl="1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Smart Drones for Prevention of Forest Fires"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Universidad National San Antonio Abad del Cusco (UNSAAC), Cusco Peru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, AESS Peru Section </a:t>
            </a: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Alberto Arturo Quinones, Student Branch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 Walter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Mego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Student Branch Advisor</a:t>
            </a: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Peru Section Not Processing, Region 9 Working With MGA For Consolidated Banking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600" dirty="0"/>
              <a:t>Region 10 – India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AESS Board Liaison –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Puneet Mishra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Bangalore, India</a:t>
            </a:r>
          </a:p>
          <a:p>
            <a:pPr lvl="1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 Fire Extinguisher Unmanned Aerial Vehicle ”, 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Nitte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Meenakshi Inst Of Tech Student (NMIT), Bengaluru, India, AESS Bangalore Section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Pradeep Kumar, Student Branch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;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Parameshachari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B. D, Student Branch Advisor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$25,000 Funds Sent To NMIT by 1 August 2024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SPIT Funding Not Approved By MGA and Region 10 Due To Bombay Section Financial Irregularities. -- TAB Notified for Not Proceeding to Phase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C93E3-E5D4-0F44-90F8-1B97EC19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1" y="179782"/>
            <a:ext cx="7886700" cy="483395"/>
          </a:xfrm>
        </p:spPr>
        <p:txBody>
          <a:bodyPr/>
          <a:lstStyle/>
          <a:p>
            <a:r>
              <a:rPr lang="en-US" dirty="0"/>
              <a:t>DSTEI Phase 2 Project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2E839-5F02-C549-8707-F980B50BD90B}"/>
              </a:ext>
            </a:extLst>
          </p:cNvPr>
          <p:cNvSpPr txBox="1"/>
          <p:nvPr/>
        </p:nvSpPr>
        <p:spPr>
          <a:xfrm>
            <a:off x="1143000" y="5943600"/>
            <a:ext cx="624839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n-lt"/>
              </a:rPr>
              <a:t>Staggered Start Due To Regions 9 &amp; 10 Issues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91A529-571C-3A4A-80A3-31AEAD16860B}"/>
              </a:ext>
            </a:extLst>
          </p:cNvPr>
          <p:cNvGrpSpPr/>
          <p:nvPr/>
        </p:nvGrpSpPr>
        <p:grpSpPr>
          <a:xfrm>
            <a:off x="381000" y="1981200"/>
            <a:ext cx="398361" cy="381000"/>
            <a:chOff x="286751" y="2548759"/>
            <a:chExt cx="398361" cy="381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7B71E03-EAEF-0F4B-8F25-343109B25E3D}"/>
                </a:ext>
              </a:extLst>
            </p:cNvPr>
            <p:cNvCxnSpPr>
              <a:cxnSpLocks/>
            </p:cNvCxnSpPr>
            <p:nvPr/>
          </p:nvCxnSpPr>
          <p:spPr>
            <a:xfrm>
              <a:off x="286751" y="2739259"/>
              <a:ext cx="93561" cy="17145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5E7AD3B-1CB4-6240-935A-ED01EF013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312" y="2548759"/>
              <a:ext cx="304800" cy="38100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D67C6A-4809-6449-861C-0FA22C45433F}"/>
              </a:ext>
            </a:extLst>
          </p:cNvPr>
          <p:cNvGrpSpPr/>
          <p:nvPr/>
        </p:nvGrpSpPr>
        <p:grpSpPr>
          <a:xfrm>
            <a:off x="427780" y="4514851"/>
            <a:ext cx="398361" cy="381000"/>
            <a:chOff x="286751" y="2548759"/>
            <a:chExt cx="398361" cy="381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80AC68-445E-3349-BFDC-49CCAF11A925}"/>
                </a:ext>
              </a:extLst>
            </p:cNvPr>
            <p:cNvCxnSpPr>
              <a:cxnSpLocks/>
            </p:cNvCxnSpPr>
            <p:nvPr/>
          </p:nvCxnSpPr>
          <p:spPr>
            <a:xfrm>
              <a:off x="286751" y="2739259"/>
              <a:ext cx="93561" cy="17145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0D394C-7B95-4E4E-9474-CAB270D102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312" y="2548759"/>
              <a:ext cx="304800" cy="38100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318C95-F922-794F-8F12-7FB8CC32E5EC}"/>
              </a:ext>
            </a:extLst>
          </p:cNvPr>
          <p:cNvGrpSpPr/>
          <p:nvPr/>
        </p:nvGrpSpPr>
        <p:grpSpPr>
          <a:xfrm>
            <a:off x="322160" y="3127485"/>
            <a:ext cx="398361" cy="381000"/>
            <a:chOff x="286751" y="2548759"/>
            <a:chExt cx="398361" cy="381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DF6AA0-FC00-0846-B872-94FDA3A70E61}"/>
                </a:ext>
              </a:extLst>
            </p:cNvPr>
            <p:cNvCxnSpPr>
              <a:cxnSpLocks/>
            </p:cNvCxnSpPr>
            <p:nvPr/>
          </p:nvCxnSpPr>
          <p:spPr>
            <a:xfrm>
              <a:off x="286751" y="2739259"/>
              <a:ext cx="93561" cy="17145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212F0A-62A3-D946-A769-F73BB6FE3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312" y="2548759"/>
              <a:ext cx="304800" cy="38100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80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8B62CD-98C2-CB41-B7DC-4F2CADFC45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3089123"/>
          <a:ext cx="7964488" cy="1187754"/>
        </p:xfrm>
        <a:graphic>
          <a:graphicData uri="http://schemas.openxmlformats.org/drawingml/2006/table">
            <a:tbl>
              <a:tblPr/>
              <a:tblGrid>
                <a:gridCol w="5088667">
                  <a:extLst>
                    <a:ext uri="{9D8B030D-6E8A-4147-A177-3AD203B41FA5}">
                      <a16:colId xmlns:a16="http://schemas.microsoft.com/office/drawing/2014/main" val="652952865"/>
                    </a:ext>
                  </a:extLst>
                </a:gridCol>
                <a:gridCol w="958607">
                  <a:extLst>
                    <a:ext uri="{9D8B030D-6E8A-4147-A177-3AD203B41FA5}">
                      <a16:colId xmlns:a16="http://schemas.microsoft.com/office/drawing/2014/main" val="3024644617"/>
                    </a:ext>
                  </a:extLst>
                </a:gridCol>
                <a:gridCol w="958607">
                  <a:extLst>
                    <a:ext uri="{9D8B030D-6E8A-4147-A177-3AD203B41FA5}">
                      <a16:colId xmlns:a16="http://schemas.microsoft.com/office/drawing/2014/main" val="3277110113"/>
                    </a:ext>
                  </a:extLst>
                </a:gridCol>
                <a:gridCol w="958607">
                  <a:extLst>
                    <a:ext uri="{9D8B030D-6E8A-4147-A177-3AD203B41FA5}">
                      <a16:colId xmlns:a16="http://schemas.microsoft.com/office/drawing/2014/main" val="1253154885"/>
                    </a:ext>
                  </a:extLst>
                </a:gridCol>
              </a:tblGrid>
              <a:tr h="24904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6629" marR="76629" marT="38315" marB="38315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6629" marR="76629" marT="38315" marB="3831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6629" marR="76629" marT="38315" marB="38315"/>
                </a:tc>
                <a:extLst>
                  <a:ext uri="{0D108BD9-81ED-4DB2-BD59-A6C34878D82A}">
                    <a16:rowId xmlns:a16="http://schemas.microsoft.com/office/drawing/2014/main" val="1305107584"/>
                  </a:ext>
                </a:extLst>
              </a:tr>
              <a:tr h="5172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Jenifer Castillo Rodriguez</a:t>
                      </a:r>
                      <a:endParaRPr lang="en-US" sz="1100" b="1">
                        <a:solidFill>
                          <a:srgbClr val="5F6368"/>
                        </a:solidFill>
                        <a:effectLst/>
                        <a:latin typeface="Google San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>
                          <a:solidFill>
                            <a:srgbClr val="5E5E5E"/>
                          </a:solidFill>
                          <a:effectLst/>
                          <a:latin typeface="Google Sans"/>
                        </a:rPr>
                        <a:t>Oct 25, 2024, 11:47 AM (18 hours ago)</a:t>
                      </a:r>
                      <a:endParaRPr lang="en-US" sz="11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100" b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95124"/>
                  </a:ext>
                </a:extLst>
              </a:tr>
              <a:tr h="172416">
                <a:tc gridSpan="3"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5343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5E5E5E"/>
                          </a:solidFill>
                          <a:effectLst/>
                          <a:latin typeface="Google Sans"/>
                        </a:rPr>
                        <a:t>to </a:t>
                      </a:r>
                      <a:r>
                        <a:rPr lang="en-US" sz="1100" b="0">
                          <a:solidFill>
                            <a:srgbClr val="222222"/>
                          </a:solidFill>
                          <a:effectLst/>
                          <a:latin typeface="Google Sans"/>
                        </a:rPr>
                        <a:t>Teresa</a:t>
                      </a:r>
                      <a:r>
                        <a:rPr lang="en-US" sz="1100">
                          <a:solidFill>
                            <a:srgbClr val="5E5E5E"/>
                          </a:solidFill>
                          <a:effectLst/>
                          <a:latin typeface="Google Sans"/>
                        </a:rPr>
                        <a:t>, </a:t>
                      </a:r>
                      <a:r>
                        <a:rPr lang="en-US" sz="1100" b="0">
                          <a:solidFill>
                            <a:srgbClr val="222222"/>
                          </a:solidFill>
                          <a:effectLst/>
                          <a:latin typeface="Google Sans"/>
                        </a:rPr>
                        <a:t>Christie</a:t>
                      </a:r>
                      <a:r>
                        <a:rPr lang="en-US" sz="1100">
                          <a:solidFill>
                            <a:srgbClr val="5E5E5E"/>
                          </a:solidFill>
                          <a:effectLst/>
                          <a:latin typeface="Google Sans"/>
                        </a:rPr>
                        <a:t>, me, Ignacio, Maria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6629" marR="76629" marT="38315" marB="38315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6629" marR="76629" marT="38315" marB="38315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6629" marR="76629" marT="38315" marB="38315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36451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5B9BD8C-7BBA-5B42-8D47-44748069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MGA Approval on UNSAAC </a:t>
            </a:r>
            <a:r>
              <a:rPr lang="en-US" dirty="0" err="1"/>
              <a:t>Fiunding</a:t>
            </a:r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1224444A-89A1-AE49-9BDC-917B992A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892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F398EE-7FBA-4A46-818A-F0D4BBFB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892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9CCF38-13C7-1D4D-8499-B3170F3B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892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06971F-3B57-7048-A658-B6DBCF75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892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0B61F94D-A72B-2A4C-841B-2ECDE45B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33" y="989955"/>
            <a:ext cx="8855181" cy="53860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Jenifer Castillo Rodriguez                                           October 25,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Dear Mark,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Yesterday the ExCom met and the creation of the custody account of this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SB for this specific project has been approved. Please mind: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This is an exception we are making so the project can move forward. This should not become the rule for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future operation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and projects as this can become something difficult to control.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We accept your offer of monitoring the project and its disbursements in the best way possible.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For example, the officers of Peru Section advised that sometimes the requested came without invoices or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support and this is not the best way to go.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 account should be dissolved by the end of December 2025 or the end of the project. Whatever comes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Teresa advised there is no issue to manage the funding from the account, as long as the payments are done from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custody account to the vendors (international payments).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Please avoid sending the payments to a local account that is not an IEEE related one.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2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Please remember the SB does not have a tax number in Peru.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 am including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@Teresa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in this message. Teresa, any further information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would like to share? After this, I will proceed informing the Section chair.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Thanks all for your support in this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8FAAD4F-0FC5-B840-8F3B-C3AF5773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989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8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B78C-F1D8-CB41-A222-58FE657E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88" y="139919"/>
            <a:ext cx="7886700" cy="483395"/>
          </a:xfrm>
        </p:spPr>
        <p:txBody>
          <a:bodyPr/>
          <a:lstStyle/>
          <a:p>
            <a:r>
              <a:rPr lang="en-US" dirty="0"/>
              <a:t>Phase 2 Master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372A9-AA3A-A942-BE9F-B60A7F9A1B35}"/>
              </a:ext>
            </a:extLst>
          </p:cNvPr>
          <p:cNvSpPr txBox="1"/>
          <p:nvPr/>
        </p:nvSpPr>
        <p:spPr>
          <a:xfrm>
            <a:off x="701893" y="5743545"/>
            <a:ext cx="774021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Each SBC Phase </a:t>
            </a:r>
            <a:r>
              <a:rPr lang="en-US" sz="2000">
                <a:latin typeface="+mn-lt"/>
              </a:rPr>
              <a:t>2 Provided </a:t>
            </a:r>
            <a:r>
              <a:rPr lang="en-US" sz="2000" dirty="0">
                <a:latin typeface="+mn-lt"/>
              </a:rPr>
              <a:t>WBS and Schedule At Kickoff Meeting,</a:t>
            </a:r>
          </a:p>
          <a:p>
            <a:pPr algn="ctr"/>
            <a:r>
              <a:rPr lang="en-US" sz="2000" dirty="0">
                <a:latin typeface="+mn-lt"/>
              </a:rPr>
              <a:t>Note To Anticipate The Budget Finance Transition Over 2025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A3EB17-2398-A743-94E8-4474DCCC276E}"/>
              </a:ext>
            </a:extLst>
          </p:cNvPr>
          <p:cNvGrpSpPr/>
          <p:nvPr/>
        </p:nvGrpSpPr>
        <p:grpSpPr>
          <a:xfrm>
            <a:off x="1200150" y="942099"/>
            <a:ext cx="6743700" cy="4768789"/>
            <a:chOff x="1104900" y="812680"/>
            <a:chExt cx="6934200" cy="50229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41D8C0-19DF-3D4E-AE34-44ED2017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914400"/>
              <a:ext cx="6934200" cy="46439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A4D4DD-B134-8043-85A0-F1462ACF20A9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994900"/>
              <a:ext cx="76200" cy="45634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BD374A-497D-9B41-9353-406C46DC5229}"/>
                </a:ext>
              </a:extLst>
            </p:cNvPr>
            <p:cNvSpPr txBox="1"/>
            <p:nvPr/>
          </p:nvSpPr>
          <p:spPr>
            <a:xfrm>
              <a:off x="6781800" y="81268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2025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F22B3F-2A7B-2B40-B730-556F4347CC65}"/>
                </a:ext>
              </a:extLst>
            </p:cNvPr>
            <p:cNvSpPr txBox="1"/>
            <p:nvPr/>
          </p:nvSpPr>
          <p:spPr>
            <a:xfrm>
              <a:off x="4271276" y="83929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n-lt"/>
                </a:rPr>
                <a:t>2024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1287E-A818-D349-96AF-0D9BC2F1483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1099645"/>
              <a:ext cx="76200" cy="4458655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F66C6B-7E9C-374B-9E64-87365E461A15}"/>
                </a:ext>
              </a:extLst>
            </p:cNvPr>
            <p:cNvCxnSpPr/>
            <p:nvPr/>
          </p:nvCxnSpPr>
          <p:spPr>
            <a:xfrm>
              <a:off x="3733800" y="5638800"/>
              <a:ext cx="4191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0F622-3A63-B049-B041-1B7CAC7FF86F}"/>
                </a:ext>
              </a:extLst>
            </p:cNvPr>
            <p:cNvSpPr txBox="1"/>
            <p:nvPr/>
          </p:nvSpPr>
          <p:spPr>
            <a:xfrm>
              <a:off x="5263160" y="5466257"/>
              <a:ext cx="9108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2060"/>
                  </a:solidFill>
                  <a:latin typeface="+mn-lt"/>
                </a:rPr>
                <a:t>Phase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25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6796-4A3E-6F49-AC89-67CBC4E0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DSTEI Phase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4F6C-3FC0-9E41-98FE-B54A136D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Phase 2 Monthly Status Report on plan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Quarterly Progress Virtual Review In December or Early January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Region 9 Facilitating  Funding For UNSAAC Phase 2 CB Transfer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UNSAAC Will Have A 4-5 Month Delay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Phase 2 Critical Design Review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Planning on January or February For In Person Reviews at Peru and </a:t>
            </a:r>
            <a:r>
              <a:rPr lang="en-US" dirty="0" err="1"/>
              <a:t>Colobmbia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NMIT Bangalore CDR In July For SPACE2025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Tutorials Planned For CDR At Both Regions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DFD17-83E3-9645-820C-C4428FEFCD6B}"/>
              </a:ext>
            </a:extLst>
          </p:cNvPr>
          <p:cNvSpPr txBox="1"/>
          <p:nvPr/>
        </p:nvSpPr>
        <p:spPr>
          <a:xfrm>
            <a:off x="1143000" y="5943600"/>
            <a:ext cx="624839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3 SBCs Phase 2 CDR In Early 2025</a:t>
            </a:r>
          </a:p>
        </p:txBody>
      </p:sp>
    </p:spTree>
    <p:extLst>
      <p:ext uri="{BB962C8B-B14F-4D97-AF65-F5344CB8AC3E}">
        <p14:creationId xmlns:p14="http://schemas.microsoft.com/office/powerpoint/2010/main" val="99565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C259-5BDA-874E-8D12-C76FB251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418490"/>
            <a:ext cx="5715000" cy="609600"/>
          </a:xfrm>
        </p:spPr>
        <p:txBody>
          <a:bodyPr/>
          <a:lstStyle/>
          <a:p>
            <a:r>
              <a:rPr lang="en-US" dirty="0"/>
              <a:t>Back Up Material</a:t>
            </a:r>
          </a:p>
        </p:txBody>
      </p:sp>
    </p:spTree>
    <p:extLst>
      <p:ext uri="{BB962C8B-B14F-4D97-AF65-F5344CB8AC3E}">
        <p14:creationId xmlns:p14="http://schemas.microsoft.com/office/powerpoint/2010/main" val="238403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0" y="247232"/>
            <a:ext cx="5715000" cy="609600"/>
          </a:xfrm>
        </p:spPr>
        <p:txBody>
          <a:bodyPr/>
          <a:lstStyle/>
          <a:p>
            <a:r>
              <a:rPr lang="en-US" dirty="0"/>
              <a:t>DSTEI </a:t>
            </a:r>
            <a:r>
              <a:rPr lang="en-US" dirty="0" err="1"/>
              <a:t>UniCauca</a:t>
            </a:r>
            <a:r>
              <a:rPr lang="en-US" dirty="0"/>
              <a:t> Student Branch PDR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042" y="3560083"/>
            <a:ext cx="4191000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/>
              <a:t>High Level System Architecture</a:t>
            </a:r>
          </a:p>
          <a:p>
            <a:pPr lvl="1"/>
            <a:r>
              <a:rPr lang="en-US" sz="1400" dirty="0"/>
              <a:t>Tradeoff On 2 Drone Platforms</a:t>
            </a:r>
          </a:p>
          <a:p>
            <a:pPr lvl="1"/>
            <a:r>
              <a:rPr lang="en-US" sz="1400" dirty="0"/>
              <a:t>Flew Multispectral 4-Band Sensor</a:t>
            </a:r>
          </a:p>
          <a:p>
            <a:pPr lvl="1"/>
            <a:r>
              <a:rPr lang="en-US" sz="1400" dirty="0"/>
              <a:t>Demo Key Performance Parameters</a:t>
            </a:r>
          </a:p>
          <a:p>
            <a:pPr lvl="1"/>
            <a:r>
              <a:rPr lang="en-US" sz="1400" dirty="0"/>
              <a:t>Machine Learning On Crop Health</a:t>
            </a:r>
          </a:p>
          <a:p>
            <a:pPr lvl="1"/>
            <a:r>
              <a:rPr lang="en-US" sz="1400" dirty="0"/>
              <a:t>Real Time Processing Breadboard</a:t>
            </a:r>
          </a:p>
          <a:p>
            <a:pPr lvl="1"/>
            <a:r>
              <a:rPr lang="en-US" sz="1400" dirty="0"/>
              <a:t>Comm/Cyber Protocol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UAV/ROV Geoscience Network</a:t>
            </a:r>
          </a:p>
          <a:p>
            <a:pPr lvl="1"/>
            <a:r>
              <a:rPr lang="en-US" sz="1400" dirty="0"/>
              <a:t>Mentorship With Multiple AES Chapters</a:t>
            </a:r>
          </a:p>
          <a:p>
            <a:pPr lvl="1"/>
            <a:r>
              <a:rPr lang="en-US" sz="1400" dirty="0"/>
              <a:t>Grow Industry Supporters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D5A65-EFDB-5647-9EFA-284E68B86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3" t="8049" r="5252"/>
          <a:stretch/>
        </p:blipFill>
        <p:spPr>
          <a:xfrm>
            <a:off x="146958" y="1045482"/>
            <a:ext cx="4356115" cy="251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0E65B-4BB3-4F44-B6A8-66D53A984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45407"/>
            <a:ext cx="2584450" cy="195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B3C7D-843B-744A-AECC-608A8BBF8243}"/>
              </a:ext>
            </a:extLst>
          </p:cNvPr>
          <p:cNvSpPr txBox="1"/>
          <p:nvPr/>
        </p:nvSpPr>
        <p:spPr>
          <a:xfrm>
            <a:off x="5029200" y="104548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Flight Tests 2 Drone Types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38099" y="3628082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 err="1"/>
              <a:t>UniCauca</a:t>
            </a:r>
            <a:r>
              <a:rPr lang="en-US" sz="1600" kern="0" dirty="0"/>
              <a:t> Student Branch Growth</a:t>
            </a:r>
          </a:p>
          <a:p>
            <a:pPr lvl="1"/>
            <a:r>
              <a:rPr lang="en-US" sz="1600" kern="0" dirty="0"/>
              <a:t>17 Students, With Succession Plan</a:t>
            </a:r>
          </a:p>
          <a:p>
            <a:pPr lvl="1"/>
            <a:r>
              <a:rPr lang="en-US" sz="1600" kern="0" dirty="0"/>
              <a:t>Advisor Dr. Campo: Innovative Mgt. In Drone Management, Crop Applications</a:t>
            </a:r>
          </a:p>
          <a:p>
            <a:pPr lvl="1"/>
            <a:r>
              <a:rPr lang="en-US" sz="1600" kern="0" dirty="0"/>
              <a:t>Strong Interface With AESS COL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400" kern="0" dirty="0"/>
              <a:t>Colombia SBC Meetings</a:t>
            </a:r>
          </a:p>
          <a:p>
            <a:pPr lvl="1"/>
            <a:r>
              <a:rPr lang="en-US" sz="1400" kern="0" dirty="0"/>
              <a:t>Embry Riddle Univ. USA</a:t>
            </a:r>
          </a:p>
          <a:p>
            <a:pPr lvl="1"/>
            <a:r>
              <a:rPr lang="en-US" sz="1400" kern="0" dirty="0"/>
              <a:t>Small Business in Colombia, Ireland &amp; Mexico</a:t>
            </a:r>
          </a:p>
          <a:p>
            <a:r>
              <a:rPr lang="en-US" sz="1600" kern="0" dirty="0"/>
              <a:t>Collaboration With Regional Crop Growers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32319-96CF-BB41-9FAC-C0621158A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096772"/>
            <a:ext cx="1327150" cy="461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B9BB10-FD04-BD44-BA93-AB501928A6E8}"/>
              </a:ext>
            </a:extLst>
          </p:cNvPr>
          <p:cNvSpPr txBox="1"/>
          <p:nvPr/>
        </p:nvSpPr>
        <p:spPr>
          <a:xfrm>
            <a:off x="355600" y="6379483"/>
            <a:ext cx="369569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2 Funding July 2024</a:t>
            </a:r>
          </a:p>
        </p:txBody>
      </p:sp>
    </p:spTree>
    <p:extLst>
      <p:ext uri="{BB962C8B-B14F-4D97-AF65-F5344CB8AC3E}">
        <p14:creationId xmlns:p14="http://schemas.microsoft.com/office/powerpoint/2010/main" val="67749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38577"/>
            <a:ext cx="6705600" cy="609600"/>
          </a:xfrm>
        </p:spPr>
        <p:txBody>
          <a:bodyPr/>
          <a:lstStyle/>
          <a:p>
            <a:r>
              <a:rPr lang="en-US" dirty="0"/>
              <a:t>DSTEI N.M.I.T.  Student Branch PDR + QPR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663310"/>
            <a:ext cx="4495800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/>
              <a:t>High Level System Architecture</a:t>
            </a:r>
          </a:p>
          <a:p>
            <a:pPr lvl="1"/>
            <a:r>
              <a:rPr lang="en-US" sz="1400" dirty="0"/>
              <a:t>Developed And Flew An Octocopter Drone</a:t>
            </a:r>
          </a:p>
          <a:p>
            <a:pPr lvl="1"/>
            <a:r>
              <a:rPr lang="en-US" sz="1400" dirty="0" err="1"/>
              <a:t>PixHawk</a:t>
            </a:r>
            <a:r>
              <a:rPr lang="en-US" sz="1400" dirty="0"/>
              <a:t> UAS Flight Controller</a:t>
            </a:r>
          </a:p>
          <a:p>
            <a:pPr lvl="1"/>
            <a:r>
              <a:rPr lang="en-US" sz="1400" dirty="0"/>
              <a:t>Operated 3D CAD Stress Analysis</a:t>
            </a:r>
          </a:p>
          <a:p>
            <a:pPr lvl="1"/>
            <a:r>
              <a:rPr lang="en-US" sz="1400" dirty="0"/>
              <a:t>Machine Learning Algorithms</a:t>
            </a:r>
          </a:p>
          <a:p>
            <a:pPr lvl="1"/>
            <a:r>
              <a:rPr lang="en-US" sz="1400" dirty="0"/>
              <a:t>Day Night Fire Suppression Test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Work With AEROGO Mentor On Sensor</a:t>
            </a:r>
          </a:p>
          <a:p>
            <a:pPr lvl="1"/>
            <a:r>
              <a:rPr lang="en-US" sz="1400" dirty="0"/>
              <a:t>Complete Cyber and Thermal Fusion Design</a:t>
            </a:r>
          </a:p>
          <a:p>
            <a:pPr lvl="1"/>
            <a:r>
              <a:rPr lang="en-US" sz="1400" dirty="0"/>
              <a:t>Grow Industry Supporters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76200" y="3800023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/>
              <a:t>NMIT Student Branch Growth</a:t>
            </a:r>
          </a:p>
          <a:p>
            <a:pPr lvl="1"/>
            <a:r>
              <a:rPr lang="en-US" sz="1600" kern="0" dirty="0"/>
              <a:t>7 Students, With Succession Plan</a:t>
            </a:r>
          </a:p>
          <a:p>
            <a:pPr lvl="1"/>
            <a:r>
              <a:rPr lang="en-US" sz="1600" kern="0" dirty="0"/>
              <a:t>Faculty Advisor Dr. </a:t>
            </a:r>
            <a:r>
              <a:rPr lang="en-US" sz="1600" kern="0" dirty="0" err="1"/>
              <a:t>Parameshachari</a:t>
            </a:r>
            <a:r>
              <a:rPr lang="en-US" sz="1600" kern="0" dirty="0"/>
              <a:t> BD</a:t>
            </a:r>
          </a:p>
          <a:p>
            <a:pPr lvl="1"/>
            <a:r>
              <a:rPr lang="en-US" sz="1600" kern="0" dirty="0"/>
              <a:t>Strong Interface With AESS Bengaluru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400" kern="0" dirty="0"/>
              <a:t>Invited Local SBC For PDR In October 2023</a:t>
            </a:r>
          </a:p>
          <a:p>
            <a:pPr lvl="1"/>
            <a:r>
              <a:rPr lang="en-US" sz="1400" kern="0" dirty="0"/>
              <a:t>NMIT Technology Transition Coordinator</a:t>
            </a:r>
          </a:p>
          <a:p>
            <a:pPr lvl="1"/>
            <a:r>
              <a:rPr lang="en-US" sz="1400" kern="0" dirty="0"/>
              <a:t>Bangalore 2024 Best Chapter From Section</a:t>
            </a:r>
          </a:p>
          <a:p>
            <a:r>
              <a:rPr lang="en-US" sz="1600" kern="0" dirty="0"/>
              <a:t>Collaboration With AEROGO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C405-075A-C04C-A9D1-8B7DB1A06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06"/>
          <a:stretch/>
        </p:blipFill>
        <p:spPr>
          <a:xfrm>
            <a:off x="5410200" y="1328512"/>
            <a:ext cx="2649273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4914D-71E4-CC47-8F3A-B737D73551C5}"/>
              </a:ext>
            </a:extLst>
          </p:cNvPr>
          <p:cNvSpPr txBox="1"/>
          <p:nvPr/>
        </p:nvSpPr>
        <p:spPr>
          <a:xfrm>
            <a:off x="5638800" y="1088572"/>
            <a:ext cx="2069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Fire Ball Released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59F82-A0D7-9345-BC03-5B839320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1" y="1358169"/>
            <a:ext cx="4495800" cy="2150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D55D1-B40B-E946-A792-AB3A031575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" t="4107" r="20000"/>
          <a:stretch/>
        </p:blipFill>
        <p:spPr>
          <a:xfrm>
            <a:off x="2835044" y="1022475"/>
            <a:ext cx="2049920" cy="1242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0376B5-B011-6546-8D6F-E62AB5494ACF}"/>
              </a:ext>
            </a:extLst>
          </p:cNvPr>
          <p:cNvSpPr txBox="1"/>
          <p:nvPr/>
        </p:nvSpPr>
        <p:spPr>
          <a:xfrm>
            <a:off x="357192" y="1119011"/>
            <a:ext cx="177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Fire Extinguisher UAV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11934-18A9-A44F-AF75-26A9A74352C2}"/>
              </a:ext>
            </a:extLst>
          </p:cNvPr>
          <p:cNvSpPr txBox="1"/>
          <p:nvPr/>
        </p:nvSpPr>
        <p:spPr>
          <a:xfrm>
            <a:off x="410440" y="6308157"/>
            <a:ext cx="369569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2 Funding August 2024</a:t>
            </a:r>
          </a:p>
        </p:txBody>
      </p:sp>
    </p:spTree>
    <p:extLst>
      <p:ext uri="{BB962C8B-B14F-4D97-AF65-F5344CB8AC3E}">
        <p14:creationId xmlns:p14="http://schemas.microsoft.com/office/powerpoint/2010/main" val="152006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DSTEI UNSAAC Student Branch PDR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042" y="3560083"/>
            <a:ext cx="4337958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 err="1"/>
              <a:t>Matrice</a:t>
            </a:r>
            <a:r>
              <a:rPr lang="en-US" sz="1400" dirty="0"/>
              <a:t> 600 Pro Drone Flight Test</a:t>
            </a:r>
          </a:p>
          <a:p>
            <a:pPr lvl="1"/>
            <a:r>
              <a:rPr lang="en-US" sz="1400" dirty="0"/>
              <a:t>Technical Performance Measurements</a:t>
            </a:r>
          </a:p>
          <a:p>
            <a:pPr lvl="1"/>
            <a:r>
              <a:rPr lang="en-US" sz="1400" dirty="0"/>
              <a:t>Sensor Fusion System Data Processing</a:t>
            </a:r>
          </a:p>
          <a:p>
            <a:pPr lvl="1"/>
            <a:r>
              <a:rPr lang="en-US" sz="1400" dirty="0"/>
              <a:t>Drone Flight </a:t>
            </a:r>
            <a:r>
              <a:rPr lang="en-US" sz="1400" dirty="0" err="1"/>
              <a:t>Mg’ment</a:t>
            </a:r>
            <a:r>
              <a:rPr lang="en-US" sz="1400" dirty="0"/>
              <a:t> and Sensor Control</a:t>
            </a:r>
          </a:p>
          <a:p>
            <a:pPr lvl="1"/>
            <a:r>
              <a:rPr lang="en-US" sz="1400" dirty="0"/>
              <a:t>Ground Control System Protocol for Environmental and Geographic Factors</a:t>
            </a:r>
          </a:p>
          <a:p>
            <a:pPr lvl="1"/>
            <a:r>
              <a:rPr lang="en-US" sz="1400" dirty="0"/>
              <a:t>Key Parameters With Peru Fire Experts.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Integrate Thermal Sensor To Drone</a:t>
            </a:r>
          </a:p>
          <a:p>
            <a:pPr lvl="1"/>
            <a:r>
              <a:rPr lang="en-US" sz="1400" dirty="0"/>
              <a:t>Grow Government &amp; Emergency Organization Supporters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3C7D-843B-744A-AECC-608A8BBF8243}"/>
              </a:ext>
            </a:extLst>
          </p:cNvPr>
          <p:cNvSpPr txBox="1"/>
          <p:nvPr/>
        </p:nvSpPr>
        <p:spPr>
          <a:xfrm>
            <a:off x="5263242" y="107438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Demo Drone At ELCON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108857" y="3549690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/>
              <a:t>UNSAAC Student Branch Growth</a:t>
            </a:r>
          </a:p>
          <a:p>
            <a:pPr lvl="1"/>
            <a:r>
              <a:rPr lang="en-US" sz="1600" kern="0" dirty="0"/>
              <a:t>44 Students, With Succession Plan</a:t>
            </a:r>
          </a:p>
          <a:p>
            <a:pPr lvl="1"/>
            <a:r>
              <a:rPr lang="en-US" sz="1600" kern="0" dirty="0"/>
              <a:t>Advisor Dr. Walter </a:t>
            </a:r>
            <a:r>
              <a:rPr lang="en-US" sz="1600" kern="0" dirty="0" err="1"/>
              <a:t>Mego</a:t>
            </a:r>
            <a:r>
              <a:rPr lang="en-US" sz="1600" kern="0" dirty="0"/>
              <a:t>: 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400" kern="0" dirty="0"/>
              <a:t>4 SBC Meetings In 2023 With 5 Peru SBC</a:t>
            </a:r>
          </a:p>
          <a:p>
            <a:pPr lvl="1"/>
            <a:r>
              <a:rPr lang="en-US" sz="1400" kern="0" dirty="0"/>
              <a:t>Project </a:t>
            </a:r>
            <a:r>
              <a:rPr lang="en-US" sz="1400" kern="0" dirty="0" err="1"/>
              <a:t>Ar</a:t>
            </a:r>
            <a:r>
              <a:rPr lang="en-US" sz="1400" kern="0" dirty="0"/>
              <a:t> Peru </a:t>
            </a:r>
            <a:r>
              <a:rPr lang="en-US" sz="1400" kern="0" dirty="0" err="1"/>
              <a:t>Zagi</a:t>
            </a:r>
            <a:r>
              <a:rPr lang="en-US" sz="1400" kern="0" dirty="0"/>
              <a:t> and ROV</a:t>
            </a:r>
          </a:p>
          <a:p>
            <a:pPr lvl="1"/>
            <a:r>
              <a:rPr lang="en-US" sz="1400" kern="0" dirty="0"/>
              <a:t>2023 Student Branch Award</a:t>
            </a:r>
          </a:p>
          <a:p>
            <a:r>
              <a:rPr lang="en-US" sz="1600" kern="0" dirty="0"/>
              <a:t>Collaboration With Peru Emergency &amp; Fires</a:t>
            </a:r>
          </a:p>
          <a:p>
            <a:pPr lvl="1"/>
            <a:r>
              <a:rPr lang="en-US" sz="1400" kern="0" dirty="0"/>
              <a:t>Tighter Financial Linkage To Peru Section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2A8A6-FE8E-1F40-A67F-7BFF94D3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351" y="1443717"/>
            <a:ext cx="2196049" cy="1985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00EBD6-81B9-E14A-A2D2-DAA2860E49C1}"/>
              </a:ext>
            </a:extLst>
          </p:cNvPr>
          <p:cNvSpPr txBox="1"/>
          <p:nvPr/>
        </p:nvSpPr>
        <p:spPr>
          <a:xfrm>
            <a:off x="500741" y="6098600"/>
            <a:ext cx="36956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Peru Section Issue Continuing</a:t>
            </a:r>
          </a:p>
          <a:p>
            <a:pPr algn="ctr"/>
            <a:r>
              <a:rPr lang="en-US" sz="1600" dirty="0"/>
              <a:t> Region 9 Working with MGA To Solve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A86B5-4D3C-E148-9054-054E0A4A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" y="1553975"/>
            <a:ext cx="4581423" cy="1985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8F10C-8144-5449-8CBA-3BC668BD3627}"/>
              </a:ext>
            </a:extLst>
          </p:cNvPr>
          <p:cNvSpPr txBox="1"/>
          <p:nvPr/>
        </p:nvSpPr>
        <p:spPr>
          <a:xfrm>
            <a:off x="557526" y="1074385"/>
            <a:ext cx="376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+mn-lt"/>
              </a:rPr>
              <a:t>Matrice</a:t>
            </a:r>
            <a:r>
              <a:rPr lang="en-US" sz="1800" dirty="0">
                <a:latin typeface="+mn-lt"/>
              </a:rPr>
              <a:t> Drone In Mountain Terrain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AA622-01EB-CF42-8BE1-D18CF6FE8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375171"/>
            <a:ext cx="1163965" cy="838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4F8E61-71E6-F248-A41E-226944EEFDE7}"/>
              </a:ext>
            </a:extLst>
          </p:cNvPr>
          <p:cNvSpPr txBox="1"/>
          <p:nvPr/>
        </p:nvSpPr>
        <p:spPr>
          <a:xfrm>
            <a:off x="2778785" y="1579988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+mn-lt"/>
              </a:rPr>
              <a:t>Matrice</a:t>
            </a:r>
            <a:r>
              <a:rPr lang="en-US" sz="1400" dirty="0">
                <a:latin typeface="+mn-lt"/>
              </a:rPr>
              <a:t> 600 Pro</a:t>
            </a:r>
          </a:p>
        </p:txBody>
      </p:sp>
    </p:spTree>
    <p:extLst>
      <p:ext uri="{BB962C8B-B14F-4D97-AF65-F5344CB8AC3E}">
        <p14:creationId xmlns:p14="http://schemas.microsoft.com/office/powerpoint/2010/main" val="218349517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M_ master" id="{79606F37-D27D-C848-ACCC-FB1D15FE1894}" vid="{59CEFA79-DC6D-E343-AF23-D68548A8A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35150</TotalTime>
  <Words>1007</Words>
  <Application>Microsoft Macintosh PowerPoint</Application>
  <PresentationFormat>On-screen Show (4:3)</PresentationFormat>
  <Paragraphs>146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Bauhaus 93</vt:lpstr>
      <vt:lpstr>Calibri</vt:lpstr>
      <vt:lpstr>Calibri Light</vt:lpstr>
      <vt:lpstr>Courier New</vt:lpstr>
      <vt:lpstr>Google Sans</vt:lpstr>
      <vt:lpstr>Helvetica</vt:lpstr>
      <vt:lpstr>LucidaGrande</vt:lpstr>
      <vt:lpstr>Times</vt:lpstr>
      <vt:lpstr>Wingdings</vt:lpstr>
      <vt:lpstr>Blank Presentation</vt:lpstr>
      <vt:lpstr>Office Theme</vt:lpstr>
      <vt:lpstr>PowerPoint Presentation</vt:lpstr>
      <vt:lpstr>DSTEI Phase 2 Project Teams</vt:lpstr>
      <vt:lpstr>MGA Approval on UNSAAC Fiunding</vt:lpstr>
      <vt:lpstr>Phase 2 Master Schedule</vt:lpstr>
      <vt:lpstr>Summary Of DSTEI Phase 2 </vt:lpstr>
      <vt:lpstr>Back Up Material</vt:lpstr>
      <vt:lpstr>DSTEI UniCauca Student Branch PDR</vt:lpstr>
      <vt:lpstr>DSTEI N.M.I.T.  Student Branch PDR + QPR</vt:lpstr>
      <vt:lpstr>DSTEI UNSAAC Student Branch PDR</vt:lpstr>
    </vt:vector>
  </TitlesOfParts>
  <Manager/>
  <Company>medavis consulting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 Davis</dc:creator>
  <cp:keywords/>
  <dc:description/>
  <cp:lastModifiedBy>Mark Davis</cp:lastModifiedBy>
  <cp:revision>159</cp:revision>
  <cp:lastPrinted>2024-04-24T21:06:47Z</cp:lastPrinted>
  <dcterms:created xsi:type="dcterms:W3CDTF">2013-07-22T04:11:34Z</dcterms:created>
  <dcterms:modified xsi:type="dcterms:W3CDTF">2024-10-26T03:57:56Z</dcterms:modified>
  <cp:category/>
</cp:coreProperties>
</file>