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5" r:id="rId2"/>
    <p:sldId id="446" r:id="rId3"/>
    <p:sldId id="452" r:id="rId4"/>
    <p:sldId id="440" r:id="rId5"/>
    <p:sldId id="453" r:id="rId6"/>
    <p:sldId id="450" r:id="rId7"/>
    <p:sldId id="443" r:id="rId8"/>
    <p:sldId id="4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Education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Alexander </a:t>
            </a:r>
            <a:r>
              <a:rPr lang="en-US" sz="2900" dirty="0" err="1">
                <a:solidFill>
                  <a:schemeClr val="bg1">
                    <a:lumMod val="85000"/>
                  </a:schemeClr>
                </a:solidFill>
              </a:rPr>
              <a:t>Charlish</a:t>
            </a:r>
            <a:endParaRPr lang="en-US" sz="29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Fall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25-26 October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Rennes, France</a:t>
            </a:r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Facilitate quality </a:t>
            </a:r>
            <a:r>
              <a:rPr lang="en-US" b="1" i="1" dirty="0"/>
              <a:t>in-person and online educational events</a:t>
            </a:r>
            <a:r>
              <a:rPr lang="en-US" i="1" dirty="0"/>
              <a:t> while </a:t>
            </a:r>
            <a:br>
              <a:rPr lang="en-US" i="1" dirty="0"/>
            </a:br>
            <a:r>
              <a:rPr lang="en-US" i="1" dirty="0"/>
              <a:t>reducing barriers to </a:t>
            </a:r>
            <a:r>
              <a:rPr lang="en-US" b="1" i="1" dirty="0"/>
              <a:t>accessing education resources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Expand online educational offerings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Facilitate the organization of in-person educational events within the society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Aid members in accessing educational resources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8390BE-7243-9686-FDD4-49362D30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0" y="4220971"/>
            <a:ext cx="1440000" cy="180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97222B-1C57-92E0-84B5-A7088DB8F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60" y="4220971"/>
            <a:ext cx="1440000" cy="18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EE42EF3-ED98-0D8C-14D0-CD7E5605C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40" y="4220971"/>
            <a:ext cx="1440000" cy="18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8683DDA-8E04-85EF-DE1E-62789C700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30" y="4220971"/>
            <a:ext cx="1440000" cy="180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56C60C8-D89D-7DB2-6389-439C3E175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22" y="4220971"/>
            <a:ext cx="1440000" cy="180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1B4ABD6-C8A0-E5EF-177C-160DD7F94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50" y="4220971"/>
            <a:ext cx="144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6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of Activities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90122A7-B809-60CD-F017-9D3463AB2340}"/>
              </a:ext>
            </a:extLst>
          </p:cNvPr>
          <p:cNvSpPr txBox="1">
            <a:spLocks/>
          </p:cNvSpPr>
          <p:nvPr/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Virtual Distinguished Lecturer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31 webinars scheduled for 2024.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171 videos on ILN, AESS is the fourth largest supplier of content.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28 VDL webinars hosted in 2023 with an average attendance of 125 attendees per webinar and attendees from 81 different countries.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Distinguished Lecturer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Application process for new term 2025 – 2026 is underway.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Proposal: Increase cost limit from $2000 to $2500 for intercontinental travel and from $1000 to $1500 for intracontinental travel.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Educational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/>
              <a:t>RadarConf</a:t>
            </a:r>
            <a:r>
              <a:rPr lang="en-US" sz="1600" dirty="0"/>
              <a:t>: Boot camp, Radar challenge and YP event.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Fusion: Boot camp.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Conferences need to invoice AESS for actual costs incurred, conference items cannot be considered as costs.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Robert Hill Best Dissertation Award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Deadline on 31</a:t>
            </a:r>
            <a:r>
              <a:rPr lang="en-US" sz="1600" baseline="30000" dirty="0"/>
              <a:t>st</a:t>
            </a:r>
            <a:r>
              <a:rPr lang="en-US" sz="1600" dirty="0"/>
              <a:t> October 2024.</a:t>
            </a:r>
          </a:p>
        </p:txBody>
      </p:sp>
    </p:spTree>
    <p:extLst>
      <p:ext uri="{BB962C8B-B14F-4D97-AF65-F5344CB8AC3E}">
        <p14:creationId xmlns:p14="http://schemas.microsoft.com/office/powerpoint/2010/main" val="300671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 of Activities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90122A7-B809-60CD-F017-9D3463AB2340}"/>
              </a:ext>
            </a:extLst>
          </p:cNvPr>
          <p:cNvSpPr txBox="1">
            <a:spLocks/>
          </p:cNvSpPr>
          <p:nvPr/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YP Travel Grants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87 applications submitted by the 1</a:t>
            </a:r>
            <a:r>
              <a:rPr lang="en-US" sz="1600" baseline="30000" dirty="0"/>
              <a:t>st</a:t>
            </a:r>
            <a:r>
              <a:rPr lang="en-US" sz="1600" dirty="0"/>
              <a:t> March deadline.</a:t>
            </a:r>
          </a:p>
          <a:p>
            <a:pPr lvl="2"/>
            <a:r>
              <a:rPr lang="en-US" sz="1600" dirty="0" err="1"/>
              <a:t>RadarConf</a:t>
            </a:r>
            <a:r>
              <a:rPr lang="en-US" sz="1600" dirty="0"/>
              <a:t>: 29, Fusion: 18, </a:t>
            </a:r>
            <a:r>
              <a:rPr lang="en-US" sz="1600" dirty="0" err="1"/>
              <a:t>AutotestCon</a:t>
            </a:r>
            <a:r>
              <a:rPr lang="en-US" sz="1600" dirty="0"/>
              <a:t> 6, DASC: 12, International Radar Conference: 9.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To be run as part of member services from 2025.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Changes will be necessary to the grants for 2025:</a:t>
            </a:r>
          </a:p>
          <a:p>
            <a:pPr lvl="2"/>
            <a:r>
              <a:rPr lang="en-US" sz="1600" dirty="0"/>
              <a:t>Use the correct definition of “professionals”, i.e. not for students.</a:t>
            </a:r>
          </a:p>
          <a:p>
            <a:pPr lvl="2"/>
            <a:r>
              <a:rPr lang="en-US" sz="1600" dirty="0"/>
              <a:t>Packages will need to change, i.e. conferences give their items for free and invoice AESS for accommodation. Potentially possible to reimburse flight costs.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Michael Wicks Award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Four recipients in 2024, award to be run again in 2025.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Next year awards can in principle be given for both Atlanta and Krakow.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AESS Engineering Scholarship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Deadline approaching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Process to be changed according to lesson learnt from last year</a:t>
            </a:r>
          </a:p>
        </p:txBody>
      </p:sp>
    </p:spTree>
    <p:extLst>
      <p:ext uri="{BB962C8B-B14F-4D97-AF65-F5344CB8AC3E}">
        <p14:creationId xmlns:p14="http://schemas.microsoft.com/office/powerpoint/2010/main" val="120041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7BE801-5E3E-5C8F-E06F-28D7DC15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C198D4-AEE5-DD59-EAB4-B7217BEC4F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MOTION: Education committee moves to fund travel grants for participants of the Radar Challenge at the IEEE Radar Conference (</a:t>
            </a:r>
            <a:r>
              <a:rPr lang="en-US" dirty="0" err="1">
                <a:solidFill>
                  <a:srgbClr val="FF0000"/>
                </a:solidFill>
              </a:rPr>
              <a:t>RadarConf</a:t>
            </a:r>
            <a:r>
              <a:rPr lang="en-US" dirty="0">
                <a:solidFill>
                  <a:srgbClr val="FF0000"/>
                </a:solidFill>
              </a:rPr>
              <a:t>) in Krakow, Poland, in the amount of $6,000.00 in 2025.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motion is not connected to the AESS Challenge being held in Atlanta.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Radar Challenge in Denver was very successful, however, it was found that the costs of attending the challenge was a barrier to participation. Therefore, these grants should be used to incentivize participation in the challenge.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Aid challenge teams in presenting their work at the conference.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Advance the professional development of participants.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Help develop a engagement in the community.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Financial Implications: $6,000.00.</a:t>
            </a:r>
          </a:p>
        </p:txBody>
      </p:sp>
    </p:spTree>
    <p:extLst>
      <p:ext uri="{BB962C8B-B14F-4D97-AF65-F5344CB8AC3E}">
        <p14:creationId xmlns:p14="http://schemas.microsoft.com/office/powerpoint/2010/main" val="377798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52792-D9C8-CFE3-68CA-3275D801E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de-DE" b="1" dirty="0">
                <a:solidFill>
                  <a:schemeClr val="bg1"/>
                </a:solidFill>
              </a:rPr>
              <a:t>Short Course </a:t>
            </a:r>
            <a:r>
              <a:rPr lang="de-DE" b="1" dirty="0" err="1">
                <a:solidFill>
                  <a:schemeClr val="bg1"/>
                </a:solidFill>
              </a:rPr>
              <a:t>Program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AC4C467F-515E-E6A5-BF6A-B895643E2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558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Short Course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135303" y="1088756"/>
            <a:ext cx="7878397" cy="5481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Short Course Options</a:t>
            </a:r>
          </a:p>
          <a:p>
            <a:pPr lvl="1"/>
            <a:r>
              <a:rPr lang="en-US" dirty="0"/>
              <a:t>In-person/hybrid course run at a public venue, open to everyone</a:t>
            </a:r>
          </a:p>
          <a:p>
            <a:pPr lvl="1"/>
            <a:r>
              <a:rPr lang="en-US" dirty="0"/>
              <a:t>Virtual course open to everyone - more attractive for chapters with less money.</a:t>
            </a:r>
          </a:p>
          <a:p>
            <a:pPr lvl="1"/>
            <a:r>
              <a:rPr lang="en-US" dirty="0"/>
              <a:t>Industry focused short course, run for a specific company.</a:t>
            </a:r>
          </a:p>
          <a:p>
            <a:r>
              <a:rPr lang="en-US" sz="1800" dirty="0"/>
              <a:t>Short course website</a:t>
            </a:r>
          </a:p>
          <a:p>
            <a:pPr lvl="1"/>
            <a:r>
              <a:rPr lang="en-US" dirty="0"/>
              <a:t>New form for logging short courses – not widely used </a:t>
            </a:r>
          </a:p>
          <a:p>
            <a:r>
              <a:rPr lang="en-US" sz="1800" dirty="0"/>
              <a:t>Short courses since May 2024</a:t>
            </a:r>
          </a:p>
          <a:p>
            <a:pPr lvl="1"/>
            <a:r>
              <a:rPr lang="en-US" dirty="0"/>
              <a:t>Joe Fabrizio - Over the Horizon Radar – various venues </a:t>
            </a:r>
            <a:r>
              <a:rPr lang="en-US"/>
              <a:t>/ audiences</a:t>
            </a:r>
            <a:endParaRPr lang="en-US" dirty="0"/>
          </a:p>
          <a:p>
            <a:r>
              <a:rPr lang="en-US" sz="1800" dirty="0"/>
              <a:t>How to reinvigorate program?</a:t>
            </a:r>
          </a:p>
          <a:p>
            <a:pPr lvl="1"/>
            <a:r>
              <a:rPr lang="en-US" dirty="0"/>
              <a:t>Further communication to promote short course program</a:t>
            </a:r>
          </a:p>
          <a:p>
            <a:pPr lvl="1"/>
            <a:r>
              <a:rPr lang="en-US" dirty="0"/>
              <a:t>Work closer with AESS industry group to test out this working model</a:t>
            </a:r>
          </a:p>
          <a:p>
            <a:pPr lvl="1"/>
            <a:r>
              <a:rPr lang="en-US" dirty="0"/>
              <a:t>Further outreach to AESS chapters – continue to talk at the region summits</a:t>
            </a:r>
          </a:p>
          <a:p>
            <a:pPr lvl="1"/>
            <a:r>
              <a:rPr lang="en-US" dirty="0"/>
              <a:t>Online training session for each region – how to coordinate?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7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pic>
        <p:nvPicPr>
          <p:cNvPr id="5" name="Picture 4" descr="A group of people standing on grass&#10;&#10;Description automatically generated">
            <a:extLst>
              <a:ext uri="{FF2B5EF4-FFF2-40B4-BE49-F238E27FC236}">
                <a16:creationId xmlns:a16="http://schemas.microsoft.com/office/drawing/2014/main" id="{3219D3DE-79C2-18B7-11B4-7A8B8002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088756"/>
            <a:ext cx="3078996" cy="2309247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E0CE817C-2084-3217-D6B3-EE657B388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586940"/>
            <a:ext cx="3078996" cy="23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AESS Lecture Tour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270829" y="961214"/>
            <a:ext cx="11032229" cy="5460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AESS Lecture Tour Plan</a:t>
            </a:r>
          </a:p>
          <a:p>
            <a:pPr lvl="1"/>
            <a:r>
              <a:rPr lang="en-US" dirty="0"/>
              <a:t>Lecture series focused on a single topic with a group of up to 4 presenters </a:t>
            </a:r>
          </a:p>
          <a:p>
            <a:pPr lvl="1"/>
            <a:r>
              <a:rPr lang="en-US" dirty="0"/>
              <a:t>Local chapters can propose for the lecture tour to visit (max. 4 locations spread over 2 regions).</a:t>
            </a:r>
          </a:p>
          <a:p>
            <a:pPr lvl="1"/>
            <a:r>
              <a:rPr lang="en-US" dirty="0"/>
              <a:t>Suggestion is for 4 x half-day lectures / short-courses over 2 days per location (max. 2 week trip) </a:t>
            </a:r>
          </a:p>
          <a:p>
            <a:pPr lvl="1"/>
            <a:r>
              <a:rPr lang="en-US" dirty="0"/>
              <a:t>Choose one person to lead the tour and let them suggest colleagues to include</a:t>
            </a:r>
          </a:p>
          <a:p>
            <a:pPr lvl="1"/>
            <a:endParaRPr lang="en-US" dirty="0"/>
          </a:p>
          <a:p>
            <a:r>
              <a:rPr lang="en-US" sz="1800" dirty="0"/>
              <a:t>Surveyed AESS chapters around the world</a:t>
            </a:r>
          </a:p>
          <a:p>
            <a:pPr lvl="1"/>
            <a:r>
              <a:rPr lang="en-US" dirty="0"/>
              <a:t>15 responses from Europe (Germany, Italy, Greece, Ukraine), India, Peru, Tunisia, Singapore</a:t>
            </a:r>
          </a:p>
          <a:p>
            <a:pPr lvl="1"/>
            <a:r>
              <a:rPr lang="en-US" dirty="0"/>
              <a:t>Most requested topic was space, drones, radar and tracking</a:t>
            </a:r>
          </a:p>
          <a:p>
            <a:pPr lvl="1"/>
            <a:endParaRPr lang="en-US" dirty="0"/>
          </a:p>
          <a:p>
            <a:r>
              <a:rPr lang="en-US" sz="1800" dirty="0"/>
              <a:t>Next steps:</a:t>
            </a:r>
          </a:p>
          <a:p>
            <a:pPr lvl="1"/>
            <a:r>
              <a:rPr lang="en-US" dirty="0"/>
              <a:t>Find a ‘space’ leader and build a team (approached Mike Noble – TBC)</a:t>
            </a:r>
          </a:p>
          <a:p>
            <a:pPr lvl="1"/>
            <a:r>
              <a:rPr lang="en-US" dirty="0"/>
              <a:t>Determine the exact locations and timing for a 2025 lecture tour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8</a:t>
            </a:fld>
            <a:endParaRPr lang="en-US" altLang="en-US" dirty="0">
              <a:solidFill>
                <a:srgbClr val="0C70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5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Breitbild</PresentationFormat>
  <Paragraphs>82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LucidaGrande</vt:lpstr>
      <vt:lpstr>Wingdings</vt:lpstr>
      <vt:lpstr>Office Theme</vt:lpstr>
      <vt:lpstr>PowerPoint-Präsentation</vt:lpstr>
      <vt:lpstr>Objectives</vt:lpstr>
      <vt:lpstr>Summary of Activities</vt:lpstr>
      <vt:lpstr>Summary of Activities</vt:lpstr>
      <vt:lpstr>Motion</vt:lpstr>
      <vt:lpstr>Short Course Program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Charlish, Alexander</cp:lastModifiedBy>
  <cp:revision>42</cp:revision>
  <dcterms:created xsi:type="dcterms:W3CDTF">2020-06-23T20:53:44Z</dcterms:created>
  <dcterms:modified xsi:type="dcterms:W3CDTF">2024-10-21T19:05:01Z</dcterms:modified>
</cp:coreProperties>
</file>