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463" r:id="rId3"/>
    <p:sldId id="264" r:id="rId4"/>
    <p:sldId id="272" r:id="rId5"/>
    <p:sldId id="287" r:id="rId6"/>
    <p:sldId id="454" r:id="rId7"/>
    <p:sldId id="283" r:id="rId8"/>
    <p:sldId id="455" r:id="rId9"/>
    <p:sldId id="294" r:id="rId10"/>
    <p:sldId id="456" r:id="rId11"/>
    <p:sldId id="457" r:id="rId12"/>
    <p:sldId id="299" r:id="rId13"/>
    <p:sldId id="459" r:id="rId14"/>
    <p:sldId id="461" r:id="rId15"/>
    <p:sldId id="4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 autoAdjust="0"/>
    <p:restoredTop sz="96197" autoAdjust="0"/>
  </p:normalViewPr>
  <p:slideViewPr>
    <p:cSldViewPr snapToGrid="0">
      <p:cViewPr varScale="1">
        <p:scale>
          <a:sx n="116" d="100"/>
          <a:sy n="116" d="100"/>
        </p:scale>
        <p:origin x="22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10/18/24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Macro-Enabled_Worksheet.xlsm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Macro-Enabled_Worksheet4.xlsm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VP Finance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Peter Willett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Board of Governors Meeting – Fall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25-26 October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Rennes, France</a:t>
            </a:r>
          </a:p>
        </p:txBody>
      </p:sp>
    </p:spTree>
    <p:extLst>
      <p:ext uri="{BB962C8B-B14F-4D97-AF65-F5344CB8AC3E}">
        <p14:creationId xmlns:p14="http://schemas.microsoft.com/office/powerpoint/2010/main" val="2605045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378372" y="76237"/>
            <a:ext cx="10447283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M-AES Drilldown, 2022 &amp; 2023 Actuals &amp; 2024 Forecast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10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62BFCA-3F87-D120-D239-4FC4EC975E0A}"/>
              </a:ext>
            </a:extLst>
          </p:cNvPr>
          <p:cNvSpPr txBox="1">
            <a:spLocks/>
          </p:cNvSpPr>
          <p:nvPr/>
        </p:nvSpPr>
        <p:spPr>
          <a:xfrm>
            <a:off x="815091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$192k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 : $0k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Advertising: $1k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$17k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$152k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$230k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$58k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Postage: </a:t>
            </a:r>
            <a:r>
              <a:rPr lang="en-US" sz="1600" dirty="0">
                <a:solidFill>
                  <a:srgbClr val="FF0000"/>
                </a:solidFill>
              </a:rPr>
              <a:t>$50k</a:t>
            </a:r>
            <a:endParaRPr lang="en-US" sz="1600" dirty="0">
              <a:solidFill>
                <a:srgbClr val="002060"/>
              </a:solidFill>
            </a:endParaRP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$41k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$4k/$40k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$30k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Loss: </a:t>
            </a:r>
            <a:r>
              <a:rPr lang="en-US" sz="2000" dirty="0">
                <a:solidFill>
                  <a:srgbClr val="FF0000"/>
                </a:solidFill>
              </a:rPr>
              <a:t>$38k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332CD-7178-D3CF-BAA1-C9F61A2DC295}"/>
              </a:ext>
            </a:extLst>
          </p:cNvPr>
          <p:cNvSpPr txBox="1"/>
          <p:nvPr/>
        </p:nvSpPr>
        <p:spPr>
          <a:xfrm>
            <a:off x="1656170" y="564846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6EA1F-BE3F-7A51-8F24-44EA786F846D}"/>
              </a:ext>
            </a:extLst>
          </p:cNvPr>
          <p:cNvSpPr txBox="1"/>
          <p:nvPr/>
        </p:nvSpPr>
        <p:spPr>
          <a:xfrm>
            <a:off x="5461166" y="564846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B7102-3C2A-CD79-D146-4EB884CE1602}"/>
              </a:ext>
            </a:extLst>
          </p:cNvPr>
          <p:cNvSpPr txBox="1"/>
          <p:nvPr/>
        </p:nvSpPr>
        <p:spPr>
          <a:xfrm>
            <a:off x="9172162" y="560102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831A0-9D20-471B-3395-814F73042E29}"/>
              </a:ext>
            </a:extLst>
          </p:cNvPr>
          <p:cNvSpPr txBox="1">
            <a:spLocks/>
          </p:cNvSpPr>
          <p:nvPr/>
        </p:nvSpPr>
        <p:spPr>
          <a:xfrm>
            <a:off x="4643214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$168k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 : $0k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Advertising: $0k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$14k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$135k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$249k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$68k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Postage: </a:t>
            </a:r>
            <a:r>
              <a:rPr lang="en-US" sz="1600" dirty="0">
                <a:solidFill>
                  <a:srgbClr val="FF0000"/>
                </a:solidFill>
              </a:rPr>
              <a:t>$67k</a:t>
            </a:r>
            <a:endParaRPr lang="en-US" sz="1600" dirty="0">
              <a:solidFill>
                <a:srgbClr val="002060"/>
              </a:solidFill>
            </a:endParaRP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$39k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$3k/$23k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$27k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Loss: </a:t>
            </a:r>
            <a:r>
              <a:rPr lang="en-US" sz="2000" dirty="0">
                <a:solidFill>
                  <a:srgbClr val="FF0000"/>
                </a:solidFill>
              </a:rPr>
              <a:t>$80k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2CCC12-D551-D49F-35F2-5768C625AEEF}"/>
              </a:ext>
            </a:extLst>
          </p:cNvPr>
          <p:cNvSpPr txBox="1">
            <a:spLocks/>
          </p:cNvSpPr>
          <p:nvPr/>
        </p:nvSpPr>
        <p:spPr>
          <a:xfrm>
            <a:off x="8471337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$156k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 : $0k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Advertising: $2k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$13k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$120k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$231k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$57k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Postage: </a:t>
            </a:r>
            <a:r>
              <a:rPr lang="en-US" sz="1600" dirty="0">
                <a:solidFill>
                  <a:srgbClr val="FF0000"/>
                </a:solidFill>
              </a:rPr>
              <a:t>$61k</a:t>
            </a:r>
            <a:endParaRPr lang="en-US" sz="1600" dirty="0">
              <a:solidFill>
                <a:srgbClr val="002060"/>
              </a:solidFill>
            </a:endParaRP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$35k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$4k/$34k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$30k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Loss: </a:t>
            </a:r>
            <a:r>
              <a:rPr lang="en-US" sz="2000" dirty="0">
                <a:solidFill>
                  <a:srgbClr val="FF0000"/>
                </a:solidFill>
              </a:rPr>
              <a:t>$76k</a:t>
            </a:r>
          </a:p>
        </p:txBody>
      </p:sp>
    </p:spTree>
    <p:extLst>
      <p:ext uri="{BB962C8B-B14F-4D97-AF65-F5344CB8AC3E}">
        <p14:creationId xmlns:p14="http://schemas.microsoft.com/office/powerpoint/2010/main" val="176537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1292772" y="20911"/>
            <a:ext cx="886022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TRS, OJSE, JMASS Drilldown: 2024 Forecast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11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62BFCA-3F87-D120-D239-4FC4EC975E0A}"/>
              </a:ext>
            </a:extLst>
          </p:cNvPr>
          <p:cNvSpPr txBox="1">
            <a:spLocks/>
          </p:cNvSpPr>
          <p:nvPr/>
        </p:nvSpPr>
        <p:spPr>
          <a:xfrm>
            <a:off x="825601" y="2101657"/>
            <a:ext cx="2905571" cy="175361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AESS Share: 24%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Revenue: $28k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Expense: </a:t>
            </a:r>
            <a:r>
              <a:rPr lang="en-US" sz="2000" dirty="0">
                <a:solidFill>
                  <a:srgbClr val="FF0000"/>
                </a:solidFill>
              </a:rPr>
              <a:t>$15k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Profit: $13k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332CD-7178-D3CF-BAA1-C9F61A2DC295}"/>
              </a:ext>
            </a:extLst>
          </p:cNvPr>
          <p:cNvSpPr txBox="1"/>
          <p:nvPr/>
        </p:nvSpPr>
        <p:spPr>
          <a:xfrm>
            <a:off x="1645659" y="3902706"/>
            <a:ext cx="963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TRS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6EA1F-BE3F-7A51-8F24-44EA786F846D}"/>
              </a:ext>
            </a:extLst>
          </p:cNvPr>
          <p:cNvSpPr txBox="1"/>
          <p:nvPr/>
        </p:nvSpPr>
        <p:spPr>
          <a:xfrm>
            <a:off x="5450655" y="3902706"/>
            <a:ext cx="11879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OJSE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B7102-3C2A-CD79-D146-4EB884CE1602}"/>
              </a:ext>
            </a:extLst>
          </p:cNvPr>
          <p:cNvSpPr txBox="1"/>
          <p:nvPr/>
        </p:nvSpPr>
        <p:spPr>
          <a:xfrm>
            <a:off x="9161651" y="3855271"/>
            <a:ext cx="159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JMASS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A3563-61D8-48E7-FE92-E92B80C32638}"/>
              </a:ext>
            </a:extLst>
          </p:cNvPr>
          <p:cNvSpPr txBox="1">
            <a:spLocks/>
          </p:cNvSpPr>
          <p:nvPr/>
        </p:nvSpPr>
        <p:spPr>
          <a:xfrm>
            <a:off x="4591846" y="2101657"/>
            <a:ext cx="2905571" cy="175361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AESS Share: 20%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Revenue: $5k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Expense: </a:t>
            </a:r>
            <a:r>
              <a:rPr lang="en-US" sz="2000" dirty="0">
                <a:solidFill>
                  <a:srgbClr val="FF0000"/>
                </a:solidFill>
              </a:rPr>
              <a:t>$5k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Profit: $0k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FBEF3D-A5E3-B31D-FD5D-89BB1A53A8A6}"/>
              </a:ext>
            </a:extLst>
          </p:cNvPr>
          <p:cNvSpPr txBox="1">
            <a:spLocks/>
          </p:cNvSpPr>
          <p:nvPr/>
        </p:nvSpPr>
        <p:spPr>
          <a:xfrm>
            <a:off x="8358091" y="2101657"/>
            <a:ext cx="2905571" cy="175361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AESS Share: 25%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Revenue: $2k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Co-Pub Expense: </a:t>
            </a:r>
            <a:r>
              <a:rPr lang="en-US" sz="2000" dirty="0">
                <a:solidFill>
                  <a:srgbClr val="FF0000"/>
                </a:solidFill>
              </a:rPr>
              <a:t>$3k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Loss: </a:t>
            </a:r>
            <a:r>
              <a:rPr lang="en-US" sz="2000" dirty="0">
                <a:solidFill>
                  <a:srgbClr val="FF0000"/>
                </a:solidFill>
              </a:rPr>
              <a:t>$1k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4CF848-9E89-F751-70C5-82ADD4FC0797}"/>
              </a:ext>
            </a:extLst>
          </p:cNvPr>
          <p:cNvSpPr txBox="1"/>
          <p:nvPr/>
        </p:nvSpPr>
        <p:spPr>
          <a:xfrm>
            <a:off x="1304491" y="5382681"/>
            <a:ext cx="8506385" cy="3693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002060"/>
                </a:solidFill>
              </a:rPr>
              <a:t>Journal of Lightwave Technology (</a:t>
            </a:r>
            <a:r>
              <a:rPr lang="en-US" b="1" dirty="0">
                <a:solidFill>
                  <a:srgbClr val="002060"/>
                </a:solidFill>
              </a:rPr>
              <a:t>JLT</a:t>
            </a:r>
            <a:r>
              <a:rPr lang="en-US" dirty="0">
                <a:solidFill>
                  <a:srgbClr val="002060"/>
                </a:solidFill>
              </a:rPr>
              <a:t>) – AESS share is 2.5%, which was $17k in 2023.</a:t>
            </a:r>
          </a:p>
        </p:txBody>
      </p:sp>
    </p:spTree>
    <p:extLst>
      <p:ext uri="{BB962C8B-B14F-4D97-AF65-F5344CB8AC3E}">
        <p14:creationId xmlns:p14="http://schemas.microsoft.com/office/powerpoint/2010/main" val="3793726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0" y="52442"/>
            <a:ext cx="11024116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Conf. Pubs Drilldown, 2022 &amp; 2023 Actuals &amp; 2024 Forecast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12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62BFCA-3F87-D120-D239-4FC4EC975E0A}"/>
              </a:ext>
            </a:extLst>
          </p:cNvPr>
          <p:cNvSpPr txBox="1">
            <a:spLocks/>
          </p:cNvSpPr>
          <p:nvPr/>
        </p:nvSpPr>
        <p:spPr>
          <a:xfrm>
            <a:off x="838201" y="1404367"/>
            <a:ext cx="2640724" cy="341988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$1300k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$51k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$62k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$1150k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Expense: </a:t>
            </a:r>
            <a:r>
              <a:rPr lang="en-US" sz="2000" dirty="0">
                <a:solidFill>
                  <a:srgbClr val="FF0000"/>
                </a:solidFill>
              </a:rPr>
              <a:t>$651k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</a:t>
            </a:r>
            <a:r>
              <a:rPr lang="en-US" sz="1600" dirty="0">
                <a:solidFill>
                  <a:srgbClr val="FF0000"/>
                </a:solidFill>
              </a:rPr>
              <a:t>$297k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</a:t>
            </a:r>
            <a:r>
              <a:rPr lang="en-US" sz="1600" dirty="0">
                <a:solidFill>
                  <a:srgbClr val="FF0000"/>
                </a:solidFill>
              </a:rPr>
              <a:t>$78k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</a:t>
            </a:r>
            <a:r>
              <a:rPr lang="en-US" sz="1600" dirty="0">
                <a:solidFill>
                  <a:srgbClr val="FF0000"/>
                </a:solidFill>
              </a:rPr>
              <a:t>$15k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$207k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Profit: $654k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332CD-7178-D3CF-BAA1-C9F61A2DC295}"/>
              </a:ext>
            </a:extLst>
          </p:cNvPr>
          <p:cNvSpPr txBox="1"/>
          <p:nvPr/>
        </p:nvSpPr>
        <p:spPr>
          <a:xfrm>
            <a:off x="1546857" y="5094963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6EA1F-BE3F-7A51-8F24-44EA786F846D}"/>
              </a:ext>
            </a:extLst>
          </p:cNvPr>
          <p:cNvSpPr txBox="1"/>
          <p:nvPr/>
        </p:nvSpPr>
        <p:spPr>
          <a:xfrm>
            <a:off x="5512058" y="509260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2023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E0CC2F-71AA-DDA1-9D03-A2EAA5856633}"/>
              </a:ext>
            </a:extLst>
          </p:cNvPr>
          <p:cNvSpPr txBox="1">
            <a:spLocks/>
          </p:cNvSpPr>
          <p:nvPr/>
        </p:nvSpPr>
        <p:spPr>
          <a:xfrm>
            <a:off x="4775638" y="1423028"/>
            <a:ext cx="2640724" cy="341988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$1295k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$49k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$63k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$1104k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Expense: </a:t>
            </a:r>
            <a:r>
              <a:rPr lang="en-US" sz="2000" dirty="0">
                <a:solidFill>
                  <a:srgbClr val="FF0000"/>
                </a:solidFill>
              </a:rPr>
              <a:t>$699k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</a:t>
            </a:r>
            <a:r>
              <a:rPr lang="en-US" sz="1600" dirty="0">
                <a:solidFill>
                  <a:srgbClr val="FF0000"/>
                </a:solidFill>
              </a:rPr>
              <a:t>$237k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</a:t>
            </a:r>
            <a:r>
              <a:rPr lang="en-US" sz="1600" dirty="0">
                <a:solidFill>
                  <a:srgbClr val="FF0000"/>
                </a:solidFill>
              </a:rPr>
              <a:t>$100k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</a:t>
            </a:r>
            <a:r>
              <a:rPr lang="en-US" sz="1600" dirty="0">
                <a:solidFill>
                  <a:srgbClr val="FF0000"/>
                </a:solidFill>
              </a:rPr>
              <a:t>$11k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$265k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Profit: $542k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CF9B39A-1363-A484-C82A-D31B44488046}"/>
              </a:ext>
            </a:extLst>
          </p:cNvPr>
          <p:cNvSpPr txBox="1">
            <a:spLocks/>
          </p:cNvSpPr>
          <p:nvPr/>
        </p:nvSpPr>
        <p:spPr>
          <a:xfrm>
            <a:off x="8713075" y="1441689"/>
            <a:ext cx="2640724" cy="341988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$1273k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$49k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$60k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$1135k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Expense: </a:t>
            </a:r>
            <a:r>
              <a:rPr lang="en-US" sz="2000" dirty="0">
                <a:solidFill>
                  <a:srgbClr val="FF0000"/>
                </a:solidFill>
              </a:rPr>
              <a:t>$722k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</a:t>
            </a:r>
            <a:r>
              <a:rPr lang="en-US" sz="1600" dirty="0">
                <a:solidFill>
                  <a:srgbClr val="FF0000"/>
                </a:solidFill>
              </a:rPr>
              <a:t>$321k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CP Package: </a:t>
            </a:r>
            <a:r>
              <a:rPr lang="en-US" sz="1600" dirty="0">
                <a:solidFill>
                  <a:srgbClr val="FF0000"/>
                </a:solidFill>
              </a:rPr>
              <a:t>$99k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Enterprise: </a:t>
            </a:r>
            <a:r>
              <a:rPr lang="en-US" sz="1600" dirty="0">
                <a:solidFill>
                  <a:srgbClr val="FF0000"/>
                </a:solidFill>
              </a:rPr>
              <a:t>$10k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$265k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Profit: $564k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C64478-F1FB-CE8E-2DD2-F69EAAAB9B41}"/>
              </a:ext>
            </a:extLst>
          </p:cNvPr>
          <p:cNvSpPr txBox="1"/>
          <p:nvPr/>
        </p:nvSpPr>
        <p:spPr>
          <a:xfrm>
            <a:off x="9477259" y="502952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62912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2024 Treasurers Workshop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A6F3AD-B340-39DC-13EF-212BB96622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4807" y="935037"/>
            <a:ext cx="10618787" cy="544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IEEE is way too conservative in its budgeting.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About $1b in reserves. IEEE has never tapped its reserves. What this means is that if Society A has a negative net (including initiatives) operationally and Society B positive, then the sum of the positives has always been more than of the negatives.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Attitude at conferences (say) is that it’s great to surprise the sponsor on the upside, so organizers budget such that the “20% profit” is a worst-case, not an expectation.</a:t>
            </a:r>
          </a:p>
          <a:p>
            <a:r>
              <a:rPr lang="en-US" dirty="0">
                <a:solidFill>
                  <a:srgbClr val="002060"/>
                </a:solidFill>
              </a:rPr>
              <a:t>No more initiatives (i.e., CC 21065).</a:t>
            </a:r>
          </a:p>
          <a:p>
            <a:pPr lvl="1"/>
            <a:r>
              <a:rPr lang="en-US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IEEE has been spending tiresome effort evaluating initiatives. And many proposals are operational, not strategic, anyway. Will suspend 50% &amp; 3% rules next year. More realistic budgeting and operational society-only “initiatives. </a:t>
            </a:r>
            <a:r>
              <a:rPr lang="en-US" dirty="0">
                <a:solidFill>
                  <a:srgbClr val="002060"/>
                </a:solidFill>
              </a:rPr>
              <a:t>In the future (budgeting in 2025) IEEE would like us to fund initiatives in our operational budget.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Still, a large outlay (&gt;$25k) will require TAB VP approval, as always. If there is a large operationally-funded “initiative” that would give a Society a negative operational net (&gt;1% of reserves) there needs to be a special request to TAB.</a:t>
            </a:r>
          </a:p>
          <a:p>
            <a:r>
              <a:rPr lang="en-US" dirty="0">
                <a:solidFill>
                  <a:srgbClr val="002060"/>
                </a:solidFill>
              </a:rPr>
              <a:t>Budget process.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The budgeting process this year (for 2025) will be very different.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In the past all iterations of a given conference had the same CC. Now every conference iteration will get a new CC number.</a:t>
            </a:r>
          </a:p>
        </p:txBody>
      </p:sp>
    </p:spTree>
    <p:extLst>
      <p:ext uri="{BB962C8B-B14F-4D97-AF65-F5344CB8AC3E}">
        <p14:creationId xmlns:p14="http://schemas.microsoft.com/office/powerpoint/2010/main" val="105995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2024 Treasurers Workshop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A6F3AD-B340-39DC-13EF-212BB96622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4807" y="1008608"/>
            <a:ext cx="10618787" cy="570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Publications.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System Font Regular"/>
              <a:buChar char="-"/>
            </a:pPr>
            <a:r>
              <a:rPr lang="en-US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IEL distribution algorithm 2024: 65% per download, 35% per uploaded (three-year average), minimum $122k per S/C.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Green Open Access: Posted but still behind a paywall. Two-year.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Gold Open Access: $1995 for </a:t>
            </a:r>
            <a:r>
              <a:rPr lang="en-US" kern="100" dirty="0" err="1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GoA</a:t>
            </a:r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journal. $2495 for OA in a hybrid journal. Prices will change for 2025-27 (likely will increase). Magazines can have OA articles too: $2995 (will increase, too).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Diamond Open Access: The author does not pay. </a:t>
            </a:r>
            <a:r>
              <a:rPr lang="en-US" kern="100" dirty="0">
                <a:solidFill>
                  <a:srgbClr val="00206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one at IEEE now, and IEEE does not want any.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OA S/C revenue seems somewhat static at present: $9 million per year, slightly more than half that for OA in hybrid journals.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kern="100" dirty="0" err="1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PerCom</a:t>
            </a:r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will ask new publications be GOA unless there is some reason presented as to why not (e.g., the culture in your technical area).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Several OA pushers have now pushed toward Green OA: authors retain CC BY license so that they can post online for free. Those pushing this have no understanding that publishers do have costs.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OLPCs are at risk. U Cal system has disallowed grant use for OLPCs. Should plan for its loss.</a:t>
            </a:r>
          </a:p>
          <a:p>
            <a:pPr marR="0"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Char char="-"/>
            </a:pPr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Some journals have OLPCs that have multiple change thresholds.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55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7A1E4-770A-B125-F858-64F37D7B0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394809-E92A-41D1-8ACC-3CA81A3B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(Overly) Candid          Words from a Departing VPF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0E8C90-2BAC-4AC9-F401-FE4C6B1F8B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486" y="887423"/>
            <a:ext cx="10618787" cy="570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I was expecting the VPF position to be able to contribute three things: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a perspective on and snapshot of the AESS budget and forecast.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a view of the larger financial landscape at IEEE.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a lever to control and improve the AESS budget.</a:t>
            </a:r>
          </a:p>
          <a:p>
            <a:r>
              <a:rPr lang="en-US" dirty="0">
                <a:solidFill>
                  <a:srgbClr val="002060"/>
                </a:solidFill>
              </a:rPr>
              <a:t>What I have found is that the VPF is only able to do two of these: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NextGen is actually quite good, there is much data there. It must be noted that NextGen is not especially easy to work with, but I now know some tricks and can help the new VPF.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Our IEEE budget contact (Sandra Duran) is very helpful and responsive to any question. And it should be understood that the VPF </a:t>
            </a:r>
            <a:r>
              <a:rPr lang="en-US" u="sng" dirty="0">
                <a:solidFill>
                  <a:srgbClr val="002060"/>
                </a:solidFill>
              </a:rPr>
              <a:t>must</a:t>
            </a:r>
            <a:r>
              <a:rPr lang="en-US" dirty="0">
                <a:solidFill>
                  <a:srgbClr val="002060"/>
                </a:solidFill>
              </a:rPr>
              <a:t> go to the annual (usually April - and misnamed) “Treasurers Workshop”.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If there is a lever, it has a very weak fulcrum so don’t push too hard.</a:t>
            </a:r>
          </a:p>
          <a:p>
            <a:r>
              <a:rPr lang="en-US" dirty="0">
                <a:solidFill>
                  <a:srgbClr val="002060"/>
                </a:solidFill>
              </a:rPr>
              <a:t>Up to this (special) year almost all boxes in NextGen were “grayed out”.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There is precious little we can change, and all the changes that that exist are simply adjusting for our motions, so that IEEE can know what we are thinking – and making such changes helps us not at all!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 had hoped to be able to rationalize the budget so that all the VP’s would have instant bespoke Cost Center and spend-status access (through the NextGen contact: VPF, Treasurer, President) with accounts that we come up with that help: say, “DL Travel”. But IEEE really does not want that. I lost that fight.</a:t>
            </a:r>
          </a:p>
          <a:p>
            <a:r>
              <a:rPr lang="en-US" i="1" dirty="0">
                <a:solidFill>
                  <a:srgbClr val="002060"/>
                </a:solidFill>
              </a:rPr>
              <a:t>The bottom line is that the VPF position is informational, not executive.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Yeah, it’s fine to disagree with me. And that’s not to say the VPF position is not useful.</a:t>
            </a:r>
          </a:p>
        </p:txBody>
      </p:sp>
      <p:pic>
        <p:nvPicPr>
          <p:cNvPr id="2" name="Picture 4" descr="50 American Candy Favorites">
            <a:extLst>
              <a:ext uri="{FF2B5EF4-FFF2-40B4-BE49-F238E27FC236}">
                <a16:creationId xmlns:a16="http://schemas.microsoft.com/office/drawing/2014/main" id="{B412597E-512F-3300-C424-3B4DA844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044" y="37645"/>
            <a:ext cx="791285" cy="6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22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76EE9E-558D-C8B0-29DA-980C6559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SWOT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A6F3AD-B340-39DC-13EF-212BB96622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34807" y="833948"/>
            <a:ext cx="10618787" cy="5707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2060"/>
                </a:solidFill>
              </a:rPr>
              <a:t>Strengths: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2060"/>
                </a:solidFill>
              </a:rPr>
              <a:t>Good reserve account, good revenue in both conferences and publications.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2060"/>
                </a:solidFill>
              </a:rPr>
              <a:t>Pretty much always-positive operational net.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2060"/>
                </a:solidFill>
              </a:rPr>
              <a:t>Great and burgeoning major publications complemented by new ones (especially TRS).</a:t>
            </a:r>
          </a:p>
          <a:p>
            <a:pPr lvl="1">
              <a:buFont typeface="System Font Regular"/>
              <a:buChar char="-"/>
            </a:pPr>
            <a:r>
              <a:rPr lang="en-US" dirty="0">
                <a:solidFill>
                  <a:srgbClr val="002060"/>
                </a:solidFill>
              </a:rPr>
              <a:t>AESS net (conf/pubs) mix is close to 2:1. Many societies are closer to 1:2 or even 1:3, which makes them more vulnerable to a changing pubs landscape.</a:t>
            </a:r>
          </a:p>
          <a:p>
            <a:r>
              <a:rPr lang="en-US" dirty="0">
                <a:solidFill>
                  <a:srgbClr val="002060"/>
                </a:solidFill>
              </a:rPr>
              <a:t>Weaknesses: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Out of step with IEEE in adoption of OA.</a:t>
            </a:r>
          </a:p>
          <a:p>
            <a:r>
              <a:rPr lang="en-US" dirty="0">
                <a:solidFill>
                  <a:srgbClr val="002060"/>
                </a:solidFill>
              </a:rPr>
              <a:t>Opportunities: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New pubs: T-RS, J-MASS, OJSE (and possibly JAIF?).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AESS section in IEEE Access? </a:t>
            </a:r>
            <a:r>
              <a:rPr lang="en-US" dirty="0">
                <a:solidFill>
                  <a:srgbClr val="FF0000"/>
                </a:solidFill>
              </a:rPr>
              <a:t>(My </a:t>
            </a:r>
            <a:r>
              <a:rPr lang="en-US" dirty="0" err="1">
                <a:solidFill>
                  <a:srgbClr val="FF0000"/>
                </a:solidFill>
              </a:rPr>
              <a:t>mea</a:t>
            </a:r>
            <a:r>
              <a:rPr lang="en-US" dirty="0">
                <a:solidFill>
                  <a:srgbClr val="FF0000"/>
                </a:solidFill>
              </a:rPr>
              <a:t> culpa to Luke on this.)</a:t>
            </a:r>
          </a:p>
          <a:p>
            <a:r>
              <a:rPr lang="en-US" dirty="0">
                <a:solidFill>
                  <a:srgbClr val="002060"/>
                </a:solidFill>
              </a:rPr>
              <a:t>Threats: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OA &amp; China presence, both at conferences and in publications.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We no longer have conference insurance in case of (say) pandemic.</a:t>
            </a:r>
          </a:p>
          <a:p>
            <a:pPr lvl="1"/>
            <a:r>
              <a:rPr lang="en-US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OLPCs are at risk. U Cal system has disallowed grant use for OLPCs. Should plan for its loss.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5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Summary Budget – Revenue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45878" y="1130910"/>
            <a:ext cx="10065946" cy="46082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3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6D7732-1E7E-C44B-911F-A33F160A9598}"/>
              </a:ext>
            </a:extLst>
          </p:cNvPr>
          <p:cNvSpPr txBox="1"/>
          <p:nvPr/>
        </p:nvSpPr>
        <p:spPr>
          <a:xfrm>
            <a:off x="527125" y="6217920"/>
            <a:ext cx="314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Tasks, Society Budget, Society Budget Summary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7243A3B-DAB7-6F2A-0203-9414DBC37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932307"/>
              </p:ext>
            </p:extLst>
          </p:nvPr>
        </p:nvGraphicFramePr>
        <p:xfrm>
          <a:off x="192546" y="1696598"/>
          <a:ext cx="11595501" cy="3885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02800" imgH="3251200" progId="Excel.Sheet.12">
                  <p:embed/>
                </p:oleObj>
              </mc:Choice>
              <mc:Fallback>
                <p:oleObj name="Worksheet" r:id="rId2" imgW="9702800" imgH="3251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546" y="1696598"/>
                        <a:ext cx="11595501" cy="3885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14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Summary Budget – Expense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4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53EC0-ED74-FBC2-B88D-E60772D2CAD0}"/>
              </a:ext>
            </a:extLst>
          </p:cNvPr>
          <p:cNvSpPr txBox="1"/>
          <p:nvPr/>
        </p:nvSpPr>
        <p:spPr>
          <a:xfrm>
            <a:off x="387276" y="6582975"/>
            <a:ext cx="314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Tasks, Society Budget, Society Budget Summary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034BDC2-C0D6-DABD-9749-8B1FE1055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952820"/>
              </p:ext>
            </p:extLst>
          </p:nvPr>
        </p:nvGraphicFramePr>
        <p:xfrm>
          <a:off x="387276" y="1023028"/>
          <a:ext cx="10728743" cy="4811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372600" imgH="4203700" progId="Excel.Sheet.12">
                  <p:embed/>
                </p:oleObj>
              </mc:Choice>
              <mc:Fallback>
                <p:oleObj name="Worksheet" r:id="rId2" imgW="9372600" imgH="420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7276" y="1023028"/>
                        <a:ext cx="10728743" cy="4811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97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Summary Budget – Bottom Line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5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953EC0-ED74-FBC2-B88D-E60772D2CAD0}"/>
              </a:ext>
            </a:extLst>
          </p:cNvPr>
          <p:cNvSpPr txBox="1"/>
          <p:nvPr/>
        </p:nvSpPr>
        <p:spPr>
          <a:xfrm>
            <a:off x="387276" y="6582975"/>
            <a:ext cx="3142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Tasks, Society Budget, Society Budget Summary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F675FB3-967D-2990-B9B3-0979625DA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29227"/>
              </p:ext>
            </p:extLst>
          </p:nvPr>
        </p:nvGraphicFramePr>
        <p:xfrm>
          <a:off x="560943" y="1513966"/>
          <a:ext cx="11180617" cy="2648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02800" imgH="2298700" progId="Excel.Sheet.12">
                  <p:embed/>
                </p:oleObj>
              </mc:Choice>
              <mc:Fallback>
                <p:oleObj name="Worksheet" r:id="rId2" imgW="9702800" imgH="229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0943" y="1513966"/>
                        <a:ext cx="11180617" cy="2648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B29535-04B9-1D72-0B70-F002717DEF16}"/>
              </a:ext>
            </a:extLst>
          </p:cNvPr>
          <p:cNvSpPr txBox="1"/>
          <p:nvPr/>
        </p:nvSpPr>
        <p:spPr>
          <a:xfrm>
            <a:off x="1229569" y="4242173"/>
            <a:ext cx="9456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2023 was an aberration, not least because that is when we received insurance payments from 2020 conference cancellations.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However, our net has been decreasing: Revenue reasonably flat, but expenses increasing.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Largest: initiatives (+$60k), society operations (+$70k), chapter committee (+$20k).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Also, T-AES has hugely increased its page count … this can be thought of as an investment, since we pay now and benefit (via IEL) later. (There’s a somewhat reduced Magazine page count.)</a:t>
            </a:r>
          </a:p>
        </p:txBody>
      </p:sp>
    </p:spTree>
    <p:extLst>
      <p:ext uri="{BB962C8B-B14F-4D97-AF65-F5344CB8AC3E}">
        <p14:creationId xmlns:p14="http://schemas.microsoft.com/office/powerpoint/2010/main" val="15113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Summary Budget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6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27C29-8EDE-1441-A81E-DA7A9F129DAF}"/>
              </a:ext>
            </a:extLst>
          </p:cNvPr>
          <p:cNvSpPr txBox="1"/>
          <p:nvPr/>
        </p:nvSpPr>
        <p:spPr>
          <a:xfrm>
            <a:off x="527125" y="6217920"/>
            <a:ext cx="3959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Reports, Middle Icon, Home, Volunteer, </a:t>
            </a:r>
            <a:r>
              <a:rPr lang="en-US" sz="1200" dirty="0" err="1">
                <a:solidFill>
                  <a:srgbClr val="0070C0"/>
                </a:solidFill>
              </a:rPr>
              <a:t>Summary_By_CC_PD</a:t>
            </a:r>
            <a:endParaRPr lang="en-US" sz="1200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E298991-3ADC-EF92-A25F-FF7F8310E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05883"/>
              </p:ext>
            </p:extLst>
          </p:nvPr>
        </p:nvGraphicFramePr>
        <p:xfrm>
          <a:off x="292369" y="1183579"/>
          <a:ext cx="113411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341100" imgH="4673600" progId="Excel.Sheet.12">
                  <p:embed/>
                </p:oleObj>
              </mc:Choice>
              <mc:Fallback>
                <p:oleObj name="Worksheet" r:id="rId2" imgW="11341100" imgH="46736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2369" y="1183579"/>
                        <a:ext cx="11341100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45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Reserves – Upper Half (No Change from Denver)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7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D6484AD-DC2D-60E8-3CD9-5F99C3AC3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687077"/>
              </p:ext>
            </p:extLst>
          </p:nvPr>
        </p:nvGraphicFramePr>
        <p:xfrm>
          <a:off x="198063" y="838199"/>
          <a:ext cx="10786777" cy="514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10871200" imgH="5181600" progId="Excel.SheetMacroEnabled.12">
                  <p:embed/>
                </p:oleObj>
              </mc:Choice>
              <mc:Fallback>
                <p:oleObj name="Macro-Enabled Worksheet" r:id="rId2" imgW="10871200" imgH="518160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063" y="838199"/>
                        <a:ext cx="10786777" cy="514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10FBED82-5517-0D5A-AA53-8EB533AEC993}"/>
              </a:ext>
            </a:extLst>
          </p:cNvPr>
          <p:cNvSpPr/>
          <p:nvPr/>
        </p:nvSpPr>
        <p:spPr>
          <a:xfrm>
            <a:off x="32239" y="5210978"/>
            <a:ext cx="11039713" cy="70538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Reserves – Lower Half (No Change from Denver)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EA58944-5545-4118-979B-D9E64B47EF7E}"/>
              </a:ext>
            </a:extLst>
          </p:cNvPr>
          <p:cNvSpPr>
            <a:spLocks noGrp="1"/>
          </p:cNvSpPr>
          <p:nvPr/>
        </p:nvSpPr>
        <p:spPr>
          <a:xfrm>
            <a:off x="963407" y="1139250"/>
            <a:ext cx="9999024" cy="457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8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9FA2808-5484-7E4A-A3DE-89F09591C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36540"/>
              </p:ext>
            </p:extLst>
          </p:nvPr>
        </p:nvGraphicFramePr>
        <p:xfrm>
          <a:off x="734807" y="878175"/>
          <a:ext cx="9999024" cy="525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2" imgW="10871200" imgH="5715000" progId="Excel.SheetMacroEnabled.12">
                  <p:embed/>
                </p:oleObj>
              </mc:Choice>
              <mc:Fallback>
                <p:oleObj name="Macro-Enabled Worksheet" r:id="rId2" imgW="10871200" imgH="571500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4807" y="878175"/>
                        <a:ext cx="9999024" cy="5256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89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/>
        </p:nvSpPr>
        <p:spPr>
          <a:xfrm>
            <a:off x="378372" y="76237"/>
            <a:ext cx="10447283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T-AES Drilldown, 2022 &amp; 2023 Actuals &amp; 2024 Forecast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C4F5B1F-3129-4F84-BB85-D592A4D2CDE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BCDB7B01-FAFA-4F2A-A2E6-5BC6DA5F7D96}" type="slidenum">
              <a:rPr lang="en-US" altLang="en-US" smtClean="0">
                <a:solidFill>
                  <a:srgbClr val="0C70AC"/>
                </a:solidFill>
              </a:rPr>
              <a:pPr algn="ctr">
                <a:defRPr/>
              </a:pPr>
              <a:t>9</a:t>
            </a:fld>
            <a:endParaRPr lang="en-US" altLang="en-US" dirty="0">
              <a:solidFill>
                <a:srgbClr val="0C70AC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62BFCA-3F87-D120-D239-4FC4EC975E0A}"/>
              </a:ext>
            </a:extLst>
          </p:cNvPr>
          <p:cNvSpPr txBox="1">
            <a:spLocks/>
          </p:cNvSpPr>
          <p:nvPr/>
        </p:nvSpPr>
        <p:spPr>
          <a:xfrm>
            <a:off x="815091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$1323k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 : $31k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VPC: $300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OLPC: $435k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$77k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$702k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$609k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$58k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$192k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$19k/$112k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$133k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Profit: $714k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77B7E6-6466-5D50-B88D-87FAD3356970}"/>
              </a:ext>
            </a:extLst>
          </p:cNvPr>
          <p:cNvSpPr txBox="1">
            <a:spLocks/>
          </p:cNvSpPr>
          <p:nvPr/>
        </p:nvSpPr>
        <p:spPr>
          <a:xfrm>
            <a:off x="4620087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$1423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OA: $38k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VPC: $2k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OLPC: $485k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$79k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$737k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$745k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$42k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$282k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$14k/$126k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$148k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Profit: $677k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332CD-7178-D3CF-BAA1-C9F61A2DC295}"/>
              </a:ext>
            </a:extLst>
          </p:cNvPr>
          <p:cNvSpPr txBox="1"/>
          <p:nvPr/>
        </p:nvSpPr>
        <p:spPr>
          <a:xfrm>
            <a:off x="1656170" y="564846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76EA1F-BE3F-7A51-8F24-44EA786F846D}"/>
              </a:ext>
            </a:extLst>
          </p:cNvPr>
          <p:cNvSpPr txBox="1"/>
          <p:nvPr/>
        </p:nvSpPr>
        <p:spPr>
          <a:xfrm>
            <a:off x="5461166" y="564846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E89BA8-71B1-7AF3-0596-243E4EFE179E}"/>
              </a:ext>
            </a:extLst>
          </p:cNvPr>
          <p:cNvSpPr txBox="1">
            <a:spLocks/>
          </p:cNvSpPr>
          <p:nvPr/>
        </p:nvSpPr>
        <p:spPr>
          <a:xfrm>
            <a:off x="8425083" y="1525614"/>
            <a:ext cx="2905571" cy="40778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Revenue: $1539k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OA: $60k 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VPC: $0k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OLPC: $532k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ASPP: $85k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IEL: $784k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Expense: </a:t>
            </a:r>
            <a:r>
              <a:rPr lang="en-US" sz="2000" dirty="0">
                <a:solidFill>
                  <a:srgbClr val="FF0000"/>
                </a:solidFill>
              </a:rPr>
              <a:t>$957k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Production: </a:t>
            </a:r>
            <a:r>
              <a:rPr lang="en-US" sz="1600" dirty="0">
                <a:solidFill>
                  <a:srgbClr val="FF0000"/>
                </a:solidFill>
              </a:rPr>
              <a:t>$84k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Internal IEEE/S1: </a:t>
            </a:r>
            <a:r>
              <a:rPr lang="en-US" sz="1600" dirty="0">
                <a:solidFill>
                  <a:srgbClr val="FF0000"/>
                </a:solidFill>
              </a:rPr>
              <a:t>$222k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ASPP/IEL: </a:t>
            </a:r>
            <a:r>
              <a:rPr lang="en-US" sz="1600" dirty="0">
                <a:solidFill>
                  <a:srgbClr val="FF0000"/>
                </a:solidFill>
              </a:rPr>
              <a:t>$24k/$165k</a:t>
            </a:r>
          </a:p>
          <a:p>
            <a:pPr lvl="1"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Overhead: </a:t>
            </a:r>
            <a:r>
              <a:rPr lang="en-US" sz="1600" dirty="0">
                <a:solidFill>
                  <a:srgbClr val="FF0000"/>
                </a:solidFill>
              </a:rPr>
              <a:t>$194k</a:t>
            </a:r>
          </a:p>
          <a:p>
            <a:pPr>
              <a:buClr>
                <a:srgbClr val="0C70AC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 Profit: $582k </a:t>
            </a:r>
            <a:r>
              <a:rPr lang="en-US" sz="2000" dirty="0">
                <a:solidFill>
                  <a:srgbClr val="FF0000"/>
                </a:solidFill>
              </a:rPr>
              <a:t>(down)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B7102-3C2A-CD79-D146-4EB884CE1602}"/>
              </a:ext>
            </a:extLst>
          </p:cNvPr>
          <p:cNvSpPr txBox="1"/>
          <p:nvPr/>
        </p:nvSpPr>
        <p:spPr>
          <a:xfrm>
            <a:off x="9172162" y="5601029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29016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8249</TotalTime>
  <Words>1807</Words>
  <Application>Microsoft Macintosh PowerPoint</Application>
  <PresentationFormat>Widescreen</PresentationFormat>
  <Paragraphs>211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Arial</vt:lpstr>
      <vt:lpstr>Calibri</vt:lpstr>
      <vt:lpstr>Courier New</vt:lpstr>
      <vt:lpstr>LucidaGrande</vt:lpstr>
      <vt:lpstr>System Font Regular</vt:lpstr>
      <vt:lpstr>Times New Roman</vt:lpstr>
      <vt:lpstr>Wingdings</vt:lpstr>
      <vt:lpstr>Office Theme</vt:lpstr>
      <vt:lpstr>Worksheet</vt:lpstr>
      <vt:lpstr>Macro-Enabled Worksheet</vt:lpstr>
      <vt:lpstr>PowerPoint Presentation</vt:lpstr>
      <vt:lpstr>SWOT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2024 Treasurers Workshop</vt:lpstr>
      <vt:lpstr>2024 Treasurers Workshop</vt:lpstr>
      <vt:lpstr>(Overly) Candid          Words from a Departing VPF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PDC</cp:lastModifiedBy>
  <cp:revision>104</cp:revision>
  <dcterms:created xsi:type="dcterms:W3CDTF">2020-06-23T20:53:44Z</dcterms:created>
  <dcterms:modified xsi:type="dcterms:W3CDTF">2024-10-18T19:59:47Z</dcterms:modified>
</cp:coreProperties>
</file>