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62" r:id="rId2"/>
    <p:sldId id="440" r:id="rId3"/>
    <p:sldId id="442" r:id="rId4"/>
    <p:sldId id="441" r:id="rId5"/>
    <p:sldId id="443" r:id="rId6"/>
    <p:sldId id="444" r:id="rId7"/>
    <p:sldId id="575" r:id="rId8"/>
    <p:sldId id="446" r:id="rId9"/>
    <p:sldId id="445" r:id="rId10"/>
    <p:sldId id="461" r:id="rId11"/>
    <p:sldId id="518" r:id="rId12"/>
    <p:sldId id="535" r:id="rId13"/>
    <p:sldId id="536" r:id="rId14"/>
    <p:sldId id="530" r:id="rId15"/>
    <p:sldId id="537" r:id="rId16"/>
    <p:sldId id="538" r:id="rId17"/>
    <p:sldId id="531" r:id="rId18"/>
    <p:sldId id="513" r:id="rId19"/>
    <p:sldId id="519" r:id="rId20"/>
    <p:sldId id="539" r:id="rId21"/>
    <p:sldId id="524" r:id="rId22"/>
    <p:sldId id="514" r:id="rId23"/>
    <p:sldId id="548" r:id="rId24"/>
    <p:sldId id="549" r:id="rId25"/>
    <p:sldId id="550" r:id="rId26"/>
    <p:sldId id="453" r:id="rId27"/>
    <p:sldId id="462" r:id="rId28"/>
    <p:sldId id="454" r:id="rId29"/>
    <p:sldId id="552" r:id="rId30"/>
    <p:sldId id="553" r:id="rId31"/>
    <p:sldId id="460" r:id="rId32"/>
    <p:sldId id="463" r:id="rId33"/>
    <p:sldId id="464" r:id="rId34"/>
    <p:sldId id="554" r:id="rId35"/>
    <p:sldId id="466" r:id="rId36"/>
    <p:sldId id="504" r:id="rId37"/>
    <p:sldId id="471" r:id="rId38"/>
    <p:sldId id="555" r:id="rId39"/>
    <p:sldId id="559" r:id="rId40"/>
    <p:sldId id="560" r:id="rId41"/>
    <p:sldId id="564" r:id="rId42"/>
    <p:sldId id="479" r:id="rId43"/>
    <p:sldId id="570" r:id="rId44"/>
    <p:sldId id="568" r:id="rId45"/>
    <p:sldId id="569" r:id="rId46"/>
    <p:sldId id="508" r:id="rId47"/>
    <p:sldId id="482" r:id="rId48"/>
    <p:sldId id="506" r:id="rId49"/>
    <p:sldId id="487" r:id="rId50"/>
    <p:sldId id="572" r:id="rId51"/>
    <p:sldId id="509" r:id="rId52"/>
    <p:sldId id="493" r:id="rId53"/>
    <p:sldId id="494" r:id="rId54"/>
    <p:sldId id="495" r:id="rId55"/>
    <p:sldId id="573" r:id="rId56"/>
    <p:sldId id="540" r:id="rId57"/>
    <p:sldId id="541" r:id="rId58"/>
    <p:sldId id="574" r:id="rId59"/>
    <p:sldId id="50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0A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7" autoAdjust="0"/>
    <p:restoredTop sz="94660"/>
  </p:normalViewPr>
  <p:slideViewPr>
    <p:cSldViewPr snapToGrid="0">
      <p:cViewPr varScale="1">
        <p:scale>
          <a:sx n="35" d="100"/>
          <a:sy n="35" d="100"/>
        </p:scale>
        <p:origin x="60" y="4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F30DD-E43C-CA4B-A5FB-77BBC5ADDAB7}" type="datetimeFigureOut">
              <a:rPr lang="en-US" smtClean="0"/>
              <a:t>10/26/2024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0F3D1-4F9A-AB43-BBB2-4BBDABDECCA1}" type="slidenum">
              <a:rPr lang="en-US" smtClean="0"/>
              <a:t>‹#›</a:t>
            </a:fld>
            <a:endParaRPr lang="en-US"/>
          </a:p>
        </p:txBody>
      </p:sp>
    </p:spTree>
    <p:extLst>
      <p:ext uri="{BB962C8B-B14F-4D97-AF65-F5344CB8AC3E}">
        <p14:creationId xmlns:p14="http://schemas.microsoft.com/office/powerpoint/2010/main" val="3204653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0FEB-13BF-49E2-AA65-ECB0819A8BC3}"/>
              </a:ext>
            </a:extLst>
          </p:cNvPr>
          <p:cNvSpPr>
            <a:spLocks noGrp="1"/>
          </p:cNvSpPr>
          <p:nvPr userDrawn="1"/>
        </p:nvSpPr>
        <p:spPr>
          <a:xfrm>
            <a:off x="734807" y="76237"/>
            <a:ext cx="8983291"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endParaRPr lang="en-US" dirty="0">
              <a:solidFill>
                <a:schemeClr val="bg1"/>
              </a:solidFill>
            </a:endParaRPr>
          </a:p>
        </p:txBody>
      </p:sp>
      <p:sp>
        <p:nvSpPr>
          <p:cNvPr id="4" name="Title 1">
            <a:extLst>
              <a:ext uri="{FF2B5EF4-FFF2-40B4-BE49-F238E27FC236}">
                <a16:creationId xmlns:a16="http://schemas.microsoft.com/office/drawing/2014/main" id="{C2FE6A51-0C90-4250-B4B1-2EF2C892A313}"/>
              </a:ext>
            </a:extLst>
          </p:cNvPr>
          <p:cNvSpPr>
            <a:spLocks noGrp="1"/>
          </p:cNvSpPr>
          <p:nvPr>
            <p:ph type="title"/>
          </p:nvPr>
        </p:nvSpPr>
        <p:spPr>
          <a:xfrm>
            <a:off x="300318" y="114113"/>
            <a:ext cx="10515600" cy="710640"/>
          </a:xfrm>
          <a:prstGeom prst="rect">
            <a:avLst/>
          </a:prstGeom>
        </p:spPr>
        <p:txBody>
          <a:bodyPr/>
          <a:lstStyle>
            <a:lvl1pPr>
              <a:defRPr sz="34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760199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5D466-98E4-4591-B691-9487944F3D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41B2C2-B28A-4289-80C5-D36AF6DC78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838F87-FA44-4454-88AC-AACF0718C48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68B0F60E-6F02-454A-A1D3-4F4AE6D29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282F6B-41CA-4065-B364-8D5143CEF18A}"/>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3842210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0312-30E2-4915-A6CD-B137F15231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FADC2D-1BFE-476F-96A8-5477B18E8E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D7B612A-A41D-4DAD-AC72-1B85593B3A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D6DAC4-BCFC-4965-B9F1-7ECC81AEF3D2}"/>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3741963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FD76CE-0001-449E-B549-1413AA2CAFA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7AA05D-3E96-4A54-A699-9DAEF341D37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74ECA7E-C502-4A62-A138-8970A77487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B6D11-9EA4-4A25-B711-D84864227C29}"/>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3800263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43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CFC8D-FAC4-4880-9373-C4D5AD998EE4}"/>
              </a:ext>
            </a:extLst>
          </p:cNvPr>
          <p:cNvSpPr>
            <a:spLocks noGrp="1"/>
          </p:cNvSpPr>
          <p:nvPr>
            <p:ph type="ctrTitle"/>
          </p:nvPr>
        </p:nvSpPr>
        <p:spPr>
          <a:xfrm>
            <a:off x="1524000" y="1812925"/>
            <a:ext cx="9144000" cy="1381125"/>
          </a:xfrm>
          <a:prstGeom prst="rect">
            <a:avLst/>
          </a:prstGeom>
        </p:spPr>
        <p:txBody>
          <a:bodyPr anchor="b"/>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93D2219A-6810-4BBB-BB70-7005CC1E57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F05C51-B209-4AF4-A68D-B977A22300D3}"/>
              </a:ext>
            </a:extLst>
          </p:cNvPr>
          <p:cNvSpPr>
            <a:spLocks noGrp="1"/>
          </p:cNvSpPr>
          <p:nvPr>
            <p:ph type="dt" sz="half" idx="10"/>
          </p:nvPr>
        </p:nvSpPr>
        <p:spPr>
          <a:xfrm>
            <a:off x="838200" y="6356350"/>
            <a:ext cx="2743200" cy="365125"/>
          </a:xfrm>
          <a:prstGeom prst="rect">
            <a:avLst/>
          </a:prstGeom>
        </p:spPr>
        <p:txBody>
          <a:bodyPr/>
          <a:lstStyle/>
          <a:p>
            <a:fld id="{B787BDBF-4B56-4187-8D30-4D0B5C912ECE}" type="datetimeFigureOut">
              <a:rPr lang="en-US" smtClean="0"/>
              <a:t>10/26/2024</a:t>
            </a:fld>
            <a:endParaRPr lang="en-US"/>
          </a:p>
        </p:txBody>
      </p:sp>
      <p:sp>
        <p:nvSpPr>
          <p:cNvPr id="5" name="Footer Placeholder 4">
            <a:extLst>
              <a:ext uri="{FF2B5EF4-FFF2-40B4-BE49-F238E27FC236}">
                <a16:creationId xmlns:a16="http://schemas.microsoft.com/office/drawing/2014/main" id="{8AC03980-8E73-44A4-A6C0-9FC92EA605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A60794-8A42-43BE-A706-169A361947CE}"/>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pic>
        <p:nvPicPr>
          <p:cNvPr id="8" name="Picture 7" descr="Rectangle&#10;&#10;Description automatically generated with medium confidence">
            <a:extLst>
              <a:ext uri="{FF2B5EF4-FFF2-40B4-BE49-F238E27FC236}">
                <a16:creationId xmlns:a16="http://schemas.microsoft.com/office/drawing/2014/main" id="{8CE9E921-0597-4FF4-94CC-D20ADC7E2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pic>
        <p:nvPicPr>
          <p:cNvPr id="10" name="Picture 9" descr="A picture containing text, clipart, tableware, dishware&#10;&#10;Description automatically generated">
            <a:extLst>
              <a:ext uri="{FF2B5EF4-FFF2-40B4-BE49-F238E27FC236}">
                <a16:creationId xmlns:a16="http://schemas.microsoft.com/office/drawing/2014/main" id="{6EFF700F-D452-40A2-82D4-79EA0689EF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505" y="2301364"/>
            <a:ext cx="3726659" cy="1909196"/>
          </a:xfrm>
          <a:prstGeom prst="rect">
            <a:avLst/>
          </a:prstGeom>
        </p:spPr>
      </p:pic>
    </p:spTree>
    <p:extLst>
      <p:ext uri="{BB962C8B-B14F-4D97-AF65-F5344CB8AC3E}">
        <p14:creationId xmlns:p14="http://schemas.microsoft.com/office/powerpoint/2010/main" val="1598537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2E70E-167B-4E52-9956-3A3A314DA5CD}"/>
              </a:ext>
            </a:extLst>
          </p:cNvPr>
          <p:cNvSpPr>
            <a:spLocks noGrp="1"/>
          </p:cNvSpPr>
          <p:nvPr>
            <p:ph idx="1"/>
          </p:nvPr>
        </p:nvSpPr>
        <p:spPr>
          <a:xfrm>
            <a:off x="734807" y="1188720"/>
            <a:ext cx="10618993" cy="4988243"/>
          </a:xfrm>
          <a:prstGeom prst="rect">
            <a:avLst/>
          </a:prstGeom>
        </p:spPr>
        <p:txBody>
          <a:bodyPr/>
          <a:lstStyle>
            <a:lvl1pPr>
              <a:buClr>
                <a:srgbClr val="0C70AC"/>
              </a:buClr>
              <a:defRPr/>
            </a:lvl1pPr>
            <a:lvl2pPr>
              <a:buClr>
                <a:srgbClr val="0C70AC"/>
              </a:buClr>
              <a:defRPr/>
            </a:lvl2pPr>
            <a:lvl3pPr>
              <a:buClr>
                <a:srgbClr val="0C70AC"/>
              </a:buClr>
              <a:defRPr/>
            </a:lvl3pPr>
            <a:lvl4pPr>
              <a:buClr>
                <a:srgbClr val="0C70AC"/>
              </a:buClr>
              <a:defRPr/>
            </a:lvl4pPr>
            <a:lvl5pPr>
              <a:buClr>
                <a:srgbClr val="0C70A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A999DF7-E8C6-4AE4-A958-1C5EAB5B4E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434E2BE-1B65-4750-996B-B5D554B54F9F}"/>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C70AC"/>
                </a:solidFill>
              </a:defRPr>
            </a:lvl1pPr>
          </a:lstStyle>
          <a:p>
            <a:fld id="{DEAABB4B-B7FE-4F54-9EF3-4A934A90687F}" type="slidenum">
              <a:rPr lang="en-US" smtClean="0"/>
              <a:pPr/>
              <a:t>‹#›</a:t>
            </a:fld>
            <a:endParaRPr lang="en-US" dirty="0"/>
          </a:p>
        </p:txBody>
      </p:sp>
      <p:sp>
        <p:nvSpPr>
          <p:cNvPr id="13" name="Title 1">
            <a:extLst>
              <a:ext uri="{FF2B5EF4-FFF2-40B4-BE49-F238E27FC236}">
                <a16:creationId xmlns:a16="http://schemas.microsoft.com/office/drawing/2014/main" id="{781AF724-15D2-4C5E-B028-1617845D1E5B}"/>
              </a:ext>
            </a:extLst>
          </p:cNvPr>
          <p:cNvSpPr>
            <a:spLocks noGrp="1"/>
          </p:cNvSpPr>
          <p:nvPr>
            <p:ph type="title"/>
          </p:nvPr>
        </p:nvSpPr>
        <p:spPr>
          <a:xfrm>
            <a:off x="734807" y="59679"/>
            <a:ext cx="10515600" cy="483395"/>
          </a:xfrm>
          <a:prstGeom prst="rect">
            <a:avLst/>
          </a:prstGeom>
        </p:spPr>
        <p:txBody>
          <a:bodyPr/>
          <a:lstStyle>
            <a:lvl1pPr>
              <a:defRPr sz="34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911353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63A2F-B27D-4CE5-88ED-B23A8AF469D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B41687-F5D4-4762-9801-4DBD4A4647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AA78FE9C-0D24-46A8-B8BB-3C7AADD449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045FFE-81AF-4BA3-9594-A5B9D9E4F134}"/>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3570422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618E-C1FF-4406-B935-6E356D520E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0B0733F-1457-4881-A03B-9AB48809BDE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6BBB4B-C73A-43E4-A0E1-4A1AD263CCD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A161206-A400-4104-8090-D58A159D2B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6D62CD-16D6-4D1C-98B8-E2D838712363}"/>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2187782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1018-601A-48D0-81AB-5726FB288E6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20EA12-77DD-4DA8-87FD-944D7E0465F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B12C12-81E3-4EC1-AC98-E5C3BB503D9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35DD1-A8A7-4C6A-9A75-0DCF4B2464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EAF422-393A-403B-96E5-F9D80C2C9FA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FD8B493-3800-4240-A0E8-1727624CB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12124BC-FB28-4147-9741-E91E2C782F61}"/>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152101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2450-776F-4F03-A967-CA91BE8758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Footer Placeholder 3">
            <a:extLst>
              <a:ext uri="{FF2B5EF4-FFF2-40B4-BE49-F238E27FC236}">
                <a16:creationId xmlns:a16="http://schemas.microsoft.com/office/drawing/2014/main" id="{E5B12F86-C5BF-48A3-B662-E2B45C93D4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649FFFE-ED73-47A2-AD33-3BF4A1E6AEC7}"/>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4033509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933FD9-3AB7-40DC-9347-AB7628391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684B5FB-C298-4E3E-9403-46CA2016A00C}"/>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120082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F9F1-ADEA-43FA-843B-403AB26F0C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49FB9A-D2A1-4AE9-A254-6C639E38B75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8BAC1-A068-4411-BE9A-417483ADF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67DD6CDE-1993-4DA6-97C4-CD04F189ED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02E51F-634B-49C0-9CA1-7BB3452E930E}"/>
              </a:ext>
            </a:extLst>
          </p:cNvPr>
          <p:cNvSpPr>
            <a:spLocks noGrp="1"/>
          </p:cNvSpPr>
          <p:nvPr>
            <p:ph type="sldNum" sz="quarter" idx="12"/>
          </p:nvPr>
        </p:nvSpPr>
        <p:spPr>
          <a:xfrm>
            <a:off x="8610600" y="6356350"/>
            <a:ext cx="2743200" cy="365125"/>
          </a:xfrm>
          <a:prstGeom prst="rect">
            <a:avLst/>
          </a:prstGeom>
        </p:spPr>
        <p:txBody>
          <a:bodyPr/>
          <a:lstStyle/>
          <a:p>
            <a:fld id="{DEAABB4B-B7FE-4F54-9EF3-4A934A90687F}" type="slidenum">
              <a:rPr lang="en-US" smtClean="0"/>
              <a:t>‹#›</a:t>
            </a:fld>
            <a:endParaRPr lang="en-US"/>
          </a:p>
        </p:txBody>
      </p:sp>
    </p:spTree>
    <p:extLst>
      <p:ext uri="{BB962C8B-B14F-4D97-AF65-F5344CB8AC3E}">
        <p14:creationId xmlns:p14="http://schemas.microsoft.com/office/powerpoint/2010/main" val="1772430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08C4F7AF-98CF-43AB-B43B-1DF54CF9AE1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651651063"/>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A131C-F095-48E5-8B44-E138AD540F6F}"/>
              </a:ext>
            </a:extLst>
          </p:cNvPr>
          <p:cNvSpPr>
            <a:spLocks noGrp="1"/>
          </p:cNvSpPr>
          <p:nvPr/>
        </p:nvSpPr>
        <p:spPr>
          <a:xfrm>
            <a:off x="4827402" y="2016895"/>
            <a:ext cx="6881887" cy="9982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0066A1"/>
                </a:solidFill>
                <a:latin typeface="Calibri" charset="0"/>
                <a:ea typeface="Calibri" charset="0"/>
                <a:cs typeface="Calibri" charset="0"/>
              </a:defRPr>
            </a:lvl1pPr>
          </a:lstStyle>
          <a:p>
            <a:r>
              <a:rPr lang="en-US" sz="3600" dirty="0">
                <a:solidFill>
                  <a:schemeClr val="bg1"/>
                </a:solidFill>
              </a:rPr>
              <a:t>IEEE Aerospace Electronic Systems</a:t>
            </a:r>
            <a:br>
              <a:rPr lang="en-US" sz="3600" dirty="0">
                <a:solidFill>
                  <a:schemeClr val="bg1"/>
                </a:solidFill>
              </a:rPr>
            </a:br>
            <a:r>
              <a:rPr lang="en-US" sz="3200" dirty="0">
                <a:solidFill>
                  <a:schemeClr val="bg1"/>
                </a:solidFill>
              </a:rPr>
              <a:t>Nominations and Appointments</a:t>
            </a:r>
            <a:endParaRPr lang="en-US" sz="3600" dirty="0">
              <a:solidFill>
                <a:schemeClr val="bg1"/>
              </a:solidFill>
            </a:endParaRPr>
          </a:p>
        </p:txBody>
      </p:sp>
      <p:sp>
        <p:nvSpPr>
          <p:cNvPr id="3" name="Subtitle 2">
            <a:extLst>
              <a:ext uri="{FF2B5EF4-FFF2-40B4-BE49-F238E27FC236}">
                <a16:creationId xmlns:a16="http://schemas.microsoft.com/office/drawing/2014/main" id="{7E1FB642-C925-470D-A2D9-02A0B8114332}"/>
              </a:ext>
            </a:extLst>
          </p:cNvPr>
          <p:cNvSpPr>
            <a:spLocks noGrp="1"/>
          </p:cNvSpPr>
          <p:nvPr/>
        </p:nvSpPr>
        <p:spPr>
          <a:xfrm>
            <a:off x="4827402" y="3222436"/>
            <a:ext cx="6881887" cy="22639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6A1"/>
              </a:buClr>
              <a:buFont typeface="LucidaGrande" charset="0"/>
              <a:buNone/>
              <a:defRPr sz="2800" b="1" i="1" kern="1200">
                <a:solidFill>
                  <a:schemeClr val="tx1">
                    <a:lumMod val="50000"/>
                    <a:lumOff val="50000"/>
                  </a:schemeClr>
                </a:solidFill>
                <a:latin typeface="Calibri" charset="0"/>
                <a:ea typeface="Calibri" charset="0"/>
                <a:cs typeface="Calibri" charset="0"/>
              </a:defRPr>
            </a:lvl1pPr>
            <a:lvl2pPr marL="457200" indent="0" algn="ctr" defTabSz="914400" rtl="0" eaLnBrk="1" latinLnBrk="0" hangingPunct="1">
              <a:lnSpc>
                <a:spcPct val="90000"/>
              </a:lnSpc>
              <a:spcBef>
                <a:spcPts val="500"/>
              </a:spcBef>
              <a:buClr>
                <a:srgbClr val="0066A1"/>
              </a:buClr>
              <a:buFont typeface="LucidaGrande"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66A1"/>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66A1"/>
              </a:buClr>
              <a:buFont typeface="Wingdings"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66A1"/>
              </a:buClr>
              <a:buFont typeface="Courier New"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900" dirty="0">
                <a:solidFill>
                  <a:schemeClr val="bg1">
                    <a:lumMod val="85000"/>
                  </a:schemeClr>
                </a:solidFill>
              </a:rPr>
              <a:t>Mark E. Davis</a:t>
            </a:r>
          </a:p>
          <a:p>
            <a:endParaRPr lang="en-US" sz="1300" dirty="0">
              <a:solidFill>
                <a:schemeClr val="bg1">
                  <a:lumMod val="85000"/>
                </a:schemeClr>
              </a:solidFill>
            </a:endParaRPr>
          </a:p>
          <a:p>
            <a:r>
              <a:rPr lang="en-US" sz="2200" dirty="0">
                <a:solidFill>
                  <a:schemeClr val="bg1">
                    <a:lumMod val="85000"/>
                  </a:schemeClr>
                </a:solidFill>
              </a:rPr>
              <a:t>2024 AESS Fall Board of Governors Meeting</a:t>
            </a:r>
          </a:p>
          <a:p>
            <a:r>
              <a:rPr lang="en-US" sz="2200" dirty="0">
                <a:solidFill>
                  <a:schemeClr val="bg1">
                    <a:lumMod val="85000"/>
                  </a:schemeClr>
                </a:solidFill>
              </a:rPr>
              <a:t>25-26 October 2024</a:t>
            </a:r>
          </a:p>
          <a:p>
            <a:r>
              <a:rPr lang="en-US" sz="2200" dirty="0">
                <a:solidFill>
                  <a:schemeClr val="bg1">
                    <a:lumMod val="85000"/>
                  </a:schemeClr>
                </a:solidFill>
              </a:rPr>
              <a:t>Rennes, France</a:t>
            </a:r>
          </a:p>
        </p:txBody>
      </p:sp>
    </p:spTree>
    <p:extLst>
      <p:ext uri="{BB962C8B-B14F-4D97-AF65-F5344CB8AC3E}">
        <p14:creationId xmlns:p14="http://schemas.microsoft.com/office/powerpoint/2010/main" val="2605045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12FE6-BEC5-CBB3-74E8-61C52B7B6032}"/>
              </a:ext>
            </a:extLst>
          </p:cNvPr>
          <p:cNvSpPr>
            <a:spLocks noGrp="1"/>
          </p:cNvSpPr>
          <p:nvPr>
            <p:ph idx="1"/>
          </p:nvPr>
        </p:nvSpPr>
        <p:spPr/>
        <p:txBody>
          <a:bodyPr/>
          <a:lstStyle/>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r>
              <a:rPr lang="en-US" sz="4400" dirty="0">
                <a:solidFill>
                  <a:srgbClr val="0C70AC"/>
                </a:solidFill>
              </a:rPr>
              <a:t>President-Elect</a:t>
            </a:r>
          </a:p>
        </p:txBody>
      </p:sp>
    </p:spTree>
    <p:extLst>
      <p:ext uri="{BB962C8B-B14F-4D97-AF65-F5344CB8AC3E}">
        <p14:creationId xmlns:p14="http://schemas.microsoft.com/office/powerpoint/2010/main" val="2774657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sz="3600" b="1" dirty="0">
              <a:solidFill>
                <a:srgbClr val="0C70AC"/>
              </a:solidFill>
            </a:endParaRPr>
          </a:p>
          <a:p>
            <a:pPr marL="0" indent="0" algn="ctr">
              <a:buNone/>
            </a:pPr>
            <a:r>
              <a:rPr lang="en-US" sz="3600" b="1" dirty="0">
                <a:solidFill>
                  <a:srgbClr val="0C70AC"/>
                </a:solidFill>
              </a:rPr>
              <a:t>Dale Blair</a:t>
            </a:r>
          </a:p>
          <a:p>
            <a:pPr marL="0" indent="0" algn="ctr">
              <a:buNone/>
            </a:pPr>
            <a:r>
              <a:rPr lang="en-US" sz="3600" b="1" dirty="0">
                <a:solidFill>
                  <a:srgbClr val="0C70AC"/>
                </a:solidFill>
              </a:rPr>
              <a:t>Braham </a:t>
            </a:r>
            <a:r>
              <a:rPr lang="en-US" sz="3600" b="1" dirty="0" err="1">
                <a:solidFill>
                  <a:srgbClr val="0C70AC"/>
                </a:solidFill>
              </a:rPr>
              <a:t>Himed</a:t>
            </a:r>
            <a:endParaRPr lang="en-US" sz="3600" b="1" dirty="0">
              <a:solidFill>
                <a:srgbClr val="0C70AC"/>
              </a:solidFill>
            </a:endParaRPr>
          </a:p>
          <a:p>
            <a:pPr marL="0" indent="0" algn="ctr">
              <a:buNone/>
            </a:pPr>
            <a:endParaRPr lang="en-US" dirty="0"/>
          </a:p>
          <a:p>
            <a:pPr marL="0" indent="0" algn="ctr">
              <a:buNone/>
            </a:pPr>
            <a:r>
              <a:rPr lang="en-US" dirty="0"/>
              <a:t>Are there any Nominations from the floor?</a:t>
            </a:r>
          </a:p>
          <a:p>
            <a:pPr marL="0" indent="0" algn="ctr">
              <a:buNone/>
            </a:pPr>
            <a:endParaRPr lang="en-US" dirty="0"/>
          </a:p>
          <a:p>
            <a:pPr marL="0" indent="0" algn="ctr">
              <a:buNone/>
            </a:pPr>
            <a:r>
              <a:rPr lang="en-US" dirty="0"/>
              <a:t>Braham to the Waiting Room.</a:t>
            </a:r>
          </a:p>
          <a:p>
            <a:pPr marL="0" indent="0" algn="ctr">
              <a:buNone/>
            </a:pPr>
            <a:r>
              <a:rPr lang="en-US" dirty="0"/>
              <a:t>Dale will have 10 minutes for Q&amp;A.</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President-Elect</a:t>
            </a:r>
          </a:p>
        </p:txBody>
      </p:sp>
    </p:spTree>
    <p:extLst>
      <p:ext uri="{BB962C8B-B14F-4D97-AF65-F5344CB8AC3E}">
        <p14:creationId xmlns:p14="http://schemas.microsoft.com/office/powerpoint/2010/main" val="3572008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078684-7C18-174E-6F7F-5230BADC9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2392471" y="1188720"/>
            <a:ext cx="8961329" cy="5352757"/>
          </a:xfrm>
        </p:spPr>
        <p:txBody>
          <a:bodyPr>
            <a:noAutofit/>
          </a:bodyPr>
          <a:lstStyle/>
          <a:p>
            <a:pPr marL="0" indent="0" algn="just">
              <a:buNone/>
            </a:pPr>
            <a:r>
              <a:rPr lang="en-US" altLang="en-US" sz="1700" dirty="0">
                <a:cs typeface="Arial" panose="020B0604020202020204" pitchFamily="34" charset="0"/>
              </a:rPr>
              <a:t>Dale Blair is a Principal Research Engineer with the Georgia Tech Research Institute (GTRI) and GTRI Fellow. He received the BS and MS degrees in Electrical Engineering from Tennessee Tech in 1985 and 1987, respectively. He received the Ph.D. degree in Electrical Engineering from the University of Virginia in 1998. Dale is an IEEE Fellow class of 2002 and recipient of the 2001 IEEE Fred Nathanson Award and the 2023 Warren White Award. His publications include coeditor and coauthor of Multitarget-</a:t>
            </a:r>
            <a:r>
              <a:rPr lang="en-US" altLang="en-US" sz="1700" dirty="0" err="1">
                <a:cs typeface="Arial" panose="020B0604020202020204" pitchFamily="34" charset="0"/>
              </a:rPr>
              <a:t>Multisensor</a:t>
            </a:r>
            <a:r>
              <a:rPr lang="en-US" altLang="en-US" sz="1700" dirty="0">
                <a:cs typeface="Arial" panose="020B0604020202020204" pitchFamily="34" charset="0"/>
              </a:rPr>
              <a:t> Tracking: Applications and Advances III (ARTECH House, 2000); two chapters in Principles of Modern Radar: Vol I (SciTech Publishing, 2010); a chapter in Modeling and Simulation Support for System of Systems Engineering Applications (Wiley, 2015); 38 refereed journal articles, more than 100 refereed conference papers; and more than 200 other technical papers and reports. His editorial accomplishments include Editor for Radar Systems of the IEEE Transactions on Aerospace and Electronic Systems (T-AES) (1996-1999), Editor-In-Chief (EIC) of the T-AES (1999-2005), and founding EIC for the Journal for Advances in Information Fusion (2005-2013).  He currently serves as the founding EIC for the IEEE Open Journal of Systems Engineering (OJSE).  Dale has served the IEEE AESS BoG as Associate VP for Publications (2008-2011), Chair for Strategic Planning (2009-2010), and VP for Publications (2015-2017). He is serving in his 22th year as a member of the BoG.  Dr. Blair served International Society for Information Fusion (ISIF) as President in 2005, as VP for Conferences (2006-2012), and VP for Publications (2012-present).  Dr. Blair has served as the general chair for two IEEE conferences and a key member of the organizing committee for more than ten professional conferences.  He reviews regularly for conferences and journals and currently serves as Tutorial Editor for the IEEE Aerospace and Electronic Systems Magazine. </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Dale Blair Bio</a:t>
            </a:r>
          </a:p>
        </p:txBody>
      </p:sp>
    </p:spTree>
    <p:extLst>
      <p:ext uri="{BB962C8B-B14F-4D97-AF65-F5344CB8AC3E}">
        <p14:creationId xmlns:p14="http://schemas.microsoft.com/office/powerpoint/2010/main" val="314197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lstStyle/>
          <a:p>
            <a:pPr marL="0" indent="0" algn="just">
              <a:buNone/>
            </a:pPr>
            <a:r>
              <a:rPr lang="en-US" altLang="en-US" sz="1700" dirty="0"/>
              <a:t>IEEE is as an organization that supports advancement of the professional of electrical, electronic, and computer engineers and IEEE AESS focuses on those of us involved in the area of aerospace and electronic systems.  As President of IEEE AESS, I will see to expand our impact to more of our members through enhancing our conferences, publications, technical panels, awards, IEEE Standards, and industrial relations. IEEE AESS does these very well already. More specifically, I will focus on our engagement of members in industry and impacting students.  As President, I would like to pursue the engagement of students through the funding of senior capstone projects at the levels of about $2.5k and fund many of those. I would like to involve IEEE AESS members from industry as the customers for those projects. We could take proposals for capstone projects from our members joined with universities. If members of the IEEE AESS BoG could develop standard capstone problems, IEEE AESS could sponsor bake off events at one our conferences or a regional event.  I think making a positive impact on students is the best avenue to growing our membership as they join us in the advancement of our profession. </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Dale Blair Statement</a:t>
            </a:r>
          </a:p>
        </p:txBody>
      </p:sp>
    </p:spTree>
    <p:extLst>
      <p:ext uri="{BB962C8B-B14F-4D97-AF65-F5344CB8AC3E}">
        <p14:creationId xmlns:p14="http://schemas.microsoft.com/office/powerpoint/2010/main" val="1971307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Dale to the Waiting Room.</a:t>
            </a:r>
          </a:p>
          <a:p>
            <a:pPr marL="0" indent="0" algn="ctr">
              <a:buNone/>
            </a:pPr>
            <a:endParaRPr lang="en-US" dirty="0"/>
          </a:p>
          <a:p>
            <a:pPr marL="0" indent="0" algn="ctr">
              <a:buNone/>
            </a:pPr>
            <a:r>
              <a:rPr lang="en-US" dirty="0"/>
              <a:t>Re-admit Braham </a:t>
            </a:r>
            <a:r>
              <a:rPr lang="en-US" dirty="0" err="1"/>
              <a:t>Himed</a:t>
            </a:r>
            <a:r>
              <a:rPr lang="en-US" dirty="0"/>
              <a:t> to the meeting.</a:t>
            </a:r>
          </a:p>
          <a:p>
            <a:pPr marL="0" indent="0" algn="ctr">
              <a:buNone/>
            </a:pPr>
            <a:endParaRPr lang="en-US" dirty="0"/>
          </a:p>
          <a:p>
            <a:pPr marL="0" indent="0" algn="ctr">
              <a:buNone/>
            </a:pPr>
            <a:r>
              <a:rPr lang="en-US" dirty="0"/>
              <a:t>Braham will have 10 minutes for Q&amp;A.</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President-Elect</a:t>
            </a:r>
          </a:p>
        </p:txBody>
      </p:sp>
    </p:spTree>
    <p:extLst>
      <p:ext uri="{BB962C8B-B14F-4D97-AF65-F5344CB8AC3E}">
        <p14:creationId xmlns:p14="http://schemas.microsoft.com/office/powerpoint/2010/main" val="2900381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078684-7C18-174E-6F7F-5230BADC9B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65" r="17638" b="32203"/>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2392471" y="1188720"/>
            <a:ext cx="8961329" cy="5669280"/>
          </a:xfrm>
        </p:spPr>
        <p:txBody>
          <a:bodyPr>
            <a:normAutofit fontScale="92500" lnSpcReduction="20000"/>
          </a:bodyPr>
          <a:lstStyle/>
          <a:p>
            <a:pPr marL="0" indent="0">
              <a:buNone/>
            </a:pPr>
            <a:r>
              <a:rPr lang="en-US" sz="1700" dirty="0"/>
              <a:t>Dr. Braham Himed received his Engineer Degree in electrical engineering from Ecole Nationale Polytechnique of Algiers in 1984, and his M.S. and Ph.D. degrees both in electrical engineering, from Syracuse University, Syracuse, NY, in 1987 and 1990, respectively. From 1990 to 1991 he was an Assistant Professor in the Electrical Engineering Department at Syracuse University, where he taught graduate courses in analog and digital communications, digital signal processing, probability, and random processes. In 1991, he joined Adaptive Technology, Inc., Syracuse, NY, where he was responsible for radar systems analyses and the design of antenna measurement systems. In 1994 he joined Research Associates for Defense Conversion, Marcy, NY, where he was responsible for radar systems analyses and radar signal processing, including techniques for the detection and estimation of targets in severe clutter and jamming environments. From March 1999 to July 2006, he was a senior research engineer with the U.S. Air Force Research Laboratory, Sensors Directorate, Radar Signal Processing Branch, Rome, NY, where he led scientific and management aspects of airborne and space-borne phased array radar systems. From August 2006 to June 2008, he served as the Chief Research Officer with Signal Labs Inc, in Reston VA, directing R&amp;D for the company. From 2008 - 2018, he served as Technical Advisor for the RF Technology branch with the Air Force Research Laboratory, Wright Patterson Air Force Base, OH. Since January 2019, he serves as Division Research Fellow in the Distributed RF Sensing Branch, Multi-Spectral Sensing and Detection Division, of the Sensors Directorate. His research interests include detection, estimation, multi- channel adaptive signal processing, time series analyses, array processing, adaptive processing, waveform design, diversity, and optimization, distributed MIMO radar, passive radar, and over the horizon radar. Dr. Himed serves as the US Air Force representative on several international forums, including The Technology Cooperation Program (TTCP), NATO SET panels, and leads several bilateral and trilateral international agreements. Currently, he serves as both the US National lead and Panel Chair of the TTCP Intelligence Surveillance, Target Acquisition, and reconnaissance (ISTAR) Technical Panel -2 on RF Sensing. Dr. Himed has published over 300 peer-reviewed journals and conference papers. He served as the general technical co-chair for the 2010 and 2015 IEEE International Radar Conferences. He served as general co-chair of the 2022 IEEE Radar conference and will serve as general co-chair for the 2024 IEEE radar conference. Dr. Himed is the recipient of the 2001 IEEE Region I award for his work on bistatic radar systems, algorithm development, and phenomenology. He joined the IEEE AESS Radar Systems Panel in 2001, served as vice-chair from 2014-2016, and panel chair from 2016-2018. Currently, he serves the RSP as member, and chairs the Nathanson award. Dr. Himed is a Fellow of IEEE (2007) and a Fellow of AFRL (2013). He was the recipient of the 2012 IEEE Warren White award for excellence in radar engineering. Braham is a member of the AESS board of governors, serving as VP of conferences.</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Braham </a:t>
            </a:r>
            <a:r>
              <a:rPr lang="en-US" dirty="0" err="1"/>
              <a:t>Himed</a:t>
            </a:r>
            <a:r>
              <a:rPr lang="en-US" dirty="0"/>
              <a:t> Bio</a:t>
            </a:r>
          </a:p>
        </p:txBody>
      </p:sp>
    </p:spTree>
    <p:extLst>
      <p:ext uri="{BB962C8B-B14F-4D97-AF65-F5344CB8AC3E}">
        <p14:creationId xmlns:p14="http://schemas.microsoft.com/office/powerpoint/2010/main" val="803873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normAutofit/>
          </a:bodyPr>
          <a:lstStyle/>
          <a:p>
            <a:pPr marL="0" indent="0" algn="just">
              <a:lnSpc>
                <a:spcPct val="100000"/>
              </a:lnSpc>
              <a:buNone/>
            </a:pPr>
            <a:r>
              <a:rPr lang="en-US" sz="1800" dirty="0">
                <a:effectLst/>
                <a:latin typeface="Calibri" panose="020F0502020204030204" pitchFamily="34" charset="0"/>
                <a:ea typeface="Calibri" panose="020F0502020204030204" pitchFamily="34" charset="0"/>
              </a:rPr>
              <a:t>I was elected to the AESS board of governors in 2020 and have actively used my experience and expertise to support</a:t>
            </a:r>
            <a:r>
              <a:rPr lang="en-US" sz="1800" spc="-5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several</a:t>
            </a:r>
            <a:r>
              <a:rPr lang="en-US" sz="1800" spc="-4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committees,</a:t>
            </a:r>
            <a:r>
              <a:rPr lang="en-US" sz="1800" spc="-4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including</a:t>
            </a:r>
            <a:r>
              <a:rPr lang="en-US" sz="1800" spc="-5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educational</a:t>
            </a:r>
            <a:r>
              <a:rPr lang="en-US" sz="1800" spc="-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and</a:t>
            </a:r>
            <a:r>
              <a:rPr lang="en-US" sz="1800" spc="-5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awards.</a:t>
            </a:r>
            <a:r>
              <a:rPr lang="en-US" sz="1800" spc="-4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I</a:t>
            </a:r>
            <a:r>
              <a:rPr lang="en-US" sz="1800" spc="-4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have</a:t>
            </a:r>
            <a:r>
              <a:rPr lang="en-US" sz="1800" spc="-4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served</a:t>
            </a:r>
            <a:r>
              <a:rPr lang="en-US" sz="1800" spc="-4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as</a:t>
            </a:r>
            <a:r>
              <a:rPr lang="en-US" sz="1800" spc="-6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VP-Conferences</a:t>
            </a:r>
            <a:r>
              <a:rPr lang="en-US" sz="1800" spc="-4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since</a:t>
            </a:r>
            <a:r>
              <a:rPr lang="en-US" sz="1800" spc="-5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2021,</a:t>
            </a:r>
            <a:r>
              <a:rPr lang="en-US" sz="1800" spc="-4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and during</a:t>
            </a:r>
            <a:r>
              <a:rPr lang="en-US" sz="1800" spc="-6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this</a:t>
            </a:r>
            <a:r>
              <a:rPr lang="en-US" sz="1800" spc="-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period,</a:t>
            </a:r>
            <a:r>
              <a:rPr lang="en-US" sz="1800" spc="-6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we</a:t>
            </a:r>
            <a:r>
              <a:rPr lang="en-US" sz="1800" spc="-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put</a:t>
            </a:r>
            <a:r>
              <a:rPr lang="en-US" sz="1800" spc="-6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in</a:t>
            </a:r>
            <a:r>
              <a:rPr lang="en-US" sz="1800" spc="-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place</a:t>
            </a:r>
            <a:r>
              <a:rPr lang="en-US" sz="1800" spc="-6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a:t>
            </a:r>
            <a:r>
              <a:rPr lang="en-US" sz="1800" spc="-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system</a:t>
            </a:r>
            <a:r>
              <a:rPr lang="en-US" sz="1800" spc="-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specifying</a:t>
            </a:r>
            <a:r>
              <a:rPr lang="en-US" sz="1800" spc="-6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requirements</a:t>
            </a:r>
            <a:r>
              <a:rPr lang="en-US" sz="1800" spc="-6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for</a:t>
            </a:r>
            <a:r>
              <a:rPr lang="en-US" sz="1800" spc="-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receiving</a:t>
            </a:r>
            <a:r>
              <a:rPr lang="en-US" sz="1800" spc="-6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AESS</a:t>
            </a:r>
            <a:r>
              <a:rPr lang="en-US" sz="1800" spc="-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technical</a:t>
            </a:r>
            <a:r>
              <a:rPr lang="en-US" sz="1800" spc="-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and</a:t>
            </a:r>
            <a:r>
              <a:rPr lang="en-US" sz="1800" spc="-6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financial sponsorship, keep high-quality conferences with strong peer-reviewed technical contents, and AESS approval received in less than 48 hours. As President-Elect, my priority is to support and implement Sabrina’s vision for AESS. I will ensure to attend all AESS-mandated events, to provide the needed leadership. I will work hard to grow AESS participation in</a:t>
            </a:r>
            <a:r>
              <a:rPr lang="en-US" sz="1800" spc="-1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sponsored events,</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will initiate activities in under-developed regions, and strengthen AESS presence in well-to-do regions. I will recommend including non-voting members from under-developed regions to strengthen our relationships. I will work with the VP-Industry to initiate and conduct year-long programs</a:t>
            </a:r>
            <a:r>
              <a:rPr lang="en-US" sz="1800" spc="-5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that</a:t>
            </a:r>
            <a:r>
              <a:rPr lang="en-US" sz="1800" spc="-4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cater</a:t>
            </a:r>
            <a:r>
              <a:rPr lang="en-US" sz="1800" spc="-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to</a:t>
            </a:r>
            <a:r>
              <a:rPr lang="en-US" sz="1800" spc="-5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industry</a:t>
            </a:r>
            <a:r>
              <a:rPr lang="en-US" sz="1800" spc="-5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around</a:t>
            </a:r>
            <a:r>
              <a:rPr lang="en-US" sz="1800" spc="-6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5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world.</a:t>
            </a:r>
            <a:r>
              <a:rPr lang="en-US" sz="1800" spc="-45" dirty="0">
                <a:effectLst/>
                <a:latin typeface="Calibri" panose="020F0502020204030204" pitchFamily="34" charset="0"/>
                <a:ea typeface="Calibri" panose="020F0502020204030204" pitchFamily="34" charset="0"/>
              </a:rPr>
              <a:t> </a:t>
            </a:r>
            <a:r>
              <a:rPr lang="en-US" sz="1800">
                <a:effectLst/>
                <a:latin typeface="Calibri" panose="020F0502020204030204" pitchFamily="34" charset="0"/>
                <a:ea typeface="Calibri" panose="020F0502020204030204" pitchFamily="34" charset="0"/>
              </a:rPr>
              <a:t>I</a:t>
            </a:r>
            <a:r>
              <a:rPr lang="en-US" sz="1800" spc="-60">
                <a:effectLst/>
                <a:latin typeface="Calibri" panose="020F0502020204030204" pitchFamily="34" charset="0"/>
                <a:ea typeface="Calibri" panose="020F0502020204030204" pitchFamily="34" charset="0"/>
              </a:rPr>
              <a:t> </a:t>
            </a:r>
            <a:r>
              <a:rPr lang="en-US" sz="1800">
                <a:effectLst/>
                <a:latin typeface="Calibri" panose="020F0502020204030204" pitchFamily="34" charset="0"/>
                <a:ea typeface="Calibri" panose="020F0502020204030204" pitchFamily="34" charset="0"/>
              </a:rPr>
              <a:t>will</a:t>
            </a:r>
            <a:r>
              <a:rPr lang="en-US" sz="1800" spc="-60">
                <a:effectLst/>
                <a:latin typeface="Calibri" panose="020F0502020204030204" pitchFamily="34" charset="0"/>
                <a:ea typeface="Calibri" panose="020F0502020204030204" pitchFamily="34" charset="0"/>
              </a:rPr>
              <a:t> </a:t>
            </a:r>
            <a:r>
              <a:rPr lang="en-US" sz="1800">
                <a:effectLst/>
                <a:latin typeface="Calibri" panose="020F0502020204030204" pitchFamily="34" charset="0"/>
                <a:ea typeface="Calibri" panose="020F0502020204030204" pitchFamily="34" charset="0"/>
              </a:rPr>
              <a:t>work</a:t>
            </a:r>
            <a:r>
              <a:rPr lang="en-US" sz="1800" spc="-55">
                <a:effectLst/>
                <a:latin typeface="Calibri" panose="020F0502020204030204" pitchFamily="34" charset="0"/>
                <a:ea typeface="Calibri" panose="020F0502020204030204" pitchFamily="34" charset="0"/>
              </a:rPr>
              <a:t> </a:t>
            </a:r>
            <a:r>
              <a:rPr lang="en-US" sz="1800">
                <a:effectLst/>
                <a:latin typeface="Calibri" panose="020F0502020204030204" pitchFamily="34" charset="0"/>
                <a:ea typeface="Calibri" panose="020F0502020204030204" pitchFamily="34" charset="0"/>
              </a:rPr>
              <a:t>with</a:t>
            </a:r>
            <a:r>
              <a:rPr lang="en-US" sz="1800" spc="-50">
                <a:effectLst/>
                <a:latin typeface="Calibri" panose="020F0502020204030204" pitchFamily="34" charset="0"/>
                <a:ea typeface="Calibri" panose="020F0502020204030204" pitchFamily="34" charset="0"/>
              </a:rPr>
              <a:t> </a:t>
            </a:r>
            <a:r>
              <a:rPr lang="en-US" sz="1800">
                <a:effectLst/>
                <a:latin typeface="Calibri" panose="020F0502020204030204" pitchFamily="34" charset="0"/>
                <a:ea typeface="Calibri" panose="020F0502020204030204" pitchFamily="34" charset="0"/>
              </a:rPr>
              <a:t>the</a:t>
            </a:r>
            <a:r>
              <a:rPr lang="en-US" sz="1800" spc="-40">
                <a:effectLst/>
                <a:latin typeface="Calibri" panose="020F0502020204030204" pitchFamily="34" charset="0"/>
                <a:ea typeface="Calibri" panose="020F0502020204030204" pitchFamily="34" charset="0"/>
              </a:rPr>
              <a:t> </a:t>
            </a:r>
            <a:r>
              <a:rPr lang="en-US" sz="1800">
                <a:effectLst/>
                <a:latin typeface="Calibri" panose="020F0502020204030204" pitchFamily="34" charset="0"/>
                <a:ea typeface="Calibri" panose="020F0502020204030204" pitchFamily="34" charset="0"/>
              </a:rPr>
              <a:t>student</a:t>
            </a:r>
            <a:r>
              <a:rPr lang="en-US" sz="1800" spc="-55">
                <a:effectLst/>
                <a:latin typeface="Calibri" panose="020F0502020204030204" pitchFamily="34" charset="0"/>
                <a:ea typeface="Calibri" panose="020F0502020204030204" pitchFamily="34" charset="0"/>
              </a:rPr>
              <a:t> </a:t>
            </a:r>
            <a:r>
              <a:rPr lang="en-US" sz="1800">
                <a:effectLst/>
                <a:latin typeface="Calibri" panose="020F0502020204030204" pitchFamily="34" charset="0"/>
                <a:ea typeface="Calibri" panose="020F0502020204030204" pitchFamily="34" charset="0"/>
              </a:rPr>
              <a:t>and</a:t>
            </a:r>
            <a:r>
              <a:rPr lang="en-US" sz="1800" spc="-60">
                <a:effectLst/>
                <a:latin typeface="Calibri" panose="020F0502020204030204" pitchFamily="34" charset="0"/>
                <a:ea typeface="Calibri" panose="020F0502020204030204" pitchFamily="34" charset="0"/>
              </a:rPr>
              <a:t> </a:t>
            </a:r>
            <a:r>
              <a:rPr lang="en-US" sz="1800">
                <a:effectLst/>
                <a:latin typeface="Calibri" panose="020F0502020204030204" pitchFamily="34" charset="0"/>
                <a:ea typeface="Calibri" panose="020F0502020204030204" pitchFamily="34" charset="0"/>
              </a:rPr>
              <a:t>YP</a:t>
            </a:r>
            <a:r>
              <a:rPr lang="en-US" sz="1800" spc="-50">
                <a:effectLst/>
                <a:latin typeface="Calibri" panose="020F0502020204030204" pitchFamily="34" charset="0"/>
                <a:ea typeface="Calibri" panose="020F0502020204030204" pitchFamily="34" charset="0"/>
              </a:rPr>
              <a:t> </a:t>
            </a:r>
            <a:r>
              <a:rPr lang="en-US" sz="1800">
                <a:effectLst/>
                <a:latin typeface="Calibri" panose="020F0502020204030204" pitchFamily="34" charset="0"/>
                <a:ea typeface="Calibri" panose="020F0502020204030204" pitchFamily="34" charset="0"/>
              </a:rPr>
              <a:t>representatives</a:t>
            </a:r>
            <a:r>
              <a:rPr lang="en-US" sz="1800" spc="-55">
                <a:effectLst/>
                <a:latin typeface="Calibri" panose="020F0502020204030204" pitchFamily="34" charset="0"/>
                <a:ea typeface="Calibri" panose="020F0502020204030204" pitchFamily="34" charset="0"/>
              </a:rPr>
              <a:t> </a:t>
            </a:r>
            <a:r>
              <a:rPr lang="en-US" sz="1800">
                <a:effectLst/>
                <a:latin typeface="Calibri" panose="020F0502020204030204" pitchFamily="34" charset="0"/>
                <a:ea typeface="Calibri" panose="020F0502020204030204" pitchFamily="34" charset="0"/>
              </a:rPr>
              <a:t>to</a:t>
            </a:r>
            <a:r>
              <a:rPr lang="en-US" sz="1800" spc="-50">
                <a:effectLst/>
                <a:latin typeface="Calibri" panose="020F0502020204030204" pitchFamily="34" charset="0"/>
                <a:ea typeface="Calibri" panose="020F0502020204030204" pitchFamily="34" charset="0"/>
              </a:rPr>
              <a:t> </a:t>
            </a:r>
            <a:r>
              <a:rPr lang="en-US" sz="1800">
                <a:effectLst/>
                <a:latin typeface="Calibri" panose="020F0502020204030204" pitchFamily="34" charset="0"/>
                <a:ea typeface="Calibri" panose="020F0502020204030204" pitchFamily="34" charset="0"/>
              </a:rPr>
              <a:t>conduct periodic events and forums for mentorship, networking, education, and hands-on experience.</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Braham </a:t>
            </a:r>
            <a:r>
              <a:rPr lang="en-US" dirty="0" err="1"/>
              <a:t>Himed</a:t>
            </a:r>
            <a:r>
              <a:rPr lang="en-US" dirty="0"/>
              <a:t> Statement</a:t>
            </a:r>
          </a:p>
        </p:txBody>
      </p:sp>
    </p:spTree>
    <p:extLst>
      <p:ext uri="{BB962C8B-B14F-4D97-AF65-F5344CB8AC3E}">
        <p14:creationId xmlns:p14="http://schemas.microsoft.com/office/powerpoint/2010/main" val="486229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Move candidate(s)</a:t>
            </a:r>
            <a:r>
              <a:rPr lang="en-US" dirty="0">
                <a:solidFill>
                  <a:srgbClr val="FF0000"/>
                </a:solidFill>
              </a:rPr>
              <a:t> </a:t>
            </a:r>
            <a:r>
              <a:rPr lang="en-US" dirty="0"/>
              <a:t>to the Waiting Room.</a:t>
            </a:r>
          </a:p>
          <a:p>
            <a:pPr marL="0" indent="0" algn="ctr">
              <a:buNone/>
            </a:pPr>
            <a:endParaRPr lang="en-US" dirty="0"/>
          </a:p>
          <a:p>
            <a:pPr marL="0" indent="0" algn="ctr">
              <a:buNone/>
            </a:pPr>
            <a:r>
              <a:rPr lang="en-US" dirty="0" err="1"/>
              <a:t>BoG</a:t>
            </a:r>
            <a:r>
              <a:rPr lang="en-US" dirty="0"/>
              <a:t> Discussion</a:t>
            </a:r>
          </a:p>
          <a:p>
            <a:pPr marL="0" indent="0" algn="ctr">
              <a:buNone/>
            </a:pPr>
            <a:endParaRPr lang="en-US" dirty="0"/>
          </a:p>
          <a:p>
            <a:pPr marL="0" indent="0" algn="ctr">
              <a:buNone/>
            </a:pPr>
            <a:r>
              <a:rPr lang="en-US" dirty="0"/>
              <a:t>Re-admit </a:t>
            </a:r>
            <a:r>
              <a:rPr lang="en-US" dirty="0" err="1"/>
              <a:t>candidat</a:t>
            </a:r>
            <a:r>
              <a:rPr lang="en-US" dirty="0"/>
              <a:t>(es)</a:t>
            </a:r>
          </a:p>
          <a:p>
            <a:pPr marL="0" indent="0" algn="ctr">
              <a:buNone/>
            </a:pPr>
            <a:endParaRPr lang="en-US" dirty="0"/>
          </a:p>
          <a:p>
            <a:pPr marL="0" indent="0" algn="ctr">
              <a:buNone/>
            </a:pPr>
            <a:r>
              <a:rPr lang="en-US" dirty="0"/>
              <a:t>Vote</a:t>
            </a:r>
          </a:p>
          <a:p>
            <a:pPr marL="0" indent="0" algn="ctr">
              <a:buNone/>
            </a:pPr>
            <a:endParaRPr lang="en-US" dirty="0"/>
          </a:p>
          <a:p>
            <a:pPr marL="0" indent="0" algn="ctr">
              <a:buNone/>
            </a:pPr>
            <a:r>
              <a:rPr lang="en-US" dirty="0"/>
              <a:t>Announce Winner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President-Elect</a:t>
            </a:r>
          </a:p>
        </p:txBody>
      </p:sp>
    </p:spTree>
    <p:extLst>
      <p:ext uri="{BB962C8B-B14F-4D97-AF65-F5344CB8AC3E}">
        <p14:creationId xmlns:p14="http://schemas.microsoft.com/office/powerpoint/2010/main" val="1178789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12FE6-BEC5-CBB3-74E8-61C52B7B6032}"/>
              </a:ext>
            </a:extLst>
          </p:cNvPr>
          <p:cNvSpPr>
            <a:spLocks noGrp="1"/>
          </p:cNvSpPr>
          <p:nvPr>
            <p:ph idx="1"/>
          </p:nvPr>
        </p:nvSpPr>
        <p:spPr/>
        <p:txBody>
          <a:bodyPr/>
          <a:lstStyle/>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r>
              <a:rPr lang="en-US" sz="4400" dirty="0">
                <a:solidFill>
                  <a:srgbClr val="0C70AC"/>
                </a:solidFill>
              </a:rPr>
              <a:t>VP Awards</a:t>
            </a:r>
          </a:p>
        </p:txBody>
      </p:sp>
    </p:spTree>
    <p:extLst>
      <p:ext uri="{BB962C8B-B14F-4D97-AF65-F5344CB8AC3E}">
        <p14:creationId xmlns:p14="http://schemas.microsoft.com/office/powerpoint/2010/main" val="3996221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sz="3600" b="1" dirty="0">
              <a:solidFill>
                <a:srgbClr val="0C70AC"/>
              </a:solidFill>
            </a:endParaRPr>
          </a:p>
          <a:p>
            <a:pPr marL="0" indent="0" algn="ctr">
              <a:buNone/>
            </a:pPr>
            <a:endParaRPr lang="en-US" sz="3600" b="1" dirty="0">
              <a:solidFill>
                <a:srgbClr val="0C70AC"/>
              </a:solidFill>
            </a:endParaRPr>
          </a:p>
          <a:p>
            <a:pPr marL="0" indent="0" algn="ctr">
              <a:buNone/>
            </a:pPr>
            <a:r>
              <a:rPr lang="en-US" sz="3600" b="1" dirty="0">
                <a:solidFill>
                  <a:srgbClr val="0C70AC"/>
                </a:solidFill>
              </a:rPr>
              <a:t>Dale Blair</a:t>
            </a:r>
          </a:p>
          <a:p>
            <a:pPr marL="0" indent="0" algn="ctr">
              <a:buNone/>
            </a:pPr>
            <a:endParaRPr lang="en-US" dirty="0"/>
          </a:p>
          <a:p>
            <a:pPr marL="0" indent="0" algn="ctr">
              <a:buNone/>
            </a:pPr>
            <a:r>
              <a:rPr lang="en-US" dirty="0"/>
              <a:t>Are there any Nominations from the floor?</a:t>
            </a:r>
          </a:p>
          <a:p>
            <a:pPr marL="0" indent="0" algn="ctr">
              <a:buNone/>
            </a:pPr>
            <a:endParaRPr lang="en-US" dirty="0"/>
          </a:p>
          <a:p>
            <a:pPr marL="0" indent="0" algn="ctr">
              <a:buNone/>
            </a:pPr>
            <a:r>
              <a:rPr lang="en-US" dirty="0"/>
              <a:t>Dale will have 5 minutes for Q&amp;A.</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Awards</a:t>
            </a:r>
          </a:p>
        </p:txBody>
      </p:sp>
    </p:spTree>
    <p:extLst>
      <p:ext uri="{BB962C8B-B14F-4D97-AF65-F5344CB8AC3E}">
        <p14:creationId xmlns:p14="http://schemas.microsoft.com/office/powerpoint/2010/main" val="2705231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6EE9E-558D-C8B0-29DA-980C65599507}"/>
              </a:ext>
            </a:extLst>
          </p:cNvPr>
          <p:cNvSpPr>
            <a:spLocks noGrp="1"/>
          </p:cNvSpPr>
          <p:nvPr>
            <p:ph type="title"/>
          </p:nvPr>
        </p:nvSpPr>
        <p:spPr/>
        <p:txBody>
          <a:bodyPr/>
          <a:lstStyle/>
          <a:p>
            <a:r>
              <a:rPr lang="en-US" dirty="0">
                <a:solidFill>
                  <a:schemeClr val="bg1"/>
                </a:solidFill>
              </a:rPr>
              <a:t>2024 N&amp;A Committee</a:t>
            </a:r>
            <a:endParaRPr lang="en-US" dirty="0"/>
          </a:p>
        </p:txBody>
      </p:sp>
      <p:sp>
        <p:nvSpPr>
          <p:cNvPr id="2" name="TextBox 1">
            <a:extLst>
              <a:ext uri="{FF2B5EF4-FFF2-40B4-BE49-F238E27FC236}">
                <a16:creationId xmlns:a16="http://schemas.microsoft.com/office/drawing/2014/main" id="{F9483726-55A2-C464-471A-08AA2FCB8BBC}"/>
              </a:ext>
            </a:extLst>
          </p:cNvPr>
          <p:cNvSpPr txBox="1"/>
          <p:nvPr/>
        </p:nvSpPr>
        <p:spPr>
          <a:xfrm>
            <a:off x="4396868" y="3277081"/>
            <a:ext cx="2602187" cy="646331"/>
          </a:xfrm>
          <a:prstGeom prst="rect">
            <a:avLst/>
          </a:prstGeom>
          <a:noFill/>
        </p:spPr>
        <p:txBody>
          <a:bodyPr wrap="none" rtlCol="0">
            <a:spAutoFit/>
          </a:bodyPr>
          <a:lstStyle/>
          <a:p>
            <a:pPr algn="ctr"/>
            <a:r>
              <a:rPr lang="en-US" b="1" dirty="0">
                <a:solidFill>
                  <a:srgbClr val="0C70AC"/>
                </a:solidFill>
              </a:rPr>
              <a:t>Mark E. Davis</a:t>
            </a:r>
          </a:p>
          <a:p>
            <a:pPr algn="ctr"/>
            <a:r>
              <a:rPr lang="en-US" dirty="0"/>
              <a:t>Past-President/N&amp;A Chair</a:t>
            </a:r>
          </a:p>
        </p:txBody>
      </p:sp>
      <p:pic>
        <p:nvPicPr>
          <p:cNvPr id="1026" name="Picture 2" descr="WALTER D. DOWNING, P.E. (“Walt”)">
            <a:extLst>
              <a:ext uri="{FF2B5EF4-FFF2-40B4-BE49-F238E27FC236}">
                <a16:creationId xmlns:a16="http://schemas.microsoft.com/office/drawing/2014/main" id="{12636D65-EFA1-D773-9BC8-945DE9455A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32" t="5603" r="10432" b="15262"/>
          <a:stretch/>
        </p:blipFill>
        <p:spPr bwMode="auto">
          <a:xfrm>
            <a:off x="415601" y="404949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7C5873A-C5DA-8C80-6482-00C48ABE7778}"/>
              </a:ext>
            </a:extLst>
          </p:cNvPr>
          <p:cNvSpPr txBox="1"/>
          <p:nvPr/>
        </p:nvSpPr>
        <p:spPr>
          <a:xfrm>
            <a:off x="376304" y="6046321"/>
            <a:ext cx="1541640" cy="369332"/>
          </a:xfrm>
          <a:prstGeom prst="rect">
            <a:avLst/>
          </a:prstGeom>
          <a:noFill/>
        </p:spPr>
        <p:txBody>
          <a:bodyPr wrap="none" rtlCol="0">
            <a:spAutoFit/>
          </a:bodyPr>
          <a:lstStyle/>
          <a:p>
            <a:pPr algn="ctr"/>
            <a:r>
              <a:rPr lang="en-US" b="1" dirty="0">
                <a:solidFill>
                  <a:srgbClr val="0C70AC"/>
                </a:solidFill>
              </a:rPr>
              <a:t>Walt Downing</a:t>
            </a:r>
          </a:p>
        </p:txBody>
      </p:sp>
      <p:pic>
        <p:nvPicPr>
          <p:cNvPr id="5" name="Picture 4">
            <a:extLst>
              <a:ext uri="{FF2B5EF4-FFF2-40B4-BE49-F238E27FC236}">
                <a16:creationId xmlns:a16="http://schemas.microsoft.com/office/drawing/2014/main" id="{1CBEDFAF-BD90-6F47-A497-E10CA06D24C8}"/>
              </a:ext>
            </a:extLst>
          </p:cNvPr>
          <p:cNvPicPr>
            <a:picLocks noChangeAspect="1"/>
          </p:cNvPicPr>
          <p:nvPr/>
        </p:nvPicPr>
        <p:blipFill rotWithShape="1">
          <a:blip r:embed="rId3">
            <a:extLst>
              <a:ext uri="{28A0092B-C50C-407E-A947-70E740481C1C}">
                <a14:useLocalDpi xmlns:a14="http://schemas.microsoft.com/office/drawing/2010/main" val="0"/>
              </a:ext>
            </a:extLst>
          </a:blip>
          <a:srcRect l="16163" r="20091"/>
          <a:stretch/>
        </p:blipFill>
        <p:spPr>
          <a:xfrm>
            <a:off x="4966440" y="1380827"/>
            <a:ext cx="1463041" cy="1830910"/>
          </a:xfrm>
          <a:prstGeom prst="rect">
            <a:avLst/>
          </a:prstGeom>
        </p:spPr>
      </p:pic>
      <p:grpSp>
        <p:nvGrpSpPr>
          <p:cNvPr id="16" name="Group 15">
            <a:extLst>
              <a:ext uri="{FF2B5EF4-FFF2-40B4-BE49-F238E27FC236}">
                <a16:creationId xmlns:a16="http://schemas.microsoft.com/office/drawing/2014/main" id="{319B7E14-D800-B44C-A85C-147383FC1D57}"/>
              </a:ext>
            </a:extLst>
          </p:cNvPr>
          <p:cNvGrpSpPr/>
          <p:nvPr/>
        </p:nvGrpSpPr>
        <p:grpSpPr>
          <a:xfrm>
            <a:off x="2081115" y="4049490"/>
            <a:ext cx="1463040" cy="2366163"/>
            <a:chOff x="2427903" y="4049490"/>
            <a:chExt cx="1463040" cy="2366163"/>
          </a:xfrm>
        </p:grpSpPr>
        <p:pic>
          <p:nvPicPr>
            <p:cNvPr id="17" name="Picture 2">
              <a:extLst>
                <a:ext uri="{FF2B5EF4-FFF2-40B4-BE49-F238E27FC236}">
                  <a16:creationId xmlns:a16="http://schemas.microsoft.com/office/drawing/2014/main" id="{2C2DB370-117A-AC4F-B38C-359F43923D07}"/>
                </a:ext>
              </a:extLst>
            </p:cNvPr>
            <p:cNvPicPr>
              <a:picLocks noChangeArrowheads="1"/>
            </p:cNvPicPr>
            <p:nvPr/>
          </p:nvPicPr>
          <p:blipFill rotWithShape="1">
            <a:blip r:embed="rId4">
              <a:extLst>
                <a:ext uri="{28A0092B-C50C-407E-A947-70E740481C1C}">
                  <a14:useLocalDpi xmlns:a14="http://schemas.microsoft.com/office/drawing/2010/main" val="0"/>
                </a:ext>
              </a:extLst>
            </a:blip>
            <a:srcRect l="4489" r="13830"/>
            <a:stretch/>
          </p:blipFill>
          <p:spPr bwMode="auto">
            <a:xfrm>
              <a:off x="2427903" y="404949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B540D24-9E50-B047-90C6-0B489AE75570}"/>
                </a:ext>
              </a:extLst>
            </p:cNvPr>
            <p:cNvSpPr txBox="1"/>
            <p:nvPr/>
          </p:nvSpPr>
          <p:spPr>
            <a:xfrm>
              <a:off x="2509982" y="6046321"/>
              <a:ext cx="1298882" cy="369332"/>
            </a:xfrm>
            <a:prstGeom prst="rect">
              <a:avLst/>
            </a:prstGeom>
            <a:noFill/>
          </p:spPr>
          <p:txBody>
            <a:bodyPr wrap="none" rtlCol="0">
              <a:spAutoFit/>
            </a:bodyPr>
            <a:lstStyle/>
            <a:p>
              <a:pPr algn="ctr"/>
              <a:r>
                <a:rPr lang="en-US" b="1" dirty="0">
                  <a:solidFill>
                    <a:srgbClr val="0C70AC"/>
                  </a:solidFill>
                </a:rPr>
                <a:t>Joe Fabrizio</a:t>
              </a:r>
            </a:p>
          </p:txBody>
        </p:sp>
      </p:grpSp>
      <p:sp>
        <p:nvSpPr>
          <p:cNvPr id="21" name="TextBox 20">
            <a:extLst>
              <a:ext uri="{FF2B5EF4-FFF2-40B4-BE49-F238E27FC236}">
                <a16:creationId xmlns:a16="http://schemas.microsoft.com/office/drawing/2014/main" id="{DD87B46E-11CD-4140-A007-590AC03C1E2A}"/>
              </a:ext>
            </a:extLst>
          </p:cNvPr>
          <p:cNvSpPr txBox="1"/>
          <p:nvPr/>
        </p:nvSpPr>
        <p:spPr>
          <a:xfrm>
            <a:off x="3887733" y="6046321"/>
            <a:ext cx="1102225" cy="369332"/>
          </a:xfrm>
          <a:prstGeom prst="rect">
            <a:avLst/>
          </a:prstGeom>
          <a:noFill/>
        </p:spPr>
        <p:txBody>
          <a:bodyPr wrap="none" rtlCol="0">
            <a:spAutoFit/>
          </a:bodyPr>
          <a:lstStyle/>
          <a:p>
            <a:pPr algn="ctr"/>
            <a:r>
              <a:rPr lang="en-US" b="1" dirty="0">
                <a:solidFill>
                  <a:srgbClr val="0C70AC"/>
                </a:solidFill>
              </a:rPr>
              <a:t>Jill </a:t>
            </a:r>
            <a:r>
              <a:rPr lang="en-US" b="1" dirty="0" err="1">
                <a:solidFill>
                  <a:srgbClr val="0C70AC"/>
                </a:solidFill>
              </a:rPr>
              <a:t>Gostin</a:t>
            </a:r>
            <a:endParaRPr lang="en-US" b="1" dirty="0">
              <a:solidFill>
                <a:srgbClr val="0C70AC"/>
              </a:solidFill>
            </a:endParaRPr>
          </a:p>
        </p:txBody>
      </p:sp>
      <p:pic>
        <p:nvPicPr>
          <p:cNvPr id="11" name="Picture 10">
            <a:extLst>
              <a:ext uri="{FF2B5EF4-FFF2-40B4-BE49-F238E27FC236}">
                <a16:creationId xmlns:a16="http://schemas.microsoft.com/office/drawing/2014/main" id="{EBF4F700-120E-F249-8330-5B17CB6258D3}"/>
              </a:ext>
            </a:extLst>
          </p:cNvPr>
          <p:cNvPicPr>
            <a:picLocks noChangeAspect="1"/>
          </p:cNvPicPr>
          <p:nvPr/>
        </p:nvPicPr>
        <p:blipFill>
          <a:blip r:embed="rId5"/>
          <a:stretch>
            <a:fillRect/>
          </a:stretch>
        </p:blipFill>
        <p:spPr>
          <a:xfrm>
            <a:off x="3746629" y="4049490"/>
            <a:ext cx="1463040" cy="1828800"/>
          </a:xfrm>
          <a:prstGeom prst="rect">
            <a:avLst/>
          </a:prstGeom>
        </p:spPr>
      </p:pic>
      <p:sp>
        <p:nvSpPr>
          <p:cNvPr id="23" name="TextBox 22">
            <a:extLst>
              <a:ext uri="{FF2B5EF4-FFF2-40B4-BE49-F238E27FC236}">
                <a16:creationId xmlns:a16="http://schemas.microsoft.com/office/drawing/2014/main" id="{E10448E2-712B-1D47-9706-C6C8BDC19FCE}"/>
              </a:ext>
            </a:extLst>
          </p:cNvPr>
          <p:cNvSpPr txBox="1"/>
          <p:nvPr/>
        </p:nvSpPr>
        <p:spPr>
          <a:xfrm>
            <a:off x="5430780" y="6046321"/>
            <a:ext cx="1347164" cy="369332"/>
          </a:xfrm>
          <a:prstGeom prst="rect">
            <a:avLst/>
          </a:prstGeom>
          <a:noFill/>
        </p:spPr>
        <p:txBody>
          <a:bodyPr wrap="none" rtlCol="0">
            <a:spAutoFit/>
          </a:bodyPr>
          <a:lstStyle/>
          <a:p>
            <a:pPr algn="ctr"/>
            <a:r>
              <a:rPr lang="en-US" b="1" dirty="0">
                <a:solidFill>
                  <a:srgbClr val="0C70AC"/>
                </a:solidFill>
              </a:rPr>
              <a:t>Steve Butler</a:t>
            </a:r>
          </a:p>
        </p:txBody>
      </p:sp>
      <p:sp>
        <p:nvSpPr>
          <p:cNvPr id="25" name="TextBox 24">
            <a:extLst>
              <a:ext uri="{FF2B5EF4-FFF2-40B4-BE49-F238E27FC236}">
                <a16:creationId xmlns:a16="http://schemas.microsoft.com/office/drawing/2014/main" id="{040251D6-F9B6-7E48-A2CD-162DF4FB6D8C}"/>
              </a:ext>
            </a:extLst>
          </p:cNvPr>
          <p:cNvSpPr txBox="1"/>
          <p:nvPr/>
        </p:nvSpPr>
        <p:spPr>
          <a:xfrm>
            <a:off x="7135671" y="6046321"/>
            <a:ext cx="1111202" cy="369332"/>
          </a:xfrm>
          <a:prstGeom prst="rect">
            <a:avLst/>
          </a:prstGeom>
          <a:noFill/>
        </p:spPr>
        <p:txBody>
          <a:bodyPr wrap="none" rtlCol="0">
            <a:spAutoFit/>
          </a:bodyPr>
          <a:lstStyle/>
          <a:p>
            <a:pPr algn="ctr"/>
            <a:r>
              <a:rPr lang="en-US" b="1" dirty="0">
                <a:solidFill>
                  <a:srgbClr val="0C70AC"/>
                </a:solidFill>
              </a:rPr>
              <a:t>Willie </a:t>
            </a:r>
            <a:r>
              <a:rPr lang="en-US" b="1" dirty="0" err="1">
                <a:solidFill>
                  <a:srgbClr val="0C70AC"/>
                </a:solidFill>
              </a:rPr>
              <a:t>Nel</a:t>
            </a:r>
            <a:endParaRPr lang="en-US" b="1" dirty="0">
              <a:solidFill>
                <a:srgbClr val="0C70AC"/>
              </a:solidFill>
            </a:endParaRPr>
          </a:p>
        </p:txBody>
      </p:sp>
      <p:pic>
        <p:nvPicPr>
          <p:cNvPr id="12" name="Picture 11">
            <a:extLst>
              <a:ext uri="{FF2B5EF4-FFF2-40B4-BE49-F238E27FC236}">
                <a16:creationId xmlns:a16="http://schemas.microsoft.com/office/drawing/2014/main" id="{8A0700E5-CC2C-914C-A476-84C024EBF50B}"/>
              </a:ext>
            </a:extLst>
          </p:cNvPr>
          <p:cNvPicPr>
            <a:picLocks noChangeAspect="1"/>
          </p:cNvPicPr>
          <p:nvPr/>
        </p:nvPicPr>
        <p:blipFill>
          <a:blip r:embed="rId6"/>
          <a:stretch>
            <a:fillRect/>
          </a:stretch>
        </p:blipFill>
        <p:spPr>
          <a:xfrm>
            <a:off x="5372842" y="4049490"/>
            <a:ext cx="1463040" cy="1828800"/>
          </a:xfrm>
          <a:prstGeom prst="rect">
            <a:avLst/>
          </a:prstGeom>
        </p:spPr>
      </p:pic>
      <p:pic>
        <p:nvPicPr>
          <p:cNvPr id="15" name="Picture 14">
            <a:extLst>
              <a:ext uri="{FF2B5EF4-FFF2-40B4-BE49-F238E27FC236}">
                <a16:creationId xmlns:a16="http://schemas.microsoft.com/office/drawing/2014/main" id="{D4575179-FD49-5B48-A1BF-47A3FC15ADCE}"/>
              </a:ext>
            </a:extLst>
          </p:cNvPr>
          <p:cNvPicPr>
            <a:picLocks noChangeAspect="1"/>
          </p:cNvPicPr>
          <p:nvPr/>
        </p:nvPicPr>
        <p:blipFill>
          <a:blip r:embed="rId7"/>
          <a:stretch>
            <a:fillRect/>
          </a:stretch>
        </p:blipFill>
        <p:spPr>
          <a:xfrm>
            <a:off x="6999055" y="4074653"/>
            <a:ext cx="1463040" cy="1828800"/>
          </a:xfrm>
          <a:prstGeom prst="rect">
            <a:avLst/>
          </a:prstGeom>
        </p:spPr>
      </p:pic>
      <p:sp>
        <p:nvSpPr>
          <p:cNvPr id="30" name="TextBox 29">
            <a:extLst>
              <a:ext uri="{FF2B5EF4-FFF2-40B4-BE49-F238E27FC236}">
                <a16:creationId xmlns:a16="http://schemas.microsoft.com/office/drawing/2014/main" id="{A4D8FAAD-A9FF-894D-8B5E-3B869A56404D}"/>
              </a:ext>
            </a:extLst>
          </p:cNvPr>
          <p:cNvSpPr txBox="1"/>
          <p:nvPr/>
        </p:nvSpPr>
        <p:spPr>
          <a:xfrm>
            <a:off x="8604600" y="6046321"/>
            <a:ext cx="1536703" cy="530915"/>
          </a:xfrm>
          <a:prstGeom prst="rect">
            <a:avLst/>
          </a:prstGeom>
          <a:noFill/>
        </p:spPr>
        <p:txBody>
          <a:bodyPr wrap="none" rtlCol="0">
            <a:spAutoFit/>
          </a:bodyPr>
          <a:lstStyle/>
          <a:p>
            <a:pPr algn="ctr"/>
            <a:r>
              <a:rPr lang="en-US" b="1" dirty="0">
                <a:solidFill>
                  <a:srgbClr val="0C70AC"/>
                </a:solidFill>
              </a:rPr>
              <a:t>Laura </a:t>
            </a:r>
            <a:r>
              <a:rPr lang="en-US" b="1" dirty="0" err="1">
                <a:solidFill>
                  <a:srgbClr val="0C70AC"/>
                </a:solidFill>
              </a:rPr>
              <a:t>Anitori</a:t>
            </a:r>
            <a:r>
              <a:rPr lang="en-US" b="1" dirty="0">
                <a:solidFill>
                  <a:srgbClr val="0C70AC"/>
                </a:solidFill>
              </a:rPr>
              <a:t>*</a:t>
            </a:r>
          </a:p>
          <a:p>
            <a:pPr algn="ctr"/>
            <a:r>
              <a:rPr lang="en-US" sz="1050" b="1" i="1" dirty="0">
                <a:solidFill>
                  <a:srgbClr val="0C70AC"/>
                </a:solidFill>
              </a:rPr>
              <a:t>resigned</a:t>
            </a:r>
          </a:p>
        </p:txBody>
      </p:sp>
      <p:pic>
        <p:nvPicPr>
          <p:cNvPr id="27" name="Picture 26">
            <a:extLst>
              <a:ext uri="{FF2B5EF4-FFF2-40B4-BE49-F238E27FC236}">
                <a16:creationId xmlns:a16="http://schemas.microsoft.com/office/drawing/2014/main" id="{2DD4E2E4-9820-8C40-ABEC-EEE116760022}"/>
              </a:ext>
            </a:extLst>
          </p:cNvPr>
          <p:cNvPicPr>
            <a:picLocks noChangeAspect="1"/>
          </p:cNvPicPr>
          <p:nvPr/>
        </p:nvPicPr>
        <p:blipFill>
          <a:blip r:embed="rId8"/>
          <a:stretch>
            <a:fillRect/>
          </a:stretch>
        </p:blipFill>
        <p:spPr>
          <a:xfrm>
            <a:off x="8678263" y="4079722"/>
            <a:ext cx="1463040" cy="1828800"/>
          </a:xfrm>
          <a:prstGeom prst="rect">
            <a:avLst/>
          </a:prstGeom>
        </p:spPr>
      </p:pic>
    </p:spTree>
    <p:extLst>
      <p:ext uri="{BB962C8B-B14F-4D97-AF65-F5344CB8AC3E}">
        <p14:creationId xmlns:p14="http://schemas.microsoft.com/office/powerpoint/2010/main" val="1200419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078684-7C18-174E-6F7F-5230BADC9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2392471" y="1188720"/>
            <a:ext cx="8961329" cy="5352757"/>
          </a:xfrm>
        </p:spPr>
        <p:txBody>
          <a:bodyPr>
            <a:noAutofit/>
          </a:bodyPr>
          <a:lstStyle/>
          <a:p>
            <a:pPr marL="0" indent="0" algn="just">
              <a:buNone/>
            </a:pPr>
            <a:r>
              <a:rPr lang="en-US" altLang="en-US" sz="1700" dirty="0">
                <a:cs typeface="Arial" panose="020B0604020202020204" pitchFamily="34" charset="0"/>
              </a:rPr>
              <a:t>Dale Blair is a Principal Research Engineer with the Georgia Tech Research Institute (GTRI) and GTRI Fellow. He received the BS and MS degrees in Electrical Engineering from Tennessee Tech in 1985 and 1987, respectively. He received the Ph.D. degree in Electrical Engineering from the University of Virginia in 1998. Dale is an IEEE Fellow class of 2002 and recipient of the 2001 IEEE Fred Nathanson Award and the 2023 Warren White Award. His publications include coeditor and coauthor of Multitarget-</a:t>
            </a:r>
            <a:r>
              <a:rPr lang="en-US" altLang="en-US" sz="1700" dirty="0" err="1">
                <a:cs typeface="Arial" panose="020B0604020202020204" pitchFamily="34" charset="0"/>
              </a:rPr>
              <a:t>Multisensor</a:t>
            </a:r>
            <a:r>
              <a:rPr lang="en-US" altLang="en-US" sz="1700" dirty="0">
                <a:cs typeface="Arial" panose="020B0604020202020204" pitchFamily="34" charset="0"/>
              </a:rPr>
              <a:t> Tracking: Applications and Advances III (ARTECH House, 2000); two chapters in Principles of Modern Radar: Vol I (SciTech Publishing, 2010); a chapter in Modeling and Simulation Support for System of Systems Engineering Applications (Wiley, 2015); 38 refereed journal articles, more than 100 refereed conference papers; and more than 200 other technical papers and reports. His editorial accomplishments include Editor for Radar Systems of the IEEE Transactions on Aerospace and Electronic Systems (T-AES) (1996-1999), Editor-In-Chief (EIC) of the T-AES (1999-2005), and founding EIC for the Journal for Advances in Information Fusion (2005-2013).  He currently serves as the founding EIC for the IEEE Open Journal of Systems Engineering (OJSE).  Dale has served the IEEE AESS BoG as Associate VP for Publications (2008-2011), Chair for Strategic Planning (2009-2010), and VP for Publications (2015-2017). He is serving in his 22th year as a member of the BoG.  Dr. Blair served International Society for Information Fusion (ISIF) as President in 2005, as VP for Conferences (2006-2012), and VP for Publications (2012-present).  Dr. Blair has served as the general chair for two IEEE conferences and a key member of the organizing committee for more than ten professional conferences.  He reviews regularly for conferences and journals and currently serves as Tutorial Editor for the IEEE Aerospace and Electronic Systems Magazine. </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Dale Blair Bio</a:t>
            </a:r>
          </a:p>
        </p:txBody>
      </p:sp>
    </p:spTree>
    <p:extLst>
      <p:ext uri="{BB962C8B-B14F-4D97-AF65-F5344CB8AC3E}">
        <p14:creationId xmlns:p14="http://schemas.microsoft.com/office/powerpoint/2010/main" val="195638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lstStyle/>
          <a:p>
            <a:pPr marL="0" indent="0" algn="just">
              <a:buNone/>
            </a:pPr>
            <a:r>
              <a:rPr lang="en-US" altLang="en-US" sz="1700" dirty="0"/>
              <a:t>IEEE is as an organization that supports advancement of the professional of electrical, electronic, and computer engineers and IEEE AESS focuses on those of us involved in the area of aerospace and electronic systems.  As Vice President for Awards, I will seek to continue our excellent awards program and expand our impact to more of our members through more nominations from throughout our membership.  The first responsibility of the VP for Awards is the review, update, and maintenance of the TABARC documentation for our awards. This includes initiation of new awards as approved the BOG.   The second responsibility is the coordination of committee appointments, nominations, selection, and award delivery.  I am initiating the preparation of an Operation Manual for AESS Awards that will codify and support the execution of the AESS award program. As VP for Awards, I have initiated a trial program in the funding of Senior Design Projects in order to expand AESS reach into universities and in conjunction with Sabrina as President, we have initiated AESS Challenge Problems.</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Dale Blair Statement</a:t>
            </a:r>
          </a:p>
        </p:txBody>
      </p:sp>
    </p:spTree>
    <p:extLst>
      <p:ext uri="{BB962C8B-B14F-4D97-AF65-F5344CB8AC3E}">
        <p14:creationId xmlns:p14="http://schemas.microsoft.com/office/powerpoint/2010/main" val="4160767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12FE6-BEC5-CBB3-74E8-61C52B7B6032}"/>
              </a:ext>
            </a:extLst>
          </p:cNvPr>
          <p:cNvSpPr>
            <a:spLocks noGrp="1"/>
          </p:cNvSpPr>
          <p:nvPr>
            <p:ph idx="1"/>
          </p:nvPr>
        </p:nvSpPr>
        <p:spPr/>
        <p:txBody>
          <a:bodyPr/>
          <a:lstStyle/>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r>
              <a:rPr lang="en-US" sz="4400" dirty="0">
                <a:solidFill>
                  <a:srgbClr val="0C70AC"/>
                </a:solidFill>
              </a:rPr>
              <a:t>VP Conferences</a:t>
            </a:r>
          </a:p>
        </p:txBody>
      </p:sp>
    </p:spTree>
    <p:extLst>
      <p:ext uri="{BB962C8B-B14F-4D97-AF65-F5344CB8AC3E}">
        <p14:creationId xmlns:p14="http://schemas.microsoft.com/office/powerpoint/2010/main" val="3977696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DC6D1-EB70-D0EE-4661-BF46337CB8D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23C352-A8D1-7A62-DF2E-3588AC194149}"/>
              </a:ext>
            </a:extLst>
          </p:cNvPr>
          <p:cNvSpPr>
            <a:spLocks noGrp="1"/>
          </p:cNvSpPr>
          <p:nvPr>
            <p:ph idx="1"/>
          </p:nvPr>
        </p:nvSpPr>
        <p:spPr/>
        <p:txBody>
          <a:bodyPr/>
          <a:lstStyle/>
          <a:p>
            <a:pPr marL="0" indent="0" algn="ctr">
              <a:buNone/>
            </a:pPr>
            <a:endParaRPr lang="it-IT" sz="3600" b="1" dirty="0">
              <a:solidFill>
                <a:srgbClr val="0C70AC"/>
              </a:solidFill>
            </a:endParaRPr>
          </a:p>
          <a:p>
            <a:pPr marL="0" indent="0" algn="ctr">
              <a:buNone/>
            </a:pPr>
            <a:r>
              <a:rPr lang="it-IT" sz="3600" b="1" dirty="0">
                <a:solidFill>
                  <a:srgbClr val="0C70AC"/>
                </a:solidFill>
              </a:rPr>
              <a:t>Lorenzo Lo Monte</a:t>
            </a:r>
          </a:p>
          <a:p>
            <a:pPr marL="0" indent="0" algn="ctr">
              <a:buNone/>
            </a:pPr>
            <a:endParaRPr lang="en-US" dirty="0"/>
          </a:p>
          <a:p>
            <a:pPr marL="0" indent="0" algn="ctr">
              <a:buNone/>
            </a:pPr>
            <a:r>
              <a:rPr lang="en-US" dirty="0"/>
              <a:t>Are there any Nominations from the floor?</a:t>
            </a:r>
          </a:p>
          <a:p>
            <a:pPr marL="0" indent="0" algn="ctr">
              <a:buNone/>
            </a:pPr>
            <a:endParaRPr lang="en-US" dirty="0"/>
          </a:p>
          <a:p>
            <a:pPr marL="0" indent="0" algn="ctr">
              <a:buNone/>
            </a:pPr>
            <a:r>
              <a:rPr lang="en-US" dirty="0"/>
              <a:t>Lorenzo will have 5 minutes for Q&amp;A.</a:t>
            </a:r>
          </a:p>
        </p:txBody>
      </p:sp>
      <p:sp>
        <p:nvSpPr>
          <p:cNvPr id="3" name="Title 2">
            <a:extLst>
              <a:ext uri="{FF2B5EF4-FFF2-40B4-BE49-F238E27FC236}">
                <a16:creationId xmlns:a16="http://schemas.microsoft.com/office/drawing/2014/main" id="{187B9615-9F75-D2A6-A7F7-4DCB5161391F}"/>
              </a:ext>
            </a:extLst>
          </p:cNvPr>
          <p:cNvSpPr>
            <a:spLocks noGrp="1"/>
          </p:cNvSpPr>
          <p:nvPr>
            <p:ph type="title"/>
          </p:nvPr>
        </p:nvSpPr>
        <p:spPr/>
        <p:txBody>
          <a:bodyPr/>
          <a:lstStyle/>
          <a:p>
            <a:r>
              <a:rPr lang="en-US" dirty="0"/>
              <a:t>VP Conferences</a:t>
            </a:r>
          </a:p>
        </p:txBody>
      </p:sp>
    </p:spTree>
    <p:extLst>
      <p:ext uri="{BB962C8B-B14F-4D97-AF65-F5344CB8AC3E}">
        <p14:creationId xmlns:p14="http://schemas.microsoft.com/office/powerpoint/2010/main" val="4239705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9587B-7A2A-CD29-0367-4019ABA815E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F6BACA-99A5-83B2-1E8D-646A5FED097B}"/>
              </a:ext>
            </a:extLst>
          </p:cNvPr>
          <p:cNvSpPr>
            <a:spLocks noGrp="1"/>
          </p:cNvSpPr>
          <p:nvPr>
            <p:ph idx="1"/>
          </p:nvPr>
        </p:nvSpPr>
        <p:spPr>
          <a:xfrm>
            <a:off x="734807" y="1188720"/>
            <a:ext cx="10618993" cy="5302515"/>
          </a:xfrm>
        </p:spPr>
        <p:txBody>
          <a:bodyPr>
            <a:normAutofit fontScale="92500" lnSpcReduction="10000"/>
          </a:bodyPr>
          <a:lstStyle/>
          <a:p>
            <a:pPr marL="1828800" indent="0" algn="just">
              <a:buNone/>
            </a:pPr>
            <a:r>
              <a:rPr lang="en-US" sz="1800" dirty="0"/>
              <a:t>Dr. Lorenzo Lo Monte has experience in Radar, RF, DSP, and EW systems design and prototyping, from small companies, consulting, academia, research institutions, to large defense contractors and government agencies worldwide. He serves as Chief Scientist at TTM Technologies, a top-40 U.S. defense corporation specializing in ISR, with the role of translating research innovations into commercial products. Before that, he was a Professor at the University of Dayton and the Executive Director of the Mumma Radar Laboratory. Lorenzo has published over 70 peer-reviewed journal papers, conference proceedings, book chapters, and patents.</a:t>
            </a:r>
          </a:p>
          <a:p>
            <a:pPr marL="1828800" indent="0" algn="just">
              <a:buNone/>
            </a:pPr>
            <a:r>
              <a:rPr lang="en-US" sz="1800" dirty="0"/>
              <a:t>Throughout his career, he gained experience in radar systems prototyping from HF to W Band, including AESAs, fully digital arrays, automotive/FMCW radars, health radars, ASW/</a:t>
            </a:r>
            <a:r>
              <a:rPr lang="en-US" sz="1800" dirty="0" err="1"/>
              <a:t>ASuW</a:t>
            </a:r>
            <a:r>
              <a:rPr lang="en-US" sz="1800" dirty="0"/>
              <a:t>, AEW, </a:t>
            </a:r>
            <a:r>
              <a:rPr lang="en-US" sz="1800" dirty="0" err="1"/>
              <a:t>multistatic</a:t>
            </a:r>
            <a:r>
              <a:rPr lang="en-US" sz="1800" dirty="0"/>
              <a:t> and MIMO radars, SAR/ISAR, Tomography, GPR, DAA/ABSAA, passive sensing and geolocation, LO/CLO, RCS, counter IED/EFP/UAS, BMD target discrimination, resonance and nonlinear exploitation, EA/EP/ES, AMTI/GMTI/MMTI/DMTI, CCA and MUM-T, MCA/ATR, clutter modeling, antenna/microwave design and measurements, instrumentation control, computational EM, inverse scattering, Digital and Statistical Signal Processing, Adaptive/Systolic Array Processing, STAP, MIL-STD/NTIA/RTCA compliance, PCB, packaging, </a:t>
            </a:r>
            <a:r>
              <a:rPr lang="en-US" sz="1800" dirty="0" err="1"/>
              <a:t>MxFE</a:t>
            </a:r>
            <a:r>
              <a:rPr lang="en-US" sz="1800" dirty="0"/>
              <a:t>, </a:t>
            </a:r>
            <a:r>
              <a:rPr lang="en-US" sz="1800" dirty="0" err="1"/>
              <a:t>SysML</a:t>
            </a:r>
            <a:r>
              <a:rPr lang="en-US" sz="1800" dirty="0"/>
              <a:t>/</a:t>
            </a:r>
            <a:r>
              <a:rPr lang="en-US" sz="1800" dirty="0" err="1"/>
              <a:t>DoDAF</a:t>
            </a:r>
            <a:r>
              <a:rPr lang="en-US" sz="1800" dirty="0"/>
              <a:t> and MBSE. </a:t>
            </a:r>
          </a:p>
          <a:p>
            <a:pPr marL="1828800" indent="0" algn="just">
              <a:buNone/>
            </a:pPr>
            <a:r>
              <a:rPr lang="en-US" sz="1800" dirty="0"/>
              <a:t>Lorenzo is highly active in the IEEE community: he was the General Chair for IEEE RadarConf’22 and serves as an AESS Officer (VP Member Services). He held the VP role for Education (AESS) and VP for Industry (Region 1). Lorenzo was also a Technical Editor of the IEEE Sensors Journal for many years. Lorenzo is also an AESS Distinguished Lecturer and an approved AESS Short Course Instructor. He taught many short courses in radar, EW, and RF worldwide, including at AFRL, NASIC, AFLCMC, MIT, Fraunhofer Institute, DSTG Australia, Singapore, as well as underrepresented sections such as Algeria, Tunisia, Saudi Arabia, Colombia, Sri Lanka, Turkey and Bolivia.</a:t>
            </a:r>
          </a:p>
        </p:txBody>
      </p:sp>
      <p:sp>
        <p:nvSpPr>
          <p:cNvPr id="3" name="Title 2">
            <a:extLst>
              <a:ext uri="{FF2B5EF4-FFF2-40B4-BE49-F238E27FC236}">
                <a16:creationId xmlns:a16="http://schemas.microsoft.com/office/drawing/2014/main" id="{276887B5-5281-F5C3-E26D-2D1A41C74B9E}"/>
              </a:ext>
            </a:extLst>
          </p:cNvPr>
          <p:cNvSpPr>
            <a:spLocks noGrp="1"/>
          </p:cNvSpPr>
          <p:nvPr>
            <p:ph type="title"/>
          </p:nvPr>
        </p:nvSpPr>
        <p:spPr/>
        <p:txBody>
          <a:bodyPr/>
          <a:lstStyle/>
          <a:p>
            <a:r>
              <a:rPr lang="en-US" dirty="0"/>
              <a:t>Lorenzo Lo Monte Bio</a:t>
            </a:r>
          </a:p>
        </p:txBody>
      </p:sp>
      <p:pic>
        <p:nvPicPr>
          <p:cNvPr id="1026" name="Picture 2">
            <a:extLst>
              <a:ext uri="{FF2B5EF4-FFF2-40B4-BE49-F238E27FC236}">
                <a16:creationId xmlns:a16="http://schemas.microsoft.com/office/drawing/2014/main" id="{0A5200A1-079F-B24C-42AC-FA986C628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376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C363B-D0E7-1CAD-E2E9-81CD04B2CF7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235FF4-5A2D-E0B6-0A4D-606EFE79CF69}"/>
              </a:ext>
            </a:extLst>
          </p:cNvPr>
          <p:cNvSpPr>
            <a:spLocks noGrp="1"/>
          </p:cNvSpPr>
          <p:nvPr>
            <p:ph idx="1"/>
          </p:nvPr>
        </p:nvSpPr>
        <p:spPr>
          <a:xfrm>
            <a:off x="734807" y="1188720"/>
            <a:ext cx="10618993" cy="5397610"/>
          </a:xfrm>
        </p:spPr>
        <p:txBody>
          <a:bodyPr>
            <a:normAutofit/>
          </a:bodyPr>
          <a:lstStyle/>
          <a:p>
            <a:pPr marL="0" marR="0" indent="0">
              <a:lnSpc>
                <a:spcPct val="107000"/>
              </a:lnSpc>
              <a:spcBef>
                <a:spcPts val="0"/>
              </a:spcBef>
              <a:spcAft>
                <a:spcPts val="800"/>
              </a:spcAft>
              <a:buNone/>
            </a:pPr>
            <a:r>
              <a:rPr lang="en-US" sz="1700" dirty="0">
                <a:effectLst/>
                <a:latin typeface="Calibri" panose="020F0502020204030204" pitchFamily="34" charset="0"/>
                <a:ea typeface="Calibri" panose="020F0502020204030204" pitchFamily="34" charset="0"/>
                <a:cs typeface="Calibri" panose="020F0502020204030204" pitchFamily="34" charset="0"/>
              </a:rPr>
              <a:t>During my service in AESS, I created the “Virtual Distinguished Lecture,” a growing program highly appreciated by our members. I doubled the Distinguished Lecturers, so that members have more opportunities to learn and network. I am training chapter chairs worldwide to ensure they know how to run your local chapter effectively. To date, I have approved the largest funding to local chapters to create initiatives. As a passionate educator, I take great pleasure in volunteering to teach AESS in underrepresented areas without any cost to IEEE, as it brings me immense joy to empower others.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700" dirty="0">
                <a:effectLst/>
                <a:latin typeface="Calibri" panose="020F0502020204030204" pitchFamily="34" charset="0"/>
                <a:ea typeface="Calibri" panose="020F0502020204030204" pitchFamily="34" charset="0"/>
                <a:cs typeface="Calibri" panose="020F0502020204030204" pitchFamily="34" charset="0"/>
              </a:rPr>
              <a:t>If I am given the opportunity to serve as VP Conference, I will</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200"/>
              <a:buFont typeface="Symbol" panose="05050102010706020507" pitchFamily="18" charset="2"/>
              <a:buChar char=""/>
            </a:pPr>
            <a:r>
              <a:rPr lang="en-US" sz="1700" dirty="0">
                <a:effectLst/>
                <a:latin typeface="Calibri" panose="020F0502020204030204" pitchFamily="34" charset="0"/>
                <a:ea typeface="Calibri" panose="020F0502020204030204" pitchFamily="34" charset="0"/>
                <a:cs typeface="Calibri" panose="020F0502020204030204" pitchFamily="34" charset="0"/>
              </a:rPr>
              <a:t>Establish better channels, rules and funding/sponsoring mechanisms for the myriad of student/YP conferences worldwide.</a:t>
            </a:r>
            <a:endParaRPr lang="en-US" sz="17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SzPts val="1200"/>
              <a:buFont typeface="Symbol" panose="05050102010706020507" pitchFamily="18" charset="2"/>
              <a:buChar char=""/>
            </a:pPr>
            <a:r>
              <a:rPr lang="en-US" sz="1700" dirty="0">
                <a:effectLst/>
                <a:latin typeface="Calibri" panose="020F0502020204030204" pitchFamily="34" charset="0"/>
                <a:ea typeface="Calibri" panose="020F0502020204030204" pitchFamily="34" charset="0"/>
                <a:cs typeface="Calibri" panose="020F0502020204030204" pitchFamily="34" charset="0"/>
              </a:rPr>
              <a:t>Coordinate funding mechanisms with VP Member Services and Chapter Coordinator (avoid redundancies, set boundaries) for student/YP events.</a:t>
            </a:r>
            <a:endParaRPr lang="en-US" sz="17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SzPts val="1200"/>
              <a:buFont typeface="Symbol" panose="05050102010706020507" pitchFamily="18" charset="2"/>
              <a:buChar char=""/>
            </a:pPr>
            <a:r>
              <a:rPr lang="en-US" sz="1700" dirty="0">
                <a:effectLst/>
                <a:latin typeface="Calibri" panose="020F0502020204030204" pitchFamily="34" charset="0"/>
                <a:ea typeface="Calibri" panose="020F0502020204030204" pitchFamily="34" charset="0"/>
                <a:cs typeface="Calibri" panose="020F0502020204030204" pitchFamily="34" charset="0"/>
              </a:rPr>
              <a:t>Coordinate with Undergraduate/Graduate/YP Reps to advertise worldwide funding and sponsoring possibilities offered by AESS</a:t>
            </a:r>
            <a:endParaRPr lang="en-US" sz="17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SzPts val="1200"/>
              <a:buFont typeface="Symbol" panose="05050102010706020507" pitchFamily="18" charset="2"/>
              <a:buChar char=""/>
            </a:pPr>
            <a:r>
              <a:rPr lang="en-US" sz="1700" dirty="0">
                <a:effectLst/>
                <a:latin typeface="Calibri" panose="020F0502020204030204" pitchFamily="34" charset="0"/>
                <a:ea typeface="Calibri" panose="020F0502020204030204" pitchFamily="34" charset="0"/>
                <a:cs typeface="Calibri" panose="020F0502020204030204" pitchFamily="34" charset="0"/>
              </a:rPr>
              <a:t>Empower Conference Committee members in the periodic audit, monitoring, and decision-making of </a:t>
            </a:r>
            <a:r>
              <a:rPr lang="en-US" sz="1700" i="1" dirty="0">
                <a:effectLst/>
                <a:latin typeface="Calibri" panose="020F0502020204030204" pitchFamily="34" charset="0"/>
                <a:ea typeface="Calibri" panose="020F0502020204030204" pitchFamily="34" charset="0"/>
                <a:cs typeface="Calibri" panose="020F0502020204030204" pitchFamily="34" charset="0"/>
              </a:rPr>
              <a:t>financially </a:t>
            </a:r>
            <a:r>
              <a:rPr lang="en-US" sz="1700" dirty="0">
                <a:effectLst/>
                <a:latin typeface="Calibri" panose="020F0502020204030204" pitchFamily="34" charset="0"/>
                <a:ea typeface="Calibri" panose="020F0502020204030204" pitchFamily="34" charset="0"/>
                <a:cs typeface="Calibri" panose="020F0502020204030204" pitchFamily="34" charset="0"/>
              </a:rPr>
              <a:t>sponsored conferences to prevent budget overruns. </a:t>
            </a:r>
            <a:endParaRPr lang="en-US" sz="1700" dirty="0">
              <a:effectLst/>
              <a:latin typeface="Calibri" panose="020F0502020204030204" pitchFamily="34" charset="0"/>
              <a:ea typeface="Calibri" panose="020F0502020204030204" pitchFamily="34" charset="0"/>
              <a:cs typeface="Arial" panose="020B0604020202020204" pitchFamily="34" charset="0"/>
            </a:endParaRPr>
          </a:p>
          <a:p>
            <a:pPr marL="0" indent="0" algn="just">
              <a:buNone/>
            </a:pPr>
            <a:endParaRPr lang="en-US" altLang="en-US" sz="1700" dirty="0"/>
          </a:p>
        </p:txBody>
      </p:sp>
      <p:sp>
        <p:nvSpPr>
          <p:cNvPr id="3" name="Title 2">
            <a:extLst>
              <a:ext uri="{FF2B5EF4-FFF2-40B4-BE49-F238E27FC236}">
                <a16:creationId xmlns:a16="http://schemas.microsoft.com/office/drawing/2014/main" id="{0C435356-87B7-D4DF-E474-BAF761FF46CE}"/>
              </a:ext>
            </a:extLst>
          </p:cNvPr>
          <p:cNvSpPr>
            <a:spLocks noGrp="1"/>
          </p:cNvSpPr>
          <p:nvPr>
            <p:ph type="title"/>
          </p:nvPr>
        </p:nvSpPr>
        <p:spPr/>
        <p:txBody>
          <a:bodyPr/>
          <a:lstStyle/>
          <a:p>
            <a:r>
              <a:rPr lang="en-US" dirty="0"/>
              <a:t>Lorenzo Lo Monte Statement</a:t>
            </a:r>
          </a:p>
        </p:txBody>
      </p:sp>
    </p:spTree>
    <p:extLst>
      <p:ext uri="{BB962C8B-B14F-4D97-AF65-F5344CB8AC3E}">
        <p14:creationId xmlns:p14="http://schemas.microsoft.com/office/powerpoint/2010/main" val="3362176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Move candidate(s)</a:t>
            </a:r>
            <a:r>
              <a:rPr lang="en-US" dirty="0">
                <a:solidFill>
                  <a:srgbClr val="FF0000"/>
                </a:solidFill>
              </a:rPr>
              <a:t> </a:t>
            </a:r>
            <a:r>
              <a:rPr lang="en-US" dirty="0"/>
              <a:t>to the Waiting Room.</a:t>
            </a:r>
          </a:p>
          <a:p>
            <a:pPr marL="0" indent="0" algn="ctr">
              <a:buNone/>
            </a:pPr>
            <a:endParaRPr lang="en-US" dirty="0"/>
          </a:p>
          <a:p>
            <a:pPr marL="0" indent="0" algn="ctr">
              <a:buNone/>
            </a:pPr>
            <a:r>
              <a:rPr lang="en-US" dirty="0" err="1"/>
              <a:t>BoG</a:t>
            </a:r>
            <a:r>
              <a:rPr lang="en-US" dirty="0"/>
              <a:t> Discussion</a:t>
            </a:r>
          </a:p>
          <a:p>
            <a:pPr marL="0" indent="0" algn="ctr">
              <a:buNone/>
            </a:pPr>
            <a:endParaRPr lang="en-US" dirty="0"/>
          </a:p>
          <a:p>
            <a:pPr marL="0" indent="0" algn="ctr">
              <a:buNone/>
            </a:pPr>
            <a:r>
              <a:rPr lang="en-US" dirty="0"/>
              <a:t>Re-admit </a:t>
            </a:r>
            <a:r>
              <a:rPr lang="en-US" dirty="0" err="1"/>
              <a:t>candidat</a:t>
            </a:r>
            <a:r>
              <a:rPr lang="en-US" dirty="0"/>
              <a:t>(es)</a:t>
            </a:r>
          </a:p>
          <a:p>
            <a:pPr marL="0" indent="0" algn="ctr">
              <a:buNone/>
            </a:pPr>
            <a:endParaRPr lang="en-US" dirty="0"/>
          </a:p>
          <a:p>
            <a:pPr marL="0" indent="0" algn="ctr">
              <a:buNone/>
            </a:pPr>
            <a:r>
              <a:rPr lang="en-US" dirty="0"/>
              <a:t>Vote</a:t>
            </a:r>
          </a:p>
          <a:p>
            <a:pPr marL="0" indent="0" algn="ctr">
              <a:buNone/>
            </a:pPr>
            <a:endParaRPr lang="en-US" dirty="0"/>
          </a:p>
          <a:p>
            <a:pPr marL="0" indent="0" algn="ctr">
              <a:buNone/>
            </a:pPr>
            <a:r>
              <a:rPr lang="en-US" dirty="0"/>
              <a:t>Announce Winner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Conferences</a:t>
            </a:r>
          </a:p>
        </p:txBody>
      </p:sp>
    </p:spTree>
    <p:extLst>
      <p:ext uri="{BB962C8B-B14F-4D97-AF65-F5344CB8AC3E}">
        <p14:creationId xmlns:p14="http://schemas.microsoft.com/office/powerpoint/2010/main" val="3840223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12FE6-BEC5-CBB3-74E8-61C52B7B6032}"/>
              </a:ext>
            </a:extLst>
          </p:cNvPr>
          <p:cNvSpPr>
            <a:spLocks noGrp="1"/>
          </p:cNvSpPr>
          <p:nvPr>
            <p:ph idx="1"/>
          </p:nvPr>
        </p:nvSpPr>
        <p:spPr/>
        <p:txBody>
          <a:bodyPr/>
          <a:lstStyle/>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r>
              <a:rPr lang="en-US" sz="4400" dirty="0">
                <a:solidFill>
                  <a:srgbClr val="0C70AC"/>
                </a:solidFill>
              </a:rPr>
              <a:t>VP Education</a:t>
            </a:r>
          </a:p>
        </p:txBody>
      </p:sp>
    </p:spTree>
    <p:extLst>
      <p:ext uri="{BB962C8B-B14F-4D97-AF65-F5344CB8AC3E}">
        <p14:creationId xmlns:p14="http://schemas.microsoft.com/office/powerpoint/2010/main" val="4218751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sz="3600" b="1" dirty="0">
              <a:solidFill>
                <a:srgbClr val="0C70AC"/>
              </a:solidFill>
            </a:endParaRPr>
          </a:p>
          <a:p>
            <a:pPr marL="0" indent="0" algn="ctr">
              <a:buNone/>
            </a:pPr>
            <a:endParaRPr lang="en-US" sz="3600" b="1" dirty="0">
              <a:solidFill>
                <a:srgbClr val="0C70AC"/>
              </a:solidFill>
            </a:endParaRPr>
          </a:p>
          <a:p>
            <a:pPr marL="0" indent="0" algn="ctr">
              <a:buNone/>
            </a:pPr>
            <a:r>
              <a:rPr lang="en-US" sz="3600" b="1" dirty="0">
                <a:solidFill>
                  <a:srgbClr val="0C70AC"/>
                </a:solidFill>
              </a:rPr>
              <a:t>Puneet Kumar Mishra</a:t>
            </a:r>
          </a:p>
          <a:p>
            <a:pPr marL="0" indent="0" algn="ctr">
              <a:buNone/>
            </a:pPr>
            <a:endParaRPr lang="en-US" dirty="0"/>
          </a:p>
          <a:p>
            <a:pPr marL="0" indent="0" algn="ctr">
              <a:buNone/>
            </a:pPr>
            <a:r>
              <a:rPr lang="en-US" dirty="0"/>
              <a:t>Are there any Nominations from the floor?</a:t>
            </a:r>
          </a:p>
          <a:p>
            <a:pPr marL="0" indent="0" algn="ctr">
              <a:buNone/>
            </a:pPr>
            <a:endParaRPr lang="en-US" dirty="0"/>
          </a:p>
          <a:p>
            <a:pPr marL="0" indent="0" algn="ctr">
              <a:buNone/>
            </a:pPr>
            <a:r>
              <a:rPr lang="en-US" dirty="0"/>
              <a:t>Puneet will have 5 minutes for Q&amp;A.</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Education</a:t>
            </a:r>
          </a:p>
        </p:txBody>
      </p:sp>
    </p:spTree>
    <p:extLst>
      <p:ext uri="{BB962C8B-B14F-4D97-AF65-F5344CB8AC3E}">
        <p14:creationId xmlns:p14="http://schemas.microsoft.com/office/powerpoint/2010/main" val="1749388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9F559-0556-D95E-DDC7-F22BA7DC011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1A26B238-E3FB-EFB6-3DA4-DCE6BF3C4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25E82ED4-248C-2C41-6857-25518AAE643E}"/>
              </a:ext>
            </a:extLst>
          </p:cNvPr>
          <p:cNvSpPr>
            <a:spLocks noGrp="1"/>
          </p:cNvSpPr>
          <p:nvPr>
            <p:ph idx="1"/>
          </p:nvPr>
        </p:nvSpPr>
        <p:spPr>
          <a:xfrm>
            <a:off x="2392471" y="1188720"/>
            <a:ext cx="8961329" cy="5609601"/>
          </a:xfrm>
        </p:spPr>
        <p:txBody>
          <a:bodyPr>
            <a:normAutofit fontScale="92500" lnSpcReduction="10000"/>
          </a:bodyPr>
          <a:lstStyle/>
          <a:p>
            <a:pPr marL="0" marR="0" indent="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Puneet Kumar Mishra earned his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M.Tech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(RF &amp; Microwave) from IIT Roorkee in the year 2004. Since 2004 he is with U R Rao Satellite Centre (URSC), Bangalore. Presently, he is He has rich experience of RF characterization of 51 Satellites, 375 antennas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radomes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He has indigenously developed C-Band, Ku-Band and Ka-Band Compact range feeds to meet various requirements of ISRO’s satellite program. He has played a pivotal role in establishing satellite level EMC facility and Asia’s largest Magnetic Field Measurement Facility. He is also responsible for conceiving, conceptualizing and establishing World’s first compact range with 10 m quiet zone. He has Received IETE-IRSI Young Scientist Awards in the year 2012, ISRO Young Scientist Award in the year 2013, ASI-ISRO Space Gold Medal in the year 2014, GE Foundation Award for Academic Excellence and Leadership (2002-2004), IEEE MGA Achievement Award 2017 and 7 best paper awards. He has indigenously developed a payload to study the RF blackout phenomenon during re-entry of space vehicle. He has successfully developed Indigenous Bus Bars for High power satellites, which are used in multiple spacecrafts. Presently he is Heading Electrical Integration Section and designated as Deputy Project Director for Resoursesat-3S&amp;3SA Spacecrafts. </a:t>
            </a:r>
          </a:p>
          <a:p>
            <a:pPr marL="0" marR="0" indent="0">
              <a:lnSpc>
                <a:spcPct val="107000"/>
              </a:lnSpc>
              <a:spcBef>
                <a:spcPts val="0"/>
              </a:spcBef>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 has published more than 60 technical papers. He is Senior Member of IEEE, Fellow of IETE &amp; IE(I) and Life Member of ASI. He is a passionate Volunteer and served Bangalore Section (2013-2021) at various capacities including Chair 2020 and India Council (2017-2024) as Vice Chair for Industry Relations, Professional Activities and technical Activities and Secretary. Presently he is serving as BoG IEEE AESS, Chair IEEE AESS Bangalore Chapter and Member of Global Committees of IEEE Industry Engagement (IEC).</a:t>
            </a:r>
          </a:p>
        </p:txBody>
      </p:sp>
      <p:sp>
        <p:nvSpPr>
          <p:cNvPr id="3" name="Title 2">
            <a:extLst>
              <a:ext uri="{FF2B5EF4-FFF2-40B4-BE49-F238E27FC236}">
                <a16:creationId xmlns:a16="http://schemas.microsoft.com/office/drawing/2014/main" id="{82E655F7-E3EC-6B44-86CB-98F1218BFA66}"/>
              </a:ext>
            </a:extLst>
          </p:cNvPr>
          <p:cNvSpPr>
            <a:spLocks noGrp="1"/>
          </p:cNvSpPr>
          <p:nvPr>
            <p:ph type="title"/>
          </p:nvPr>
        </p:nvSpPr>
        <p:spPr/>
        <p:txBody>
          <a:bodyPr/>
          <a:lstStyle/>
          <a:p>
            <a:r>
              <a:rPr lang="en-US" dirty="0"/>
              <a:t>Puneet Kumar Mishra Bio</a:t>
            </a:r>
          </a:p>
        </p:txBody>
      </p:sp>
    </p:spTree>
    <p:extLst>
      <p:ext uri="{BB962C8B-B14F-4D97-AF65-F5344CB8AC3E}">
        <p14:creationId xmlns:p14="http://schemas.microsoft.com/office/powerpoint/2010/main" val="4031013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02D23D-9983-0CCA-078F-4255D6E6E8E1}"/>
              </a:ext>
            </a:extLst>
          </p:cNvPr>
          <p:cNvSpPr>
            <a:spLocks noGrp="1"/>
          </p:cNvSpPr>
          <p:nvPr>
            <p:ph idx="1"/>
          </p:nvPr>
        </p:nvSpPr>
        <p:spPr>
          <a:xfrm>
            <a:off x="734807" y="1188720"/>
            <a:ext cx="10515600" cy="5397275"/>
          </a:xfrm>
        </p:spPr>
        <p:txBody>
          <a:bodyPr numCol="3"/>
          <a:lstStyle/>
          <a:p>
            <a:pPr marL="0" indent="0" eaLnBrk="0" fontAlgn="base" hangingPunct="0">
              <a:lnSpc>
                <a:spcPct val="100000"/>
              </a:lnSpc>
              <a:spcBef>
                <a:spcPct val="0"/>
              </a:spcBef>
              <a:spcAft>
                <a:spcPct val="0"/>
              </a:spcAft>
              <a:buClrTx/>
              <a:buNone/>
            </a:pPr>
            <a:r>
              <a:rPr lang="en-US" sz="2200" b="1" dirty="0">
                <a:solidFill>
                  <a:srgbClr val="0C70AC"/>
                </a:solidFill>
                <a:latin typeface="+mj-lt"/>
              </a:rPr>
              <a:t>BoG 2025-2027 Slate</a:t>
            </a:r>
          </a:p>
          <a:p>
            <a:pPr marL="0" fontAlgn="base">
              <a:spcBef>
                <a:spcPct val="0"/>
              </a:spcBef>
              <a:spcAft>
                <a:spcPct val="0"/>
              </a:spcAft>
              <a:buClr>
                <a:srgbClr val="0066A1"/>
              </a:buClr>
              <a:buFont typeface="LucidaGrande" charset="0"/>
              <a:buNone/>
            </a:pPr>
            <a:r>
              <a:rPr lang="en-US" sz="2200" dirty="0">
                <a:solidFill>
                  <a:prstClr val="black"/>
                </a:solidFill>
                <a:latin typeface="Calibri Light" panose="020F0302020204030204"/>
              </a:rPr>
              <a:t>Jenifer Castillo</a:t>
            </a:r>
            <a:br>
              <a:rPr lang="en-US" sz="2200" dirty="0">
                <a:solidFill>
                  <a:prstClr val="black"/>
                </a:solidFill>
                <a:latin typeface="Calibri Light" panose="020F0302020204030204"/>
              </a:rPr>
            </a:br>
            <a:r>
              <a:rPr lang="en-US" sz="2200" dirty="0">
                <a:solidFill>
                  <a:prstClr val="black"/>
                </a:solidFill>
                <a:latin typeface="Calibri Light" panose="020F0302020204030204"/>
              </a:rPr>
              <a:t>Stefano Coraluppi</a:t>
            </a:r>
            <a:br>
              <a:rPr lang="en-US" sz="2200" dirty="0">
                <a:solidFill>
                  <a:prstClr val="black"/>
                </a:solidFill>
                <a:latin typeface="Calibri Light" panose="020F0302020204030204"/>
              </a:rPr>
            </a:br>
            <a:r>
              <a:rPr lang="en-US" sz="2200" dirty="0">
                <a:solidFill>
                  <a:prstClr val="black"/>
                </a:solidFill>
                <a:latin typeface="Calibri Light" panose="020F0302020204030204"/>
              </a:rPr>
              <a:t>Fulvio Gini</a:t>
            </a:r>
            <a:br>
              <a:rPr lang="en-US" sz="2200" dirty="0">
                <a:solidFill>
                  <a:prstClr val="black"/>
                </a:solidFill>
                <a:latin typeface="Calibri Light" panose="020F0302020204030204"/>
              </a:rPr>
            </a:br>
            <a:r>
              <a:rPr lang="en-US" sz="2200" dirty="0">
                <a:solidFill>
                  <a:prstClr val="black"/>
                </a:solidFill>
                <a:latin typeface="Calibri Light" panose="020F0302020204030204"/>
              </a:rPr>
              <a:t>Elisa Giusti</a:t>
            </a:r>
            <a:br>
              <a:rPr lang="en-US" sz="2200" dirty="0">
                <a:solidFill>
                  <a:prstClr val="black"/>
                </a:solidFill>
                <a:latin typeface="Calibri Light" panose="020F0302020204030204"/>
              </a:rPr>
            </a:br>
            <a:r>
              <a:rPr lang="en-US" sz="2200" dirty="0">
                <a:solidFill>
                  <a:prstClr val="black"/>
                </a:solidFill>
                <a:latin typeface="Calibri Light" panose="020F0302020204030204"/>
              </a:rPr>
              <a:t>J. Scott Goldstein</a:t>
            </a:r>
            <a:br>
              <a:rPr lang="en-US" sz="2200" dirty="0">
                <a:solidFill>
                  <a:prstClr val="black"/>
                </a:solidFill>
                <a:latin typeface="Calibri Light" panose="020F0302020204030204"/>
              </a:rPr>
            </a:br>
            <a:r>
              <a:rPr lang="en-US" sz="2200" dirty="0" err="1">
                <a:solidFill>
                  <a:prstClr val="black"/>
                </a:solidFill>
                <a:latin typeface="Calibri Light" panose="020F0302020204030204"/>
              </a:rPr>
              <a:t>Gokhan</a:t>
            </a:r>
            <a:r>
              <a:rPr lang="en-US" sz="2200" dirty="0">
                <a:solidFill>
                  <a:prstClr val="black"/>
                </a:solidFill>
                <a:latin typeface="Calibri Light" panose="020F0302020204030204"/>
              </a:rPr>
              <a:t> </a:t>
            </a:r>
            <a:r>
              <a:rPr lang="en-US" sz="2200" dirty="0" err="1">
                <a:solidFill>
                  <a:prstClr val="black"/>
                </a:solidFill>
                <a:latin typeface="Calibri Light" panose="020F0302020204030204"/>
              </a:rPr>
              <a:t>Inalhan</a:t>
            </a:r>
            <a:br>
              <a:rPr lang="en-US" sz="2200" dirty="0">
                <a:solidFill>
                  <a:prstClr val="black"/>
                </a:solidFill>
                <a:latin typeface="Calibri Light" panose="020F0302020204030204"/>
              </a:rPr>
            </a:br>
            <a:r>
              <a:rPr lang="en-US" sz="2200" dirty="0">
                <a:solidFill>
                  <a:prstClr val="black"/>
                </a:solidFill>
                <a:latin typeface="Calibri Light" panose="020F0302020204030204"/>
              </a:rPr>
              <a:t>Lorenzo Lo Monte</a:t>
            </a:r>
            <a:br>
              <a:rPr lang="en-US" sz="2200" dirty="0">
                <a:solidFill>
                  <a:prstClr val="black"/>
                </a:solidFill>
                <a:latin typeface="Calibri Light" panose="020F0302020204030204"/>
              </a:rPr>
            </a:br>
            <a:r>
              <a:rPr lang="en-US" sz="2200" dirty="0">
                <a:solidFill>
                  <a:prstClr val="black"/>
                </a:solidFill>
                <a:latin typeface="Calibri Light" panose="020F0302020204030204"/>
              </a:rPr>
              <a:t>Philipp Markiton</a:t>
            </a:r>
            <a:br>
              <a:rPr lang="en-US" sz="2200" dirty="0">
                <a:solidFill>
                  <a:prstClr val="black"/>
                </a:solidFill>
                <a:latin typeface="Calibri Light" panose="020F0302020204030204"/>
              </a:rPr>
            </a:br>
            <a:r>
              <a:rPr lang="en-US" sz="2200" dirty="0">
                <a:solidFill>
                  <a:prstClr val="black"/>
                </a:solidFill>
                <a:latin typeface="Calibri Light" panose="020F0302020204030204"/>
              </a:rPr>
              <a:t>Kumar Vijay Mishra</a:t>
            </a:r>
            <a:br>
              <a:rPr lang="en-US" sz="2200" dirty="0">
                <a:solidFill>
                  <a:prstClr val="black"/>
                </a:solidFill>
                <a:latin typeface="Calibri Light" panose="020F0302020204030204"/>
              </a:rPr>
            </a:br>
            <a:r>
              <a:rPr lang="en-US" sz="2200" dirty="0">
                <a:solidFill>
                  <a:prstClr val="black"/>
                </a:solidFill>
                <a:latin typeface="Calibri Light" panose="020F0302020204030204"/>
              </a:rPr>
              <a:t>Puneet Kumar Mishra</a:t>
            </a:r>
            <a:br>
              <a:rPr lang="en-US" sz="2200" dirty="0">
                <a:solidFill>
                  <a:prstClr val="black"/>
                </a:solidFill>
                <a:latin typeface="Calibri Light" panose="020F0302020204030204"/>
              </a:rPr>
            </a:br>
            <a:r>
              <a:rPr lang="en-US" sz="2200" dirty="0">
                <a:solidFill>
                  <a:prstClr val="black"/>
                </a:solidFill>
                <a:latin typeface="Calibri Light" panose="020F0302020204030204"/>
              </a:rPr>
              <a:t>Giovanna Ramirez Ruiz</a:t>
            </a:r>
            <a:br>
              <a:rPr lang="en-US" sz="2200" dirty="0">
                <a:solidFill>
                  <a:prstClr val="black"/>
                </a:solidFill>
                <a:latin typeface="Calibri Light" panose="020F0302020204030204"/>
              </a:rPr>
            </a:br>
            <a:r>
              <a:rPr lang="en-US" sz="2200" dirty="0">
                <a:solidFill>
                  <a:prstClr val="black"/>
                </a:solidFill>
                <a:latin typeface="Calibri Light" panose="020F0302020204030204"/>
              </a:rPr>
              <a:t>Matthew Ritchie</a:t>
            </a:r>
            <a:br>
              <a:rPr lang="en-US" sz="2200" dirty="0">
                <a:solidFill>
                  <a:prstClr val="black"/>
                </a:solidFill>
                <a:latin typeface="Calibri Light" panose="020F0302020204030204"/>
              </a:rPr>
            </a:br>
            <a:r>
              <a:rPr lang="en-US" sz="2200" dirty="0">
                <a:solidFill>
                  <a:prstClr val="black"/>
                </a:solidFill>
                <a:latin typeface="Calibri Light" panose="020F0302020204030204"/>
              </a:rPr>
              <a:t>Avid Roman-Gonzalez</a:t>
            </a:r>
            <a:br>
              <a:rPr lang="en-US" sz="2200" dirty="0">
                <a:solidFill>
                  <a:prstClr val="black"/>
                </a:solidFill>
                <a:latin typeface="Calibri Light" panose="020F0302020204030204"/>
              </a:rPr>
            </a:br>
            <a:r>
              <a:rPr lang="en-US" sz="2200" dirty="0">
                <a:solidFill>
                  <a:prstClr val="black"/>
                </a:solidFill>
                <a:latin typeface="Calibri Light" panose="020F0302020204030204"/>
              </a:rPr>
              <a:t>Vincent </a:t>
            </a:r>
            <a:r>
              <a:rPr lang="en-US" sz="2200" dirty="0" err="1">
                <a:solidFill>
                  <a:prstClr val="black"/>
                </a:solidFill>
                <a:latin typeface="Calibri Light" panose="020F0302020204030204"/>
              </a:rPr>
              <a:t>Socci</a:t>
            </a:r>
            <a:br>
              <a:rPr lang="en-US" sz="2200" dirty="0">
                <a:solidFill>
                  <a:prstClr val="black"/>
                </a:solidFill>
                <a:latin typeface="Calibri Light" panose="020F0302020204030204"/>
              </a:rPr>
            </a:br>
            <a:r>
              <a:rPr lang="en-US" sz="2200" dirty="0">
                <a:solidFill>
                  <a:prstClr val="black"/>
                </a:solidFill>
                <a:latin typeface="Calibri Light" panose="020F0302020204030204"/>
              </a:rPr>
              <a:t>Peter Willett</a:t>
            </a:r>
            <a:endParaRPr kumimoji="0" lang="en-US" altLang="en-US" sz="2200" b="1" i="0" u="none" strike="noStrike" cap="none" normalizeH="0" baseline="0" dirty="0">
              <a:ln>
                <a:noFill/>
              </a:ln>
              <a:solidFill>
                <a:prstClr val="black"/>
              </a:solidFill>
              <a:effectLst/>
              <a:latin typeface="Calibri Light" panose="020F0302020204030204"/>
            </a:endParaRPr>
          </a:p>
          <a:p>
            <a:pPr marL="0" fontAlgn="base">
              <a:spcBef>
                <a:spcPct val="0"/>
              </a:spcBef>
              <a:spcAft>
                <a:spcPct val="0"/>
              </a:spcAft>
              <a:buClr>
                <a:srgbClr val="0066A1"/>
              </a:buClr>
              <a:buFont typeface="LucidaGrande" charset="0"/>
              <a:buNone/>
            </a:pPr>
            <a:endParaRPr lang="en-US" altLang="en-US" sz="2200" b="1" dirty="0">
              <a:solidFill>
                <a:prstClr val="black"/>
              </a:solidFill>
              <a:latin typeface="Calibri Light" panose="020F0302020204030204"/>
            </a:endParaRPr>
          </a:p>
          <a:p>
            <a:pPr marL="0" fontAlgn="base">
              <a:spcBef>
                <a:spcPct val="0"/>
              </a:spcBef>
              <a:spcAft>
                <a:spcPct val="0"/>
              </a:spcAft>
              <a:buClr>
                <a:srgbClr val="0066A1"/>
              </a:buClr>
              <a:buFont typeface="LucidaGrande" charset="0"/>
              <a:buNone/>
            </a:pPr>
            <a:r>
              <a:rPr kumimoji="0" lang="en-US" altLang="en-US" sz="2200" b="1" i="0" u="none" strike="noStrike" cap="none" normalizeH="0" baseline="0" dirty="0">
                <a:ln>
                  <a:noFill/>
                </a:ln>
                <a:solidFill>
                  <a:srgbClr val="0C70AC"/>
                </a:solidFill>
                <a:effectLst/>
                <a:latin typeface="+mj-lt"/>
              </a:rPr>
              <a:t>Selected by Membership</a:t>
            </a:r>
          </a:p>
          <a:p>
            <a:pPr marL="0" lvl="0" indent="0" eaLnBrk="0" fontAlgn="base" hangingPunct="0">
              <a:lnSpc>
                <a:spcPct val="100000"/>
              </a:lnSpc>
              <a:spcBef>
                <a:spcPct val="0"/>
              </a:spcBef>
              <a:spcAft>
                <a:spcPct val="0"/>
              </a:spcAft>
              <a:buClrTx/>
              <a:buNone/>
              <a:defRPr/>
            </a:pPr>
            <a:r>
              <a:rPr lang="en-US" sz="2200" dirty="0">
                <a:solidFill>
                  <a:prstClr val="black"/>
                </a:solidFill>
                <a:latin typeface="Calibri Light" panose="020F0302020204030204"/>
              </a:rPr>
              <a:t>Stefano Coraluppi </a:t>
            </a:r>
          </a:p>
          <a:p>
            <a:pPr marL="0" lvl="0" indent="0" eaLnBrk="0" fontAlgn="base" hangingPunct="0">
              <a:lnSpc>
                <a:spcPct val="100000"/>
              </a:lnSpc>
              <a:spcBef>
                <a:spcPct val="0"/>
              </a:spcBef>
              <a:spcAft>
                <a:spcPct val="0"/>
              </a:spcAft>
              <a:buClrTx/>
              <a:buNone/>
              <a:defRPr/>
            </a:pPr>
            <a:r>
              <a:rPr lang="en-US" sz="2200" dirty="0">
                <a:solidFill>
                  <a:prstClr val="black"/>
                </a:solidFill>
                <a:latin typeface="Calibri Light" panose="020F0302020204030204"/>
              </a:rPr>
              <a:t>Fulvio Gini </a:t>
            </a:r>
          </a:p>
          <a:p>
            <a:pPr marL="0" lvl="0" indent="0" eaLnBrk="0" fontAlgn="base" hangingPunct="0">
              <a:lnSpc>
                <a:spcPct val="100000"/>
              </a:lnSpc>
              <a:spcBef>
                <a:spcPct val="0"/>
              </a:spcBef>
              <a:spcAft>
                <a:spcPct val="0"/>
              </a:spcAft>
              <a:buClrTx/>
              <a:buNone/>
              <a:defRPr/>
            </a:pPr>
            <a:r>
              <a:rPr lang="en-US" sz="2200" dirty="0">
                <a:solidFill>
                  <a:prstClr val="black"/>
                </a:solidFill>
                <a:latin typeface="Calibri Light" panose="020F0302020204030204"/>
              </a:rPr>
              <a:t>Elisa </a:t>
            </a:r>
            <a:r>
              <a:rPr lang="en-US" sz="2200" dirty="0" err="1">
                <a:solidFill>
                  <a:prstClr val="black"/>
                </a:solidFill>
                <a:latin typeface="Calibri Light" panose="020F0302020204030204"/>
              </a:rPr>
              <a:t>Giusti</a:t>
            </a:r>
            <a:r>
              <a:rPr lang="en-US" sz="2200" dirty="0">
                <a:solidFill>
                  <a:prstClr val="black"/>
                </a:solidFill>
                <a:latin typeface="Calibri Light" panose="020F0302020204030204"/>
              </a:rPr>
              <a:t> </a:t>
            </a:r>
          </a:p>
          <a:p>
            <a:pPr marL="0" lvl="0" indent="0" eaLnBrk="0" fontAlgn="base" hangingPunct="0">
              <a:lnSpc>
                <a:spcPct val="100000"/>
              </a:lnSpc>
              <a:spcBef>
                <a:spcPct val="0"/>
              </a:spcBef>
              <a:spcAft>
                <a:spcPct val="0"/>
              </a:spcAft>
              <a:buClrTx/>
              <a:buNone/>
              <a:defRPr/>
            </a:pPr>
            <a:r>
              <a:rPr lang="en-US" sz="2200" dirty="0">
                <a:solidFill>
                  <a:prstClr val="black"/>
                </a:solidFill>
                <a:latin typeface="Calibri Light" panose="020F0302020204030204"/>
              </a:rPr>
              <a:t>J. Scott Goldstein </a:t>
            </a:r>
          </a:p>
          <a:p>
            <a:pPr marL="0" lvl="0" indent="0" eaLnBrk="0" fontAlgn="base" hangingPunct="0">
              <a:lnSpc>
                <a:spcPct val="100000"/>
              </a:lnSpc>
              <a:spcBef>
                <a:spcPct val="0"/>
              </a:spcBef>
              <a:spcAft>
                <a:spcPct val="0"/>
              </a:spcAft>
              <a:buClrTx/>
              <a:buNone/>
              <a:defRPr/>
            </a:pPr>
            <a:r>
              <a:rPr lang="en-US" sz="2200" dirty="0">
                <a:solidFill>
                  <a:prstClr val="black"/>
                </a:solidFill>
                <a:latin typeface="Calibri Light" panose="020F0302020204030204"/>
              </a:rPr>
              <a:t>Lorenzo Lo Monte </a:t>
            </a:r>
          </a:p>
          <a:p>
            <a:pPr marL="0" lvl="0" indent="0" eaLnBrk="0" fontAlgn="base" hangingPunct="0">
              <a:lnSpc>
                <a:spcPct val="100000"/>
              </a:lnSpc>
              <a:spcBef>
                <a:spcPct val="0"/>
              </a:spcBef>
              <a:spcAft>
                <a:spcPct val="0"/>
              </a:spcAft>
              <a:buClrTx/>
              <a:buNone/>
              <a:defRPr/>
            </a:pPr>
            <a:r>
              <a:rPr lang="en-US" sz="2200" dirty="0">
                <a:solidFill>
                  <a:prstClr val="black"/>
                </a:solidFill>
                <a:latin typeface="Calibri Light" panose="020F0302020204030204"/>
              </a:rPr>
              <a:t>Peter Willett </a:t>
            </a:r>
          </a:p>
          <a:p>
            <a:pPr marL="0" marR="0" lvl="0" indent="0" eaLnBrk="0" fontAlgn="base" hangingPunct="0">
              <a:lnSpc>
                <a:spcPct val="100000"/>
              </a:lnSpc>
              <a:spcBef>
                <a:spcPct val="0"/>
              </a:spcBef>
              <a:spcAft>
                <a:spcPct val="0"/>
              </a:spcAft>
              <a:buClrTx/>
              <a:buSzTx/>
              <a:buNone/>
              <a:tabLst/>
              <a:defRPr/>
            </a:pPr>
            <a:endParaRPr lang="en-US" sz="2200" b="1" dirty="0">
              <a:solidFill>
                <a:srgbClr val="0C70AC"/>
              </a:solidFill>
              <a:latin typeface="+mj-lt"/>
            </a:endParaRPr>
          </a:p>
          <a:p>
            <a:pPr marL="0" marR="0" lvl="0" indent="0" eaLnBrk="0" fontAlgn="base" hangingPunct="0">
              <a:lnSpc>
                <a:spcPct val="100000"/>
              </a:lnSpc>
              <a:spcBef>
                <a:spcPct val="0"/>
              </a:spcBef>
              <a:spcAft>
                <a:spcPct val="0"/>
              </a:spcAft>
              <a:buClrTx/>
              <a:buSzTx/>
              <a:buNone/>
              <a:tabLst/>
              <a:defRPr/>
            </a:pPr>
            <a:r>
              <a:rPr lang="en-US" sz="2200" b="1" dirty="0">
                <a:solidFill>
                  <a:srgbClr val="0C70AC"/>
                </a:solidFill>
                <a:latin typeface="+mj-lt"/>
              </a:rPr>
              <a:t>Final 2 Selected by BoG</a:t>
            </a:r>
          </a:p>
          <a:p>
            <a:pPr marL="0" indent="0" eaLnBrk="0" fontAlgn="base" hangingPunct="0">
              <a:lnSpc>
                <a:spcPct val="100000"/>
              </a:lnSpc>
              <a:spcBef>
                <a:spcPct val="0"/>
              </a:spcBef>
              <a:spcAft>
                <a:spcPct val="0"/>
              </a:spcAft>
              <a:buClrTx/>
              <a:buNone/>
              <a:defRPr/>
            </a:pPr>
            <a:r>
              <a:rPr lang="en-US" sz="2200" dirty="0">
                <a:solidFill>
                  <a:prstClr val="black"/>
                </a:solidFill>
                <a:latin typeface="Calibri Light" panose="020F0302020204030204"/>
              </a:rPr>
              <a:t>Philipp Markiton</a:t>
            </a:r>
          </a:p>
          <a:p>
            <a:pPr marL="0" indent="0" eaLnBrk="0" fontAlgn="base" hangingPunct="0">
              <a:lnSpc>
                <a:spcPct val="100000"/>
              </a:lnSpc>
              <a:spcBef>
                <a:spcPct val="0"/>
              </a:spcBef>
              <a:spcAft>
                <a:spcPct val="0"/>
              </a:spcAft>
              <a:buClrTx/>
              <a:buNone/>
              <a:defRPr/>
            </a:pPr>
            <a:r>
              <a:rPr lang="en-US" sz="2200" dirty="0">
                <a:solidFill>
                  <a:prstClr val="black"/>
                </a:solidFill>
                <a:latin typeface="Calibri Light" panose="020F0302020204030204"/>
              </a:rPr>
              <a:t>Matthew Ritchie</a:t>
            </a:r>
          </a:p>
        </p:txBody>
      </p:sp>
      <p:sp>
        <p:nvSpPr>
          <p:cNvPr id="3" name="Title 2">
            <a:extLst>
              <a:ext uri="{FF2B5EF4-FFF2-40B4-BE49-F238E27FC236}">
                <a16:creationId xmlns:a16="http://schemas.microsoft.com/office/drawing/2014/main" id="{B3712EF2-583A-E14F-3453-49C7C22D961D}"/>
              </a:ext>
            </a:extLst>
          </p:cNvPr>
          <p:cNvSpPr>
            <a:spLocks noGrp="1"/>
          </p:cNvSpPr>
          <p:nvPr>
            <p:ph type="title"/>
          </p:nvPr>
        </p:nvSpPr>
        <p:spPr/>
        <p:txBody>
          <a:bodyPr/>
          <a:lstStyle/>
          <a:p>
            <a:r>
              <a:rPr lang="en-US" dirty="0"/>
              <a:t>Nominations</a:t>
            </a:r>
          </a:p>
        </p:txBody>
      </p:sp>
    </p:spTree>
    <p:extLst>
      <p:ext uri="{BB962C8B-B14F-4D97-AF65-F5344CB8AC3E}">
        <p14:creationId xmlns:p14="http://schemas.microsoft.com/office/powerpoint/2010/main" val="448693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7E1E4-AF62-36A5-4BB6-E1D8ABE9085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486E1F-2023-D6BB-7AA5-026D99CF0F88}"/>
              </a:ext>
            </a:extLst>
          </p:cNvPr>
          <p:cNvSpPr>
            <a:spLocks noGrp="1"/>
          </p:cNvSpPr>
          <p:nvPr>
            <p:ph idx="1"/>
          </p:nvPr>
        </p:nvSpPr>
        <p:spPr>
          <a:xfrm>
            <a:off x="734807" y="1188720"/>
            <a:ext cx="10828543" cy="5397610"/>
          </a:xfrm>
        </p:spPr>
        <p:txBody>
          <a:bodyPr>
            <a:normAutofit/>
          </a:bodyPr>
          <a:lstStyle/>
          <a:p>
            <a:pPr marL="0" marR="0" indent="0">
              <a:lnSpc>
                <a:spcPct val="107000"/>
              </a:lnSpc>
              <a:spcBef>
                <a:spcPts val="0"/>
              </a:spcBef>
              <a:spcAft>
                <a:spcPts val="800"/>
              </a:spcAft>
              <a:buNone/>
            </a:pPr>
            <a:r>
              <a:rPr lang="en-US" sz="1700" kern="100" dirty="0">
                <a:effectLst/>
                <a:latin typeface="Calibri" panose="020F0502020204030204" pitchFamily="34" charset="0"/>
                <a:ea typeface="Calibri" panose="020F0502020204030204" pitchFamily="34" charset="0"/>
                <a:cs typeface="Times New Roman" panose="02020603050405020304" pitchFamily="18" charset="0"/>
              </a:rPr>
              <a:t>As the VP-Education my focus will be to initiate:</a:t>
            </a:r>
          </a:p>
          <a:p>
            <a:pPr marL="400050" marR="0">
              <a:lnSpc>
                <a:spcPct val="107000"/>
              </a:lnSpc>
              <a:spcBef>
                <a:spcPts val="0"/>
              </a:spcBef>
              <a:spcAft>
                <a:spcPts val="800"/>
              </a:spcAft>
            </a:pPr>
            <a:r>
              <a:rPr lang="en-US" sz="1700" kern="100" dirty="0">
                <a:effectLst/>
                <a:latin typeface="Calibri" panose="020F0502020204030204" pitchFamily="34" charset="0"/>
                <a:ea typeface="Calibri" panose="020F0502020204030204" pitchFamily="34" charset="0"/>
                <a:cs typeface="Times New Roman" panose="02020603050405020304" pitchFamily="18" charset="0"/>
              </a:rPr>
              <a:t>1. AESS University to give Online Certification Course in AESS Designated Fields</a:t>
            </a:r>
          </a:p>
          <a:p>
            <a:pPr marL="400050" marR="0">
              <a:lnSpc>
                <a:spcPct val="107000"/>
              </a:lnSpc>
              <a:spcBef>
                <a:spcPts val="0"/>
              </a:spcBef>
              <a:spcAft>
                <a:spcPts val="800"/>
              </a:spcAft>
            </a:pPr>
            <a:r>
              <a:rPr lang="en-US" sz="1700" kern="100" dirty="0">
                <a:effectLst/>
                <a:latin typeface="Calibri" panose="020F0502020204030204" pitchFamily="34" charset="0"/>
                <a:ea typeface="Calibri" panose="020F0502020204030204" pitchFamily="34" charset="0"/>
                <a:cs typeface="Times New Roman" panose="02020603050405020304" pitchFamily="18" charset="0"/>
              </a:rPr>
              <a:t>2. Internship for Students</a:t>
            </a:r>
          </a:p>
          <a:p>
            <a:pPr marL="400050" marR="0">
              <a:lnSpc>
                <a:spcPct val="107000"/>
              </a:lnSpc>
              <a:spcBef>
                <a:spcPts val="0"/>
              </a:spcBef>
              <a:spcAft>
                <a:spcPts val="800"/>
              </a:spcAft>
            </a:pPr>
            <a:r>
              <a:rPr lang="en-US" sz="1700" kern="100" dirty="0">
                <a:effectLst/>
                <a:latin typeface="Calibri" panose="020F0502020204030204" pitchFamily="34" charset="0"/>
                <a:ea typeface="Calibri" panose="020F0502020204030204" pitchFamily="34" charset="0"/>
                <a:cs typeface="Times New Roman" panose="02020603050405020304" pitchFamily="18" charset="0"/>
              </a:rPr>
              <a:t>3. Startup initiative for YPs and </a:t>
            </a:r>
            <a:r>
              <a:rPr lang="en-US" sz="1700" kern="100" dirty="0" err="1">
                <a:effectLst/>
                <a:latin typeface="Calibri" panose="020F0502020204030204" pitchFamily="34" charset="0"/>
                <a:ea typeface="Calibri" panose="020F0502020204030204" pitchFamily="34" charset="0"/>
                <a:cs typeface="Times New Roman" panose="02020603050405020304" pitchFamily="18" charset="0"/>
              </a:rPr>
              <a:t>WiE</a:t>
            </a:r>
            <a:r>
              <a:rPr lang="en-US" sz="1700" kern="100" dirty="0">
                <a:effectLst/>
                <a:latin typeface="Calibri" panose="020F0502020204030204" pitchFamily="34" charset="0"/>
                <a:ea typeface="Calibri" panose="020F0502020204030204" pitchFamily="34" charset="0"/>
                <a:cs typeface="Times New Roman" panose="02020603050405020304" pitchFamily="18" charset="0"/>
              </a:rPr>
              <a:t> Members by collaborating with Management Institutes</a:t>
            </a:r>
          </a:p>
          <a:p>
            <a:pPr marL="400050" marR="0">
              <a:lnSpc>
                <a:spcPct val="107000"/>
              </a:lnSpc>
              <a:spcBef>
                <a:spcPts val="0"/>
              </a:spcBef>
              <a:spcAft>
                <a:spcPts val="800"/>
              </a:spcAft>
            </a:pPr>
            <a:r>
              <a:rPr lang="en-US" sz="1700" kern="100" dirty="0">
                <a:effectLst/>
                <a:latin typeface="Calibri" panose="020F0502020204030204" pitchFamily="34" charset="0"/>
                <a:ea typeface="Calibri" panose="020F0502020204030204" pitchFamily="34" charset="0"/>
                <a:cs typeface="Times New Roman" panose="02020603050405020304" pitchFamily="18" charset="0"/>
              </a:rPr>
              <a:t>4. Regional Radar School involving AESS DLs and Local Experts</a:t>
            </a:r>
          </a:p>
          <a:p>
            <a:pPr marL="400050" marR="0">
              <a:lnSpc>
                <a:spcPct val="107000"/>
              </a:lnSpc>
              <a:spcBef>
                <a:spcPts val="0"/>
              </a:spcBef>
              <a:spcAft>
                <a:spcPts val="800"/>
              </a:spcAft>
            </a:pPr>
            <a:r>
              <a:rPr lang="en-US" sz="1700" kern="100" dirty="0">
                <a:effectLst/>
                <a:latin typeface="Calibri" panose="020F0502020204030204" pitchFamily="34" charset="0"/>
                <a:ea typeface="Calibri" panose="020F0502020204030204" pitchFamily="34" charset="0"/>
                <a:cs typeface="Times New Roman" panose="02020603050405020304" pitchFamily="18" charset="0"/>
              </a:rPr>
              <a:t>5. Workshops in AESS Designated Fields</a:t>
            </a:r>
          </a:p>
          <a:p>
            <a:pPr marL="0" marR="0" indent="0">
              <a:lnSpc>
                <a:spcPct val="107000"/>
              </a:lnSpc>
              <a:spcBef>
                <a:spcPts val="0"/>
              </a:spcBef>
              <a:spcAft>
                <a:spcPts val="800"/>
              </a:spcAft>
              <a:buNone/>
            </a:pPr>
            <a:r>
              <a:rPr lang="en-US" sz="1700" kern="100" dirty="0">
                <a:effectLst/>
                <a:latin typeface="Calibri" panose="020F0502020204030204" pitchFamily="34" charset="0"/>
                <a:ea typeface="Calibri" panose="020F0502020204030204" pitchFamily="34" charset="0"/>
                <a:cs typeface="Times New Roman" panose="02020603050405020304" pitchFamily="18" charset="0"/>
              </a:rPr>
              <a:t>Successful execution of these initiatives will make AESS more relevant to practicing technologists and academics and attract potential members across globe.</a:t>
            </a:r>
          </a:p>
        </p:txBody>
      </p:sp>
      <p:sp>
        <p:nvSpPr>
          <p:cNvPr id="3" name="Title 2">
            <a:extLst>
              <a:ext uri="{FF2B5EF4-FFF2-40B4-BE49-F238E27FC236}">
                <a16:creationId xmlns:a16="http://schemas.microsoft.com/office/drawing/2014/main" id="{6791C8A0-EBB1-62AB-5B3A-880694F59190}"/>
              </a:ext>
            </a:extLst>
          </p:cNvPr>
          <p:cNvSpPr>
            <a:spLocks noGrp="1"/>
          </p:cNvSpPr>
          <p:nvPr>
            <p:ph type="title"/>
          </p:nvPr>
        </p:nvSpPr>
        <p:spPr/>
        <p:txBody>
          <a:bodyPr/>
          <a:lstStyle/>
          <a:p>
            <a:r>
              <a:rPr lang="en-US" dirty="0"/>
              <a:t>Puneet Kumar Mishra Statement</a:t>
            </a:r>
          </a:p>
        </p:txBody>
      </p:sp>
    </p:spTree>
    <p:extLst>
      <p:ext uri="{BB962C8B-B14F-4D97-AF65-F5344CB8AC3E}">
        <p14:creationId xmlns:p14="http://schemas.microsoft.com/office/powerpoint/2010/main" val="457200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Move candidate(s)</a:t>
            </a:r>
            <a:r>
              <a:rPr lang="en-US" dirty="0">
                <a:solidFill>
                  <a:srgbClr val="FF0000"/>
                </a:solidFill>
              </a:rPr>
              <a:t> </a:t>
            </a:r>
            <a:r>
              <a:rPr lang="en-US" dirty="0"/>
              <a:t>to the Waiting Room.</a:t>
            </a:r>
          </a:p>
          <a:p>
            <a:pPr marL="0" indent="0" algn="ctr">
              <a:buNone/>
            </a:pPr>
            <a:endParaRPr lang="en-US" dirty="0"/>
          </a:p>
          <a:p>
            <a:pPr marL="0" indent="0" algn="ctr">
              <a:buNone/>
            </a:pPr>
            <a:r>
              <a:rPr lang="en-US" dirty="0" err="1"/>
              <a:t>BoG</a:t>
            </a:r>
            <a:r>
              <a:rPr lang="en-US" dirty="0"/>
              <a:t> Discussion</a:t>
            </a:r>
          </a:p>
          <a:p>
            <a:pPr marL="0" indent="0" algn="ctr">
              <a:buNone/>
            </a:pPr>
            <a:endParaRPr lang="en-US" dirty="0"/>
          </a:p>
          <a:p>
            <a:pPr marL="0" indent="0" algn="ctr">
              <a:buNone/>
            </a:pPr>
            <a:r>
              <a:rPr lang="en-US" dirty="0"/>
              <a:t>Re-admit candidates</a:t>
            </a:r>
          </a:p>
          <a:p>
            <a:pPr marL="0" indent="0" algn="ctr">
              <a:buNone/>
            </a:pPr>
            <a:endParaRPr lang="en-US" dirty="0"/>
          </a:p>
          <a:p>
            <a:pPr marL="0" indent="0" algn="ctr">
              <a:buNone/>
            </a:pPr>
            <a:r>
              <a:rPr lang="en-US" dirty="0"/>
              <a:t>Vote</a:t>
            </a:r>
          </a:p>
          <a:p>
            <a:pPr marL="0" indent="0" algn="ctr">
              <a:buNone/>
            </a:pPr>
            <a:endParaRPr lang="en-US" dirty="0"/>
          </a:p>
          <a:p>
            <a:pPr marL="0" indent="0" algn="ctr">
              <a:buNone/>
            </a:pPr>
            <a:r>
              <a:rPr lang="en-US" dirty="0"/>
              <a:t>Announce Winner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Education</a:t>
            </a:r>
          </a:p>
        </p:txBody>
      </p:sp>
    </p:spTree>
    <p:extLst>
      <p:ext uri="{BB962C8B-B14F-4D97-AF65-F5344CB8AC3E}">
        <p14:creationId xmlns:p14="http://schemas.microsoft.com/office/powerpoint/2010/main" val="3832454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12FE6-BEC5-CBB3-74E8-61C52B7B6032}"/>
              </a:ext>
            </a:extLst>
          </p:cNvPr>
          <p:cNvSpPr>
            <a:spLocks noGrp="1"/>
          </p:cNvSpPr>
          <p:nvPr>
            <p:ph idx="1"/>
          </p:nvPr>
        </p:nvSpPr>
        <p:spPr/>
        <p:txBody>
          <a:bodyPr/>
          <a:lstStyle/>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r>
              <a:rPr lang="en-US" sz="4400" dirty="0">
                <a:solidFill>
                  <a:srgbClr val="0C70AC"/>
                </a:solidFill>
              </a:rPr>
              <a:t>VP Finance</a:t>
            </a:r>
          </a:p>
        </p:txBody>
      </p:sp>
    </p:spTree>
    <p:extLst>
      <p:ext uri="{BB962C8B-B14F-4D97-AF65-F5344CB8AC3E}">
        <p14:creationId xmlns:p14="http://schemas.microsoft.com/office/powerpoint/2010/main" val="4069040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sz="3600" b="1" dirty="0">
              <a:solidFill>
                <a:srgbClr val="0C70AC"/>
              </a:solidFill>
            </a:endParaRPr>
          </a:p>
          <a:p>
            <a:pPr marL="0" indent="0" algn="ctr">
              <a:buNone/>
            </a:pPr>
            <a:endParaRPr lang="en-US" sz="3600" b="1" dirty="0">
              <a:solidFill>
                <a:srgbClr val="0C70AC"/>
              </a:solidFill>
            </a:endParaRPr>
          </a:p>
          <a:p>
            <a:pPr marL="0" indent="0" algn="ctr">
              <a:buNone/>
            </a:pPr>
            <a:r>
              <a:rPr lang="en-US" sz="3600" b="1" dirty="0">
                <a:solidFill>
                  <a:srgbClr val="0C70AC"/>
                </a:solidFill>
              </a:rPr>
              <a:t>Michael Noble</a:t>
            </a:r>
            <a:endParaRPr lang="en-US" dirty="0"/>
          </a:p>
          <a:p>
            <a:pPr marL="0" indent="0" algn="ctr">
              <a:buNone/>
            </a:pPr>
            <a:endParaRPr lang="en-US" dirty="0"/>
          </a:p>
          <a:p>
            <a:pPr marL="0" indent="0" algn="ctr">
              <a:buNone/>
            </a:pPr>
            <a:r>
              <a:rPr lang="en-US" dirty="0"/>
              <a:t>Are there any Nominations from the floor?</a:t>
            </a:r>
          </a:p>
          <a:p>
            <a:pPr marL="0" indent="0" algn="ctr">
              <a:buNone/>
            </a:pPr>
            <a:endParaRPr lang="en-US" dirty="0"/>
          </a:p>
          <a:p>
            <a:pPr marL="0" indent="0" algn="ctr">
              <a:buNone/>
            </a:pPr>
            <a:r>
              <a:rPr lang="en-US" dirty="0"/>
              <a:t>Michael will have 5 minutes for Q&amp;A.</a:t>
            </a:r>
          </a:p>
          <a:p>
            <a:pPr marL="0" indent="0" algn="ctr">
              <a:buNone/>
            </a:pPr>
            <a:endParaRPr lang="en-US" dirty="0"/>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Finance</a:t>
            </a:r>
          </a:p>
        </p:txBody>
      </p:sp>
    </p:spTree>
    <p:extLst>
      <p:ext uri="{BB962C8B-B14F-4D97-AF65-F5344CB8AC3E}">
        <p14:creationId xmlns:p14="http://schemas.microsoft.com/office/powerpoint/2010/main" val="3673698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DCB44-1C57-24B5-79A1-39EBD717E7B5}"/>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69CB2413-5DA8-2272-92EB-EFB204665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E7FA7BE9-0D93-D7A2-FB25-4A35FBA2EC2D}"/>
              </a:ext>
            </a:extLst>
          </p:cNvPr>
          <p:cNvSpPr>
            <a:spLocks noGrp="1"/>
          </p:cNvSpPr>
          <p:nvPr>
            <p:ph idx="1"/>
          </p:nvPr>
        </p:nvSpPr>
        <p:spPr>
          <a:xfrm>
            <a:off x="2392471" y="1188720"/>
            <a:ext cx="8961329" cy="4945380"/>
          </a:xfrm>
        </p:spPr>
        <p:txBody>
          <a:bodyPr>
            <a:normAutofit/>
          </a:bodyPr>
          <a:lstStyle/>
          <a:p>
            <a:pPr marL="0" indent="0" algn="just">
              <a:buNone/>
            </a:pPr>
            <a:r>
              <a:rPr lang="en-US" altLang="en-US" sz="1700" dirty="0">
                <a:cs typeface="Arial" panose="020B0604020202020204" pitchFamily="34" charset="0"/>
              </a:rPr>
              <a:t>Dr. Noble leads the capture and development of major advanced mission systems.  Moreover, Mike leads </a:t>
            </a:r>
            <a:r>
              <a:rPr lang="en-US" altLang="en-US" sz="1700" dirty="0" err="1">
                <a:cs typeface="Arial" panose="020B0604020202020204" pitchFamily="34" charset="0"/>
              </a:rPr>
              <a:t>Anduril’s</a:t>
            </a:r>
            <a:r>
              <a:rPr lang="en-US" altLang="en-US" sz="1700" dirty="0">
                <a:cs typeface="Arial" panose="020B0604020202020204" pitchFamily="34" charset="0"/>
              </a:rPr>
              <a:t> engagement across the advanced research and development community.</a:t>
            </a:r>
          </a:p>
          <a:p>
            <a:pPr marL="0" indent="0" algn="just">
              <a:buNone/>
            </a:pPr>
            <a:r>
              <a:rPr lang="en-US" altLang="en-US" sz="1700" dirty="0">
                <a:cs typeface="Arial" panose="020B0604020202020204" pitchFamily="34" charset="0"/>
              </a:rPr>
              <a:t>Previously, Dr. Noble developed technology strategy and novel new multi-domain mission solutions as a direct report to the L3Harris CTO.  And, he helped lead company outreach to academia and Silicon Valley to access and collaborate with a broad set of non-traditional innovators.</a:t>
            </a:r>
          </a:p>
          <a:p>
            <a:pPr marL="0" indent="0" algn="just">
              <a:buNone/>
            </a:pPr>
            <a:r>
              <a:rPr lang="en-US" altLang="en-US" sz="1700" dirty="0">
                <a:cs typeface="Arial" panose="020B0604020202020204" pitchFamily="34" charset="0"/>
              </a:rPr>
              <a:t>Before joining industry, Dr. Noble served 26 years as a United States Air Force acquisition officer, focusing largely on advanced systems, technology, and prototyping.  He led a 450-person government-industry team executing a three-billion dollar budget developing, testing, and deploying several Presidential-priority space capabilities; co-led the Space Based Infrared Systems directorate; and commanded a Missile Defense Agency test squadron.  At the Pentagon he led multiple national-priority programs.  He stood up a technology accelerator office at the NRO and ran advanced ISR and EW programs at Hanscom AFB.  And, he performed hands-on research on multi-spectral sensors and semiconductor lasers at the Air Force Research Laboratory.</a:t>
            </a:r>
          </a:p>
          <a:p>
            <a:pPr marL="0" indent="0" algn="just">
              <a:buNone/>
            </a:pPr>
            <a:r>
              <a:rPr lang="en-US" altLang="en-US" sz="1700" dirty="0">
                <a:cs typeface="Arial" panose="020B0604020202020204" pitchFamily="34" charset="0"/>
              </a:rPr>
              <a:t>Dr Noble graduated from Rensselaer Polytechnic Institute with a BSEE.  He received his Ph.D. from the Air Force Institute of Technology as the top doctoral student.  He has received over a dozen Air Force Research Laboratory technical achievement awards and the AFRL award for best fundamental sensors research.  Dr Noble has published in multiple IEEE journals and has presented at IEEE and SPIE conferences.  He co-holds a patent with three fellow inventors for a novel Vertical Cavity Surface Emitting Laser. </a:t>
            </a:r>
          </a:p>
        </p:txBody>
      </p:sp>
      <p:sp>
        <p:nvSpPr>
          <p:cNvPr id="3" name="Title 2">
            <a:extLst>
              <a:ext uri="{FF2B5EF4-FFF2-40B4-BE49-F238E27FC236}">
                <a16:creationId xmlns:a16="http://schemas.microsoft.com/office/drawing/2014/main" id="{5B08D208-B38F-8ED5-48CD-5CC7072B10A4}"/>
              </a:ext>
            </a:extLst>
          </p:cNvPr>
          <p:cNvSpPr>
            <a:spLocks noGrp="1"/>
          </p:cNvSpPr>
          <p:nvPr>
            <p:ph type="title"/>
          </p:nvPr>
        </p:nvSpPr>
        <p:spPr/>
        <p:txBody>
          <a:bodyPr/>
          <a:lstStyle/>
          <a:p>
            <a:r>
              <a:rPr lang="en-US" dirty="0"/>
              <a:t>Michael Noble Bio</a:t>
            </a:r>
          </a:p>
        </p:txBody>
      </p:sp>
    </p:spTree>
    <p:extLst>
      <p:ext uri="{BB962C8B-B14F-4D97-AF65-F5344CB8AC3E}">
        <p14:creationId xmlns:p14="http://schemas.microsoft.com/office/powerpoint/2010/main" val="803812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normAutofit/>
          </a:bodyPr>
          <a:lstStyle/>
          <a:p>
            <a:pPr marL="0" marR="0" indent="0" algn="just">
              <a:spcBef>
                <a:spcPts val="0"/>
              </a:spcBef>
              <a:spcAft>
                <a:spcPts val="0"/>
              </a:spcAft>
              <a:buNone/>
            </a:pPr>
            <a:r>
              <a:rPr lang="en-US" sz="1700" dirty="0">
                <a:effectLst/>
                <a:latin typeface="Calibri" panose="020F0502020204030204" pitchFamily="34" charset="0"/>
                <a:ea typeface="Calibri" panose="020F0502020204030204" pitchFamily="34" charset="0"/>
                <a:cs typeface="Times New Roman" panose="02020603050405020304" pitchFamily="18" charset="0"/>
              </a:rPr>
              <a:t>AESS has had the good fortune to accumulate a sizable surplus over the last several years.  This surplus has come up repeatedly in our board meetings, often in the context of new initiatives requiring new funding which was not included in our annual budget.  In these discussions, IEEE’s common rejoinder to include these requests as part of our operating budget rather than as ad hoc initiatives.</a:t>
            </a:r>
          </a:p>
          <a:p>
            <a:pPr marL="0" marR="0" indent="0" algn="just">
              <a:spcBef>
                <a:spcPts val="0"/>
              </a:spcBef>
              <a:spcAft>
                <a:spcPts val="0"/>
              </a:spcAft>
              <a:buNone/>
            </a:pP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1700" dirty="0">
                <a:effectLst/>
                <a:latin typeface="Calibri" panose="020F0502020204030204" pitchFamily="34" charset="0"/>
                <a:ea typeface="Calibri" panose="020F0502020204030204" pitchFamily="34" charset="0"/>
                <a:cs typeface="Times New Roman" panose="02020603050405020304" pitchFamily="18" charset="0"/>
              </a:rPr>
              <a:t>My first priority as VP Finance will be to work with the VPs of the AESS committees to ensure we capture these potential initiatives and explore additional ways to invest our resources.  The objective is not to try harder to spend, but rather to see how we can use our funds to do even more to advance our mission to foster technological innovation and excellence for the benefit of humanity.</a:t>
            </a:r>
          </a:p>
          <a:p>
            <a:pPr marL="0" marR="0" indent="0" algn="just">
              <a:spcBef>
                <a:spcPts val="0"/>
              </a:spcBef>
              <a:spcAft>
                <a:spcPts val="0"/>
              </a:spcAft>
              <a:buNone/>
            </a:pP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1700" dirty="0">
                <a:effectLst/>
                <a:latin typeface="Calibri" panose="020F0502020204030204" pitchFamily="34" charset="0"/>
                <a:ea typeface="Calibri" panose="020F0502020204030204" pitchFamily="34" charset="0"/>
                <a:cs typeface="Times New Roman" panose="02020603050405020304" pitchFamily="18" charset="0"/>
              </a:rPr>
              <a:t>I’ve had the good fortune as Treasurer to partner with Peter Willett, the incumbent VP Finance.  And, if elected, look forward to working with him to ensure a seamless transition of responsibility.</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Michael Noble Statement</a:t>
            </a:r>
          </a:p>
        </p:txBody>
      </p:sp>
    </p:spTree>
    <p:extLst>
      <p:ext uri="{BB962C8B-B14F-4D97-AF65-F5344CB8AC3E}">
        <p14:creationId xmlns:p14="http://schemas.microsoft.com/office/powerpoint/2010/main" val="3061329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Move candidate(s)</a:t>
            </a:r>
            <a:r>
              <a:rPr lang="en-US" dirty="0">
                <a:solidFill>
                  <a:srgbClr val="FF0000"/>
                </a:solidFill>
              </a:rPr>
              <a:t> </a:t>
            </a:r>
            <a:r>
              <a:rPr lang="en-US" dirty="0"/>
              <a:t>to the Waiting Room.</a:t>
            </a:r>
          </a:p>
          <a:p>
            <a:pPr marL="0" indent="0" algn="ctr">
              <a:buNone/>
            </a:pPr>
            <a:endParaRPr lang="en-US" dirty="0"/>
          </a:p>
          <a:p>
            <a:pPr marL="0" indent="0" algn="ctr">
              <a:buNone/>
            </a:pPr>
            <a:r>
              <a:rPr lang="en-US" dirty="0" err="1"/>
              <a:t>BoG</a:t>
            </a:r>
            <a:r>
              <a:rPr lang="en-US" dirty="0"/>
              <a:t> Discussion</a:t>
            </a:r>
          </a:p>
          <a:p>
            <a:pPr marL="0" indent="0" algn="ctr">
              <a:buNone/>
            </a:pPr>
            <a:endParaRPr lang="en-US" dirty="0"/>
          </a:p>
          <a:p>
            <a:pPr marL="0" indent="0" algn="ctr">
              <a:buNone/>
            </a:pPr>
            <a:r>
              <a:rPr lang="en-US" dirty="0"/>
              <a:t>Re-admit candidates</a:t>
            </a:r>
          </a:p>
          <a:p>
            <a:pPr marL="0" indent="0" algn="ctr">
              <a:buNone/>
            </a:pPr>
            <a:endParaRPr lang="en-US" dirty="0"/>
          </a:p>
          <a:p>
            <a:pPr marL="0" indent="0" algn="ctr">
              <a:buNone/>
            </a:pPr>
            <a:r>
              <a:rPr lang="en-US" dirty="0"/>
              <a:t>Vote</a:t>
            </a:r>
          </a:p>
          <a:p>
            <a:pPr marL="0" indent="0" algn="ctr">
              <a:buNone/>
            </a:pPr>
            <a:endParaRPr lang="en-US" dirty="0"/>
          </a:p>
          <a:p>
            <a:pPr marL="0" indent="0" algn="ctr">
              <a:buNone/>
            </a:pPr>
            <a:r>
              <a:rPr lang="en-US" dirty="0"/>
              <a:t>Announce Winner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Finance</a:t>
            </a:r>
          </a:p>
        </p:txBody>
      </p:sp>
    </p:spTree>
    <p:extLst>
      <p:ext uri="{BB962C8B-B14F-4D97-AF65-F5344CB8AC3E}">
        <p14:creationId xmlns:p14="http://schemas.microsoft.com/office/powerpoint/2010/main" val="2885715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12FE6-BEC5-CBB3-74E8-61C52B7B6032}"/>
              </a:ext>
            </a:extLst>
          </p:cNvPr>
          <p:cNvSpPr>
            <a:spLocks noGrp="1"/>
          </p:cNvSpPr>
          <p:nvPr>
            <p:ph idx="1"/>
          </p:nvPr>
        </p:nvSpPr>
        <p:spPr/>
        <p:txBody>
          <a:bodyPr/>
          <a:lstStyle/>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r>
              <a:rPr lang="en-US" sz="4400" dirty="0">
                <a:solidFill>
                  <a:srgbClr val="0C70AC"/>
                </a:solidFill>
              </a:rPr>
              <a:t>VP Industry Relations</a:t>
            </a:r>
          </a:p>
        </p:txBody>
      </p:sp>
    </p:spTree>
    <p:extLst>
      <p:ext uri="{BB962C8B-B14F-4D97-AF65-F5344CB8AC3E}">
        <p14:creationId xmlns:p14="http://schemas.microsoft.com/office/powerpoint/2010/main" val="2900306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94EBB-46B3-EF57-4E0B-3DABCBA91EB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942897-709F-1465-3D78-D63329FA05EA}"/>
              </a:ext>
            </a:extLst>
          </p:cNvPr>
          <p:cNvSpPr>
            <a:spLocks noGrp="1"/>
          </p:cNvSpPr>
          <p:nvPr>
            <p:ph idx="1"/>
          </p:nvPr>
        </p:nvSpPr>
        <p:spPr/>
        <p:txBody>
          <a:bodyPr/>
          <a:lstStyle/>
          <a:p>
            <a:pPr marL="0" indent="0" algn="ctr">
              <a:buNone/>
            </a:pPr>
            <a:endParaRPr lang="en-US" sz="3600" b="1" dirty="0">
              <a:solidFill>
                <a:srgbClr val="0C70AC"/>
              </a:solidFill>
            </a:endParaRPr>
          </a:p>
          <a:p>
            <a:pPr marL="0" indent="0" algn="ctr">
              <a:buNone/>
            </a:pPr>
            <a:r>
              <a:rPr lang="en-US" sz="3600" b="1" dirty="0">
                <a:solidFill>
                  <a:srgbClr val="0C70AC"/>
                </a:solidFill>
              </a:rPr>
              <a:t>Barry Tilton</a:t>
            </a:r>
          </a:p>
          <a:p>
            <a:pPr marL="0" indent="0" algn="ctr">
              <a:buNone/>
            </a:pPr>
            <a:endParaRPr lang="en-US" dirty="0"/>
          </a:p>
          <a:p>
            <a:pPr marL="0" indent="0" algn="ctr">
              <a:buNone/>
            </a:pPr>
            <a:r>
              <a:rPr lang="en-US" dirty="0"/>
              <a:t>Are there any Nominations from the floor?</a:t>
            </a:r>
          </a:p>
          <a:p>
            <a:pPr marL="0" indent="0" algn="ctr">
              <a:buNone/>
            </a:pPr>
            <a:endParaRPr lang="en-US" dirty="0"/>
          </a:p>
          <a:p>
            <a:pPr marL="0" indent="0" algn="ctr">
              <a:buNone/>
            </a:pPr>
            <a:r>
              <a:rPr lang="en-US" dirty="0"/>
              <a:t>Barry will have 5 minutes for Q&amp;A.</a:t>
            </a:r>
          </a:p>
        </p:txBody>
      </p:sp>
      <p:sp>
        <p:nvSpPr>
          <p:cNvPr id="3" name="Title 2">
            <a:extLst>
              <a:ext uri="{FF2B5EF4-FFF2-40B4-BE49-F238E27FC236}">
                <a16:creationId xmlns:a16="http://schemas.microsoft.com/office/drawing/2014/main" id="{4C8A069E-A111-5EB9-ADBF-F4D9A130CE72}"/>
              </a:ext>
            </a:extLst>
          </p:cNvPr>
          <p:cNvSpPr>
            <a:spLocks noGrp="1"/>
          </p:cNvSpPr>
          <p:nvPr>
            <p:ph type="title"/>
          </p:nvPr>
        </p:nvSpPr>
        <p:spPr/>
        <p:txBody>
          <a:bodyPr/>
          <a:lstStyle/>
          <a:p>
            <a:r>
              <a:rPr lang="en-US" dirty="0"/>
              <a:t>VP Industry Relations</a:t>
            </a:r>
          </a:p>
        </p:txBody>
      </p:sp>
    </p:spTree>
    <p:extLst>
      <p:ext uri="{BB962C8B-B14F-4D97-AF65-F5344CB8AC3E}">
        <p14:creationId xmlns:p14="http://schemas.microsoft.com/office/powerpoint/2010/main" val="1718104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B38B9-3D4E-3223-44F6-5A9E9CC0AAA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65B9914C-AB62-BF6B-3848-E6130CDFE2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15" r="19240" b="36255"/>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9E348D51-437B-1139-45FD-4D89927F8243}"/>
              </a:ext>
            </a:extLst>
          </p:cNvPr>
          <p:cNvSpPr>
            <a:spLocks noGrp="1"/>
          </p:cNvSpPr>
          <p:nvPr>
            <p:ph idx="1"/>
          </p:nvPr>
        </p:nvSpPr>
        <p:spPr>
          <a:xfrm>
            <a:off x="2392471" y="1188720"/>
            <a:ext cx="8961329" cy="5469255"/>
          </a:xfrm>
        </p:spPr>
        <p:txBody>
          <a:bodyPr>
            <a:normAutofit/>
          </a:bodyPr>
          <a:lstStyle/>
          <a:p>
            <a:pPr marL="0" indent="0" algn="just">
              <a:buNone/>
            </a:pPr>
            <a:r>
              <a:rPr lang="en-US" altLang="en-US" sz="1700" dirty="0">
                <a:cs typeface="Arial" panose="020B0604020202020204" pitchFamily="34" charset="0"/>
              </a:rPr>
              <a:t>Barry C. Tilton is the Technology Evangelist and Senior Director of Engineering for Maxar Intelligence. He has over 39 years’ experience as an EE in the aerospace field, is a Licensed PE and Certified PMP. He is the 2025 IEEE-USA President Elect, and currently a member of the AESS BoG.   An Air Force veteran, he worked as a Chief Engineer, Scientist, and Program Director while on active duty.  He completed assignments at Space Division, NRO, Space Command and NGA.  Subsequent to his retirement from the AF in 2005, Barry has worked in industry supporting both air and space programs in remote sensing, space surveillance and resilience and GEOINT for both commercial applications, the NRO and NGA. </a:t>
            </a:r>
          </a:p>
          <a:p>
            <a:pPr marL="0" indent="0" algn="just">
              <a:buNone/>
            </a:pPr>
            <a:r>
              <a:rPr lang="en-US" altLang="en-US" sz="1700" dirty="0">
                <a:cs typeface="Arial" panose="020B0604020202020204" pitchFamily="34" charset="0"/>
              </a:rPr>
              <a:t>Barry is the immediate Past-Director of IEEE Region 2 (and as a result of MGA and IEEE-USA Region 2 as well).  He is a Senior Member of IEEE, HKN and AIAA, who has both been involved with (and served in positions of leadership in) the organization and community for over 39 years.  He has been a member of IEEE since 1985, and has been involved as a volunteer, author, conference attendee and thought leader in the AESS and GRSS for most of that time. Upon retirement from the US Air Force, Mr. Tilton became active in leadership of several technical activities and Including The IEEE-USA CTAP which he chaired.   </a:t>
            </a:r>
          </a:p>
          <a:p>
            <a:pPr marL="0" indent="0" algn="just">
              <a:buNone/>
            </a:pPr>
            <a:r>
              <a:rPr lang="en-US" altLang="en-US" sz="1700" dirty="0">
                <a:cs typeface="Arial" panose="020B0604020202020204" pitchFamily="34" charset="0"/>
              </a:rPr>
              <a:t>Barry earned his BSEE from USC and his MSEE from Northrop University.  He is married to the former Elaine Belen, and has three children.</a:t>
            </a:r>
          </a:p>
        </p:txBody>
      </p:sp>
      <p:sp>
        <p:nvSpPr>
          <p:cNvPr id="3" name="Title 2">
            <a:extLst>
              <a:ext uri="{FF2B5EF4-FFF2-40B4-BE49-F238E27FC236}">
                <a16:creationId xmlns:a16="http://schemas.microsoft.com/office/drawing/2014/main" id="{0B2E8C9F-4C76-C870-ECC1-B61946EB48E7}"/>
              </a:ext>
            </a:extLst>
          </p:cNvPr>
          <p:cNvSpPr>
            <a:spLocks noGrp="1"/>
          </p:cNvSpPr>
          <p:nvPr>
            <p:ph type="title"/>
          </p:nvPr>
        </p:nvSpPr>
        <p:spPr/>
        <p:txBody>
          <a:bodyPr/>
          <a:lstStyle/>
          <a:p>
            <a:r>
              <a:rPr lang="en-US" dirty="0"/>
              <a:t>Barry Tilton Bio</a:t>
            </a:r>
          </a:p>
        </p:txBody>
      </p:sp>
    </p:spTree>
    <p:extLst>
      <p:ext uri="{BB962C8B-B14F-4D97-AF65-F5344CB8AC3E}">
        <p14:creationId xmlns:p14="http://schemas.microsoft.com/office/powerpoint/2010/main" val="559550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02D23D-9983-0CCA-078F-4255D6E6E8E1}"/>
              </a:ext>
            </a:extLst>
          </p:cNvPr>
          <p:cNvSpPr>
            <a:spLocks noGrp="1"/>
          </p:cNvSpPr>
          <p:nvPr>
            <p:ph idx="1"/>
          </p:nvPr>
        </p:nvSpPr>
        <p:spPr/>
        <p:txBody>
          <a:bodyPr numCol="2"/>
          <a:lstStyle/>
          <a:p>
            <a:pPr marL="0" indent="0">
              <a:buNone/>
            </a:pPr>
            <a:r>
              <a:rPr lang="en-US" dirty="0">
                <a:solidFill>
                  <a:srgbClr val="0C70AC"/>
                </a:solidFill>
              </a:rPr>
              <a:t>N&amp;A Tentative Timeline - BoG 2026-2028</a:t>
            </a:r>
            <a:endParaRPr lang="en-US" dirty="0"/>
          </a:p>
          <a:p>
            <a:pPr eaLnBrk="0" fontAlgn="base" hangingPunct="0">
              <a:lnSpc>
                <a:spcPct val="150000"/>
              </a:lnSpc>
              <a:spcBef>
                <a:spcPct val="0"/>
              </a:spcBef>
              <a:spcAft>
                <a:spcPct val="0"/>
              </a:spcAft>
              <a:buClrTx/>
            </a:pPr>
            <a:r>
              <a:rPr lang="en-US" sz="2000" dirty="0">
                <a:latin typeface="+mj-lt"/>
              </a:rPr>
              <a:t>January 3 – Call for Nominations </a:t>
            </a:r>
          </a:p>
          <a:p>
            <a:pPr eaLnBrk="0" fontAlgn="base" hangingPunct="0">
              <a:lnSpc>
                <a:spcPct val="150000"/>
              </a:lnSpc>
              <a:spcBef>
                <a:spcPct val="0"/>
              </a:spcBef>
              <a:spcAft>
                <a:spcPct val="0"/>
              </a:spcAft>
              <a:buClrTx/>
            </a:pPr>
            <a:r>
              <a:rPr lang="en-US" sz="2000" dirty="0">
                <a:latin typeface="+mj-lt"/>
              </a:rPr>
              <a:t>January 3-31 – Approval of N&amp;A Committee</a:t>
            </a:r>
          </a:p>
          <a:p>
            <a:pPr eaLnBrk="0" fontAlgn="base" hangingPunct="0">
              <a:lnSpc>
                <a:spcPct val="150000"/>
              </a:lnSpc>
              <a:spcBef>
                <a:spcPct val="0"/>
              </a:spcBef>
              <a:spcAft>
                <a:spcPct val="0"/>
              </a:spcAft>
              <a:buClrTx/>
            </a:pPr>
            <a:r>
              <a:rPr lang="en-US" sz="2000" dirty="0">
                <a:latin typeface="+mj-lt"/>
              </a:rPr>
              <a:t>February 28 – Nominations Close</a:t>
            </a:r>
          </a:p>
          <a:p>
            <a:pPr eaLnBrk="0" fontAlgn="base" hangingPunct="0">
              <a:lnSpc>
                <a:spcPct val="150000"/>
              </a:lnSpc>
              <a:spcBef>
                <a:spcPct val="0"/>
              </a:spcBef>
              <a:spcAft>
                <a:spcPct val="0"/>
              </a:spcAft>
              <a:buClrTx/>
            </a:pPr>
            <a:r>
              <a:rPr lang="en-US" sz="2000" dirty="0">
                <a:latin typeface="+mj-lt"/>
              </a:rPr>
              <a:t>March 4-10 – N&amp;A Committee Reviews Packets</a:t>
            </a:r>
          </a:p>
          <a:p>
            <a:pPr eaLnBrk="0" fontAlgn="base" hangingPunct="0">
              <a:lnSpc>
                <a:spcPct val="150000"/>
              </a:lnSpc>
              <a:spcBef>
                <a:spcPct val="0"/>
              </a:spcBef>
              <a:spcAft>
                <a:spcPct val="0"/>
              </a:spcAft>
              <a:buClrTx/>
            </a:pPr>
            <a:r>
              <a:rPr lang="en-US" sz="2000" dirty="0">
                <a:latin typeface="+mj-lt"/>
              </a:rPr>
              <a:t>March 4-31 – IEEE confirms eligibility of slate</a:t>
            </a:r>
          </a:p>
          <a:p>
            <a:pPr eaLnBrk="0" fontAlgn="base" hangingPunct="0">
              <a:lnSpc>
                <a:spcPct val="150000"/>
              </a:lnSpc>
              <a:spcBef>
                <a:spcPct val="0"/>
              </a:spcBef>
              <a:spcAft>
                <a:spcPct val="0"/>
              </a:spcAft>
              <a:buClrTx/>
            </a:pPr>
            <a:r>
              <a:rPr lang="en-US" sz="2000" dirty="0">
                <a:latin typeface="+mj-lt"/>
              </a:rPr>
              <a:t>April 4-7– AESS BoG Discussion Period</a:t>
            </a:r>
          </a:p>
          <a:p>
            <a:pPr eaLnBrk="0" fontAlgn="base" hangingPunct="0">
              <a:lnSpc>
                <a:spcPct val="150000"/>
              </a:lnSpc>
              <a:spcBef>
                <a:spcPct val="0"/>
              </a:spcBef>
              <a:spcAft>
                <a:spcPct val="0"/>
              </a:spcAft>
              <a:buClrTx/>
            </a:pPr>
            <a:r>
              <a:rPr lang="en-US" sz="2000" dirty="0">
                <a:latin typeface="+mj-lt"/>
              </a:rPr>
              <a:t>April 8-14– AESS BoG Voting Period</a:t>
            </a:r>
          </a:p>
          <a:p>
            <a:pPr eaLnBrk="0" fontAlgn="base" hangingPunct="0">
              <a:lnSpc>
                <a:spcPct val="150000"/>
              </a:lnSpc>
              <a:spcBef>
                <a:spcPct val="0"/>
              </a:spcBef>
              <a:spcAft>
                <a:spcPct val="0"/>
              </a:spcAft>
              <a:buClrTx/>
            </a:pPr>
            <a:r>
              <a:rPr lang="en-US" sz="2000" dirty="0">
                <a:latin typeface="+mj-lt"/>
              </a:rPr>
              <a:t>April 15 – Slate sent to IEEE</a:t>
            </a:r>
          </a:p>
          <a:p>
            <a:pPr eaLnBrk="0" fontAlgn="base" hangingPunct="0">
              <a:lnSpc>
                <a:spcPct val="150000"/>
              </a:lnSpc>
              <a:spcBef>
                <a:spcPct val="0"/>
              </a:spcBef>
              <a:spcAft>
                <a:spcPct val="0"/>
              </a:spcAft>
              <a:buClrTx/>
            </a:pPr>
            <a:r>
              <a:rPr lang="en-US" sz="2000" dirty="0">
                <a:latin typeface="+mj-lt"/>
              </a:rPr>
              <a:t>May 15-June 15 – IEEE Voting</a:t>
            </a:r>
            <a:br>
              <a:rPr lang="en-US" sz="2000" dirty="0">
                <a:latin typeface="+mj-lt"/>
              </a:rPr>
            </a:br>
            <a:endParaRPr lang="en-US" sz="2000" dirty="0">
              <a:latin typeface="+mj-lt"/>
            </a:endParaRPr>
          </a:p>
          <a:p>
            <a:pPr eaLnBrk="0" fontAlgn="base" hangingPunct="0">
              <a:lnSpc>
                <a:spcPct val="150000"/>
              </a:lnSpc>
              <a:spcBef>
                <a:spcPct val="0"/>
              </a:spcBef>
              <a:spcAft>
                <a:spcPct val="0"/>
              </a:spcAft>
              <a:buClrTx/>
            </a:pPr>
            <a:r>
              <a:rPr lang="en-US" sz="2000" dirty="0">
                <a:latin typeface="+mj-lt"/>
              </a:rPr>
              <a:t>July  – Discussion period and voting for 2 final candidates</a:t>
            </a:r>
          </a:p>
          <a:p>
            <a:pPr eaLnBrk="0" fontAlgn="base" hangingPunct="0">
              <a:lnSpc>
                <a:spcPct val="150000"/>
              </a:lnSpc>
              <a:spcBef>
                <a:spcPct val="0"/>
              </a:spcBef>
              <a:spcAft>
                <a:spcPct val="0"/>
              </a:spcAft>
              <a:buClrTx/>
            </a:pPr>
            <a:r>
              <a:rPr lang="en-US" sz="2000" dirty="0">
                <a:latin typeface="+mj-lt"/>
              </a:rPr>
              <a:t>August/September– N&amp;A Committee Prepare Officer Slate</a:t>
            </a:r>
          </a:p>
          <a:p>
            <a:pPr eaLnBrk="0" fontAlgn="base" hangingPunct="0">
              <a:lnSpc>
                <a:spcPct val="150000"/>
              </a:lnSpc>
              <a:spcBef>
                <a:spcPct val="0"/>
              </a:spcBef>
              <a:spcAft>
                <a:spcPct val="0"/>
              </a:spcAft>
              <a:buClrTx/>
            </a:pPr>
            <a:r>
              <a:rPr lang="en-US" sz="2000" dirty="0">
                <a:latin typeface="+mj-lt"/>
              </a:rPr>
              <a:t>September – Announcement of slate</a:t>
            </a:r>
          </a:p>
          <a:p>
            <a:pPr eaLnBrk="0" fontAlgn="base" hangingPunct="0">
              <a:lnSpc>
                <a:spcPct val="150000"/>
              </a:lnSpc>
              <a:spcBef>
                <a:spcPct val="0"/>
              </a:spcBef>
              <a:spcAft>
                <a:spcPct val="0"/>
              </a:spcAft>
              <a:buClrTx/>
            </a:pPr>
            <a:r>
              <a:rPr lang="en-US" sz="2000" dirty="0">
                <a:latin typeface="+mj-lt"/>
              </a:rPr>
              <a:t>October 11 – BoG Vote on Officer Slate at RadarConf’25 in Krakow.</a:t>
            </a:r>
          </a:p>
          <a:p>
            <a:pPr marL="0" indent="0" eaLnBrk="0" fontAlgn="base" hangingPunct="0">
              <a:lnSpc>
                <a:spcPct val="100000"/>
              </a:lnSpc>
              <a:spcBef>
                <a:spcPct val="0"/>
              </a:spcBef>
              <a:spcAft>
                <a:spcPct val="0"/>
              </a:spcAft>
              <a:buClrTx/>
              <a:buNone/>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3" name="Title 2">
            <a:extLst>
              <a:ext uri="{FF2B5EF4-FFF2-40B4-BE49-F238E27FC236}">
                <a16:creationId xmlns:a16="http://schemas.microsoft.com/office/drawing/2014/main" id="{B3712EF2-583A-E14F-3453-49C7C22D961D}"/>
              </a:ext>
            </a:extLst>
          </p:cNvPr>
          <p:cNvSpPr>
            <a:spLocks noGrp="1"/>
          </p:cNvSpPr>
          <p:nvPr>
            <p:ph type="title"/>
          </p:nvPr>
        </p:nvSpPr>
        <p:spPr/>
        <p:txBody>
          <a:bodyPr/>
          <a:lstStyle/>
          <a:p>
            <a:r>
              <a:rPr lang="en-US" dirty="0"/>
              <a:t>Committee Ongoing Activities</a:t>
            </a:r>
          </a:p>
        </p:txBody>
      </p:sp>
    </p:spTree>
    <p:extLst>
      <p:ext uri="{BB962C8B-B14F-4D97-AF65-F5344CB8AC3E}">
        <p14:creationId xmlns:p14="http://schemas.microsoft.com/office/powerpoint/2010/main" val="1655442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D6697-C8B8-FD05-EDDE-EB274202E00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10C204-F777-DF0C-5633-F38AAA3CCD82}"/>
              </a:ext>
            </a:extLst>
          </p:cNvPr>
          <p:cNvSpPr>
            <a:spLocks noGrp="1"/>
          </p:cNvSpPr>
          <p:nvPr>
            <p:ph idx="1"/>
          </p:nvPr>
        </p:nvSpPr>
        <p:spPr>
          <a:xfrm>
            <a:off x="734807" y="1188720"/>
            <a:ext cx="10618993" cy="5397610"/>
          </a:xfrm>
        </p:spPr>
        <p:txBody>
          <a:bodyPr>
            <a:normAutofit/>
          </a:bodyPr>
          <a:lstStyle/>
          <a:p>
            <a:pPr marL="0" indent="0" algn="just">
              <a:buNone/>
            </a:pPr>
            <a:r>
              <a:rPr lang="en-US" altLang="en-US" sz="1800" dirty="0"/>
              <a:t>I am thrilled at the opportunity to increase my involvement with AESS.  I have been a member as long as I have been in IEEE, and have attended the meetings in Colorado before they were moved to Big Sky.  My career has been along the boundary of aerospace and </a:t>
            </a:r>
            <a:r>
              <a:rPr lang="en-US" altLang="en-US" sz="1800" dirty="0" err="1"/>
              <a:t>geoint</a:t>
            </a:r>
            <a:r>
              <a:rPr lang="en-US" altLang="en-US" sz="1800" dirty="0"/>
              <a:t>.  During my 20 years in the USAF I worked on programs in all phases of space operations – launch, satellite protection, navigation, communications, remote sensing, on orbit servicing, and de-orbit.  I have also operated systems on board aircraft as diverse as a Twin-Otter up to the NASA Long-Wing WB-57F at 62,000 feet.  </a:t>
            </a:r>
          </a:p>
          <a:p>
            <a:pPr marL="0" indent="0" algn="just">
              <a:buNone/>
            </a:pPr>
            <a:r>
              <a:rPr lang="en-US" altLang="en-US" sz="1800" dirty="0"/>
              <a:t>I have been passionate about aerospace since I was 7 years old, and greatly desire to give back to the community now that I am in the senior phase of my career.  With time split nearly evenly now between government and industry I believe I have a lot to offer the BoG in terms of insight and context for current and future planning and solutions.  I would like to focus on industry/government alignment.</a:t>
            </a:r>
          </a:p>
        </p:txBody>
      </p:sp>
      <p:sp>
        <p:nvSpPr>
          <p:cNvPr id="3" name="Title 2">
            <a:extLst>
              <a:ext uri="{FF2B5EF4-FFF2-40B4-BE49-F238E27FC236}">
                <a16:creationId xmlns:a16="http://schemas.microsoft.com/office/drawing/2014/main" id="{964FB189-0E22-1B9E-5D70-0E82C2CA923A}"/>
              </a:ext>
            </a:extLst>
          </p:cNvPr>
          <p:cNvSpPr>
            <a:spLocks noGrp="1"/>
          </p:cNvSpPr>
          <p:nvPr>
            <p:ph type="title"/>
          </p:nvPr>
        </p:nvSpPr>
        <p:spPr/>
        <p:txBody>
          <a:bodyPr/>
          <a:lstStyle/>
          <a:p>
            <a:r>
              <a:rPr lang="en-US" dirty="0"/>
              <a:t>Barry Tilton Statement</a:t>
            </a:r>
          </a:p>
        </p:txBody>
      </p:sp>
    </p:spTree>
    <p:extLst>
      <p:ext uri="{BB962C8B-B14F-4D97-AF65-F5344CB8AC3E}">
        <p14:creationId xmlns:p14="http://schemas.microsoft.com/office/powerpoint/2010/main" val="20469575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C739C-75F7-84C5-C98C-C0B827E7F64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2D52D2-88CD-6507-D62A-7209875BD5B5}"/>
              </a:ext>
            </a:extLst>
          </p:cNvPr>
          <p:cNvSpPr>
            <a:spLocks noGrp="1"/>
          </p:cNvSpPr>
          <p:nvPr>
            <p:ph idx="1"/>
          </p:nvPr>
        </p:nvSpPr>
        <p:spPr/>
        <p:txBody>
          <a:bodyPr/>
          <a:lstStyle/>
          <a:p>
            <a:pPr marL="0" indent="0" algn="ctr">
              <a:buNone/>
            </a:pPr>
            <a:endParaRPr lang="en-US" dirty="0"/>
          </a:p>
          <a:p>
            <a:pPr marL="0" indent="0" algn="ctr">
              <a:buNone/>
            </a:pPr>
            <a:r>
              <a:rPr lang="en-US" dirty="0"/>
              <a:t>Move candidate(s)</a:t>
            </a:r>
            <a:r>
              <a:rPr lang="en-US" dirty="0">
                <a:solidFill>
                  <a:srgbClr val="FF0000"/>
                </a:solidFill>
              </a:rPr>
              <a:t> </a:t>
            </a:r>
            <a:r>
              <a:rPr lang="en-US" dirty="0"/>
              <a:t>to the Waiting Room.</a:t>
            </a:r>
          </a:p>
          <a:p>
            <a:pPr marL="0" indent="0" algn="ctr">
              <a:buNone/>
            </a:pPr>
            <a:endParaRPr lang="en-US" dirty="0"/>
          </a:p>
          <a:p>
            <a:pPr marL="0" indent="0" algn="ctr">
              <a:buNone/>
            </a:pPr>
            <a:r>
              <a:rPr lang="en-US" dirty="0" err="1"/>
              <a:t>BoG</a:t>
            </a:r>
            <a:r>
              <a:rPr lang="en-US" dirty="0"/>
              <a:t> Discussion</a:t>
            </a:r>
          </a:p>
          <a:p>
            <a:pPr marL="0" indent="0" algn="ctr">
              <a:buNone/>
            </a:pPr>
            <a:endParaRPr lang="en-US" dirty="0"/>
          </a:p>
          <a:p>
            <a:pPr marL="0" indent="0" algn="ctr">
              <a:buNone/>
            </a:pPr>
            <a:r>
              <a:rPr lang="en-US" dirty="0"/>
              <a:t>Re-admit candidates</a:t>
            </a:r>
          </a:p>
          <a:p>
            <a:pPr marL="0" indent="0" algn="ctr">
              <a:buNone/>
            </a:pPr>
            <a:endParaRPr lang="en-US" dirty="0"/>
          </a:p>
          <a:p>
            <a:pPr marL="0" indent="0" algn="ctr">
              <a:buNone/>
            </a:pPr>
            <a:r>
              <a:rPr lang="en-US" dirty="0"/>
              <a:t>Vote</a:t>
            </a:r>
          </a:p>
          <a:p>
            <a:pPr marL="0" indent="0" algn="ctr">
              <a:buNone/>
            </a:pPr>
            <a:endParaRPr lang="en-US" dirty="0"/>
          </a:p>
          <a:p>
            <a:pPr marL="0" indent="0" algn="ctr">
              <a:buNone/>
            </a:pPr>
            <a:r>
              <a:rPr lang="en-US" dirty="0"/>
              <a:t>Announce Winner</a:t>
            </a:r>
          </a:p>
        </p:txBody>
      </p:sp>
      <p:sp>
        <p:nvSpPr>
          <p:cNvPr id="3" name="Title 2">
            <a:extLst>
              <a:ext uri="{FF2B5EF4-FFF2-40B4-BE49-F238E27FC236}">
                <a16:creationId xmlns:a16="http://schemas.microsoft.com/office/drawing/2014/main" id="{22A019DA-B4D6-34C9-DE1E-F193CCE5B371}"/>
              </a:ext>
            </a:extLst>
          </p:cNvPr>
          <p:cNvSpPr>
            <a:spLocks noGrp="1"/>
          </p:cNvSpPr>
          <p:nvPr>
            <p:ph type="title"/>
          </p:nvPr>
        </p:nvSpPr>
        <p:spPr/>
        <p:txBody>
          <a:bodyPr/>
          <a:lstStyle/>
          <a:p>
            <a:r>
              <a:rPr lang="en-US" dirty="0"/>
              <a:t>VP Industry Relations</a:t>
            </a:r>
          </a:p>
        </p:txBody>
      </p:sp>
    </p:spTree>
    <p:extLst>
      <p:ext uri="{BB962C8B-B14F-4D97-AF65-F5344CB8AC3E}">
        <p14:creationId xmlns:p14="http://schemas.microsoft.com/office/powerpoint/2010/main" val="2699249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12FE6-BEC5-CBB3-74E8-61C52B7B6032}"/>
              </a:ext>
            </a:extLst>
          </p:cNvPr>
          <p:cNvSpPr>
            <a:spLocks noGrp="1"/>
          </p:cNvSpPr>
          <p:nvPr>
            <p:ph idx="1"/>
          </p:nvPr>
        </p:nvSpPr>
        <p:spPr/>
        <p:txBody>
          <a:bodyPr/>
          <a:lstStyle/>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r>
              <a:rPr lang="en-US" sz="4400" dirty="0">
                <a:solidFill>
                  <a:srgbClr val="0C70AC"/>
                </a:solidFill>
              </a:rPr>
              <a:t>VP Member Services</a:t>
            </a:r>
          </a:p>
        </p:txBody>
      </p:sp>
    </p:spTree>
    <p:extLst>
      <p:ext uri="{BB962C8B-B14F-4D97-AF65-F5344CB8AC3E}">
        <p14:creationId xmlns:p14="http://schemas.microsoft.com/office/powerpoint/2010/main" val="1268829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14D38-0BED-B6DA-7F3A-76DD7BCC917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7D642D-0DF9-D3D2-690D-87400315B599}"/>
              </a:ext>
            </a:extLst>
          </p:cNvPr>
          <p:cNvSpPr>
            <a:spLocks noGrp="1"/>
          </p:cNvSpPr>
          <p:nvPr>
            <p:ph idx="1"/>
          </p:nvPr>
        </p:nvSpPr>
        <p:spPr/>
        <p:txBody>
          <a:bodyPr/>
          <a:lstStyle/>
          <a:p>
            <a:pPr marL="0" indent="0" algn="ctr">
              <a:buNone/>
            </a:pPr>
            <a:endParaRPr lang="en-US" sz="3600" b="1" dirty="0">
              <a:solidFill>
                <a:srgbClr val="0C70AC"/>
              </a:solidFill>
            </a:endParaRPr>
          </a:p>
          <a:p>
            <a:pPr marL="0" indent="0" algn="ctr">
              <a:buNone/>
            </a:pPr>
            <a:endParaRPr lang="en-US" sz="3600" b="1" dirty="0">
              <a:solidFill>
                <a:srgbClr val="0C70AC"/>
              </a:solidFill>
            </a:endParaRPr>
          </a:p>
          <a:p>
            <a:pPr marL="0" indent="0" algn="ctr">
              <a:buNone/>
            </a:pPr>
            <a:r>
              <a:rPr lang="en-US" sz="3600" b="1" dirty="0">
                <a:solidFill>
                  <a:srgbClr val="0C70AC"/>
                </a:solidFill>
              </a:rPr>
              <a:t>Scott Goldstein</a:t>
            </a:r>
          </a:p>
          <a:p>
            <a:pPr marL="0" indent="0" algn="ctr">
              <a:buNone/>
            </a:pPr>
            <a:endParaRPr lang="en-US" dirty="0"/>
          </a:p>
          <a:p>
            <a:pPr marL="0" indent="0" algn="ctr">
              <a:buNone/>
            </a:pPr>
            <a:r>
              <a:rPr lang="en-US" dirty="0"/>
              <a:t>Are there any Nominations from the floor?</a:t>
            </a:r>
          </a:p>
          <a:p>
            <a:pPr marL="0" indent="0" algn="ctr">
              <a:buNone/>
            </a:pPr>
            <a:endParaRPr lang="en-US" dirty="0"/>
          </a:p>
          <a:p>
            <a:pPr marL="0" indent="0" algn="ctr">
              <a:buNone/>
            </a:pPr>
            <a:r>
              <a:rPr lang="en-US" dirty="0"/>
              <a:t>Scott will have 5 minutes for Q&amp;A.</a:t>
            </a:r>
          </a:p>
        </p:txBody>
      </p:sp>
      <p:sp>
        <p:nvSpPr>
          <p:cNvPr id="3" name="Title 2">
            <a:extLst>
              <a:ext uri="{FF2B5EF4-FFF2-40B4-BE49-F238E27FC236}">
                <a16:creationId xmlns:a16="http://schemas.microsoft.com/office/drawing/2014/main" id="{AC6A1D45-3C1D-F8D2-A214-E27B4CD1F080}"/>
              </a:ext>
            </a:extLst>
          </p:cNvPr>
          <p:cNvSpPr>
            <a:spLocks noGrp="1"/>
          </p:cNvSpPr>
          <p:nvPr>
            <p:ph type="title"/>
          </p:nvPr>
        </p:nvSpPr>
        <p:spPr/>
        <p:txBody>
          <a:bodyPr/>
          <a:lstStyle/>
          <a:p>
            <a:r>
              <a:rPr lang="en-US" dirty="0"/>
              <a:t>VP Member Services</a:t>
            </a:r>
          </a:p>
        </p:txBody>
      </p:sp>
    </p:spTree>
    <p:extLst>
      <p:ext uri="{BB962C8B-B14F-4D97-AF65-F5344CB8AC3E}">
        <p14:creationId xmlns:p14="http://schemas.microsoft.com/office/powerpoint/2010/main" val="3345776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ED8B7-447F-15D3-AD87-68C3DD505147}"/>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22473F81-7683-116B-9912-408B9FA29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5DA9B7C4-1553-1EF0-B9C6-6CDFFD980937}"/>
              </a:ext>
            </a:extLst>
          </p:cNvPr>
          <p:cNvSpPr>
            <a:spLocks noGrp="1"/>
          </p:cNvSpPr>
          <p:nvPr>
            <p:ph idx="1"/>
          </p:nvPr>
        </p:nvSpPr>
        <p:spPr>
          <a:xfrm>
            <a:off x="2392471" y="1188720"/>
            <a:ext cx="8961329" cy="5352757"/>
          </a:xfrm>
        </p:spPr>
        <p:txBody>
          <a:bodyPr>
            <a:noAutofit/>
          </a:bodyPr>
          <a:lstStyle/>
          <a:p>
            <a:pPr marL="0" indent="0" algn="just">
              <a:buNone/>
            </a:pPr>
            <a:r>
              <a:rPr lang="en-US" altLang="en-US" sz="1700" dirty="0">
                <a:cs typeface="Arial" panose="020B0604020202020204" pitchFamily="34" charset="0"/>
              </a:rPr>
              <a:t>Dr. Scott Goldstein is a Senior Vice President at Parsons Corporation with experience leading organizations ranging from venture-funded startups to Fortune 500 companies. He retired as a Major General in the United States Air Force, where he held leadership assignments in acquisition, research &amp; development, space and cyber. He is a Fellow of the IEEE, a Fellow of the </a:t>
            </a:r>
            <a:r>
              <a:rPr lang="en-US" altLang="en-US" sz="1700" dirty="0" err="1">
                <a:cs typeface="Arial" panose="020B0604020202020204" pitchFamily="34" charset="0"/>
              </a:rPr>
              <a:t>Washinton</a:t>
            </a:r>
            <a:r>
              <a:rPr lang="en-US" altLang="en-US" sz="1700" dirty="0">
                <a:cs typeface="Arial" panose="020B0604020202020204" pitchFamily="34" charset="0"/>
              </a:rPr>
              <a:t> Academy of Sciences, and on multiple advisory boards for the Department of Defense and the National Academies of Science, Engineering, and Medicine. He is a member of Sigma Xi, Tau Beta Pi and Eta Kappa Nu. He received the 2019 IEEE Warren D. White Award, the 2002 IEEE Fred Nathanson Award, and the 1999/2000 Clarke Griffiths Memorial Premium for best paper in the IEE Proceedings - Radar, Sonar and Navigation. He has authored well over 200 refereed technical publications, was a special editor for AESS Magazine, and holds four U.S. patents in spread spectrum communications, advanced sensor data compression, ISR and adaptive processing for signal detection. Dr. Goldstein is a member of the IEEE Radar Systems Panel and chaired the Warren White Award Committee (2022-2024). He was a member of the AESS BOG (2004-2006) and VP for Education (2003-2004), as well as one of the original AESS Distinguished Lecturers. He served on the IEEE Fellow Selection Committee (2002) and held every position within the IEEE Northern Virginia Section, including Chairman in 1992 and 2001. He received his Ph.D. in Electrical Engineering from the University of Southern California, Los Angeles, CA.</a:t>
            </a:r>
          </a:p>
        </p:txBody>
      </p:sp>
      <p:sp>
        <p:nvSpPr>
          <p:cNvPr id="3" name="Title 2">
            <a:extLst>
              <a:ext uri="{FF2B5EF4-FFF2-40B4-BE49-F238E27FC236}">
                <a16:creationId xmlns:a16="http://schemas.microsoft.com/office/drawing/2014/main" id="{0B85FBD2-A7E3-2A85-0563-6B18566FB67D}"/>
              </a:ext>
            </a:extLst>
          </p:cNvPr>
          <p:cNvSpPr>
            <a:spLocks noGrp="1"/>
          </p:cNvSpPr>
          <p:nvPr>
            <p:ph type="title"/>
          </p:nvPr>
        </p:nvSpPr>
        <p:spPr/>
        <p:txBody>
          <a:bodyPr/>
          <a:lstStyle/>
          <a:p>
            <a:r>
              <a:rPr lang="en-US" dirty="0"/>
              <a:t>Scott Goldstein Bio</a:t>
            </a:r>
          </a:p>
        </p:txBody>
      </p:sp>
    </p:spTree>
    <p:extLst>
      <p:ext uri="{BB962C8B-B14F-4D97-AF65-F5344CB8AC3E}">
        <p14:creationId xmlns:p14="http://schemas.microsoft.com/office/powerpoint/2010/main" val="401479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CCB5F-E097-D632-E0B2-02D8AC4802E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2FABF5-79F0-55A9-F9CF-F2EE388C9E59}"/>
              </a:ext>
            </a:extLst>
          </p:cNvPr>
          <p:cNvSpPr>
            <a:spLocks noGrp="1"/>
          </p:cNvSpPr>
          <p:nvPr>
            <p:ph idx="1"/>
          </p:nvPr>
        </p:nvSpPr>
        <p:spPr/>
        <p:txBody>
          <a:bodyPr/>
          <a:lstStyle/>
          <a:p>
            <a:pPr marL="0" indent="0" algn="just">
              <a:buNone/>
            </a:pPr>
            <a:r>
              <a:rPr lang="en-US" altLang="en-US" sz="1700" dirty="0"/>
              <a:t>I have exceptional experience having been a former IEEE Section Chairman, held every elected position at the Section level, and served as an officer and Chairman of IEEE Society Chapters over many years. This experience and knowledge will enable me to effectively lead the Member Services Committee and develop those programs that will most strongly support and grow AESS Chapters at IEEE Sections internationally. I served as an IEEE Student Branch Chairman (and every other elected position at that level as well) and will strive to invigorate student activities, recognition, awards travel grants, professional development and technical involvement in conferences. I will work closely with Lorenzo Lo Monte to ensure his past efforts in this position are fostered and coordinate across the BOG to effectively integrate and foster young professional and student activities at the Chapter, Section and Society levels.</a:t>
            </a:r>
          </a:p>
        </p:txBody>
      </p:sp>
      <p:sp>
        <p:nvSpPr>
          <p:cNvPr id="3" name="Title 2">
            <a:extLst>
              <a:ext uri="{FF2B5EF4-FFF2-40B4-BE49-F238E27FC236}">
                <a16:creationId xmlns:a16="http://schemas.microsoft.com/office/drawing/2014/main" id="{37E5A9B2-93A6-7CF6-53B3-79C71BD59C3C}"/>
              </a:ext>
            </a:extLst>
          </p:cNvPr>
          <p:cNvSpPr>
            <a:spLocks noGrp="1"/>
          </p:cNvSpPr>
          <p:nvPr>
            <p:ph type="title"/>
          </p:nvPr>
        </p:nvSpPr>
        <p:spPr/>
        <p:txBody>
          <a:bodyPr/>
          <a:lstStyle/>
          <a:p>
            <a:r>
              <a:rPr lang="en-US" dirty="0"/>
              <a:t>Scott Goldstein Statement</a:t>
            </a:r>
          </a:p>
        </p:txBody>
      </p:sp>
    </p:spTree>
    <p:extLst>
      <p:ext uri="{BB962C8B-B14F-4D97-AF65-F5344CB8AC3E}">
        <p14:creationId xmlns:p14="http://schemas.microsoft.com/office/powerpoint/2010/main" val="1994792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734807" y="1188720"/>
            <a:ext cx="10618993" cy="5302515"/>
          </a:xfrm>
        </p:spPr>
        <p:txBody>
          <a:bodyPr>
            <a:normAutofit lnSpcReduction="10000"/>
          </a:bodyPr>
          <a:lstStyle/>
          <a:p>
            <a:pPr marL="1828800" indent="0" algn="just">
              <a:buNone/>
            </a:pPr>
            <a:r>
              <a:rPr lang="en-US" sz="1700" dirty="0"/>
              <a:t>Dr. Lorenzo Lo Monte has experience in Radar, RF, DSP, and EW systems design and prototyping, from small companies, consulting, academia, research institutions, to large defense contractors and government agencies worldwide. He serves as Chief Scientist at TTM Technologies, a top-40 U.S. defense corporation specializing in ISR, with the role of translating research innovations into commercial products. Before that, he was a Professor at the University of Dayton and the Executive Director of the Mumma Radar Laboratory. Lorenzo has published over 70 peer-reviewed journal papers, conference proceedings, book chapters, and patents.</a:t>
            </a:r>
          </a:p>
          <a:p>
            <a:pPr marL="1828800" indent="0" algn="just">
              <a:buNone/>
            </a:pPr>
            <a:r>
              <a:rPr lang="en-US" sz="1700" dirty="0"/>
              <a:t>Throughout his career, he gained experience in radar systems prototyping from HF to W Band, including AESAs, fully digital arrays, automotive/FMCW radars, health radars, ASW/</a:t>
            </a:r>
            <a:r>
              <a:rPr lang="en-US" sz="1700" dirty="0" err="1"/>
              <a:t>ASuW</a:t>
            </a:r>
            <a:r>
              <a:rPr lang="en-US" sz="1700" dirty="0"/>
              <a:t>, AEW, </a:t>
            </a:r>
            <a:r>
              <a:rPr lang="en-US" sz="1700" dirty="0" err="1"/>
              <a:t>multistatic</a:t>
            </a:r>
            <a:r>
              <a:rPr lang="en-US" sz="1700" dirty="0"/>
              <a:t> and MIMO radars, SAR/ISAR, Tomography, GPR, DAA/ABSAA, passive sensing and geolocation, LO/CLO, RCS, counter IED/EFP/UAS, BMD target discrimination, resonance and nonlinear exploitation, EA/EP/ES, AMTI/GMTI/MMTI/DMTI, CCA and MUM-T, MCA/ATR, clutter modeling, antenna/microwave design and measurements, instrumentation control, computational EM, inverse scattering, Digital and Statistical Signal Processing, Adaptive/Systolic Array Processing, STAP, MIL-STD/NTIA/RTCA compliance, PCB, packaging, </a:t>
            </a:r>
            <a:r>
              <a:rPr lang="en-US" sz="1700" dirty="0" err="1"/>
              <a:t>MxFE</a:t>
            </a:r>
            <a:r>
              <a:rPr lang="en-US" sz="1700" dirty="0"/>
              <a:t>, </a:t>
            </a:r>
            <a:r>
              <a:rPr lang="en-US" sz="1700" dirty="0" err="1"/>
              <a:t>SysML</a:t>
            </a:r>
            <a:r>
              <a:rPr lang="en-US" sz="1700" dirty="0"/>
              <a:t>/</a:t>
            </a:r>
            <a:r>
              <a:rPr lang="en-US" sz="1700" dirty="0" err="1"/>
              <a:t>DoDAF</a:t>
            </a:r>
            <a:r>
              <a:rPr lang="en-US" sz="1700" dirty="0"/>
              <a:t> and MBSE. </a:t>
            </a:r>
          </a:p>
          <a:p>
            <a:pPr marL="1828800" indent="0" algn="just">
              <a:buNone/>
            </a:pPr>
            <a:r>
              <a:rPr lang="en-US" sz="1700" dirty="0"/>
              <a:t>Lorenzo is highly active in the IEEE community: he was the General Chair for IEEE RadarConf’22 and serves as an AESS Officer (VP Member Services). He held the VP role for Education (AESS) and VP for Industry (Region 1). Lorenzo was also a Technical Editor of the IEEE Sensors Journal for many years. Lorenzo is also an AESS Distinguished Lecturer and an approved AESS Short Course Instructor. He taught many short courses in radar, EW, and RF worldwide, including at AFRL, NASIC, AFLCMC, MIT, Fraunhofer Institute, DSTG Australia, Singapore, as well as underrepresented sections such as Algeria, Tunisia, Saudi Arabia, Colombia, Sri Lanka, Turkey and Bolivia.</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Lorenzo Lo Monte Bio</a:t>
            </a:r>
          </a:p>
        </p:txBody>
      </p:sp>
      <p:pic>
        <p:nvPicPr>
          <p:cNvPr id="1026" name="Picture 2">
            <a:extLst>
              <a:ext uri="{FF2B5EF4-FFF2-40B4-BE49-F238E27FC236}">
                <a16:creationId xmlns:a16="http://schemas.microsoft.com/office/drawing/2014/main" id="{AB9810F9-52DA-1A8E-E999-957FF1185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236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normAutofit/>
          </a:bodyPr>
          <a:lstStyle/>
          <a:p>
            <a:pPr marL="0" marR="0" indent="0">
              <a:lnSpc>
                <a:spcPct val="107000"/>
              </a:lnSpc>
              <a:spcBef>
                <a:spcPts val="0"/>
              </a:spcBef>
              <a:spcAft>
                <a:spcPts val="800"/>
              </a:spcAft>
              <a:buNone/>
            </a:pPr>
            <a:r>
              <a:rPr lang="en-US" sz="1700" dirty="0">
                <a:effectLst/>
                <a:latin typeface="Calibri" panose="020F0502020204030204" pitchFamily="34" charset="0"/>
                <a:ea typeface="Calibri" panose="020F0502020204030204" pitchFamily="34" charset="0"/>
                <a:cs typeface="Calibri" panose="020F0502020204030204" pitchFamily="34" charset="0"/>
              </a:rPr>
              <a:t>During my service in AESS, I created the “Virtual Distinguished Lecture,” a growing program highly appreciated by our members. I doubled the Distinguished Lecturers, so that members have more opportunities to learn and network. I am training chapter chairs worldwide to ensure they know how to run your local chapter effectively. To date, I have approved the largest funding to local chapters to create initiatives. As a passionate educator, I take great pleasure in volunteering to teach AESS in underrepresented areas without any cost to IEEE, as it brings me immense joy to empower others.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700" dirty="0">
                <a:effectLst/>
                <a:latin typeface="Calibri" panose="020F0502020204030204" pitchFamily="34" charset="0"/>
                <a:ea typeface="Calibri" panose="020F0502020204030204" pitchFamily="34" charset="0"/>
                <a:cs typeface="Calibri" panose="020F0502020204030204" pitchFamily="34" charset="0"/>
              </a:rPr>
              <a:t>If I am given the opportunity to continue serving as VP Member Services, I will</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700" dirty="0">
                <a:effectLst/>
                <a:latin typeface="Calibri" panose="020F0502020204030204" pitchFamily="34" charset="0"/>
                <a:ea typeface="Calibri" panose="020F0502020204030204" pitchFamily="34" charset="0"/>
                <a:cs typeface="Calibri" panose="020F0502020204030204" pitchFamily="34" charset="0"/>
              </a:rPr>
              <a:t>Establish, once and for all, the Global Merchandise Program, where chapter chairs can select online the gadgets, they need without international shipping costs and delays.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700" dirty="0">
                <a:effectLst/>
                <a:latin typeface="Calibri" panose="020F0502020204030204" pitchFamily="34" charset="0"/>
                <a:ea typeface="Calibri" panose="020F0502020204030204" pitchFamily="34" charset="0"/>
                <a:cs typeface="Calibri" panose="020F0502020204030204" pitchFamily="34" charset="0"/>
              </a:rPr>
              <a:t>Coordinate funding mechanisms, rules and boundaries with VP Conference for the myriad of student/YP events worldwide.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700" dirty="0">
                <a:effectLst/>
                <a:latin typeface="Calibri" panose="020F0502020204030204" pitchFamily="34" charset="0"/>
                <a:ea typeface="Calibri" panose="020F0502020204030204" pitchFamily="34" charset="0"/>
                <a:cs typeface="Calibri" panose="020F0502020204030204" pitchFamily="34" charset="0"/>
              </a:rPr>
              <a:t>Establish “Online” Chapter Summits for hard-to-reach regions.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700" dirty="0">
                <a:effectLst/>
                <a:latin typeface="Calibri" panose="020F0502020204030204" pitchFamily="34" charset="0"/>
                <a:ea typeface="Calibri" panose="020F0502020204030204" pitchFamily="34" charset="0"/>
                <a:cs typeface="Calibri" panose="020F0502020204030204" pitchFamily="34" charset="0"/>
              </a:rPr>
              <a:t>Empower Undergraduate/Graduate/YP Reps with funding mechanisms to create more initiatives worldwide.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Lorenzo Lo Monte Statement</a:t>
            </a:r>
          </a:p>
        </p:txBody>
      </p:sp>
    </p:spTree>
    <p:extLst>
      <p:ext uri="{BB962C8B-B14F-4D97-AF65-F5344CB8AC3E}">
        <p14:creationId xmlns:p14="http://schemas.microsoft.com/office/powerpoint/2010/main" val="1240089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Move candidate(s)</a:t>
            </a:r>
            <a:r>
              <a:rPr lang="en-US" dirty="0">
                <a:solidFill>
                  <a:srgbClr val="FF0000"/>
                </a:solidFill>
              </a:rPr>
              <a:t> </a:t>
            </a:r>
            <a:r>
              <a:rPr lang="en-US" dirty="0"/>
              <a:t>to the Waiting Room.</a:t>
            </a:r>
          </a:p>
          <a:p>
            <a:pPr marL="0" indent="0" algn="ctr">
              <a:buNone/>
            </a:pPr>
            <a:endParaRPr lang="en-US" dirty="0"/>
          </a:p>
          <a:p>
            <a:pPr marL="0" indent="0" algn="ctr">
              <a:buNone/>
            </a:pPr>
            <a:r>
              <a:rPr lang="en-US" dirty="0" err="1"/>
              <a:t>BoG</a:t>
            </a:r>
            <a:r>
              <a:rPr lang="en-US" dirty="0"/>
              <a:t> Discussion</a:t>
            </a:r>
          </a:p>
          <a:p>
            <a:pPr marL="0" indent="0" algn="ctr">
              <a:buNone/>
            </a:pPr>
            <a:endParaRPr lang="en-US" dirty="0"/>
          </a:p>
          <a:p>
            <a:pPr marL="0" indent="0" algn="ctr">
              <a:buNone/>
            </a:pPr>
            <a:r>
              <a:rPr lang="en-US" dirty="0"/>
              <a:t>Re-admit candidates</a:t>
            </a:r>
          </a:p>
          <a:p>
            <a:pPr marL="0" indent="0" algn="ctr">
              <a:buNone/>
            </a:pPr>
            <a:endParaRPr lang="en-US" dirty="0"/>
          </a:p>
          <a:p>
            <a:pPr marL="0" indent="0" algn="ctr">
              <a:buNone/>
            </a:pPr>
            <a:r>
              <a:rPr lang="en-US" dirty="0"/>
              <a:t>Vote</a:t>
            </a:r>
          </a:p>
          <a:p>
            <a:pPr marL="0" indent="0" algn="ctr">
              <a:buNone/>
            </a:pPr>
            <a:endParaRPr lang="en-US" dirty="0"/>
          </a:p>
          <a:p>
            <a:pPr marL="0" indent="0" algn="ctr">
              <a:buNone/>
            </a:pPr>
            <a:r>
              <a:rPr lang="en-US" dirty="0"/>
              <a:t>Announce Winner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Member Services</a:t>
            </a:r>
          </a:p>
        </p:txBody>
      </p:sp>
    </p:spTree>
    <p:extLst>
      <p:ext uri="{BB962C8B-B14F-4D97-AF65-F5344CB8AC3E}">
        <p14:creationId xmlns:p14="http://schemas.microsoft.com/office/powerpoint/2010/main" val="1225463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12FE6-BEC5-CBB3-74E8-61C52B7B6032}"/>
              </a:ext>
            </a:extLst>
          </p:cNvPr>
          <p:cNvSpPr>
            <a:spLocks noGrp="1"/>
          </p:cNvSpPr>
          <p:nvPr>
            <p:ph idx="1"/>
          </p:nvPr>
        </p:nvSpPr>
        <p:spPr/>
        <p:txBody>
          <a:bodyPr/>
          <a:lstStyle/>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r>
              <a:rPr lang="en-US" sz="4400" dirty="0">
                <a:solidFill>
                  <a:srgbClr val="0C70AC"/>
                </a:solidFill>
              </a:rPr>
              <a:t>VP Publications</a:t>
            </a:r>
          </a:p>
        </p:txBody>
      </p:sp>
    </p:spTree>
    <p:extLst>
      <p:ext uri="{BB962C8B-B14F-4D97-AF65-F5344CB8AC3E}">
        <p14:creationId xmlns:p14="http://schemas.microsoft.com/office/powerpoint/2010/main" val="1740345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B7AD1-49A4-74A9-036C-30559FEF2973}"/>
              </a:ext>
            </a:extLst>
          </p:cNvPr>
          <p:cNvSpPr>
            <a:spLocks noGrp="1"/>
          </p:cNvSpPr>
          <p:nvPr>
            <p:ph idx="1"/>
          </p:nvPr>
        </p:nvSpPr>
        <p:spPr/>
        <p:txBody>
          <a:bodyPr/>
          <a:lstStyle/>
          <a:p>
            <a:pPr marL="0" indent="0" algn="just">
              <a:buNone/>
            </a:pPr>
            <a:r>
              <a:rPr lang="en-US" dirty="0">
                <a:latin typeface="+mj-lt"/>
              </a:rPr>
              <a:t>At a meeting of the Board of Governors, normally held before the first of November of every year, the Board of Governors shall appoint, from among current members, all Vice Presidents as defined in the Constitution who will take office on the First of January of the Following year. Such appointment shall occur after selection of their preferred candidate from the proposed slate.  </a:t>
            </a:r>
          </a:p>
          <a:p>
            <a:pPr marL="0" indent="0" algn="just">
              <a:buNone/>
            </a:pPr>
            <a:endParaRPr lang="en-US" dirty="0">
              <a:latin typeface="+mj-lt"/>
            </a:endParaRPr>
          </a:p>
          <a:p>
            <a:pPr marL="0" indent="0" algn="just">
              <a:buNone/>
            </a:pPr>
            <a:r>
              <a:rPr lang="en-US" dirty="0">
                <a:latin typeface="+mj-lt"/>
              </a:rPr>
              <a:t>The President shall annually appoint, with the concurrence of a majority of the Board of Governors, a </a:t>
            </a:r>
            <a:r>
              <a:rPr lang="en-US" b="1" dirty="0">
                <a:latin typeface="+mj-lt"/>
              </a:rPr>
              <a:t>Secretary</a:t>
            </a:r>
            <a:r>
              <a:rPr lang="en-US" dirty="0">
                <a:latin typeface="+mj-lt"/>
              </a:rPr>
              <a:t>, </a:t>
            </a:r>
            <a:r>
              <a:rPr lang="en-US" b="1" dirty="0">
                <a:latin typeface="+mj-lt"/>
              </a:rPr>
              <a:t>Treasurer</a:t>
            </a:r>
            <a:r>
              <a:rPr lang="en-US" dirty="0">
                <a:latin typeface="+mj-lt"/>
              </a:rPr>
              <a:t>, </a:t>
            </a:r>
            <a:r>
              <a:rPr lang="en-US" b="1" dirty="0">
                <a:latin typeface="+mj-lt"/>
              </a:rPr>
              <a:t>Young Professionals Representative</a:t>
            </a:r>
            <a:r>
              <a:rPr lang="en-US" dirty="0">
                <a:latin typeface="+mj-lt"/>
              </a:rPr>
              <a:t>, </a:t>
            </a:r>
            <a:r>
              <a:rPr lang="en-US" b="1" dirty="0">
                <a:latin typeface="+mj-lt"/>
              </a:rPr>
              <a:t>Undergraduate</a:t>
            </a:r>
            <a:r>
              <a:rPr lang="en-US" dirty="0">
                <a:latin typeface="+mj-lt"/>
              </a:rPr>
              <a:t>, and </a:t>
            </a:r>
            <a:r>
              <a:rPr lang="en-US" b="1" dirty="0">
                <a:latin typeface="+mj-lt"/>
              </a:rPr>
              <a:t>Graduate Student Representatives</a:t>
            </a:r>
            <a:r>
              <a:rPr lang="en-US" dirty="0">
                <a:latin typeface="+mj-lt"/>
              </a:rPr>
              <a:t>.</a:t>
            </a:r>
          </a:p>
          <a:p>
            <a:pPr algn="just"/>
            <a:endParaRPr lang="en-US" dirty="0"/>
          </a:p>
          <a:p>
            <a:pPr algn="just"/>
            <a:endParaRPr lang="en-US" dirty="0"/>
          </a:p>
          <a:p>
            <a:pPr algn="just"/>
            <a:endParaRPr lang="en-US" dirty="0"/>
          </a:p>
          <a:p>
            <a:pPr algn="just"/>
            <a:endParaRPr lang="en-US" dirty="0"/>
          </a:p>
        </p:txBody>
      </p:sp>
      <p:sp>
        <p:nvSpPr>
          <p:cNvPr id="3" name="Title 2">
            <a:extLst>
              <a:ext uri="{FF2B5EF4-FFF2-40B4-BE49-F238E27FC236}">
                <a16:creationId xmlns:a16="http://schemas.microsoft.com/office/drawing/2014/main" id="{17E1A876-3498-B66A-9462-D1B11DCF8DCE}"/>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AESS Officer Election Process</a:t>
            </a:r>
            <a:endParaRPr lang="en-US" dirty="0"/>
          </a:p>
        </p:txBody>
      </p:sp>
    </p:spTree>
    <p:extLst>
      <p:ext uri="{BB962C8B-B14F-4D97-AF65-F5344CB8AC3E}">
        <p14:creationId xmlns:p14="http://schemas.microsoft.com/office/powerpoint/2010/main" val="134710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FC279-C319-B34E-4590-2E7C611DA39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6323ED-2781-85E5-3A5E-5FE7E78D273F}"/>
              </a:ext>
            </a:extLst>
          </p:cNvPr>
          <p:cNvSpPr>
            <a:spLocks noGrp="1"/>
          </p:cNvSpPr>
          <p:nvPr>
            <p:ph idx="1"/>
          </p:nvPr>
        </p:nvSpPr>
        <p:spPr/>
        <p:txBody>
          <a:bodyPr/>
          <a:lstStyle/>
          <a:p>
            <a:pPr marL="0" indent="0" algn="ctr">
              <a:buNone/>
            </a:pPr>
            <a:endParaRPr lang="en-US" sz="3600" b="1" dirty="0">
              <a:solidFill>
                <a:srgbClr val="0C70AC"/>
              </a:solidFill>
            </a:endParaRPr>
          </a:p>
          <a:p>
            <a:pPr marL="0" indent="0" algn="ctr">
              <a:buNone/>
            </a:pPr>
            <a:endParaRPr lang="en-US" sz="3600" b="1" dirty="0">
              <a:solidFill>
                <a:srgbClr val="0C70AC"/>
              </a:solidFill>
            </a:endParaRPr>
          </a:p>
          <a:p>
            <a:pPr marL="0" indent="0" algn="ctr">
              <a:buNone/>
            </a:pPr>
            <a:r>
              <a:rPr lang="en-US" sz="3600" b="1" dirty="0">
                <a:solidFill>
                  <a:srgbClr val="0C70AC"/>
                </a:solidFill>
              </a:rPr>
              <a:t>Luke Rosenberg</a:t>
            </a:r>
            <a:endParaRPr lang="en-US" dirty="0"/>
          </a:p>
          <a:p>
            <a:pPr marL="0" indent="0" algn="ctr">
              <a:buNone/>
            </a:pPr>
            <a:endParaRPr lang="en-US" dirty="0"/>
          </a:p>
          <a:p>
            <a:pPr marL="0" indent="0" algn="ctr">
              <a:buNone/>
            </a:pPr>
            <a:r>
              <a:rPr lang="en-US" dirty="0"/>
              <a:t>Are there any Nominations from the floor?</a:t>
            </a:r>
          </a:p>
          <a:p>
            <a:pPr marL="0" indent="0" algn="ctr">
              <a:buNone/>
            </a:pPr>
            <a:endParaRPr lang="en-US" dirty="0"/>
          </a:p>
          <a:p>
            <a:pPr marL="0" indent="0" algn="ctr">
              <a:buNone/>
            </a:pPr>
            <a:r>
              <a:rPr lang="en-US" dirty="0"/>
              <a:t>Luke will have 5 minutes for Q&amp;A.</a:t>
            </a:r>
          </a:p>
          <a:p>
            <a:pPr marL="0" indent="0" algn="ctr">
              <a:buNone/>
            </a:pPr>
            <a:endParaRPr lang="en-US" dirty="0"/>
          </a:p>
        </p:txBody>
      </p:sp>
      <p:sp>
        <p:nvSpPr>
          <p:cNvPr id="3" name="Title 2">
            <a:extLst>
              <a:ext uri="{FF2B5EF4-FFF2-40B4-BE49-F238E27FC236}">
                <a16:creationId xmlns:a16="http://schemas.microsoft.com/office/drawing/2014/main" id="{F4B1080C-A2CC-2C70-038C-BAD1EA746E06}"/>
              </a:ext>
            </a:extLst>
          </p:cNvPr>
          <p:cNvSpPr>
            <a:spLocks noGrp="1"/>
          </p:cNvSpPr>
          <p:nvPr>
            <p:ph type="title"/>
          </p:nvPr>
        </p:nvSpPr>
        <p:spPr/>
        <p:txBody>
          <a:bodyPr/>
          <a:lstStyle/>
          <a:p>
            <a:r>
              <a:rPr lang="en-US" dirty="0"/>
              <a:t>VP Publications</a:t>
            </a:r>
          </a:p>
        </p:txBody>
      </p:sp>
    </p:spTree>
    <p:extLst>
      <p:ext uri="{BB962C8B-B14F-4D97-AF65-F5344CB8AC3E}">
        <p14:creationId xmlns:p14="http://schemas.microsoft.com/office/powerpoint/2010/main" val="2999017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078684-7C18-174E-6F7F-5230BADC9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2392471" y="1188720"/>
            <a:ext cx="8961329" cy="5352757"/>
          </a:xfrm>
        </p:spPr>
        <p:txBody>
          <a:bodyPr>
            <a:normAutofit fontScale="62500" lnSpcReduction="20000"/>
          </a:bodyPr>
          <a:lstStyle/>
          <a:p>
            <a:pPr marL="0" indent="0" algn="just">
              <a:lnSpc>
                <a:spcPct val="120000"/>
              </a:lnSpc>
              <a:buNone/>
            </a:pPr>
            <a:r>
              <a:rPr lang="en-US" dirty="0"/>
              <a:t>Luke Rosenberg received the bachelor’s degree in electrical and electronic engineering, the master’s degree in signal and information processing, and the </a:t>
            </a:r>
            <a:r>
              <a:rPr lang="en-US" dirty="0" err="1"/>
              <a:t>Ph.D</a:t>
            </a:r>
            <a:r>
              <a:rPr lang="en-US" dirty="0"/>
              <a:t> degree from the University of Adelaide, Australia in 1999, 2001, and 2007, respectively. He is currently an adjunct Associate Professor with the University of Adelaide and a Senior Research Engineer at </a:t>
            </a:r>
            <a:r>
              <a:rPr lang="en-US" dirty="0" err="1"/>
              <a:t>STELaRLab</a:t>
            </a:r>
            <a:r>
              <a:rPr lang="en-US" dirty="0"/>
              <a:t>, Lockheed Martin Australia. Prior to this he worked at the </a:t>
            </a:r>
            <a:r>
              <a:rPr lang="en-US" dirty="0" err="1"/>
              <a:t>Defence</a:t>
            </a:r>
            <a:r>
              <a:rPr lang="en-US" dirty="0"/>
              <a:t> Science and Technology Group Australia as a research specialist in maritime radar and during 2021-2022 as an acting Group Leader, leading teams across a wide range of radar technologies. </a:t>
            </a:r>
          </a:p>
          <a:p>
            <a:pPr marL="0" indent="0" algn="just">
              <a:lnSpc>
                <a:spcPct val="120000"/>
              </a:lnSpc>
              <a:buNone/>
            </a:pPr>
            <a:r>
              <a:rPr lang="en-US" dirty="0"/>
              <a:t>In 2014, Dr Rosenberg spent twelve months with the U.S. Naval Research Laboratory working on algorithms for focusing moving scatterers in synthetic aperture radar imagery. Dr. Rosenberg received the prestigious </a:t>
            </a:r>
            <a:r>
              <a:rPr lang="en-US" dirty="0" err="1"/>
              <a:t>Defence</a:t>
            </a:r>
            <a:r>
              <a:rPr lang="en-US" dirty="0"/>
              <a:t> Science and Technology Achievement Award for Science and Engineering Excellence in 2016 and the IEEE AESS Fred Nathanson award in 2018 for ‘Fundamental Experimental and Theoretical Work in Characterizing Radar Sea Clutter’. He is a senior member of the IEEE, the past chair of the IEEE South Australian section and a past chair of the local AESS chapter.  He is a distinguished lecturer for the AESS, a senior editor for the Transactions on Aerospace and Electronic Systems and a member of Radar Systems panel and the AESS Board of Governors. Dr Rosenberg has been involved in several NATO SET groups and is the general co-chair for the International Radar conference in 2023. He has published over 170 technical publications, several book chapters and an authored book.</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Luke Rosenberg Bio</a:t>
            </a:r>
          </a:p>
        </p:txBody>
      </p:sp>
    </p:spTree>
    <p:extLst>
      <p:ext uri="{BB962C8B-B14F-4D97-AF65-F5344CB8AC3E}">
        <p14:creationId xmlns:p14="http://schemas.microsoft.com/office/powerpoint/2010/main" val="3935700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lstStyle/>
          <a:p>
            <a:pPr marL="0" indent="0">
              <a:lnSpc>
                <a:spcPct val="100000"/>
              </a:lnSpc>
              <a:buNone/>
            </a:pPr>
            <a:r>
              <a:rPr lang="en-US" sz="1800" dirty="0"/>
              <a:t>The TAES has been gradually reducing its time to publication to meet the average across the IEEE. In my role as the Radar Systems Senior Editor, I’ve observed that most people still leave reviews till the last minute, and reducing the required time from two months to one would make little difference. Secondly, there are still issues with the online publication platform, making it difficult for associate editors to find suitable reviewers and then work with reviewers who don’t complete their review. I plan to work with Manuscript Centre to improve this issue and others that our associate editors and authors are experiencing.</a:t>
            </a:r>
          </a:p>
          <a:p>
            <a:pPr marL="0" indent="0">
              <a:lnSpc>
                <a:spcPct val="100000"/>
              </a:lnSpc>
              <a:buNone/>
            </a:pPr>
            <a:r>
              <a:rPr lang="en-US" sz="1800" dirty="0"/>
              <a:t>Where there is a cross over in technical areas between IEEE societies, I want to encourage authors to publish with the AESS by increasing the scope and number of special editions. We can offer incentives such as free pages, making their paper open access and also linking the AESS journals to conferences with extended special editions. I will also continue to advocate that we should keep our journals hybrid with both traditional and open access options.</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Luke Rosenberg Statement</a:t>
            </a:r>
          </a:p>
        </p:txBody>
      </p:sp>
    </p:spTree>
    <p:extLst>
      <p:ext uri="{BB962C8B-B14F-4D97-AF65-F5344CB8AC3E}">
        <p14:creationId xmlns:p14="http://schemas.microsoft.com/office/powerpoint/2010/main" val="3900423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0B213-D22B-9BF2-EE8E-83B9482FF327}"/>
              </a:ext>
            </a:extLst>
          </p:cNvPr>
          <p:cNvSpPr>
            <a:spLocks noGrp="1"/>
          </p:cNvSpPr>
          <p:nvPr>
            <p:ph idx="1"/>
          </p:nvPr>
        </p:nvSpPr>
        <p:spPr/>
        <p:txBody>
          <a:bodyPr/>
          <a:lstStyle/>
          <a:p>
            <a:pPr marL="0" indent="0" algn="ctr">
              <a:buNone/>
            </a:pPr>
            <a:endParaRPr lang="en-US" dirty="0"/>
          </a:p>
          <a:p>
            <a:pPr marL="0" indent="0" algn="ctr">
              <a:buNone/>
            </a:pPr>
            <a:r>
              <a:rPr lang="en-US" dirty="0"/>
              <a:t>Move candidate(s)</a:t>
            </a:r>
            <a:r>
              <a:rPr lang="en-US" dirty="0">
                <a:solidFill>
                  <a:srgbClr val="FF0000"/>
                </a:solidFill>
              </a:rPr>
              <a:t> </a:t>
            </a:r>
            <a:r>
              <a:rPr lang="en-US" dirty="0"/>
              <a:t>to the Waiting Room.</a:t>
            </a:r>
          </a:p>
          <a:p>
            <a:pPr marL="0" indent="0" algn="ctr">
              <a:buNone/>
            </a:pPr>
            <a:endParaRPr lang="en-US" dirty="0"/>
          </a:p>
          <a:p>
            <a:pPr marL="0" indent="0" algn="ctr">
              <a:buNone/>
            </a:pPr>
            <a:r>
              <a:rPr lang="en-US" dirty="0" err="1"/>
              <a:t>BoG</a:t>
            </a:r>
            <a:r>
              <a:rPr lang="en-US" dirty="0"/>
              <a:t> Discussion</a:t>
            </a:r>
          </a:p>
          <a:p>
            <a:pPr marL="0" indent="0" algn="ctr">
              <a:buNone/>
            </a:pPr>
            <a:endParaRPr lang="en-US" dirty="0"/>
          </a:p>
          <a:p>
            <a:pPr marL="0" indent="0" algn="ctr">
              <a:buNone/>
            </a:pPr>
            <a:r>
              <a:rPr lang="en-US" dirty="0"/>
              <a:t>Re-admit candidates</a:t>
            </a:r>
          </a:p>
          <a:p>
            <a:pPr marL="0" indent="0" algn="ctr">
              <a:buNone/>
            </a:pPr>
            <a:endParaRPr lang="en-US" dirty="0"/>
          </a:p>
          <a:p>
            <a:pPr marL="0" indent="0" algn="ctr">
              <a:buNone/>
            </a:pPr>
            <a:r>
              <a:rPr lang="en-US" dirty="0"/>
              <a:t>Vote</a:t>
            </a:r>
          </a:p>
          <a:p>
            <a:pPr marL="0" indent="0" algn="ctr">
              <a:buNone/>
            </a:pPr>
            <a:endParaRPr lang="en-US" dirty="0"/>
          </a:p>
          <a:p>
            <a:pPr marL="0" indent="0" algn="ctr">
              <a:buNone/>
            </a:pPr>
            <a:r>
              <a:rPr lang="en-US" dirty="0"/>
              <a:t>Announce Winner</a:t>
            </a:r>
          </a:p>
        </p:txBody>
      </p:sp>
      <p:sp>
        <p:nvSpPr>
          <p:cNvPr id="3" name="Title 2">
            <a:extLst>
              <a:ext uri="{FF2B5EF4-FFF2-40B4-BE49-F238E27FC236}">
                <a16:creationId xmlns:a16="http://schemas.microsoft.com/office/drawing/2014/main" id="{05FEC35C-33EC-5CBC-5BD2-5770C5D56901}"/>
              </a:ext>
            </a:extLst>
          </p:cNvPr>
          <p:cNvSpPr>
            <a:spLocks noGrp="1"/>
          </p:cNvSpPr>
          <p:nvPr>
            <p:ph type="title"/>
          </p:nvPr>
        </p:nvSpPr>
        <p:spPr/>
        <p:txBody>
          <a:bodyPr/>
          <a:lstStyle/>
          <a:p>
            <a:r>
              <a:rPr lang="en-US" dirty="0"/>
              <a:t>VP Publications</a:t>
            </a:r>
          </a:p>
        </p:txBody>
      </p:sp>
    </p:spTree>
    <p:extLst>
      <p:ext uri="{BB962C8B-B14F-4D97-AF65-F5344CB8AC3E}">
        <p14:creationId xmlns:p14="http://schemas.microsoft.com/office/powerpoint/2010/main" val="30443160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612FE6-BEC5-CBB3-74E8-61C52B7B6032}"/>
              </a:ext>
            </a:extLst>
          </p:cNvPr>
          <p:cNvSpPr>
            <a:spLocks noGrp="1"/>
          </p:cNvSpPr>
          <p:nvPr>
            <p:ph idx="1"/>
          </p:nvPr>
        </p:nvSpPr>
        <p:spPr/>
        <p:txBody>
          <a:bodyPr/>
          <a:lstStyle/>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endParaRPr lang="en-US" sz="3600" dirty="0">
              <a:solidFill>
                <a:srgbClr val="0C70AC"/>
              </a:solidFill>
            </a:endParaRPr>
          </a:p>
          <a:p>
            <a:pPr marL="0" indent="0" algn="ctr">
              <a:buNone/>
            </a:pPr>
            <a:r>
              <a:rPr lang="en-US" sz="4400" dirty="0">
                <a:solidFill>
                  <a:srgbClr val="0C70AC"/>
                </a:solidFill>
              </a:rPr>
              <a:t>VP Technical Operations</a:t>
            </a:r>
          </a:p>
        </p:txBody>
      </p:sp>
    </p:spTree>
    <p:extLst>
      <p:ext uri="{BB962C8B-B14F-4D97-AF65-F5344CB8AC3E}">
        <p14:creationId xmlns:p14="http://schemas.microsoft.com/office/powerpoint/2010/main" val="18745612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00E64-7DB3-7AAD-2EA8-8D1B4C55E39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AE8700-53E3-C4AF-D220-E44E94C6D1E0}"/>
              </a:ext>
            </a:extLst>
          </p:cNvPr>
          <p:cNvSpPr>
            <a:spLocks noGrp="1"/>
          </p:cNvSpPr>
          <p:nvPr>
            <p:ph idx="1"/>
          </p:nvPr>
        </p:nvSpPr>
        <p:spPr/>
        <p:txBody>
          <a:bodyPr/>
          <a:lstStyle/>
          <a:p>
            <a:pPr marL="0" indent="0" algn="ctr">
              <a:buNone/>
            </a:pPr>
            <a:endParaRPr lang="en-US" sz="3600" b="1" dirty="0">
              <a:solidFill>
                <a:srgbClr val="0C70AC"/>
              </a:solidFill>
            </a:endParaRPr>
          </a:p>
          <a:p>
            <a:pPr marL="0" indent="0" algn="ctr">
              <a:buNone/>
            </a:pPr>
            <a:endParaRPr lang="en-US" sz="3600" b="1" dirty="0">
              <a:solidFill>
                <a:srgbClr val="0C70AC"/>
              </a:solidFill>
            </a:endParaRPr>
          </a:p>
          <a:p>
            <a:pPr marL="0" indent="0" algn="ctr">
              <a:buNone/>
            </a:pPr>
            <a:r>
              <a:rPr lang="en-US" sz="3600" b="1" dirty="0">
                <a:solidFill>
                  <a:srgbClr val="0C70AC"/>
                </a:solidFill>
              </a:rPr>
              <a:t>Roberto Sabatini</a:t>
            </a:r>
            <a:endParaRPr lang="en-US" dirty="0"/>
          </a:p>
          <a:p>
            <a:pPr marL="0" indent="0" algn="ctr">
              <a:buNone/>
            </a:pPr>
            <a:endParaRPr lang="en-US" dirty="0"/>
          </a:p>
          <a:p>
            <a:pPr marL="0" indent="0" algn="ctr">
              <a:buNone/>
            </a:pPr>
            <a:r>
              <a:rPr lang="en-US" dirty="0"/>
              <a:t>Are there any Nominations from the floor?</a:t>
            </a:r>
          </a:p>
          <a:p>
            <a:pPr marL="0" indent="0" algn="ctr">
              <a:buNone/>
            </a:pPr>
            <a:endParaRPr lang="en-US" dirty="0"/>
          </a:p>
          <a:p>
            <a:pPr marL="0" indent="0" algn="ctr">
              <a:buNone/>
            </a:pPr>
            <a:r>
              <a:rPr lang="en-US" dirty="0"/>
              <a:t>Roberto will have 5 minutes for Q&amp;A.</a:t>
            </a:r>
          </a:p>
          <a:p>
            <a:pPr marL="0" indent="0" algn="ctr">
              <a:buNone/>
            </a:pPr>
            <a:endParaRPr lang="en-US" dirty="0"/>
          </a:p>
        </p:txBody>
      </p:sp>
      <p:sp>
        <p:nvSpPr>
          <p:cNvPr id="3" name="Title 2">
            <a:extLst>
              <a:ext uri="{FF2B5EF4-FFF2-40B4-BE49-F238E27FC236}">
                <a16:creationId xmlns:a16="http://schemas.microsoft.com/office/drawing/2014/main" id="{36E58102-2234-89FA-2BB4-87624E2486C7}"/>
              </a:ext>
            </a:extLst>
          </p:cNvPr>
          <p:cNvSpPr>
            <a:spLocks noGrp="1"/>
          </p:cNvSpPr>
          <p:nvPr>
            <p:ph type="title"/>
          </p:nvPr>
        </p:nvSpPr>
        <p:spPr/>
        <p:txBody>
          <a:bodyPr/>
          <a:lstStyle/>
          <a:p>
            <a:r>
              <a:rPr lang="en-US" dirty="0"/>
              <a:t>VP Technical Operations</a:t>
            </a:r>
          </a:p>
        </p:txBody>
      </p:sp>
    </p:spTree>
    <p:extLst>
      <p:ext uri="{BB962C8B-B14F-4D97-AF65-F5344CB8AC3E}">
        <p14:creationId xmlns:p14="http://schemas.microsoft.com/office/powerpoint/2010/main" val="2563816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078684-7C18-174E-6F7F-5230BADC9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38200" y="1188720"/>
            <a:ext cx="146304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a:xfrm>
            <a:off x="2392471" y="1188720"/>
            <a:ext cx="8961329" cy="4988243"/>
          </a:xfrm>
        </p:spPr>
        <p:txBody>
          <a:bodyPr>
            <a:normAutofit fontScale="92500" lnSpcReduction="10000"/>
          </a:bodyPr>
          <a:lstStyle/>
          <a:p>
            <a:pPr marL="0" marR="0" indent="0" algn="just">
              <a:lnSpc>
                <a:spcPct val="107000"/>
              </a:lnSpc>
              <a:spcBef>
                <a:spcPts val="600"/>
              </a:spcBef>
              <a:spcAft>
                <a:spcPts val="600"/>
              </a:spcAft>
              <a:buNone/>
            </a:pPr>
            <a:r>
              <a:rPr lang="en-GB" sz="1700" kern="100" dirty="0">
                <a:effectLst/>
                <a:ea typeface="Aptos" panose="020B0004020202020204" pitchFamily="34" charset="0"/>
                <a:cs typeface="Times New Roman" panose="02020603050405020304" pitchFamily="18" charset="0"/>
              </a:rPr>
              <a:t>Roberto Sabatini is a Professor of Aeronautics and Astronautics with over thirty years of experience in aerospace, </a:t>
            </a:r>
            <a:r>
              <a:rPr lang="en-GB" sz="1700" kern="100" dirty="0" err="1">
                <a:effectLst/>
                <a:ea typeface="Aptos" panose="020B0004020202020204" pitchFamily="34" charset="0"/>
                <a:cs typeface="Times New Roman" panose="02020603050405020304" pitchFamily="18" charset="0"/>
              </a:rPr>
              <a:t>defense</a:t>
            </a:r>
            <a:r>
              <a:rPr lang="en-GB" sz="1700" kern="100" dirty="0">
                <a:effectLst/>
                <a:ea typeface="Aptos" panose="020B0004020202020204" pitchFamily="34" charset="0"/>
                <a:cs typeface="Times New Roman" panose="02020603050405020304" pitchFamily="18" charset="0"/>
              </a:rPr>
              <a:t> and geospatial systems research and education. He has made significant contributions to industry, government and academic organizations across Europe, North America, Australia and Asia. His primary focus is on advancing the science, technology and commercial impact of avionics and autonomous aerospace systems, working at the intersection of digital transformation, sustainable development and innovation management. </a:t>
            </a:r>
            <a:endParaRPr lang="en-US" sz="1700" kern="100" dirty="0">
              <a:effectLst/>
              <a:ea typeface="Aptos" panose="020B0004020202020204" pitchFamily="34" charset="0"/>
              <a:cs typeface="Times New Roman" panose="02020603050405020304" pitchFamily="18" charset="0"/>
            </a:endParaRPr>
          </a:p>
          <a:p>
            <a:pPr marL="0" marR="0" indent="0" algn="just">
              <a:lnSpc>
                <a:spcPct val="107000"/>
              </a:lnSpc>
              <a:spcBef>
                <a:spcPts val="600"/>
              </a:spcBef>
              <a:spcAft>
                <a:spcPts val="600"/>
              </a:spcAft>
              <a:buNone/>
            </a:pPr>
            <a:r>
              <a:rPr lang="en-GB" sz="1700" kern="100" dirty="0">
                <a:effectLst/>
                <a:ea typeface="Aptos" panose="020B0004020202020204" pitchFamily="34" charset="0"/>
                <a:cs typeface="Times New Roman" panose="02020603050405020304" pitchFamily="18" charset="0"/>
              </a:rPr>
              <a:t>Prof. Sabatini holds doctoral degrees in Aerospace Engineering from Cranfield University and Geospatial Systems from Nottingham University. He is a licensed Flight Test Engineer, Private Pilot, and Remote Pilot, with over 2,000 flight hours on various aircraft types. Additionally, he is a Chartered Engineer and a Fellow of </a:t>
            </a:r>
            <a:r>
              <a:rPr lang="en-GB" sz="1700" kern="100" dirty="0" err="1">
                <a:effectLst/>
                <a:ea typeface="Aptos" panose="020B0004020202020204" pitchFamily="34" charset="0"/>
                <a:cs typeface="Times New Roman" panose="02020603050405020304" pitchFamily="18" charset="0"/>
              </a:rPr>
              <a:t>IEAus</a:t>
            </a:r>
            <a:r>
              <a:rPr lang="en-GB" sz="1700" kern="100" dirty="0">
                <a:effectLst/>
                <a:ea typeface="Aptos" panose="020B0004020202020204" pitchFamily="34" charset="0"/>
                <a:cs typeface="Times New Roman" panose="02020603050405020304" pitchFamily="18" charset="0"/>
              </a:rPr>
              <a:t>, </a:t>
            </a:r>
            <a:r>
              <a:rPr lang="en-GB" sz="1700" kern="100" dirty="0" err="1">
                <a:effectLst/>
                <a:ea typeface="Aptos" panose="020B0004020202020204" pitchFamily="34" charset="0"/>
                <a:cs typeface="Times New Roman" panose="02020603050405020304" pitchFamily="18" charset="0"/>
              </a:rPr>
              <a:t>RAeS</a:t>
            </a:r>
            <a:r>
              <a:rPr lang="en-GB" sz="1700" kern="100" dirty="0">
                <a:effectLst/>
                <a:ea typeface="Aptos" panose="020B0004020202020204" pitchFamily="34" charset="0"/>
                <a:cs typeface="Times New Roman" panose="02020603050405020304" pitchFamily="18" charset="0"/>
              </a:rPr>
              <a:t> and RIN, as well as a Senior Member of IEEE and AIAA.</a:t>
            </a:r>
            <a:endParaRPr lang="en-US" sz="1700" kern="100" dirty="0">
              <a:effectLst/>
              <a:ea typeface="Aptos" panose="020B0004020202020204" pitchFamily="34" charset="0"/>
              <a:cs typeface="Times New Roman" panose="02020603050405020304" pitchFamily="18" charset="0"/>
            </a:endParaRPr>
          </a:p>
          <a:p>
            <a:pPr marL="0" marR="0" indent="0" algn="just">
              <a:lnSpc>
                <a:spcPct val="107000"/>
              </a:lnSpc>
              <a:spcBef>
                <a:spcPts val="600"/>
              </a:spcBef>
              <a:spcAft>
                <a:spcPts val="600"/>
              </a:spcAft>
              <a:buNone/>
            </a:pPr>
            <a:r>
              <a:rPr lang="en-GB" sz="1700" kern="100" dirty="0">
                <a:effectLst/>
                <a:ea typeface="Aptos" panose="020B0004020202020204" pitchFamily="34" charset="0"/>
                <a:cs typeface="Times New Roman" panose="02020603050405020304" pitchFamily="18" charset="0"/>
              </a:rPr>
              <a:t>Throughout his career, Prof. Sabatini has led numerous industry and government-funded research projects and authored over 350 peer-reviewed publications. He has received prestigious national and international awards and, since 20219, has been included in the top 2% of scientists globally in Aeronautics and Aerospace Engineering, according to Stanford rankings.</a:t>
            </a:r>
            <a:endParaRPr lang="en-US" sz="1700" kern="100" dirty="0">
              <a:effectLst/>
              <a:ea typeface="Aptos" panose="020B0004020202020204" pitchFamily="34" charset="0"/>
              <a:cs typeface="Times New Roman" panose="02020603050405020304" pitchFamily="18" charset="0"/>
            </a:endParaRPr>
          </a:p>
          <a:p>
            <a:pPr marL="0" marR="0" indent="0" algn="just">
              <a:lnSpc>
                <a:spcPct val="107000"/>
              </a:lnSpc>
              <a:spcBef>
                <a:spcPts val="600"/>
              </a:spcBef>
              <a:spcAft>
                <a:spcPts val="600"/>
              </a:spcAft>
              <a:buNone/>
            </a:pPr>
            <a:r>
              <a:rPr lang="en-GB" sz="1700" kern="100" dirty="0">
                <a:effectLst/>
                <a:ea typeface="Aptos" panose="020B0004020202020204" pitchFamily="34" charset="0"/>
                <a:cs typeface="Times New Roman" panose="02020603050405020304" pitchFamily="18" charset="0"/>
              </a:rPr>
              <a:t>Since 2020, Prof. Sabatini has served as a Distinguished Lecturer for the AESS. Since 2021, he has chaired the AESS Avionics Systems Panel. In 2022, he joined the AESS Board of Governors, and since January 2024, he has served as VP Technical Operations. Prof. Sabatini is on the editorial boards of several journals, including the IEEE Transactions on Aerospace and Electronics Systems, and the AESS Systems Magazine.</a:t>
            </a:r>
            <a:endParaRPr lang="en-US" sz="1700" kern="100" dirty="0">
              <a:effectLst/>
              <a:ea typeface="Aptos" panose="020B0004020202020204" pitchFamily="34" charset="0"/>
              <a:cs typeface="Times New Roman" panose="02020603050405020304" pitchFamily="18" charset="0"/>
            </a:endParaRPr>
          </a:p>
          <a:p>
            <a:pPr marL="0" indent="0">
              <a:buNone/>
            </a:pPr>
            <a:endParaRPr lang="en-US" sz="1700" dirty="0"/>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Roberto Sabatini Bio</a:t>
            </a:r>
          </a:p>
        </p:txBody>
      </p:sp>
    </p:spTree>
    <p:extLst>
      <p:ext uri="{BB962C8B-B14F-4D97-AF65-F5344CB8AC3E}">
        <p14:creationId xmlns:p14="http://schemas.microsoft.com/office/powerpoint/2010/main" val="3422604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7C101-132E-9D4D-3E63-C24DA11CF9E7}"/>
              </a:ext>
            </a:extLst>
          </p:cNvPr>
          <p:cNvSpPr>
            <a:spLocks noGrp="1"/>
          </p:cNvSpPr>
          <p:nvPr>
            <p:ph idx="1"/>
          </p:nvPr>
        </p:nvSpPr>
        <p:spPr/>
        <p:txBody>
          <a:bodyPr>
            <a:normAutofit/>
          </a:bodyPr>
          <a:lstStyle/>
          <a:p>
            <a:pPr marL="0" indent="0">
              <a:buNone/>
            </a:pPr>
            <a:r>
              <a:rPr lang="en-US" sz="1700" dirty="0"/>
              <a:t>As VP Technical Operations, I envision a future where our society capitalizes on its strengths, embraces constant improvement, and leverages collaboration opportunities to maximize impact. I bring to the role three decades of experience in aerospace electronic systems research and education, having served in various industrial, government and academic positions across Europe, </a:t>
            </a:r>
            <a:r>
              <a:rPr lang="en-US" sz="1700" dirty="0" err="1"/>
              <a:t>Northa</a:t>
            </a:r>
            <a:r>
              <a:rPr lang="en-US" sz="1700" dirty="0"/>
              <a:t> America, Australia and Asia. </a:t>
            </a:r>
          </a:p>
          <a:p>
            <a:pPr marL="0" indent="0">
              <a:buNone/>
            </a:pPr>
            <a:r>
              <a:rPr lang="en-US" sz="1700" dirty="0"/>
              <a:t>I am strongly committed to the AESS mission and values, and I have actively contributed to our society since 2008 in various technical leadership roles. Since January 2024, I have served as VP Technical Operations, and I have worked with the team to uphold the highest possible standards, contributing to high-impact publications, educational initiatives, conferences, and standardization working groups. </a:t>
            </a:r>
          </a:p>
          <a:p>
            <a:pPr marL="0" indent="0">
              <a:buNone/>
            </a:pPr>
            <a:r>
              <a:rPr lang="en-US" sz="1700" dirty="0"/>
              <a:t>I am also addressing areas of improvements, such as a revitalization of the Cyber-Security Panel, and the evolution of the "Autonomy for Sustainability" </a:t>
            </a:r>
            <a:r>
              <a:rPr lang="en-US" sz="1700" dirty="0" err="1"/>
              <a:t>supertopic</a:t>
            </a:r>
            <a:r>
              <a:rPr lang="en-US" sz="1700" dirty="0"/>
              <a:t>. I am convinced that collaboration is pivotal, both internally within the AESS and externally. Synergies with the other IEEE Societies and with the IEEE Standards Association will also broaden our engagement and maximize our impact.</a:t>
            </a:r>
          </a:p>
        </p:txBody>
      </p:sp>
      <p:sp>
        <p:nvSpPr>
          <p:cNvPr id="3" name="Title 2">
            <a:extLst>
              <a:ext uri="{FF2B5EF4-FFF2-40B4-BE49-F238E27FC236}">
                <a16:creationId xmlns:a16="http://schemas.microsoft.com/office/drawing/2014/main" id="{70F00949-08FC-20BB-1DC5-4BF69954C14E}"/>
              </a:ext>
            </a:extLst>
          </p:cNvPr>
          <p:cNvSpPr>
            <a:spLocks noGrp="1"/>
          </p:cNvSpPr>
          <p:nvPr>
            <p:ph type="title"/>
          </p:nvPr>
        </p:nvSpPr>
        <p:spPr/>
        <p:txBody>
          <a:bodyPr/>
          <a:lstStyle/>
          <a:p>
            <a:r>
              <a:rPr lang="en-US" dirty="0"/>
              <a:t>Roberto Sabatini Statement</a:t>
            </a:r>
          </a:p>
        </p:txBody>
      </p:sp>
    </p:spTree>
    <p:extLst>
      <p:ext uri="{BB962C8B-B14F-4D97-AF65-F5344CB8AC3E}">
        <p14:creationId xmlns:p14="http://schemas.microsoft.com/office/powerpoint/2010/main" val="31981770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DD1DD-1370-A645-DEFC-DB58DED6AEF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934106-393C-6CF2-BC88-B24F3390F437}"/>
              </a:ext>
            </a:extLst>
          </p:cNvPr>
          <p:cNvSpPr>
            <a:spLocks noGrp="1"/>
          </p:cNvSpPr>
          <p:nvPr>
            <p:ph idx="1"/>
          </p:nvPr>
        </p:nvSpPr>
        <p:spPr/>
        <p:txBody>
          <a:bodyPr/>
          <a:lstStyle/>
          <a:p>
            <a:pPr marL="0" indent="0" algn="ctr">
              <a:buNone/>
            </a:pPr>
            <a:endParaRPr lang="en-US" dirty="0"/>
          </a:p>
          <a:p>
            <a:pPr marL="0" indent="0" algn="ctr">
              <a:buNone/>
            </a:pPr>
            <a:r>
              <a:rPr lang="en-US" dirty="0"/>
              <a:t>Move candidate(s)</a:t>
            </a:r>
            <a:r>
              <a:rPr lang="en-US" dirty="0">
                <a:solidFill>
                  <a:srgbClr val="FF0000"/>
                </a:solidFill>
              </a:rPr>
              <a:t> </a:t>
            </a:r>
            <a:r>
              <a:rPr lang="en-US" dirty="0"/>
              <a:t>to the Waiting Room.</a:t>
            </a:r>
          </a:p>
          <a:p>
            <a:pPr marL="0" indent="0" algn="ctr">
              <a:buNone/>
            </a:pPr>
            <a:endParaRPr lang="en-US" dirty="0"/>
          </a:p>
          <a:p>
            <a:pPr marL="0" indent="0" algn="ctr">
              <a:buNone/>
            </a:pPr>
            <a:r>
              <a:rPr lang="en-US" dirty="0" err="1"/>
              <a:t>BoG</a:t>
            </a:r>
            <a:r>
              <a:rPr lang="en-US" dirty="0"/>
              <a:t> Discussion</a:t>
            </a:r>
          </a:p>
          <a:p>
            <a:pPr marL="0" indent="0" algn="ctr">
              <a:buNone/>
            </a:pPr>
            <a:endParaRPr lang="en-US" dirty="0"/>
          </a:p>
          <a:p>
            <a:pPr marL="0" indent="0" algn="ctr">
              <a:buNone/>
            </a:pPr>
            <a:r>
              <a:rPr lang="en-US" dirty="0"/>
              <a:t>Re-admit candidates</a:t>
            </a:r>
          </a:p>
          <a:p>
            <a:pPr marL="0" indent="0" algn="ctr">
              <a:buNone/>
            </a:pPr>
            <a:endParaRPr lang="en-US" dirty="0"/>
          </a:p>
          <a:p>
            <a:pPr marL="0" indent="0" algn="ctr">
              <a:buNone/>
            </a:pPr>
            <a:r>
              <a:rPr lang="en-US" dirty="0"/>
              <a:t>Vote</a:t>
            </a:r>
          </a:p>
          <a:p>
            <a:pPr marL="0" indent="0" algn="ctr">
              <a:buNone/>
            </a:pPr>
            <a:endParaRPr lang="en-US" dirty="0"/>
          </a:p>
          <a:p>
            <a:pPr marL="0" indent="0" algn="ctr">
              <a:buNone/>
            </a:pPr>
            <a:r>
              <a:rPr lang="en-US" dirty="0"/>
              <a:t>Announce Winner</a:t>
            </a:r>
          </a:p>
        </p:txBody>
      </p:sp>
      <p:sp>
        <p:nvSpPr>
          <p:cNvPr id="3" name="Title 2">
            <a:extLst>
              <a:ext uri="{FF2B5EF4-FFF2-40B4-BE49-F238E27FC236}">
                <a16:creationId xmlns:a16="http://schemas.microsoft.com/office/drawing/2014/main" id="{BBCEDCC3-9826-357C-9BD2-7C60198D8585}"/>
              </a:ext>
            </a:extLst>
          </p:cNvPr>
          <p:cNvSpPr>
            <a:spLocks noGrp="1"/>
          </p:cNvSpPr>
          <p:nvPr>
            <p:ph type="title"/>
          </p:nvPr>
        </p:nvSpPr>
        <p:spPr/>
        <p:txBody>
          <a:bodyPr/>
          <a:lstStyle/>
          <a:p>
            <a:r>
              <a:rPr lang="en-US" dirty="0"/>
              <a:t>VP Technical Operations</a:t>
            </a:r>
          </a:p>
        </p:txBody>
      </p:sp>
    </p:spTree>
    <p:extLst>
      <p:ext uri="{BB962C8B-B14F-4D97-AF65-F5344CB8AC3E}">
        <p14:creationId xmlns:p14="http://schemas.microsoft.com/office/powerpoint/2010/main" val="30167011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B7AD1-49A4-74A9-036C-30559FEF2973}"/>
              </a:ext>
            </a:extLst>
          </p:cNvPr>
          <p:cNvSpPr>
            <a:spLocks noGrp="1"/>
          </p:cNvSpPr>
          <p:nvPr>
            <p:ph idx="1"/>
          </p:nvPr>
        </p:nvSpPr>
        <p:spPr/>
        <p:txBody>
          <a:bodyPr>
            <a:normAutofit/>
          </a:bodyPr>
          <a:lstStyle/>
          <a:p>
            <a:pPr marL="0" indent="0" algn="ctr">
              <a:lnSpc>
                <a:spcPct val="120000"/>
              </a:lnSpc>
              <a:buClr>
                <a:srgbClr val="808080"/>
              </a:buClr>
              <a:buNone/>
              <a:defRPr/>
            </a:pPr>
            <a:endParaRPr lang="en-US" sz="4400" dirty="0">
              <a:solidFill>
                <a:srgbClr val="0C70AC"/>
              </a:solidFill>
            </a:endParaRPr>
          </a:p>
          <a:p>
            <a:pPr marL="0" indent="0" algn="ctr">
              <a:lnSpc>
                <a:spcPct val="120000"/>
              </a:lnSpc>
              <a:buClr>
                <a:srgbClr val="808080"/>
              </a:buClr>
              <a:buNone/>
              <a:defRPr/>
            </a:pPr>
            <a:endParaRPr lang="en-US" sz="4400" dirty="0">
              <a:solidFill>
                <a:srgbClr val="0C70AC"/>
              </a:solidFill>
            </a:endParaRPr>
          </a:p>
          <a:p>
            <a:pPr marL="0" indent="0" algn="ctr">
              <a:lnSpc>
                <a:spcPct val="120000"/>
              </a:lnSpc>
              <a:buClr>
                <a:srgbClr val="808080"/>
              </a:buClr>
              <a:buNone/>
              <a:defRPr/>
            </a:pPr>
            <a:r>
              <a:rPr lang="en-US" sz="4400" dirty="0">
                <a:solidFill>
                  <a:srgbClr val="FF0000"/>
                </a:solidFill>
              </a:rPr>
              <a:t>Resume meeting recording</a:t>
            </a:r>
          </a:p>
        </p:txBody>
      </p:sp>
    </p:spTree>
    <p:extLst>
      <p:ext uri="{BB962C8B-B14F-4D97-AF65-F5344CB8AC3E}">
        <p14:creationId xmlns:p14="http://schemas.microsoft.com/office/powerpoint/2010/main" val="1544673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B7AD1-49A4-74A9-036C-30559FEF2973}"/>
              </a:ext>
            </a:extLst>
          </p:cNvPr>
          <p:cNvSpPr>
            <a:spLocks noGrp="1"/>
          </p:cNvSpPr>
          <p:nvPr>
            <p:ph idx="1"/>
          </p:nvPr>
        </p:nvSpPr>
        <p:spPr/>
        <p:txBody>
          <a:bodyPr>
            <a:normAutofit lnSpcReduction="10000"/>
          </a:bodyPr>
          <a:lstStyle/>
          <a:p>
            <a:pPr marL="0" indent="0" algn="just">
              <a:lnSpc>
                <a:spcPct val="120000"/>
              </a:lnSpc>
              <a:buClr>
                <a:srgbClr val="808080"/>
              </a:buClr>
              <a:buNone/>
              <a:defRPr/>
            </a:pPr>
            <a:r>
              <a:rPr lang="en-US" sz="1800" dirty="0"/>
              <a:t>We will elect each VP one at a time. Each candidate will have 5 minutes to address the Board </a:t>
            </a:r>
            <a:r>
              <a:rPr lang="en-US" sz="1800" dirty="0">
                <a:solidFill>
                  <a:srgbClr val="FF0000"/>
                </a:solidFill>
              </a:rPr>
              <a:t>(replaced by a recorded presentation in 2024)</a:t>
            </a:r>
            <a:r>
              <a:rPr lang="en-US" sz="1800" dirty="0"/>
              <a:t>, followed by 5 minutes for questions. The President-Elect candidates will have 10 minutes to address the Board </a:t>
            </a:r>
            <a:r>
              <a:rPr lang="en-US" sz="1800" dirty="0">
                <a:solidFill>
                  <a:srgbClr val="FF0000"/>
                </a:solidFill>
              </a:rPr>
              <a:t>(replaced by a recorded presentation in 2024)</a:t>
            </a:r>
            <a:r>
              <a:rPr lang="en-US" sz="1800" dirty="0"/>
              <a:t>, followed by 10 minutes for questions.. When not speaking and during discussion, candidates will be moved into the Waiting Room if online or outside of the meeting room. </a:t>
            </a:r>
          </a:p>
          <a:p>
            <a:pPr marL="0" indent="0" algn="just">
              <a:lnSpc>
                <a:spcPct val="120000"/>
              </a:lnSpc>
              <a:buClr>
                <a:srgbClr val="808080"/>
              </a:buClr>
              <a:buNone/>
              <a:defRPr/>
            </a:pPr>
            <a:r>
              <a:rPr lang="en-US" sz="1800" kern="0" dirty="0">
                <a:solidFill>
                  <a:srgbClr val="000000"/>
                </a:solidFill>
                <a:cs typeface="Arial" panose="020B0604020202020204" pitchFamily="34" charset="0"/>
              </a:rPr>
              <a:t>Once the vote has taken place, the platform tallies the votes automatically and anonymously. Please be reminded that the President will only vote to break a tie.</a:t>
            </a:r>
          </a:p>
          <a:p>
            <a:pPr marL="0" indent="0" algn="just">
              <a:lnSpc>
                <a:spcPct val="120000"/>
              </a:lnSpc>
              <a:buClr>
                <a:srgbClr val="808080"/>
              </a:buClr>
              <a:buNone/>
              <a:defRPr/>
            </a:pPr>
            <a:r>
              <a:rPr lang="en-US" sz="1800" kern="0" dirty="0">
                <a:solidFill>
                  <a:srgbClr val="000000"/>
                </a:solidFill>
                <a:cs typeface="Arial" panose="020B0604020202020204" pitchFamily="34" charset="0"/>
              </a:rPr>
              <a:t>Each vote will be taken electronically via Google Form. Before we begin, the Operation Manager will take us through a practice vote. TAKE PRACTICE VOTE.</a:t>
            </a:r>
          </a:p>
          <a:p>
            <a:pPr marL="0" indent="0" algn="just">
              <a:lnSpc>
                <a:spcPct val="120000"/>
              </a:lnSpc>
              <a:buClr>
                <a:srgbClr val="808080"/>
              </a:buClr>
              <a:buNone/>
              <a:defRPr/>
            </a:pPr>
            <a:r>
              <a:rPr lang="en-US" sz="1800" kern="0" dirty="0">
                <a:solidFill>
                  <a:srgbClr val="000000"/>
                </a:solidFill>
                <a:cs typeface="Arial" panose="020B0604020202020204" pitchFamily="34" charset="0"/>
              </a:rPr>
              <a:t>There is no reason to abstain in a secret ballot vote, but if someone does abstain, it will not count one way or another in the vote count, nor will it be included in the total count to figure how many votes required for a majority vote.</a:t>
            </a:r>
          </a:p>
          <a:p>
            <a:pPr marL="0" indent="0" algn="just">
              <a:lnSpc>
                <a:spcPct val="120000"/>
              </a:lnSpc>
              <a:buClr>
                <a:srgbClr val="808080"/>
              </a:buClr>
              <a:buNone/>
              <a:defRPr/>
            </a:pPr>
            <a:r>
              <a:rPr lang="en-US" sz="1800" kern="0" dirty="0">
                <a:solidFill>
                  <a:srgbClr val="000000"/>
                </a:solidFill>
                <a:cs typeface="Arial" panose="020B0604020202020204" pitchFamily="34" charset="0"/>
              </a:rPr>
              <a:t>Please be reminded that you must be in the room (either in-person or virtually) in order to vote.</a:t>
            </a:r>
          </a:p>
          <a:p>
            <a:pPr marL="0" indent="0" algn="just">
              <a:lnSpc>
                <a:spcPct val="120000"/>
              </a:lnSpc>
              <a:buClr>
                <a:srgbClr val="808080"/>
              </a:buClr>
              <a:buNone/>
              <a:defRPr/>
            </a:pPr>
            <a:r>
              <a:rPr lang="en-US" sz="1800" kern="0" dirty="0">
                <a:solidFill>
                  <a:srgbClr val="000000"/>
                </a:solidFill>
                <a:cs typeface="Arial" panose="020B0604020202020204" pitchFamily="34" charset="0"/>
              </a:rPr>
              <a:t>For discussion, do not use the general chat for discussion of candidates, as this will not be private. </a:t>
            </a:r>
          </a:p>
        </p:txBody>
      </p:sp>
      <p:sp>
        <p:nvSpPr>
          <p:cNvPr id="3" name="Title 2">
            <a:extLst>
              <a:ext uri="{FF2B5EF4-FFF2-40B4-BE49-F238E27FC236}">
                <a16:creationId xmlns:a16="http://schemas.microsoft.com/office/drawing/2014/main" id="{17E1A876-3498-B66A-9462-D1B11DCF8DCE}"/>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AESS Officer Election Process</a:t>
            </a:r>
            <a:endParaRPr lang="en-US" dirty="0"/>
          </a:p>
        </p:txBody>
      </p:sp>
    </p:spTree>
    <p:extLst>
      <p:ext uri="{BB962C8B-B14F-4D97-AF65-F5344CB8AC3E}">
        <p14:creationId xmlns:p14="http://schemas.microsoft.com/office/powerpoint/2010/main" val="195693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9AD14-0B54-83E9-DFAF-84DF8FF008D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A30E70-E383-A5BE-D12F-29037BA9B8A8}"/>
              </a:ext>
            </a:extLst>
          </p:cNvPr>
          <p:cNvSpPr>
            <a:spLocks noGrp="1"/>
          </p:cNvSpPr>
          <p:nvPr>
            <p:ph idx="1"/>
          </p:nvPr>
        </p:nvSpPr>
        <p:spPr>
          <a:xfrm>
            <a:off x="3967480" y="2387601"/>
            <a:ext cx="7272020" cy="2540000"/>
          </a:xfrm>
        </p:spPr>
        <p:txBody>
          <a:bodyPr>
            <a:normAutofit/>
          </a:bodyPr>
          <a:lstStyle/>
          <a:p>
            <a:pPr marL="0" indent="0" algn="just">
              <a:lnSpc>
                <a:spcPct val="120000"/>
              </a:lnSpc>
              <a:buClr>
                <a:srgbClr val="808080"/>
              </a:buClr>
              <a:buNone/>
              <a:defRPr/>
            </a:pPr>
            <a:r>
              <a:rPr lang="en-US" kern="0" dirty="0">
                <a:solidFill>
                  <a:srgbClr val="000000"/>
                </a:solidFill>
                <a:cs typeface="Arial" panose="020B0604020202020204" pitchFamily="34" charset="0"/>
              </a:rPr>
              <a:t>Each candidate will have a 5-minute time limit.</a:t>
            </a:r>
          </a:p>
          <a:p>
            <a:pPr marL="0" indent="0" algn="just">
              <a:lnSpc>
                <a:spcPct val="120000"/>
              </a:lnSpc>
              <a:buClr>
                <a:srgbClr val="808080"/>
              </a:buClr>
              <a:buNone/>
              <a:defRPr/>
            </a:pPr>
            <a:r>
              <a:rPr lang="en-US" kern="0" dirty="0">
                <a:solidFill>
                  <a:srgbClr val="000000"/>
                </a:solidFill>
                <a:cs typeface="Arial" panose="020B0604020202020204" pitchFamily="34" charset="0"/>
              </a:rPr>
              <a:t>The Operations Manager will provide a 1-minute courtesy warning by raising her hand.</a:t>
            </a:r>
          </a:p>
        </p:txBody>
      </p:sp>
      <p:sp>
        <p:nvSpPr>
          <p:cNvPr id="3" name="Title 2">
            <a:extLst>
              <a:ext uri="{FF2B5EF4-FFF2-40B4-BE49-F238E27FC236}">
                <a16:creationId xmlns:a16="http://schemas.microsoft.com/office/drawing/2014/main" id="{D321F30D-C57D-6416-3DED-3CCB3E00FA9B}"/>
              </a:ext>
            </a:extLst>
          </p:cNvPr>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AESS Officer Election Process</a:t>
            </a:r>
            <a:endParaRPr lang="en-US" dirty="0"/>
          </a:p>
        </p:txBody>
      </p:sp>
      <p:pic>
        <p:nvPicPr>
          <p:cNvPr id="6" name="Graphic 5" descr="Hourglass">
            <a:extLst>
              <a:ext uri="{FF2B5EF4-FFF2-40B4-BE49-F238E27FC236}">
                <a16:creationId xmlns:a16="http://schemas.microsoft.com/office/drawing/2014/main" id="{A78D14CD-096A-1AE1-D323-4DAEAE6317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2052320"/>
            <a:ext cx="3129280" cy="3129280"/>
          </a:xfrm>
          <a:prstGeom prst="rect">
            <a:avLst/>
          </a:prstGeom>
        </p:spPr>
      </p:pic>
    </p:spTree>
    <p:extLst>
      <p:ext uri="{BB962C8B-B14F-4D97-AF65-F5344CB8AC3E}">
        <p14:creationId xmlns:p14="http://schemas.microsoft.com/office/powerpoint/2010/main" val="451259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B7AD1-49A4-74A9-036C-30559FEF2973}"/>
              </a:ext>
            </a:extLst>
          </p:cNvPr>
          <p:cNvSpPr>
            <a:spLocks noGrp="1"/>
          </p:cNvSpPr>
          <p:nvPr>
            <p:ph idx="1"/>
          </p:nvPr>
        </p:nvSpPr>
        <p:spPr>
          <a:xfrm>
            <a:off x="734807" y="1188720"/>
            <a:ext cx="10618993" cy="1091493"/>
          </a:xfrm>
        </p:spPr>
        <p:txBody>
          <a:bodyPr>
            <a:normAutofit/>
          </a:bodyPr>
          <a:lstStyle/>
          <a:p>
            <a:pPr marL="0" indent="0" algn="ctr">
              <a:lnSpc>
                <a:spcPct val="120000"/>
              </a:lnSpc>
              <a:buClr>
                <a:srgbClr val="808080"/>
              </a:buClr>
              <a:buNone/>
              <a:defRPr/>
            </a:pPr>
            <a:r>
              <a:rPr lang="en-US" sz="2000" b="1" kern="0" dirty="0">
                <a:solidFill>
                  <a:srgbClr val="000000"/>
                </a:solidFill>
                <a:latin typeface="+mj-lt"/>
                <a:cs typeface="Arial" panose="020B0604020202020204" pitchFamily="34" charset="0"/>
              </a:rPr>
              <a:t>The order of offices for election are in alphabetical order after President-Elect, which will be first. The names to be considered are in alphabetical order.</a:t>
            </a:r>
          </a:p>
        </p:txBody>
      </p:sp>
      <p:sp>
        <p:nvSpPr>
          <p:cNvPr id="3" name="Title 2">
            <a:extLst>
              <a:ext uri="{FF2B5EF4-FFF2-40B4-BE49-F238E27FC236}">
                <a16:creationId xmlns:a16="http://schemas.microsoft.com/office/drawing/2014/main" id="{17E1A876-3498-B66A-9462-D1B11DCF8DCE}"/>
              </a:ext>
            </a:extLst>
          </p:cNvPr>
          <p:cNvSpPr>
            <a:spLocks noGrp="1"/>
          </p:cNvSpPr>
          <p:nvPr>
            <p:ph type="title"/>
          </p:nvPr>
        </p:nvSpPr>
        <p:spPr>
          <a:xfrm>
            <a:off x="734807" y="97779"/>
            <a:ext cx="10515600" cy="483395"/>
          </a:xfrm>
        </p:spPr>
        <p:txBody>
          <a:bodyPr/>
          <a:lstStyle/>
          <a:p>
            <a:r>
              <a:rPr lang="en-US" altLang="en-US" dirty="0">
                <a:latin typeface="Arial" panose="020B0604020202020204" pitchFamily="34" charset="0"/>
                <a:cs typeface="Arial" panose="020B0604020202020204" pitchFamily="34" charset="0"/>
              </a:rPr>
              <a:t>Officer Slate Proposed by N&amp;A Committee</a:t>
            </a:r>
            <a:endParaRPr lang="en-US" dirty="0"/>
          </a:p>
        </p:txBody>
      </p:sp>
      <p:sp>
        <p:nvSpPr>
          <p:cNvPr id="4" name="Content Placeholder 1">
            <a:extLst>
              <a:ext uri="{FF2B5EF4-FFF2-40B4-BE49-F238E27FC236}">
                <a16:creationId xmlns:a16="http://schemas.microsoft.com/office/drawing/2014/main" id="{41446F04-AB70-D77A-83D1-60DA4FC40DE4}"/>
              </a:ext>
            </a:extLst>
          </p:cNvPr>
          <p:cNvSpPr txBox="1">
            <a:spLocks/>
          </p:cNvSpPr>
          <p:nvPr/>
        </p:nvSpPr>
        <p:spPr>
          <a:xfrm>
            <a:off x="734806" y="2151348"/>
            <a:ext cx="10618993" cy="4287552"/>
          </a:xfrm>
          <a:prstGeom prst="rect">
            <a:avLst/>
          </a:prstGeom>
        </p:spPr>
        <p:txBody>
          <a:bodyPr numCol="3">
            <a:normAutofit/>
          </a:bodyPr>
          <a:lstStyle>
            <a:lvl1pPr marL="228600" indent="-228600" algn="l" defTabSz="914400" rtl="0" eaLnBrk="1" latinLnBrk="0" hangingPunct="1">
              <a:lnSpc>
                <a:spcPct val="90000"/>
              </a:lnSpc>
              <a:spcBef>
                <a:spcPts val="1000"/>
              </a:spcBef>
              <a:buClr>
                <a:srgbClr val="0C70A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C70A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C70AC"/>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C70AC"/>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C70AC"/>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808080"/>
              </a:buClr>
              <a:buFont typeface="Arial" panose="020B0604020202020204" pitchFamily="34" charset="0"/>
              <a:buNone/>
              <a:defRPr/>
            </a:pPr>
            <a:r>
              <a:rPr lang="en-US" sz="2000" b="1" kern="0" dirty="0">
                <a:solidFill>
                  <a:srgbClr val="000000"/>
                </a:solidFill>
                <a:latin typeface="+mj-lt"/>
                <a:cs typeface="Arial" panose="020B0604020202020204" pitchFamily="34" charset="0"/>
              </a:rPr>
              <a:t>President-Elect</a:t>
            </a:r>
          </a:p>
          <a:p>
            <a:pPr marL="463550">
              <a:lnSpc>
                <a:spcPct val="100000"/>
              </a:lnSpc>
              <a:buClr>
                <a:srgbClr val="808080"/>
              </a:buClr>
              <a:defRPr/>
            </a:pPr>
            <a:r>
              <a:rPr lang="en-US" sz="2000" kern="0" dirty="0">
                <a:solidFill>
                  <a:srgbClr val="000000"/>
                </a:solidFill>
                <a:latin typeface="+mj-lt"/>
                <a:cs typeface="Arial" panose="020B0604020202020204" pitchFamily="34" charset="0"/>
              </a:rPr>
              <a:t>Dale Blair</a:t>
            </a:r>
          </a:p>
          <a:p>
            <a:pPr marL="463550">
              <a:lnSpc>
                <a:spcPct val="100000"/>
              </a:lnSpc>
              <a:buClr>
                <a:srgbClr val="808080"/>
              </a:buClr>
              <a:defRPr/>
            </a:pPr>
            <a:r>
              <a:rPr lang="en-US" sz="2000" kern="0" dirty="0">
                <a:solidFill>
                  <a:srgbClr val="000000"/>
                </a:solidFill>
                <a:latin typeface="+mj-lt"/>
                <a:cs typeface="Arial" panose="020B0604020202020204" pitchFamily="34" charset="0"/>
              </a:rPr>
              <a:t>Braham </a:t>
            </a:r>
            <a:r>
              <a:rPr lang="en-US" sz="2000" kern="0" dirty="0" err="1">
                <a:solidFill>
                  <a:srgbClr val="000000"/>
                </a:solidFill>
                <a:latin typeface="+mj-lt"/>
                <a:cs typeface="Arial" panose="020B0604020202020204" pitchFamily="34" charset="0"/>
              </a:rPr>
              <a:t>Himed</a:t>
            </a:r>
            <a:endParaRPr lang="en-US" sz="2000" kern="0" dirty="0">
              <a:solidFill>
                <a:srgbClr val="000000"/>
              </a:solidFill>
              <a:latin typeface="+mj-lt"/>
              <a:cs typeface="Arial" panose="020B0604020202020204" pitchFamily="34" charset="0"/>
            </a:endParaRPr>
          </a:p>
          <a:p>
            <a:pPr marL="0" indent="0">
              <a:lnSpc>
                <a:spcPct val="100000"/>
              </a:lnSpc>
              <a:buClr>
                <a:srgbClr val="808080"/>
              </a:buClr>
              <a:buFont typeface="Arial" panose="020B0604020202020204" pitchFamily="34" charset="0"/>
              <a:buNone/>
              <a:defRPr/>
            </a:pPr>
            <a:r>
              <a:rPr lang="en-US" sz="2000" b="1" kern="0" dirty="0">
                <a:solidFill>
                  <a:srgbClr val="000000"/>
                </a:solidFill>
                <a:latin typeface="+mj-lt"/>
                <a:cs typeface="Arial" panose="020B0604020202020204" pitchFamily="34" charset="0"/>
              </a:rPr>
              <a:t>VP Awards </a:t>
            </a:r>
          </a:p>
          <a:p>
            <a:pPr marL="463550">
              <a:lnSpc>
                <a:spcPct val="100000"/>
              </a:lnSpc>
              <a:buClr>
                <a:srgbClr val="808080"/>
              </a:buClr>
              <a:defRPr/>
            </a:pPr>
            <a:r>
              <a:rPr lang="en-US" sz="2000" kern="0" dirty="0">
                <a:solidFill>
                  <a:srgbClr val="000000"/>
                </a:solidFill>
                <a:latin typeface="+mj-lt"/>
                <a:cs typeface="Arial" panose="020B0604020202020204" pitchFamily="34" charset="0"/>
              </a:rPr>
              <a:t>Dale Blair (2</a:t>
            </a:r>
            <a:r>
              <a:rPr lang="en-US" sz="2000" kern="0" baseline="30000" dirty="0">
                <a:solidFill>
                  <a:srgbClr val="000000"/>
                </a:solidFill>
                <a:latin typeface="+mj-lt"/>
                <a:cs typeface="Arial" panose="020B0604020202020204" pitchFamily="34" charset="0"/>
              </a:rPr>
              <a:t>nd</a:t>
            </a:r>
            <a:r>
              <a:rPr lang="en-US" sz="2000" kern="0" dirty="0">
                <a:solidFill>
                  <a:srgbClr val="000000"/>
                </a:solidFill>
                <a:latin typeface="+mj-lt"/>
                <a:cs typeface="Arial" panose="020B0604020202020204" pitchFamily="34" charset="0"/>
              </a:rPr>
              <a:t> term)</a:t>
            </a:r>
          </a:p>
          <a:p>
            <a:pPr marL="0" indent="0">
              <a:lnSpc>
                <a:spcPct val="100000"/>
              </a:lnSpc>
              <a:buClr>
                <a:srgbClr val="808080"/>
              </a:buClr>
              <a:buFont typeface="Arial" panose="020B0604020202020204" pitchFamily="34" charset="0"/>
              <a:buNone/>
              <a:defRPr/>
            </a:pPr>
            <a:r>
              <a:rPr lang="en-US" sz="2000" b="1" kern="0" dirty="0">
                <a:solidFill>
                  <a:srgbClr val="000000"/>
                </a:solidFill>
                <a:latin typeface="+mj-lt"/>
                <a:cs typeface="Arial" panose="020B0604020202020204" pitchFamily="34" charset="0"/>
              </a:rPr>
              <a:t>VP Conferences </a:t>
            </a:r>
          </a:p>
          <a:p>
            <a:pPr marL="463550">
              <a:lnSpc>
                <a:spcPct val="100000"/>
              </a:lnSpc>
              <a:buClr>
                <a:srgbClr val="808080"/>
              </a:buClr>
              <a:defRPr/>
            </a:pPr>
            <a:r>
              <a:rPr lang="en-US" sz="2000" kern="0" dirty="0">
                <a:solidFill>
                  <a:srgbClr val="000000"/>
                </a:solidFill>
                <a:latin typeface="+mj-lt"/>
                <a:cs typeface="Arial" panose="020B0604020202020204" pitchFamily="34" charset="0"/>
              </a:rPr>
              <a:t>Lorenzo Lo Monte</a:t>
            </a:r>
          </a:p>
          <a:p>
            <a:pPr marL="0" indent="0">
              <a:lnSpc>
                <a:spcPct val="100000"/>
              </a:lnSpc>
              <a:buClr>
                <a:srgbClr val="808080"/>
              </a:buClr>
              <a:buFont typeface="Arial" panose="020B0604020202020204" pitchFamily="34" charset="0"/>
              <a:buNone/>
              <a:defRPr/>
            </a:pPr>
            <a:r>
              <a:rPr lang="en-US" sz="2000" b="1" kern="0" dirty="0">
                <a:solidFill>
                  <a:srgbClr val="000000"/>
                </a:solidFill>
                <a:latin typeface="+mj-lt"/>
                <a:cs typeface="Arial" panose="020B0604020202020204" pitchFamily="34" charset="0"/>
              </a:rPr>
              <a:t>VP Education</a:t>
            </a:r>
          </a:p>
          <a:p>
            <a:pPr marL="463550">
              <a:lnSpc>
                <a:spcPct val="100000"/>
              </a:lnSpc>
              <a:buClr>
                <a:srgbClr val="808080"/>
              </a:buClr>
              <a:defRPr/>
            </a:pPr>
            <a:r>
              <a:rPr lang="en-US" sz="2000" kern="0" dirty="0">
                <a:solidFill>
                  <a:srgbClr val="000000"/>
                </a:solidFill>
                <a:latin typeface="+mj-lt"/>
                <a:cs typeface="Arial" panose="020B0604020202020204" pitchFamily="34" charset="0"/>
              </a:rPr>
              <a:t>Luke Rosenberg</a:t>
            </a:r>
          </a:p>
          <a:p>
            <a:pPr marL="463550">
              <a:lnSpc>
                <a:spcPct val="100000"/>
              </a:lnSpc>
              <a:buClr>
                <a:srgbClr val="808080"/>
              </a:buClr>
              <a:defRPr/>
            </a:pPr>
            <a:r>
              <a:rPr lang="en-US" sz="2000" kern="0" dirty="0">
                <a:solidFill>
                  <a:srgbClr val="000000"/>
                </a:solidFill>
                <a:latin typeface="+mj-lt"/>
                <a:cs typeface="Arial" panose="020B0604020202020204" pitchFamily="34" charset="0"/>
              </a:rPr>
              <a:t>Puneet Kumar Mishra</a:t>
            </a:r>
          </a:p>
          <a:p>
            <a:pPr marL="0" indent="0">
              <a:lnSpc>
                <a:spcPct val="100000"/>
              </a:lnSpc>
              <a:buClr>
                <a:srgbClr val="808080"/>
              </a:buClr>
              <a:buFont typeface="Arial" panose="020B0604020202020204" pitchFamily="34" charset="0"/>
              <a:buNone/>
              <a:defRPr/>
            </a:pPr>
            <a:r>
              <a:rPr lang="en-US" sz="2000" b="1" kern="0" dirty="0">
                <a:solidFill>
                  <a:srgbClr val="000000"/>
                </a:solidFill>
                <a:latin typeface="+mj-lt"/>
                <a:cs typeface="Arial" panose="020B0604020202020204" pitchFamily="34" charset="0"/>
              </a:rPr>
              <a:t>VP Finance </a:t>
            </a:r>
          </a:p>
          <a:p>
            <a:pPr marL="463550">
              <a:lnSpc>
                <a:spcPct val="100000"/>
              </a:lnSpc>
              <a:buClr>
                <a:srgbClr val="808080"/>
              </a:buClr>
              <a:defRPr/>
            </a:pPr>
            <a:r>
              <a:rPr lang="en-US" sz="2000" kern="0" dirty="0">
                <a:solidFill>
                  <a:srgbClr val="000000"/>
                </a:solidFill>
                <a:latin typeface="+mj-lt"/>
                <a:cs typeface="Arial" panose="020B0604020202020204" pitchFamily="34" charset="0"/>
              </a:rPr>
              <a:t>Michael Noble</a:t>
            </a:r>
          </a:p>
          <a:p>
            <a:pPr marL="0" indent="0">
              <a:lnSpc>
                <a:spcPct val="100000"/>
              </a:lnSpc>
              <a:buClr>
                <a:srgbClr val="808080"/>
              </a:buClr>
              <a:buFont typeface="Arial" panose="020B0604020202020204" pitchFamily="34" charset="0"/>
              <a:buNone/>
              <a:defRPr/>
            </a:pPr>
            <a:r>
              <a:rPr lang="en-US" sz="2000" b="1" kern="0" dirty="0">
                <a:solidFill>
                  <a:srgbClr val="000000"/>
                </a:solidFill>
                <a:latin typeface="+mj-lt"/>
                <a:cs typeface="Arial" panose="020B0604020202020204" pitchFamily="34" charset="0"/>
              </a:rPr>
              <a:t>VP Industry Relations </a:t>
            </a:r>
          </a:p>
          <a:p>
            <a:pPr marL="463550">
              <a:lnSpc>
                <a:spcPct val="100000"/>
              </a:lnSpc>
              <a:buClr>
                <a:srgbClr val="808080"/>
              </a:buClr>
              <a:defRPr/>
            </a:pPr>
            <a:r>
              <a:rPr lang="en-US" sz="2000" kern="0" dirty="0">
                <a:solidFill>
                  <a:srgbClr val="000000"/>
                </a:solidFill>
                <a:latin typeface="+mj-lt"/>
                <a:cs typeface="Arial" panose="020B0604020202020204" pitchFamily="34" charset="0"/>
              </a:rPr>
              <a:t>Barry Tilton</a:t>
            </a:r>
            <a:endParaRPr lang="en-US" sz="2000" b="1" kern="0" dirty="0">
              <a:solidFill>
                <a:srgbClr val="000000"/>
              </a:solidFill>
              <a:latin typeface="+mj-lt"/>
              <a:cs typeface="Arial" panose="020B0604020202020204" pitchFamily="34" charset="0"/>
            </a:endParaRPr>
          </a:p>
          <a:p>
            <a:pPr marL="0" indent="0">
              <a:lnSpc>
                <a:spcPct val="100000"/>
              </a:lnSpc>
              <a:buClr>
                <a:srgbClr val="808080"/>
              </a:buClr>
              <a:buFont typeface="Arial" panose="020B0604020202020204" pitchFamily="34" charset="0"/>
              <a:buNone/>
              <a:defRPr/>
            </a:pPr>
            <a:r>
              <a:rPr lang="en-US" sz="2000" b="1" kern="0" dirty="0">
                <a:solidFill>
                  <a:srgbClr val="000000"/>
                </a:solidFill>
                <a:latin typeface="+mj-lt"/>
                <a:cs typeface="Arial" panose="020B0604020202020204" pitchFamily="34" charset="0"/>
              </a:rPr>
              <a:t>VP Member Services </a:t>
            </a:r>
          </a:p>
          <a:p>
            <a:pPr marL="463550">
              <a:lnSpc>
                <a:spcPct val="100000"/>
              </a:lnSpc>
              <a:buClr>
                <a:srgbClr val="808080"/>
              </a:buClr>
              <a:defRPr/>
            </a:pPr>
            <a:r>
              <a:rPr lang="en-US" sz="2000" kern="0" dirty="0">
                <a:solidFill>
                  <a:srgbClr val="000000"/>
                </a:solidFill>
                <a:latin typeface="+mj-lt"/>
                <a:cs typeface="Arial" panose="020B0604020202020204" pitchFamily="34" charset="0"/>
              </a:rPr>
              <a:t>Scott Goldstein</a:t>
            </a:r>
            <a:endParaRPr lang="en-US" sz="2000" b="1" kern="0" dirty="0">
              <a:solidFill>
                <a:srgbClr val="000000"/>
              </a:solidFill>
              <a:latin typeface="+mj-lt"/>
              <a:cs typeface="Arial" panose="020B0604020202020204" pitchFamily="34" charset="0"/>
            </a:endParaRPr>
          </a:p>
          <a:p>
            <a:pPr marL="0" indent="0">
              <a:lnSpc>
                <a:spcPct val="100000"/>
              </a:lnSpc>
              <a:buClr>
                <a:srgbClr val="808080"/>
              </a:buClr>
              <a:buFont typeface="Arial" panose="020B0604020202020204" pitchFamily="34" charset="0"/>
              <a:buNone/>
              <a:defRPr/>
            </a:pPr>
            <a:r>
              <a:rPr lang="en-US" sz="2000" b="1" kern="0" dirty="0">
                <a:solidFill>
                  <a:srgbClr val="000000"/>
                </a:solidFill>
                <a:latin typeface="+mj-lt"/>
                <a:cs typeface="Arial" panose="020B0604020202020204" pitchFamily="34" charset="0"/>
              </a:rPr>
              <a:t>VP Publications </a:t>
            </a:r>
          </a:p>
          <a:p>
            <a:pPr marL="463550">
              <a:lnSpc>
                <a:spcPct val="100000"/>
              </a:lnSpc>
              <a:buClr>
                <a:srgbClr val="808080"/>
              </a:buClr>
              <a:defRPr/>
            </a:pPr>
            <a:r>
              <a:rPr lang="en-US" sz="2000" kern="0" dirty="0">
                <a:solidFill>
                  <a:srgbClr val="000000"/>
                </a:solidFill>
                <a:latin typeface="+mj-lt"/>
                <a:cs typeface="Arial" panose="020B0604020202020204" pitchFamily="34" charset="0"/>
              </a:rPr>
              <a:t>Luke Rosenberg (2</a:t>
            </a:r>
            <a:r>
              <a:rPr lang="en-US" sz="2000" kern="0" baseline="30000" dirty="0">
                <a:solidFill>
                  <a:srgbClr val="000000"/>
                </a:solidFill>
                <a:latin typeface="+mj-lt"/>
                <a:cs typeface="Arial" panose="020B0604020202020204" pitchFamily="34" charset="0"/>
              </a:rPr>
              <a:t>nd</a:t>
            </a:r>
            <a:r>
              <a:rPr lang="en-US" sz="2000" kern="0" dirty="0">
                <a:solidFill>
                  <a:srgbClr val="000000"/>
                </a:solidFill>
                <a:latin typeface="+mj-lt"/>
                <a:cs typeface="Arial" panose="020B0604020202020204" pitchFamily="34" charset="0"/>
              </a:rPr>
              <a:t> Term)</a:t>
            </a:r>
            <a:endParaRPr lang="en-US" sz="2000" b="1" kern="0" dirty="0">
              <a:solidFill>
                <a:srgbClr val="000000"/>
              </a:solidFill>
              <a:latin typeface="+mj-lt"/>
              <a:cs typeface="Arial" panose="020B0604020202020204" pitchFamily="34" charset="0"/>
            </a:endParaRPr>
          </a:p>
          <a:p>
            <a:pPr marL="0" indent="0">
              <a:lnSpc>
                <a:spcPct val="100000"/>
              </a:lnSpc>
              <a:buClr>
                <a:srgbClr val="808080"/>
              </a:buClr>
              <a:buFont typeface="Arial" panose="020B0604020202020204" pitchFamily="34" charset="0"/>
              <a:buNone/>
              <a:defRPr/>
            </a:pPr>
            <a:r>
              <a:rPr lang="en-US" sz="2000" b="1" kern="0" dirty="0">
                <a:solidFill>
                  <a:srgbClr val="000000"/>
                </a:solidFill>
                <a:latin typeface="+mj-lt"/>
                <a:cs typeface="Arial" panose="020B0604020202020204" pitchFamily="34" charset="0"/>
              </a:rPr>
              <a:t>VP Technical Operations </a:t>
            </a:r>
          </a:p>
          <a:p>
            <a:pPr marL="463550">
              <a:lnSpc>
                <a:spcPct val="100000"/>
              </a:lnSpc>
              <a:buClr>
                <a:srgbClr val="808080"/>
              </a:buClr>
              <a:defRPr/>
            </a:pPr>
            <a:r>
              <a:rPr lang="en-US" sz="2000" kern="0" dirty="0">
                <a:solidFill>
                  <a:srgbClr val="000000"/>
                </a:solidFill>
                <a:latin typeface="+mj-lt"/>
                <a:cs typeface="Arial" panose="020B0604020202020204" pitchFamily="34" charset="0"/>
              </a:rPr>
              <a:t>Roberto Sabatini (2</a:t>
            </a:r>
            <a:r>
              <a:rPr lang="en-US" sz="2000" kern="0" baseline="30000" dirty="0">
                <a:solidFill>
                  <a:srgbClr val="000000"/>
                </a:solidFill>
                <a:latin typeface="+mj-lt"/>
                <a:cs typeface="Arial" panose="020B0604020202020204" pitchFamily="34" charset="0"/>
              </a:rPr>
              <a:t>nd</a:t>
            </a:r>
            <a:r>
              <a:rPr lang="en-US" sz="2000" kern="0" dirty="0">
                <a:solidFill>
                  <a:srgbClr val="000000"/>
                </a:solidFill>
                <a:latin typeface="+mj-lt"/>
                <a:cs typeface="Arial" panose="020B0604020202020204" pitchFamily="34" charset="0"/>
              </a:rPr>
              <a:t> Term)</a:t>
            </a:r>
          </a:p>
        </p:txBody>
      </p:sp>
    </p:spTree>
    <p:extLst>
      <p:ext uri="{BB962C8B-B14F-4D97-AF65-F5344CB8AC3E}">
        <p14:creationId xmlns:p14="http://schemas.microsoft.com/office/powerpoint/2010/main" val="3046402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DB7AD1-49A4-74A9-036C-30559FEF2973}"/>
              </a:ext>
            </a:extLst>
          </p:cNvPr>
          <p:cNvSpPr>
            <a:spLocks noGrp="1"/>
          </p:cNvSpPr>
          <p:nvPr>
            <p:ph idx="1"/>
          </p:nvPr>
        </p:nvSpPr>
        <p:spPr/>
        <p:txBody>
          <a:bodyPr>
            <a:normAutofit/>
          </a:bodyPr>
          <a:lstStyle/>
          <a:p>
            <a:pPr marL="0" indent="0" algn="ctr">
              <a:lnSpc>
                <a:spcPct val="120000"/>
              </a:lnSpc>
              <a:buClr>
                <a:srgbClr val="808080"/>
              </a:buClr>
              <a:buNone/>
              <a:defRPr/>
            </a:pPr>
            <a:endParaRPr lang="en-US" sz="4400" dirty="0">
              <a:solidFill>
                <a:srgbClr val="0C70AC"/>
              </a:solidFill>
            </a:endParaRPr>
          </a:p>
          <a:p>
            <a:pPr marL="0" indent="0" algn="ctr">
              <a:lnSpc>
                <a:spcPct val="120000"/>
              </a:lnSpc>
              <a:buClr>
                <a:srgbClr val="808080"/>
              </a:buClr>
              <a:buNone/>
              <a:defRPr/>
            </a:pPr>
            <a:endParaRPr lang="en-US" sz="4400" dirty="0">
              <a:solidFill>
                <a:srgbClr val="0C70AC"/>
              </a:solidFill>
            </a:endParaRPr>
          </a:p>
          <a:p>
            <a:pPr marL="0" indent="0" algn="ctr">
              <a:lnSpc>
                <a:spcPct val="120000"/>
              </a:lnSpc>
              <a:buClr>
                <a:srgbClr val="808080"/>
              </a:buClr>
              <a:buNone/>
              <a:defRPr/>
            </a:pPr>
            <a:r>
              <a:rPr lang="en-US" sz="4400" dirty="0">
                <a:solidFill>
                  <a:srgbClr val="FF0000"/>
                </a:solidFill>
              </a:rPr>
              <a:t>Pause meeting recording</a:t>
            </a:r>
          </a:p>
        </p:txBody>
      </p:sp>
    </p:spTree>
    <p:extLst>
      <p:ext uri="{BB962C8B-B14F-4D97-AF65-F5344CB8AC3E}">
        <p14:creationId xmlns:p14="http://schemas.microsoft.com/office/powerpoint/2010/main" val="2481163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2873</TotalTime>
  <Words>7054</Words>
  <Application>Microsoft Office PowerPoint</Application>
  <PresentationFormat>Widescreen</PresentationFormat>
  <Paragraphs>374</Paragraphs>
  <Slides>59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Aptos</vt:lpstr>
      <vt:lpstr>Arial</vt:lpstr>
      <vt:lpstr>Calibri</vt:lpstr>
      <vt:lpstr>Calibri Light</vt:lpstr>
      <vt:lpstr>LucidaGrande</vt:lpstr>
      <vt:lpstr>Symbol</vt:lpstr>
      <vt:lpstr>Office Theme</vt:lpstr>
      <vt:lpstr>PowerPoint Presentation</vt:lpstr>
      <vt:lpstr>2024 N&amp;A Committee</vt:lpstr>
      <vt:lpstr>Nominations</vt:lpstr>
      <vt:lpstr>Committee Ongoing Activities</vt:lpstr>
      <vt:lpstr>AESS Officer Election Process</vt:lpstr>
      <vt:lpstr>AESS Officer Election Process</vt:lpstr>
      <vt:lpstr>AESS Officer Election Process</vt:lpstr>
      <vt:lpstr>Officer Slate Proposed by N&amp;A Committee</vt:lpstr>
      <vt:lpstr>PowerPoint Presentation</vt:lpstr>
      <vt:lpstr>PowerPoint Presentation</vt:lpstr>
      <vt:lpstr>President-Elect</vt:lpstr>
      <vt:lpstr>Dale Blair Bio</vt:lpstr>
      <vt:lpstr>Dale Blair Statement</vt:lpstr>
      <vt:lpstr>President-Elect</vt:lpstr>
      <vt:lpstr>Braham Himed Bio</vt:lpstr>
      <vt:lpstr>Braham Himed Statement</vt:lpstr>
      <vt:lpstr>President-Elect</vt:lpstr>
      <vt:lpstr>PowerPoint Presentation</vt:lpstr>
      <vt:lpstr>VP Awards</vt:lpstr>
      <vt:lpstr>Dale Blair Bio</vt:lpstr>
      <vt:lpstr>Dale Blair Statement</vt:lpstr>
      <vt:lpstr>PowerPoint Presentation</vt:lpstr>
      <vt:lpstr>VP Conferences</vt:lpstr>
      <vt:lpstr>Lorenzo Lo Monte Bio</vt:lpstr>
      <vt:lpstr>Lorenzo Lo Monte Statement</vt:lpstr>
      <vt:lpstr>VP Conferences</vt:lpstr>
      <vt:lpstr>PowerPoint Presentation</vt:lpstr>
      <vt:lpstr>VP Education</vt:lpstr>
      <vt:lpstr>Puneet Kumar Mishra Bio</vt:lpstr>
      <vt:lpstr>Puneet Kumar Mishra Statement</vt:lpstr>
      <vt:lpstr>VP Education</vt:lpstr>
      <vt:lpstr>PowerPoint Presentation</vt:lpstr>
      <vt:lpstr>VP Finance</vt:lpstr>
      <vt:lpstr>Michael Noble Bio</vt:lpstr>
      <vt:lpstr>Michael Noble Statement</vt:lpstr>
      <vt:lpstr>VP Finance</vt:lpstr>
      <vt:lpstr>PowerPoint Presentation</vt:lpstr>
      <vt:lpstr>VP Industry Relations</vt:lpstr>
      <vt:lpstr>Barry Tilton Bio</vt:lpstr>
      <vt:lpstr>Barry Tilton Statement</vt:lpstr>
      <vt:lpstr>VP Industry Relations</vt:lpstr>
      <vt:lpstr>PowerPoint Presentation</vt:lpstr>
      <vt:lpstr>VP Member Services</vt:lpstr>
      <vt:lpstr>Scott Goldstein Bio</vt:lpstr>
      <vt:lpstr>Scott Goldstein Statement</vt:lpstr>
      <vt:lpstr>Lorenzo Lo Monte Bio</vt:lpstr>
      <vt:lpstr>Lorenzo Lo Monte Statement</vt:lpstr>
      <vt:lpstr>VP Member Services</vt:lpstr>
      <vt:lpstr>PowerPoint Presentation</vt:lpstr>
      <vt:lpstr>VP Publications</vt:lpstr>
      <vt:lpstr>Luke Rosenberg Bio</vt:lpstr>
      <vt:lpstr>Luke Rosenberg Statement</vt:lpstr>
      <vt:lpstr>VP Publications</vt:lpstr>
      <vt:lpstr>PowerPoint Presentation</vt:lpstr>
      <vt:lpstr>VP Technical Operations</vt:lpstr>
      <vt:lpstr>Roberto Sabatini Bio</vt:lpstr>
      <vt:lpstr>Roberto Sabatini Statement</vt:lpstr>
      <vt:lpstr>VP Technical Operations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Hough,Mackenzie C</dc:creator>
  <cp:lastModifiedBy>Amanda Osborn</cp:lastModifiedBy>
  <cp:revision>87</cp:revision>
  <dcterms:created xsi:type="dcterms:W3CDTF">2020-06-23T20:53:44Z</dcterms:created>
  <dcterms:modified xsi:type="dcterms:W3CDTF">2024-10-26T11:26:51Z</dcterms:modified>
</cp:coreProperties>
</file>