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45" r:id="rId2"/>
    <p:sldId id="440" r:id="rId3"/>
    <p:sldId id="444" r:id="rId4"/>
    <p:sldId id="446" r:id="rId5"/>
    <p:sldId id="448" r:id="rId6"/>
    <p:sldId id="449" r:id="rId7"/>
    <p:sldId id="455" r:id="rId8"/>
    <p:sldId id="450" r:id="rId9"/>
    <p:sldId id="454" r:id="rId10"/>
    <p:sldId id="451" r:id="rId11"/>
    <p:sldId id="452" r:id="rId12"/>
    <p:sldId id="456" r:id="rId13"/>
    <p:sldId id="464" r:id="rId14"/>
    <p:sldId id="466" r:id="rId15"/>
    <p:sldId id="459" r:id="rId16"/>
    <p:sldId id="457" r:id="rId17"/>
    <p:sldId id="458" r:id="rId18"/>
    <p:sldId id="460" r:id="rId19"/>
    <p:sldId id="4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0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0" autoAdjust="0"/>
    <p:restoredTop sz="94660"/>
  </p:normalViewPr>
  <p:slideViewPr>
    <p:cSldViewPr snapToGrid="0">
      <p:cViewPr varScale="1">
        <p:scale>
          <a:sx n="102" d="100"/>
          <a:sy n="102" d="100"/>
        </p:scale>
        <p:origin x="192"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F30DD-E43C-CA4B-A5FB-77BBC5ADDAB7}"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0F3D1-4F9A-AB43-BBB2-4BBDABDECCA1}" type="slidenum">
              <a:rPr lang="en-US" smtClean="0"/>
              <a:t>‹#›</a:t>
            </a:fld>
            <a:endParaRPr lang="en-US"/>
          </a:p>
        </p:txBody>
      </p:sp>
    </p:spTree>
    <p:extLst>
      <p:ext uri="{BB962C8B-B14F-4D97-AF65-F5344CB8AC3E}">
        <p14:creationId xmlns:p14="http://schemas.microsoft.com/office/powerpoint/2010/main" val="320465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0FEB-13BF-49E2-AA65-ECB0819A8BC3}"/>
              </a:ext>
            </a:extLst>
          </p:cNvPr>
          <p:cNvSpPr>
            <a:spLocks noGrp="1"/>
          </p:cNvSpPr>
          <p:nvPr userDrawn="1"/>
        </p:nvSpPr>
        <p:spPr>
          <a:xfrm>
            <a:off x="734807" y="76237"/>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endParaRPr lang="en-US">
              <a:solidFill>
                <a:schemeClr val="bg1"/>
              </a:solidFill>
            </a:endParaRPr>
          </a:p>
        </p:txBody>
      </p:sp>
      <p:sp>
        <p:nvSpPr>
          <p:cNvPr id="4" name="Title 1">
            <a:extLst>
              <a:ext uri="{FF2B5EF4-FFF2-40B4-BE49-F238E27FC236}">
                <a16:creationId xmlns:a16="http://schemas.microsoft.com/office/drawing/2014/main" id="{C2FE6A51-0C90-4250-B4B1-2EF2C892A313}"/>
              </a:ext>
            </a:extLst>
          </p:cNvPr>
          <p:cNvSpPr>
            <a:spLocks noGrp="1"/>
          </p:cNvSpPr>
          <p:nvPr>
            <p:ph type="title"/>
          </p:nvPr>
        </p:nvSpPr>
        <p:spPr>
          <a:xfrm>
            <a:off x="300318" y="114113"/>
            <a:ext cx="10515600" cy="710640"/>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76019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F9F1-ADEA-43FA-843B-403AB26F0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9FB9A-D2A1-4AE9-A254-6C639E38B75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8BAC1-A068-4411-BE9A-417483ADF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7DD6CDE-1993-4DA6-97C4-CD04F189ED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02E51F-634B-49C0-9CA1-7BB3452E930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77243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466-98E4-4591-B691-9487944F3D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41B2C2-B28A-4289-80C5-D36AF6DC78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38F87-FA44-4454-88AC-AACF0718C4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8B0F60E-6F02-454A-A1D3-4F4AE6D29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82F6B-41CA-4065-B364-8D5143CEF18A}"/>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842210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312-30E2-4915-A6CD-B137F15231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FADC2D-1BFE-476F-96A8-5477B18E8E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7B612A-A41D-4DAD-AC72-1B85593B3A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D6DAC4-BCFC-4965-B9F1-7ECC81AEF3D2}"/>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74196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D76CE-0001-449E-B549-1413AA2CAF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7AA05D-3E96-4A54-A699-9DAEF341D37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74ECA7E-C502-4A62-A138-8970A77487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B6D11-9EA4-4A25-B711-D84864227C29}"/>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800263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FC8D-FAC4-4880-9373-C4D5AD998EE4}"/>
              </a:ext>
            </a:extLst>
          </p:cNvPr>
          <p:cNvSpPr>
            <a:spLocks noGrp="1"/>
          </p:cNvSpPr>
          <p:nvPr>
            <p:ph type="ctrTitle"/>
          </p:nvPr>
        </p:nvSpPr>
        <p:spPr>
          <a:xfrm>
            <a:off x="1524000" y="1812925"/>
            <a:ext cx="9144000" cy="1381125"/>
          </a:xfrm>
          <a:prstGeom prst="rect">
            <a:avLst/>
          </a:prstGeom>
        </p:spPr>
        <p:txBody>
          <a:bodyPr anchor="b"/>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93D2219A-6810-4BBB-BB70-7005CC1E57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05C51-B209-4AF4-A68D-B977A22300D3}"/>
              </a:ext>
            </a:extLst>
          </p:cNvPr>
          <p:cNvSpPr>
            <a:spLocks noGrp="1"/>
          </p:cNvSpPr>
          <p:nvPr>
            <p:ph type="dt" sz="half" idx="10"/>
          </p:nvPr>
        </p:nvSpPr>
        <p:spPr>
          <a:xfrm>
            <a:off x="838200" y="6356350"/>
            <a:ext cx="2743200" cy="365125"/>
          </a:xfrm>
          <a:prstGeom prst="rect">
            <a:avLst/>
          </a:prstGeom>
        </p:spPr>
        <p:txBody>
          <a:bodyPr/>
          <a:lstStyle/>
          <a:p>
            <a:fld id="{B787BDBF-4B56-4187-8D30-4D0B5C912ECE}" type="datetimeFigureOut">
              <a:rPr lang="en-US" smtClean="0"/>
              <a:t>10/22/24</a:t>
            </a:fld>
            <a:endParaRPr lang="en-US"/>
          </a:p>
        </p:txBody>
      </p:sp>
      <p:sp>
        <p:nvSpPr>
          <p:cNvPr id="5" name="Footer Placeholder 4">
            <a:extLst>
              <a:ext uri="{FF2B5EF4-FFF2-40B4-BE49-F238E27FC236}">
                <a16:creationId xmlns:a16="http://schemas.microsoft.com/office/drawing/2014/main" id="{8AC03980-8E73-44A4-A6C0-9FC92EA605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A60794-8A42-43BE-A706-169A361947C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pic>
        <p:nvPicPr>
          <p:cNvPr id="8" name="Picture 7" descr="Rectangle&#10;&#10;Description automatically generated with medium confidence">
            <a:extLst>
              <a:ext uri="{FF2B5EF4-FFF2-40B4-BE49-F238E27FC236}">
                <a16:creationId xmlns:a16="http://schemas.microsoft.com/office/drawing/2014/main" id="{8CE9E921-0597-4FF4-94CC-D20ADC7E2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10" name="Picture 9" descr="A picture containing text, clipart, tableware, dishware&#10;&#10;Description automatically generated">
            <a:extLst>
              <a:ext uri="{FF2B5EF4-FFF2-40B4-BE49-F238E27FC236}">
                <a16:creationId xmlns:a16="http://schemas.microsoft.com/office/drawing/2014/main" id="{6EFF700F-D452-40A2-82D4-79EA0689EF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505" y="2301364"/>
            <a:ext cx="3726659" cy="1909196"/>
          </a:xfrm>
          <a:prstGeom prst="rect">
            <a:avLst/>
          </a:prstGeom>
        </p:spPr>
      </p:pic>
    </p:spTree>
    <p:extLst>
      <p:ext uri="{BB962C8B-B14F-4D97-AF65-F5344CB8AC3E}">
        <p14:creationId xmlns:p14="http://schemas.microsoft.com/office/powerpoint/2010/main" val="1598537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2E70E-167B-4E52-9956-3A3A314DA5CD}"/>
              </a:ext>
            </a:extLst>
          </p:cNvPr>
          <p:cNvSpPr>
            <a:spLocks noGrp="1"/>
          </p:cNvSpPr>
          <p:nvPr>
            <p:ph idx="1"/>
          </p:nvPr>
        </p:nvSpPr>
        <p:spPr>
          <a:xfrm>
            <a:off x="734807" y="1188720"/>
            <a:ext cx="10618993" cy="4988243"/>
          </a:xfrm>
          <a:prstGeom prst="rect">
            <a:avLst/>
          </a:prstGeom>
        </p:spPr>
        <p:txBody>
          <a:bodyPr/>
          <a:lstStyle>
            <a:lvl1pPr marL="228600" indent="-228600">
              <a:buClr>
                <a:srgbClr val="0C70AC"/>
              </a:buClr>
              <a:buFont typeface="Arial" panose="020B0604020202020204" pitchFamily="34" charset="0"/>
              <a:buChar char="•"/>
              <a:defRPr/>
            </a:lvl1pPr>
            <a:lvl2pPr marL="685800" indent="-228600">
              <a:buClr>
                <a:srgbClr val="0C70AC"/>
              </a:buClr>
              <a:buFont typeface="Arial" panose="020B0604020202020204" pitchFamily="34" charset="0"/>
              <a:buChar char="•"/>
              <a:defRPr/>
            </a:lvl2pPr>
            <a:lvl3pPr marL="1143000" indent="-228600">
              <a:buClr>
                <a:srgbClr val="0C70AC"/>
              </a:buClr>
              <a:buFont typeface="Arial" panose="020B0604020202020204" pitchFamily="34" charset="0"/>
              <a:buChar char="•"/>
              <a:defRPr/>
            </a:lvl3pPr>
            <a:lvl4pPr marL="1600200" indent="-228600">
              <a:buClr>
                <a:srgbClr val="0C70AC"/>
              </a:buClr>
              <a:buFont typeface="Arial" panose="020B0604020202020204" pitchFamily="34" charset="0"/>
              <a:buChar char="•"/>
              <a:defRPr/>
            </a:lvl4pPr>
            <a:lvl5pPr marL="2057400" indent="-228600">
              <a:buClr>
                <a:srgbClr val="0C70AC"/>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Footer Placeholder 4">
            <a:extLst>
              <a:ext uri="{FF2B5EF4-FFF2-40B4-BE49-F238E27FC236}">
                <a16:creationId xmlns:a16="http://schemas.microsoft.com/office/drawing/2014/main" id="{3A999DF7-E8C6-4AE4-A958-1C5EAB5B4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C70AC"/>
                </a:solidFill>
              </a:defRPr>
            </a:lvl1pPr>
          </a:lstStyle>
          <a:p>
            <a:fld id="{DEAABB4B-B7FE-4F54-9EF3-4A934A90687F}" type="slidenum">
              <a:rPr lang="en-US" smtClean="0"/>
              <a:pPr/>
              <a:t>‹#›</a:t>
            </a:fld>
            <a:endParaRPr lang="en-US"/>
          </a:p>
        </p:txBody>
      </p:sp>
      <p:sp>
        <p:nvSpPr>
          <p:cNvPr id="13" name="Title 1">
            <a:extLst>
              <a:ext uri="{FF2B5EF4-FFF2-40B4-BE49-F238E27FC236}">
                <a16:creationId xmlns:a16="http://schemas.microsoft.com/office/drawing/2014/main" id="{781AF724-15D2-4C5E-B028-1617845D1E5B}"/>
              </a:ext>
            </a:extLst>
          </p:cNvPr>
          <p:cNvSpPr>
            <a:spLocks noGrp="1"/>
          </p:cNvSpPr>
          <p:nvPr>
            <p:ph type="title"/>
          </p:nvPr>
        </p:nvSpPr>
        <p:spPr>
          <a:xfrm>
            <a:off x="734807" y="59679"/>
            <a:ext cx="10515600" cy="483395"/>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91135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A999DF7-E8C6-4AE4-A958-1C5EAB5B4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C70AC"/>
                </a:solidFill>
              </a:defRPr>
            </a:lvl1pPr>
          </a:lstStyle>
          <a:p>
            <a:fld id="{DEAABB4B-B7FE-4F54-9EF3-4A934A90687F}" type="slidenum">
              <a:rPr lang="en-US" smtClean="0"/>
              <a:pPr/>
              <a:t>‹#›</a:t>
            </a:fld>
            <a:endParaRPr lang="en-US"/>
          </a:p>
        </p:txBody>
      </p:sp>
      <p:sp>
        <p:nvSpPr>
          <p:cNvPr id="13" name="Title 1">
            <a:extLst>
              <a:ext uri="{FF2B5EF4-FFF2-40B4-BE49-F238E27FC236}">
                <a16:creationId xmlns:a16="http://schemas.microsoft.com/office/drawing/2014/main" id="{781AF724-15D2-4C5E-B028-1617845D1E5B}"/>
              </a:ext>
            </a:extLst>
          </p:cNvPr>
          <p:cNvSpPr>
            <a:spLocks noGrp="1"/>
          </p:cNvSpPr>
          <p:nvPr>
            <p:ph type="title"/>
          </p:nvPr>
        </p:nvSpPr>
        <p:spPr>
          <a:xfrm>
            <a:off x="734807" y="59679"/>
            <a:ext cx="10515600" cy="483395"/>
          </a:xfrm>
          <a:prstGeom prst="rect">
            <a:avLst/>
          </a:prstGeom>
        </p:spPr>
        <p:txBody>
          <a:bodyPr/>
          <a:lstStyle>
            <a:lvl1pPr>
              <a:defRPr sz="3400" b="1">
                <a:solidFill>
                  <a:schemeClr val="bg1"/>
                </a:solidFill>
                <a:latin typeface="+mn-lt"/>
              </a:defRPr>
            </a:lvl1pPr>
          </a:lstStyle>
          <a:p>
            <a:r>
              <a:rPr lang="en-US" dirty="0"/>
              <a:t>Click to edit Master title style</a:t>
            </a:r>
          </a:p>
        </p:txBody>
      </p:sp>
      <p:sp>
        <p:nvSpPr>
          <p:cNvPr id="8" name="Text Placeholder 2">
            <a:extLst>
              <a:ext uri="{FF2B5EF4-FFF2-40B4-BE49-F238E27FC236}">
                <a16:creationId xmlns:a16="http://schemas.microsoft.com/office/drawing/2014/main" id="{0661CC10-B7D2-596B-AFD0-19760D05343D}"/>
              </a:ext>
            </a:extLst>
          </p:cNvPr>
          <p:cNvSpPr>
            <a:spLocks noGrp="1"/>
          </p:cNvSpPr>
          <p:nvPr>
            <p:ph idx="1"/>
          </p:nvPr>
        </p:nvSpPr>
        <p:spPr>
          <a:xfrm>
            <a:off x="735013" y="1189038"/>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Please summarize your committees main activities (i.e. conferences, publications, education, member activities, etc.)</a:t>
            </a:r>
          </a:p>
          <a:p>
            <a:pPr lvl="1"/>
            <a:r>
              <a:rPr lang="en-US" dirty="0"/>
              <a:t>Please point out areas and activities that address the SWOT (Strategy, Weaknesses, Opportunities, and Threats) </a:t>
            </a:r>
          </a:p>
          <a:p>
            <a:pPr lvl="1"/>
            <a:r>
              <a:rPr lang="en-US" dirty="0"/>
              <a:t>Define areas that Cross-Committees can strengthen the Opportunities and reduce the Threats.</a:t>
            </a:r>
          </a:p>
        </p:txBody>
      </p:sp>
    </p:spTree>
    <p:extLst>
      <p:ext uri="{BB962C8B-B14F-4D97-AF65-F5344CB8AC3E}">
        <p14:creationId xmlns:p14="http://schemas.microsoft.com/office/powerpoint/2010/main" val="291559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3A2F-B27D-4CE5-88ED-B23A8AF469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41687-F5D4-4762-9801-4DBD4A4647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A78FE9C-0D24-46A8-B8BB-3C7AADD449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045FFE-81AF-4BA3-9594-A5B9D9E4F134}"/>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570422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618E-C1FF-4406-B935-6E356D520E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B0733F-1457-4881-A03B-9AB48809BDE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BBB4B-C73A-43E4-A0E1-4A1AD263CC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A161206-A400-4104-8090-D58A159D2B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6D62CD-16D6-4D1C-98B8-E2D838712363}"/>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2187782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1018-601A-48D0-81AB-5726FB288E6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20EA12-77DD-4DA8-87FD-944D7E0465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B12C12-81E3-4EC1-AC98-E5C3BB503D9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35DD1-A8A7-4C6A-9A75-0DCF4B2464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EAF422-393A-403B-96E5-F9D80C2C9FA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FD8B493-3800-4240-A0E8-1727624CB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2124BC-FB28-4147-9741-E91E2C782F61}"/>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52101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2450-776F-4F03-A967-CA91BE8758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E5B12F86-C5BF-48A3-B662-E2B45C93D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49FFFE-ED73-47A2-AD33-3BF4A1E6AEC7}"/>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4033509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933FD9-3AB7-40DC-9347-AB7628391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84B5FB-C298-4E3E-9403-46CA2016A00C}"/>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20082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08C4F7AF-98CF-43AB-B43B-1DF54CF9AE1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51651063"/>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2"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3600" dirty="0">
                <a:solidFill>
                  <a:schemeClr val="bg1"/>
                </a:solidFill>
              </a:rPr>
              <a:t>IEEE Aerospace Electronic Systems</a:t>
            </a:r>
            <a:br>
              <a:rPr lang="en-US" sz="3600" dirty="0">
                <a:solidFill>
                  <a:schemeClr val="bg1"/>
                </a:solidFill>
              </a:rPr>
            </a:br>
            <a:r>
              <a:rPr lang="en-US" sz="3200" dirty="0">
                <a:solidFill>
                  <a:schemeClr val="bg1"/>
                </a:solidFill>
              </a:rPr>
              <a:t>President</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Maria Sabrina Greco</a:t>
            </a:r>
          </a:p>
          <a:p>
            <a:endParaRPr lang="en-US" sz="1300" dirty="0">
              <a:solidFill>
                <a:schemeClr val="bg1">
                  <a:lumMod val="85000"/>
                </a:schemeClr>
              </a:solidFill>
            </a:endParaRPr>
          </a:p>
          <a:p>
            <a:r>
              <a:rPr lang="en-US" sz="2200" dirty="0">
                <a:solidFill>
                  <a:schemeClr val="bg1">
                    <a:lumMod val="85000"/>
                  </a:schemeClr>
                </a:solidFill>
              </a:rPr>
              <a:t>AESS Board of Governors Meeting – Fall 2024</a:t>
            </a:r>
          </a:p>
          <a:p>
            <a:r>
              <a:rPr lang="en-US" sz="2200" dirty="0">
                <a:solidFill>
                  <a:schemeClr val="bg1">
                    <a:lumMod val="85000"/>
                  </a:schemeClr>
                </a:solidFill>
              </a:rPr>
              <a:t>25 and 26 October 2024</a:t>
            </a:r>
          </a:p>
          <a:p>
            <a:r>
              <a:rPr lang="en-US" sz="2200" dirty="0">
                <a:solidFill>
                  <a:schemeClr val="bg1">
                    <a:lumMod val="85000"/>
                  </a:schemeClr>
                </a:solidFill>
              </a:rPr>
              <a:t>Rennes, France</a:t>
            </a:r>
          </a:p>
        </p:txBody>
      </p:sp>
    </p:spTree>
    <p:extLst>
      <p:ext uri="{BB962C8B-B14F-4D97-AF65-F5344CB8AC3E}">
        <p14:creationId xmlns:p14="http://schemas.microsoft.com/office/powerpoint/2010/main" val="184221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txBox="1">
            <a:spLocks/>
          </p:cNvSpPr>
          <p:nvPr/>
        </p:nvSpPr>
        <p:spPr>
          <a:xfrm>
            <a:off x="786503" y="97779"/>
            <a:ext cx="10515600" cy="483395"/>
          </a:xfrm>
          <a:prstGeom prst="rect">
            <a:avLst/>
          </a:prstGeom>
        </p:spPr>
        <p:txBody>
          <a:bodyPr/>
          <a:lstStyle>
            <a:lvl1pPr algn="l" defTabSz="914400" rtl="0" eaLnBrk="1" latinLnBrk="0" hangingPunct="1">
              <a:lnSpc>
                <a:spcPct val="90000"/>
              </a:lnSpc>
              <a:spcBef>
                <a:spcPct val="0"/>
              </a:spcBef>
              <a:buNone/>
              <a:defRPr sz="3400" b="1" kern="1200">
                <a:solidFill>
                  <a:schemeClr val="bg1"/>
                </a:solidFill>
                <a:latin typeface="+mn-lt"/>
                <a:ea typeface="+mj-ea"/>
                <a:cs typeface="+mj-cs"/>
              </a:defRPr>
            </a:lvl1pPr>
          </a:lstStyle>
          <a:p>
            <a:r>
              <a:rPr lang="it-IT" err="1"/>
              <a:t>Presidential</a:t>
            </a:r>
            <a:r>
              <a:rPr lang="it-IT"/>
              <a:t> </a:t>
            </a:r>
            <a:r>
              <a:rPr lang="it-IT" err="1"/>
              <a:t>Appointment</a:t>
            </a:r>
            <a:r>
              <a:rPr lang="it-IT"/>
              <a:t>: YP Rep</a:t>
            </a:r>
            <a:endParaRPr lang="en-US"/>
          </a:p>
        </p:txBody>
      </p:sp>
      <p:pic>
        <p:nvPicPr>
          <p:cNvPr id="5" name="Immagine 4"/>
          <p:cNvPicPr>
            <a:picLocks noChangeAspect="1"/>
          </p:cNvPicPr>
          <p:nvPr/>
        </p:nvPicPr>
        <p:blipFill>
          <a:blip r:embed="rId2"/>
          <a:stretch>
            <a:fillRect/>
          </a:stretch>
        </p:blipFill>
        <p:spPr>
          <a:xfrm>
            <a:off x="847096" y="2324300"/>
            <a:ext cx="2358343" cy="2938470"/>
          </a:xfrm>
          <a:prstGeom prst="rect">
            <a:avLst/>
          </a:prstGeom>
        </p:spPr>
      </p:pic>
      <p:sp>
        <p:nvSpPr>
          <p:cNvPr id="6" name="Rettangolo 5"/>
          <p:cNvSpPr/>
          <p:nvPr/>
        </p:nvSpPr>
        <p:spPr>
          <a:xfrm>
            <a:off x="3828222" y="2392812"/>
            <a:ext cx="7576930" cy="2585323"/>
          </a:xfrm>
          <a:prstGeom prst="rect">
            <a:avLst/>
          </a:prstGeom>
        </p:spPr>
        <p:txBody>
          <a:bodyPr wrap="square">
            <a:spAutoFit/>
          </a:bodyPr>
          <a:lstStyle/>
          <a:p>
            <a:r>
              <a:rPr lang="en-US"/>
              <a:t>Research Employee</a:t>
            </a:r>
          </a:p>
          <a:p>
            <a:r>
              <a:rPr lang="en-US"/>
              <a:t>chandana.panati@fhr.fraunhofer.de</a:t>
            </a:r>
          </a:p>
          <a:p>
            <a:r>
              <a:rPr lang="en-US" err="1"/>
              <a:t>Fraunhofer</a:t>
            </a:r>
            <a:r>
              <a:rPr lang="en-US"/>
              <a:t> Institute for High Frequency Physics and Radar Techniques (FHR),</a:t>
            </a:r>
          </a:p>
          <a:p>
            <a:r>
              <a:rPr lang="en-US" err="1"/>
              <a:t>Wachtberg</a:t>
            </a:r>
            <a:r>
              <a:rPr lang="en-US"/>
              <a:t>, Germany</a:t>
            </a:r>
          </a:p>
          <a:p>
            <a:r>
              <a:rPr lang="en-US"/>
              <a:t>Role &amp; Expertise:</a:t>
            </a:r>
          </a:p>
          <a:p>
            <a:pPr marL="285750" indent="-285750">
              <a:buFont typeface="Arial" panose="020B0604020202020204" pitchFamily="34" charset="0"/>
              <a:buChar char="•"/>
            </a:pPr>
            <a:r>
              <a:rPr lang="en-US"/>
              <a:t>Research in Deep Learning and Explainable AI (XAI) since 2019</a:t>
            </a:r>
          </a:p>
          <a:p>
            <a:pPr marL="285750" indent="-285750">
              <a:buFont typeface="Arial" panose="020B0604020202020204" pitchFamily="34" charset="0"/>
              <a:buChar char="•"/>
            </a:pPr>
            <a:r>
              <a:rPr lang="en-US"/>
              <a:t> Focus on Automatic Target Recognition (ATR) using DNNs</a:t>
            </a:r>
          </a:p>
          <a:p>
            <a:pPr marL="285750" indent="-285750">
              <a:buFont typeface="Arial" panose="020B0604020202020204" pitchFamily="34" charset="0"/>
              <a:buChar char="•"/>
            </a:pPr>
            <a:r>
              <a:rPr lang="en-US"/>
              <a:t>PhD candidate specializing in </a:t>
            </a:r>
            <a:r>
              <a:rPr lang="en-US" err="1"/>
              <a:t>explainability</a:t>
            </a:r>
            <a:r>
              <a:rPr lang="en-US"/>
              <a:t> metrics integrated into the training process of neural networks</a:t>
            </a:r>
          </a:p>
        </p:txBody>
      </p:sp>
      <p:sp>
        <p:nvSpPr>
          <p:cNvPr id="7" name="Rettangolo 6"/>
          <p:cNvSpPr/>
          <p:nvPr/>
        </p:nvSpPr>
        <p:spPr>
          <a:xfrm>
            <a:off x="3604936" y="1450321"/>
            <a:ext cx="4137415" cy="769441"/>
          </a:xfrm>
          <a:prstGeom prst="rect">
            <a:avLst/>
          </a:prstGeom>
        </p:spPr>
        <p:txBody>
          <a:bodyPr wrap="none">
            <a:spAutoFit/>
          </a:bodyPr>
          <a:lstStyle/>
          <a:p>
            <a:r>
              <a:rPr lang="en-US" sz="4400" b="1" err="1">
                <a:solidFill>
                  <a:schemeClr val="accent1">
                    <a:lumMod val="75000"/>
                  </a:schemeClr>
                </a:solidFill>
                <a:ea typeface="Times New Roman" panose="02020603050405020304" pitchFamily="18" charset="0"/>
                <a:cs typeface="Arial" panose="020B0604020202020204" pitchFamily="34" charset="0"/>
              </a:rPr>
              <a:t>Chandana</a:t>
            </a:r>
            <a:r>
              <a:rPr lang="en-US" sz="4400" b="1">
                <a:solidFill>
                  <a:schemeClr val="accent1">
                    <a:lumMod val="75000"/>
                  </a:schemeClr>
                </a:solidFill>
                <a:ea typeface="Times New Roman" panose="02020603050405020304" pitchFamily="18" charset="0"/>
                <a:cs typeface="Arial" panose="020B0604020202020204" pitchFamily="34" charset="0"/>
              </a:rPr>
              <a:t> </a:t>
            </a:r>
            <a:r>
              <a:rPr lang="en-US" sz="4400" b="1" err="1">
                <a:solidFill>
                  <a:schemeClr val="accent1">
                    <a:lumMod val="75000"/>
                  </a:schemeClr>
                </a:solidFill>
                <a:ea typeface="Times New Roman" panose="02020603050405020304" pitchFamily="18" charset="0"/>
                <a:cs typeface="Arial" panose="020B0604020202020204" pitchFamily="34" charset="0"/>
              </a:rPr>
              <a:t>Panati</a:t>
            </a:r>
            <a:endParaRPr lang="en-US" sz="4400">
              <a:solidFill>
                <a:schemeClr val="accent1">
                  <a:lumMod val="75000"/>
                </a:schemeClr>
              </a:solidFill>
            </a:endParaRPr>
          </a:p>
        </p:txBody>
      </p:sp>
    </p:spTree>
    <p:extLst>
      <p:ext uri="{BB962C8B-B14F-4D97-AF65-F5344CB8AC3E}">
        <p14:creationId xmlns:p14="http://schemas.microsoft.com/office/powerpoint/2010/main" val="4176577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75252" y="2309403"/>
            <a:ext cx="10601128" cy="3375779"/>
          </a:xfrm>
          <a:prstGeom prst="rect">
            <a:avLst/>
          </a:prstGeom>
        </p:spPr>
      </p:pic>
      <p:sp>
        <p:nvSpPr>
          <p:cNvPr id="5" name="Rettangolo 4"/>
          <p:cNvSpPr/>
          <p:nvPr/>
        </p:nvSpPr>
        <p:spPr>
          <a:xfrm>
            <a:off x="3604936" y="1450321"/>
            <a:ext cx="3001719" cy="769441"/>
          </a:xfrm>
          <a:prstGeom prst="rect">
            <a:avLst/>
          </a:prstGeom>
        </p:spPr>
        <p:txBody>
          <a:bodyPr wrap="none">
            <a:spAutoFit/>
          </a:bodyPr>
          <a:lstStyle/>
          <a:p>
            <a:r>
              <a:rPr lang="en-US" sz="4400" b="1" err="1">
                <a:solidFill>
                  <a:schemeClr val="accent1">
                    <a:lumMod val="75000"/>
                  </a:schemeClr>
                </a:solidFill>
                <a:ea typeface="Times New Roman" panose="02020603050405020304" pitchFamily="18" charset="0"/>
                <a:cs typeface="Arial" panose="020B0604020202020204" pitchFamily="34" charset="0"/>
              </a:rPr>
              <a:t>Abir</a:t>
            </a:r>
            <a:r>
              <a:rPr lang="en-US" sz="4400" b="1">
                <a:solidFill>
                  <a:schemeClr val="accent1">
                    <a:lumMod val="75000"/>
                  </a:schemeClr>
                </a:solidFill>
                <a:ea typeface="Times New Roman" panose="02020603050405020304" pitchFamily="18" charset="0"/>
                <a:cs typeface="Arial" panose="020B0604020202020204" pitchFamily="34" charset="0"/>
              </a:rPr>
              <a:t> </a:t>
            </a:r>
            <a:r>
              <a:rPr lang="en-US" sz="4400" b="1" err="1">
                <a:solidFill>
                  <a:schemeClr val="accent1">
                    <a:lumMod val="75000"/>
                  </a:schemeClr>
                </a:solidFill>
                <a:ea typeface="Times New Roman" panose="02020603050405020304" pitchFamily="18" charset="0"/>
                <a:cs typeface="Arial" panose="020B0604020202020204" pitchFamily="34" charset="0"/>
              </a:rPr>
              <a:t>Tabarki</a:t>
            </a:r>
            <a:endParaRPr lang="en-US" sz="4400">
              <a:solidFill>
                <a:schemeClr val="accent1">
                  <a:lumMod val="75000"/>
                </a:schemeClr>
              </a:solidFill>
            </a:endParaRPr>
          </a:p>
        </p:txBody>
      </p:sp>
      <p:sp>
        <p:nvSpPr>
          <p:cNvPr id="6" name="Titolo 2"/>
          <p:cNvSpPr txBox="1">
            <a:spLocks/>
          </p:cNvSpPr>
          <p:nvPr/>
        </p:nvSpPr>
        <p:spPr>
          <a:xfrm>
            <a:off x="786503" y="97779"/>
            <a:ext cx="10515600" cy="483395"/>
          </a:xfrm>
          <a:prstGeom prst="rect">
            <a:avLst/>
          </a:prstGeom>
        </p:spPr>
        <p:txBody>
          <a:bodyPr/>
          <a:lstStyle>
            <a:lvl1pPr algn="l" defTabSz="914400" rtl="0" eaLnBrk="1" latinLnBrk="0" hangingPunct="1">
              <a:lnSpc>
                <a:spcPct val="90000"/>
              </a:lnSpc>
              <a:spcBef>
                <a:spcPct val="0"/>
              </a:spcBef>
              <a:buNone/>
              <a:defRPr sz="3400" b="1" kern="1200">
                <a:solidFill>
                  <a:schemeClr val="bg1"/>
                </a:solidFill>
                <a:latin typeface="+mn-lt"/>
                <a:ea typeface="+mj-ea"/>
                <a:cs typeface="+mj-cs"/>
              </a:defRPr>
            </a:lvl1pPr>
          </a:lstStyle>
          <a:p>
            <a:r>
              <a:rPr lang="it-IT" err="1"/>
              <a:t>Presidential</a:t>
            </a:r>
            <a:r>
              <a:rPr lang="it-IT"/>
              <a:t> </a:t>
            </a:r>
            <a:r>
              <a:rPr lang="it-IT" err="1"/>
              <a:t>Appointment</a:t>
            </a:r>
            <a:r>
              <a:rPr lang="it-IT"/>
              <a:t>: YP Rep</a:t>
            </a:r>
            <a:endParaRPr lang="en-US"/>
          </a:p>
        </p:txBody>
      </p:sp>
    </p:spTree>
    <p:extLst>
      <p:ext uri="{BB962C8B-B14F-4D97-AF65-F5344CB8AC3E}">
        <p14:creationId xmlns:p14="http://schemas.microsoft.com/office/powerpoint/2010/main" val="2232748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3739C2B-58EB-2C4B-AB07-5EBF3C847403}"/>
              </a:ext>
            </a:extLst>
          </p:cNvPr>
          <p:cNvSpPr>
            <a:spLocks noGrp="1"/>
          </p:cNvSpPr>
          <p:nvPr>
            <p:ph idx="1"/>
          </p:nvPr>
        </p:nvSpPr>
        <p:spPr>
          <a:xfrm>
            <a:off x="734808" y="1188720"/>
            <a:ext cx="6192086" cy="4988243"/>
          </a:xfrm>
        </p:spPr>
        <p:txBody>
          <a:bodyPr/>
          <a:lstStyle/>
          <a:p>
            <a:r>
              <a:rPr lang="en-US" dirty="0"/>
              <a:t>Vote has been sent to your email or scan the QR code.</a:t>
            </a:r>
          </a:p>
          <a:p>
            <a:r>
              <a:rPr lang="en-US" dirty="0"/>
              <a:t>Voting Rules:</a:t>
            </a:r>
          </a:p>
          <a:p>
            <a:pPr lvl="1"/>
            <a:r>
              <a:rPr lang="en-US" dirty="0"/>
              <a:t>You must be in attendance (in person or on Zoom) to be eligible to vote. Proxy voting is not allowed.</a:t>
            </a:r>
          </a:p>
          <a:p>
            <a:pPr lvl="1"/>
            <a:r>
              <a:rPr lang="en-US" dirty="0"/>
              <a:t>The polls will open and close following the election for each respective position.</a:t>
            </a:r>
          </a:p>
          <a:p>
            <a:pPr lvl="1"/>
            <a:r>
              <a:rPr lang="en-US" dirty="0"/>
              <a:t>You cannot vote for these until the voting has been announced live during the meeting.</a:t>
            </a:r>
          </a:p>
          <a:p>
            <a:pPr lvl="1"/>
            <a:r>
              <a:rPr lang="en-US" dirty="0"/>
              <a:t>You will select 1 of the 2 candidates.</a:t>
            </a:r>
          </a:p>
          <a:p>
            <a:pPr lvl="1"/>
            <a:endParaRPr lang="en-US" dirty="0"/>
          </a:p>
          <a:p>
            <a:pPr marL="0" indent="0">
              <a:buNone/>
            </a:pPr>
            <a:endParaRPr lang="en-US" dirty="0"/>
          </a:p>
          <a:p>
            <a:pPr marL="0" indent="0">
              <a:buNone/>
            </a:pPr>
            <a:endParaRPr lang="en-US" dirty="0"/>
          </a:p>
        </p:txBody>
      </p:sp>
      <p:sp>
        <p:nvSpPr>
          <p:cNvPr id="3" name="Titolo 2"/>
          <p:cNvSpPr>
            <a:spLocks noGrp="1"/>
          </p:cNvSpPr>
          <p:nvPr>
            <p:ph type="title"/>
          </p:nvPr>
        </p:nvSpPr>
        <p:spPr/>
        <p:txBody>
          <a:bodyPr/>
          <a:lstStyle/>
          <a:p>
            <a:r>
              <a:rPr lang="it-IT" err="1"/>
              <a:t>Presidential</a:t>
            </a:r>
            <a:r>
              <a:rPr lang="it-IT"/>
              <a:t> </a:t>
            </a:r>
            <a:r>
              <a:rPr lang="it-IT" err="1"/>
              <a:t>Appointment</a:t>
            </a:r>
            <a:r>
              <a:rPr lang="it-IT"/>
              <a:t>: YP Rep</a:t>
            </a:r>
            <a:endParaRPr lang="en-US"/>
          </a:p>
        </p:txBody>
      </p:sp>
      <p:pic>
        <p:nvPicPr>
          <p:cNvPr id="7" name="Picture 6">
            <a:extLst>
              <a:ext uri="{FF2B5EF4-FFF2-40B4-BE49-F238E27FC236}">
                <a16:creationId xmlns:a16="http://schemas.microsoft.com/office/drawing/2014/main" id="{8475C839-41A2-704E-B0DC-3CDF51B45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831" y="1441537"/>
            <a:ext cx="4182041" cy="4182041"/>
          </a:xfrm>
          <a:prstGeom prst="rect">
            <a:avLst/>
          </a:prstGeom>
        </p:spPr>
      </p:pic>
    </p:spTree>
    <p:extLst>
      <p:ext uri="{BB962C8B-B14F-4D97-AF65-F5344CB8AC3E}">
        <p14:creationId xmlns:p14="http://schemas.microsoft.com/office/powerpoint/2010/main" val="3967152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3739C2B-58EB-2C4B-AB07-5EBF3C847403}"/>
              </a:ext>
            </a:extLst>
          </p:cNvPr>
          <p:cNvSpPr>
            <a:spLocks noGrp="1"/>
          </p:cNvSpPr>
          <p:nvPr>
            <p:ph idx="1"/>
          </p:nvPr>
        </p:nvSpPr>
        <p:spPr/>
        <p:txBody>
          <a:bodyPr/>
          <a:lstStyle/>
          <a:p>
            <a:r>
              <a:rPr lang="en-US" dirty="0">
                <a:solidFill>
                  <a:srgbClr val="FF0000"/>
                </a:solidFill>
              </a:rPr>
              <a:t>MOTION: Sabrina Greco seeks BoG approval of the appointment of [[Insert Name]] as AESS Young Professionals Representative for the term January 1, 2025 through December 31, 2026.</a:t>
            </a:r>
          </a:p>
        </p:txBody>
      </p:sp>
      <p:sp>
        <p:nvSpPr>
          <p:cNvPr id="3" name="Titolo 2"/>
          <p:cNvSpPr>
            <a:spLocks noGrp="1"/>
          </p:cNvSpPr>
          <p:nvPr>
            <p:ph type="title"/>
          </p:nvPr>
        </p:nvSpPr>
        <p:spPr/>
        <p:txBody>
          <a:bodyPr/>
          <a:lstStyle/>
          <a:p>
            <a:r>
              <a:rPr lang="it-IT" err="1"/>
              <a:t>Presidential</a:t>
            </a:r>
            <a:r>
              <a:rPr lang="it-IT"/>
              <a:t> </a:t>
            </a:r>
            <a:r>
              <a:rPr lang="it-IT" err="1"/>
              <a:t>Appointment</a:t>
            </a:r>
            <a:r>
              <a:rPr lang="it-IT"/>
              <a:t>: YP Rep</a:t>
            </a:r>
            <a:endParaRPr lang="en-US"/>
          </a:p>
        </p:txBody>
      </p:sp>
    </p:spTree>
    <p:extLst>
      <p:ext uri="{BB962C8B-B14F-4D97-AF65-F5344CB8AC3E}">
        <p14:creationId xmlns:p14="http://schemas.microsoft.com/office/powerpoint/2010/main" val="2442613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EB0909-0890-9F4A-B527-4278D465A0F1}"/>
              </a:ext>
            </a:extLst>
          </p:cNvPr>
          <p:cNvSpPr>
            <a:spLocks noGrp="1"/>
          </p:cNvSpPr>
          <p:nvPr>
            <p:ph idx="1"/>
          </p:nvPr>
        </p:nvSpPr>
        <p:spPr>
          <a:xfrm>
            <a:off x="734807" y="1188720"/>
            <a:ext cx="6505237" cy="4988243"/>
          </a:xfrm>
        </p:spPr>
        <p:txBody>
          <a:bodyPr/>
          <a:lstStyle/>
          <a:p>
            <a:r>
              <a:rPr lang="en-US" dirty="0"/>
              <a:t>Current undergraduate rep, </a:t>
            </a:r>
            <a:r>
              <a:rPr lang="en-US" dirty="0" err="1"/>
              <a:t>Abir</a:t>
            </a:r>
            <a:r>
              <a:rPr lang="en-US" dirty="0"/>
              <a:t> </a:t>
            </a:r>
            <a:r>
              <a:rPr lang="en-US" dirty="0" err="1"/>
              <a:t>Tabarki</a:t>
            </a:r>
            <a:r>
              <a:rPr lang="en-US" dirty="0"/>
              <a:t>, is graduating.</a:t>
            </a:r>
          </a:p>
          <a:p>
            <a:r>
              <a:rPr lang="en-US" dirty="0"/>
              <a:t>BoG members to send suggestions with resumes for 2025-2026 </a:t>
            </a:r>
            <a:r>
              <a:rPr lang="en-US" dirty="0" err="1"/>
              <a:t>u.g</a:t>
            </a:r>
            <a:r>
              <a:rPr lang="en-US" dirty="0"/>
              <a:t>. representative to Sabrina and Amanda.</a:t>
            </a:r>
          </a:p>
        </p:txBody>
      </p:sp>
      <p:sp>
        <p:nvSpPr>
          <p:cNvPr id="3" name="Title 2">
            <a:extLst>
              <a:ext uri="{FF2B5EF4-FFF2-40B4-BE49-F238E27FC236}">
                <a16:creationId xmlns:a16="http://schemas.microsoft.com/office/drawing/2014/main" id="{52F8D849-7B7C-1546-9A5F-ADA4F072D541}"/>
              </a:ext>
            </a:extLst>
          </p:cNvPr>
          <p:cNvSpPr>
            <a:spLocks noGrp="1"/>
          </p:cNvSpPr>
          <p:nvPr>
            <p:ph type="title"/>
          </p:nvPr>
        </p:nvSpPr>
        <p:spPr/>
        <p:txBody>
          <a:bodyPr/>
          <a:lstStyle/>
          <a:p>
            <a:r>
              <a:rPr lang="en-US" dirty="0"/>
              <a:t>Suggestions for Undergraduate Student Rep</a:t>
            </a:r>
          </a:p>
        </p:txBody>
      </p:sp>
      <p:pic>
        <p:nvPicPr>
          <p:cNvPr id="4" name="Picture 3">
            <a:extLst>
              <a:ext uri="{FF2B5EF4-FFF2-40B4-BE49-F238E27FC236}">
                <a16:creationId xmlns:a16="http://schemas.microsoft.com/office/drawing/2014/main" id="{570B7FD5-A9F6-794D-A7F1-5D2E1263C4E4}"/>
              </a:ext>
            </a:extLst>
          </p:cNvPr>
          <p:cNvPicPr>
            <a:picLocks noChangeAspect="1"/>
          </p:cNvPicPr>
          <p:nvPr/>
        </p:nvPicPr>
        <p:blipFill>
          <a:blip r:embed="rId2"/>
          <a:stretch>
            <a:fillRect/>
          </a:stretch>
        </p:blipFill>
        <p:spPr>
          <a:xfrm>
            <a:off x="7653403" y="1174568"/>
            <a:ext cx="2814287" cy="5002395"/>
          </a:xfrm>
          <a:prstGeom prst="rect">
            <a:avLst/>
          </a:prstGeom>
        </p:spPr>
      </p:pic>
    </p:spTree>
    <p:extLst>
      <p:ext uri="{BB962C8B-B14F-4D97-AF65-F5344CB8AC3E}">
        <p14:creationId xmlns:p14="http://schemas.microsoft.com/office/powerpoint/2010/main" val="1699129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3448" y="1830606"/>
            <a:ext cx="11579087" cy="4524315"/>
          </a:xfrm>
          <a:prstGeom prst="rect">
            <a:avLst/>
          </a:prstGeom>
        </p:spPr>
        <p:txBody>
          <a:bodyPr wrap="square">
            <a:spAutoFit/>
          </a:bodyPr>
          <a:lstStyle/>
          <a:p>
            <a:r>
              <a:rPr lang="en-US"/>
              <a:t>A. International Directors may be appointed by the President, with consent of the Board, from the ranks of the currently serving Board members, to coordinate the activities of Society members in non-US locations. Such Directors may be</a:t>
            </a:r>
          </a:p>
          <a:p>
            <a:r>
              <a:rPr lang="en-US"/>
              <a:t>appointed for as many non-US locations as deemed advisable and/or necessary based on AES member components.</a:t>
            </a:r>
          </a:p>
          <a:p>
            <a:endParaRPr lang="en-US"/>
          </a:p>
          <a:p>
            <a:r>
              <a:rPr lang="en-US"/>
              <a:t>B. A lead Director, International Operations may be appointed by the President, with consent of the Board, from the ranks of the currently serving Board members, if such is deemed needed, to serve as a coordinating activity for the International</a:t>
            </a:r>
          </a:p>
          <a:p>
            <a:r>
              <a:rPr lang="en-US"/>
              <a:t>Directors.</a:t>
            </a:r>
          </a:p>
          <a:p>
            <a:endParaRPr lang="en-US"/>
          </a:p>
          <a:p>
            <a:r>
              <a:rPr lang="en-US"/>
              <a:t>C. The duties and responsibilities of the International Directors shall be as follows:</a:t>
            </a:r>
          </a:p>
          <a:p>
            <a:r>
              <a:rPr lang="en-US"/>
              <a:t>a. Provide interaction between the academia, industry, government and the professionals in innovative manner</a:t>
            </a:r>
          </a:p>
          <a:p>
            <a:r>
              <a:rPr lang="en-US"/>
              <a:t>b. Provide means for global interaction of professionals in new and emerging areas of concern for AESS</a:t>
            </a:r>
          </a:p>
          <a:p>
            <a:r>
              <a:rPr lang="en-US"/>
              <a:t>c. Provide forums for discussing means for enhancing the quality of life globally using AESS technological areas, and educating the professionals accordingly</a:t>
            </a:r>
          </a:p>
          <a:p>
            <a:r>
              <a:rPr lang="en-US"/>
              <a:t>d. Encourage involvement of industries in AESS events for mutual benefit, including the practice of systems engineering and system-of-systems approach</a:t>
            </a:r>
          </a:p>
          <a:p>
            <a:r>
              <a:rPr lang="en-US"/>
              <a:t>e. Provide a comprehensive package of achieving AESS membership growth, and chapter growth.</a:t>
            </a:r>
          </a:p>
        </p:txBody>
      </p:sp>
      <p:sp>
        <p:nvSpPr>
          <p:cNvPr id="5" name="Titolo 2"/>
          <p:cNvSpPr>
            <a:spLocks noGrp="1"/>
          </p:cNvSpPr>
          <p:nvPr>
            <p:ph type="title"/>
          </p:nvPr>
        </p:nvSpPr>
        <p:spPr>
          <a:xfrm>
            <a:off x="734807" y="59679"/>
            <a:ext cx="10515600" cy="483395"/>
          </a:xfrm>
        </p:spPr>
        <p:txBody>
          <a:bodyPr/>
          <a:lstStyle/>
          <a:p>
            <a:r>
              <a:rPr lang="it-IT"/>
              <a:t>International Directors: </a:t>
            </a:r>
            <a:r>
              <a:rPr lang="it-IT" err="1"/>
              <a:t>Current</a:t>
            </a:r>
            <a:r>
              <a:rPr lang="it-IT"/>
              <a:t> </a:t>
            </a:r>
            <a:r>
              <a:rPr lang="it-IT" err="1"/>
              <a:t>Bylaws</a:t>
            </a:r>
            <a:endParaRPr lang="en-US"/>
          </a:p>
        </p:txBody>
      </p:sp>
      <p:sp>
        <p:nvSpPr>
          <p:cNvPr id="6" name="Rettangolo 5"/>
          <p:cNvSpPr/>
          <p:nvPr/>
        </p:nvSpPr>
        <p:spPr>
          <a:xfrm>
            <a:off x="314854" y="1256766"/>
            <a:ext cx="3630866" cy="388696"/>
          </a:xfrm>
          <a:prstGeom prst="rect">
            <a:avLst/>
          </a:prstGeom>
        </p:spPr>
        <p:txBody>
          <a:bodyPr wrap="none">
            <a:spAutoFit/>
          </a:bodyPr>
          <a:lstStyle/>
          <a:p>
            <a:pPr>
              <a:lnSpc>
                <a:spcPct val="107000"/>
              </a:lnSpc>
              <a:spcAft>
                <a:spcPts val="800"/>
              </a:spcAft>
            </a:pPr>
            <a:r>
              <a:rPr lang="en-US" b="1">
                <a:latin typeface="Calibri" panose="020F0502020204030204" pitchFamily="34" charset="0"/>
                <a:ea typeface="Calibri" panose="020F0502020204030204" pitchFamily="34" charset="0"/>
                <a:cs typeface="Times New Roman" panose="02020603050405020304" pitchFamily="18" charset="0"/>
              </a:rPr>
              <a:t>Article XVII – International Directors</a:t>
            </a:r>
          </a:p>
        </p:txBody>
      </p:sp>
    </p:spTree>
    <p:extLst>
      <p:ext uri="{BB962C8B-B14F-4D97-AF65-F5344CB8AC3E}">
        <p14:creationId xmlns:p14="http://schemas.microsoft.com/office/powerpoint/2010/main" val="627398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International Directors: </a:t>
            </a:r>
            <a:r>
              <a:rPr lang="it-IT" dirty="0" err="1"/>
              <a:t>Proposed</a:t>
            </a:r>
            <a:r>
              <a:rPr lang="it-IT" dirty="0"/>
              <a:t> </a:t>
            </a:r>
            <a:r>
              <a:rPr lang="it-IT" dirty="0" err="1"/>
              <a:t>Bylaws</a:t>
            </a:r>
            <a:r>
              <a:rPr lang="it-IT" dirty="0"/>
              <a:t> </a:t>
            </a:r>
            <a:r>
              <a:rPr lang="it-IT" dirty="0" err="1"/>
              <a:t>Changes</a:t>
            </a:r>
            <a:endParaRPr lang="en-US" dirty="0"/>
          </a:p>
        </p:txBody>
      </p:sp>
      <p:sp>
        <p:nvSpPr>
          <p:cNvPr id="2" name="Rettangolo 1"/>
          <p:cNvSpPr/>
          <p:nvPr/>
        </p:nvSpPr>
        <p:spPr>
          <a:xfrm>
            <a:off x="493783" y="1549334"/>
            <a:ext cx="11305761" cy="4366836"/>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Article XVII – International Directors</a:t>
            </a: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A. </a:t>
            </a:r>
            <a:r>
              <a:rPr lang="en-US" dirty="0">
                <a:latin typeface="Calibri" panose="020F0502020204030204" pitchFamily="34" charset="0"/>
                <a:ea typeface="Calibri" panose="020F0502020204030204" pitchFamily="34" charset="0"/>
                <a:cs typeface="Times New Roman" panose="02020603050405020304" pitchFamily="18" charset="0"/>
              </a:rPr>
              <a:t>International Directors may be appointed by the President, with consent of the Board, from the ranks of the currently serving Board members or among AESS members in good standing, external to the Board, to coordinate the activities of Society members. The maximum number of Directors per IEEE Region is as follows:</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Region 1-6 : One Director</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Region 7: One Director</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Region 8: Two Directors</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Region 9: One Director</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Region 10: Two Directors</a:t>
            </a: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B. </a:t>
            </a:r>
            <a:r>
              <a:rPr lang="en-US" dirty="0">
                <a:latin typeface="Calibri" panose="020F0502020204030204" pitchFamily="34" charset="0"/>
                <a:ea typeface="Calibri" panose="020F0502020204030204" pitchFamily="34" charset="0"/>
                <a:cs typeface="Times New Roman" panose="02020603050405020304" pitchFamily="18" charset="0"/>
              </a:rPr>
              <a:t>A lead Director, International Operations may be appointed by the President, with consent of the Board, from the ranks of the currently serving Board members, if such is deemed needed, to serve as a coordinating activity for the International Directors.</a:t>
            </a:r>
          </a:p>
        </p:txBody>
      </p:sp>
    </p:spTree>
    <p:extLst>
      <p:ext uri="{BB962C8B-B14F-4D97-AF65-F5344CB8AC3E}">
        <p14:creationId xmlns:p14="http://schemas.microsoft.com/office/powerpoint/2010/main" val="1730118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21803" y="1547652"/>
            <a:ext cx="10823713" cy="1984518"/>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C. </a:t>
            </a:r>
            <a:r>
              <a:rPr lang="en-US" dirty="0">
                <a:latin typeface="Calibri" panose="020F0502020204030204" pitchFamily="34" charset="0"/>
                <a:ea typeface="Calibri" panose="020F0502020204030204" pitchFamily="34" charset="0"/>
                <a:cs typeface="Times New Roman" panose="02020603050405020304" pitchFamily="18" charset="0"/>
              </a:rPr>
              <a:t>The duties and responsibilities of the International Directors shall be as follows:</a:t>
            </a:r>
          </a:p>
          <a:p>
            <a:pPr marL="457200">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 Represent the Society at AESS Sponsored events where deemed as necessary.</a:t>
            </a:r>
          </a:p>
          <a:p>
            <a:pPr marL="457200">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 Help the VP of Member Services in overseeing the Chapter activities in their respective Regions.</a:t>
            </a:r>
          </a:p>
          <a:p>
            <a:pPr marL="457200">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c. Help the VP of Education in overseeing the Distinguished Lectures program in their respective Regions.</a:t>
            </a:r>
          </a:p>
          <a:p>
            <a:pPr marL="457200">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d. Encourage involvement of industries in AESS events for mutual benefit in their respective Regions.</a:t>
            </a:r>
          </a:p>
        </p:txBody>
      </p:sp>
      <p:sp>
        <p:nvSpPr>
          <p:cNvPr id="5" name="Titolo 2"/>
          <p:cNvSpPr>
            <a:spLocks noGrp="1"/>
          </p:cNvSpPr>
          <p:nvPr>
            <p:ph type="title"/>
          </p:nvPr>
        </p:nvSpPr>
        <p:spPr>
          <a:xfrm>
            <a:off x="734807" y="59679"/>
            <a:ext cx="10515600" cy="483395"/>
          </a:xfrm>
        </p:spPr>
        <p:txBody>
          <a:bodyPr/>
          <a:lstStyle/>
          <a:p>
            <a:r>
              <a:rPr lang="it-IT" sz="3300" dirty="0"/>
              <a:t>International Directors: </a:t>
            </a:r>
            <a:r>
              <a:rPr lang="it-IT" sz="3300" dirty="0" err="1"/>
              <a:t>Proposed</a:t>
            </a:r>
            <a:r>
              <a:rPr lang="it-IT" sz="3300" dirty="0"/>
              <a:t> </a:t>
            </a:r>
            <a:r>
              <a:rPr lang="it-IT" sz="3300" dirty="0" err="1"/>
              <a:t>Bylaws</a:t>
            </a:r>
            <a:r>
              <a:rPr lang="it-IT" sz="3300" dirty="0"/>
              <a:t> </a:t>
            </a:r>
            <a:r>
              <a:rPr lang="it-IT" sz="3300" dirty="0" err="1"/>
              <a:t>Changes</a:t>
            </a:r>
            <a:r>
              <a:rPr lang="it-IT" sz="3300" dirty="0"/>
              <a:t> </a:t>
            </a:r>
            <a:r>
              <a:rPr lang="it-IT" sz="3300" dirty="0" err="1"/>
              <a:t>Cont’d</a:t>
            </a:r>
            <a:r>
              <a:rPr lang="it-IT" sz="3300" dirty="0"/>
              <a:t>.</a:t>
            </a:r>
            <a:endParaRPr lang="en-US" sz="3300" dirty="0"/>
          </a:p>
        </p:txBody>
      </p:sp>
    </p:spTree>
    <p:extLst>
      <p:ext uri="{BB962C8B-B14F-4D97-AF65-F5344CB8AC3E}">
        <p14:creationId xmlns:p14="http://schemas.microsoft.com/office/powerpoint/2010/main" val="305763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p:cNvSpPr>
            <a:spLocks noGrp="1"/>
          </p:cNvSpPr>
          <p:nvPr>
            <p:ph type="title"/>
          </p:nvPr>
        </p:nvSpPr>
        <p:spPr/>
        <p:txBody>
          <a:bodyPr/>
          <a:lstStyle/>
          <a:p>
            <a:r>
              <a:rPr lang="it-IT"/>
              <a:t>International Directors: </a:t>
            </a:r>
            <a:r>
              <a:rPr lang="it-IT" err="1"/>
              <a:t>Bylaws</a:t>
            </a:r>
            <a:r>
              <a:rPr lang="it-IT"/>
              <a:t> </a:t>
            </a:r>
            <a:r>
              <a:rPr lang="it-IT" err="1"/>
              <a:t>change</a:t>
            </a:r>
            <a:endParaRPr lang="en-US"/>
          </a:p>
        </p:txBody>
      </p:sp>
      <p:sp>
        <p:nvSpPr>
          <p:cNvPr id="2" name="Content Placeholder 1">
            <a:extLst>
              <a:ext uri="{FF2B5EF4-FFF2-40B4-BE49-F238E27FC236}">
                <a16:creationId xmlns:a16="http://schemas.microsoft.com/office/drawing/2014/main" id="{EE84C3AE-2291-A145-80A6-E1EE08AFBB2B}"/>
              </a:ext>
            </a:extLst>
          </p:cNvPr>
          <p:cNvSpPr>
            <a:spLocks noGrp="1"/>
          </p:cNvSpPr>
          <p:nvPr>
            <p:ph idx="1"/>
          </p:nvPr>
        </p:nvSpPr>
        <p:spPr/>
        <p:txBody>
          <a:bodyPr/>
          <a:lstStyle/>
          <a:p>
            <a:pPr>
              <a:buFont typeface="Arial" panose="020B0604020202020204" pitchFamily="34" charset="0"/>
              <a:buChar char="•"/>
            </a:pPr>
            <a:r>
              <a:rPr lang="en-US" dirty="0">
                <a:solidFill>
                  <a:srgbClr val="FF0000"/>
                </a:solidFill>
              </a:rPr>
              <a:t>MOTION: Mark Davis moves to approve the position description change of the International Director in the AESS Bylaws.</a:t>
            </a:r>
          </a:p>
        </p:txBody>
      </p:sp>
    </p:spTree>
    <p:extLst>
      <p:ext uri="{BB962C8B-B14F-4D97-AF65-F5344CB8AC3E}">
        <p14:creationId xmlns:p14="http://schemas.microsoft.com/office/powerpoint/2010/main" val="1282860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B179E-98F9-5142-B3DF-FD33DC4FC241}"/>
              </a:ext>
            </a:extLst>
          </p:cNvPr>
          <p:cNvSpPr>
            <a:spLocks noGrp="1"/>
          </p:cNvSpPr>
          <p:nvPr>
            <p:ph type="title"/>
          </p:nvPr>
        </p:nvSpPr>
        <p:spPr/>
        <p:txBody>
          <a:bodyPr/>
          <a:lstStyle/>
          <a:p>
            <a:r>
              <a:rPr lang="en-US" dirty="0"/>
              <a:t>MOU with GRSS </a:t>
            </a:r>
          </a:p>
        </p:txBody>
      </p:sp>
      <p:sp>
        <p:nvSpPr>
          <p:cNvPr id="3" name="Content Placeholder 2">
            <a:extLst>
              <a:ext uri="{FF2B5EF4-FFF2-40B4-BE49-F238E27FC236}">
                <a16:creationId xmlns:a16="http://schemas.microsoft.com/office/drawing/2014/main" id="{E90B8AF5-8AE0-714A-A29A-2C72477092B9}"/>
              </a:ext>
            </a:extLst>
          </p:cNvPr>
          <p:cNvSpPr>
            <a:spLocks noGrp="1"/>
          </p:cNvSpPr>
          <p:nvPr>
            <p:ph idx="1"/>
          </p:nvPr>
        </p:nvSpPr>
        <p:spPr>
          <a:xfrm>
            <a:off x="735013" y="1314299"/>
            <a:ext cx="4738861" cy="4862664"/>
          </a:xfrm>
        </p:spPr>
        <p:txBody>
          <a:bodyPr/>
          <a:lstStyle/>
          <a:p>
            <a:pPr algn="just">
              <a:buFont typeface="Arial" panose="020B0604020202020204" pitchFamily="34" charset="0"/>
              <a:buChar char="•"/>
            </a:pPr>
            <a:r>
              <a:rPr lang="en-US" dirty="0"/>
              <a:t>IEEE Geoscience and Remote Sensing Society has announced strategic partnerships with the IEEE Aerospace and Electronic Systems Society (AESS) and the IEEE Oceanic Engineering Society (OES). These collaborations aim to enhance interdisciplinary research, foster innovation, and drive advancements in remote sensing, aerospace, and oceanic engineering fields.</a:t>
            </a:r>
          </a:p>
        </p:txBody>
      </p:sp>
      <p:pic>
        <p:nvPicPr>
          <p:cNvPr id="4" name="Picture 3">
            <a:extLst>
              <a:ext uri="{FF2B5EF4-FFF2-40B4-BE49-F238E27FC236}">
                <a16:creationId xmlns:a16="http://schemas.microsoft.com/office/drawing/2014/main" id="{FAD4EB72-EA0F-6640-84DC-54AA36DA3031}"/>
              </a:ext>
            </a:extLst>
          </p:cNvPr>
          <p:cNvPicPr>
            <a:picLocks noChangeAspect="1"/>
          </p:cNvPicPr>
          <p:nvPr/>
        </p:nvPicPr>
        <p:blipFill>
          <a:blip r:embed="rId2"/>
          <a:stretch>
            <a:fillRect/>
          </a:stretch>
        </p:blipFill>
        <p:spPr>
          <a:xfrm>
            <a:off x="5722654" y="1314299"/>
            <a:ext cx="5863427" cy="4397570"/>
          </a:xfrm>
          <a:prstGeom prst="rect">
            <a:avLst/>
          </a:prstGeom>
        </p:spPr>
      </p:pic>
    </p:spTree>
    <p:extLst>
      <p:ext uri="{BB962C8B-B14F-4D97-AF65-F5344CB8AC3E}">
        <p14:creationId xmlns:p14="http://schemas.microsoft.com/office/powerpoint/2010/main" val="2417517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In Memoriam: Michael Braasch</a:t>
            </a:r>
            <a:endParaRPr lang="en-US" dirty="0"/>
          </a:p>
        </p:txBody>
      </p:sp>
      <p:sp>
        <p:nvSpPr>
          <p:cNvPr id="5" name="Rectangle 2"/>
          <p:cNvSpPr>
            <a:spLocks noChangeArrowheads="1"/>
          </p:cNvSpPr>
          <p:nvPr/>
        </p:nvSpPr>
        <p:spPr bwMode="auto">
          <a:xfrm>
            <a:off x="3478366" y="2219971"/>
            <a:ext cx="70919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sz="1600" dirty="0"/>
              <a:t>On August 31, 2024, he was diagnosed with pancreatic cancer, and three weeks later, he passed away.</a:t>
            </a:r>
          </a:p>
          <a:p>
            <a:pPr lvl="0" eaLnBrk="0" fontAlgn="base" hangingPunct="0">
              <a:lnSpc>
                <a:spcPct val="150000"/>
              </a:lnSpc>
              <a:spcBef>
                <a:spcPct val="0"/>
              </a:spcBef>
              <a:spcAft>
                <a:spcPct val="0"/>
              </a:spcAft>
            </a:pPr>
            <a:r>
              <a:rPr lang="en-US" altLang="en-US" sz="1600" dirty="0"/>
              <a:t>Michael Braasch was elevated to Fellow of the Institute of Navigation (ION) in 2009 and the IEEE in 2023. He was President-Elect of IEEE AESS after serving in numerous leadership positions in both ION and IEEE.</a:t>
            </a:r>
            <a:endParaRPr kumimoji="0" lang="en-US" altLang="en-US" sz="1600" b="0" i="0" u="none" strike="noStrike" cap="none" normalizeH="0" baseline="0" dirty="0">
              <a:ln>
                <a:noFill/>
              </a:ln>
              <a:solidFill>
                <a:schemeClr val="tx1"/>
              </a:solidFill>
              <a:effectLst/>
            </a:endParaRPr>
          </a:p>
        </p:txBody>
      </p:sp>
      <p:pic>
        <p:nvPicPr>
          <p:cNvPr id="4" name="Immagine 3"/>
          <p:cNvPicPr>
            <a:picLocks noChangeAspect="1"/>
          </p:cNvPicPr>
          <p:nvPr/>
        </p:nvPicPr>
        <p:blipFill>
          <a:blip r:embed="rId2"/>
          <a:stretch>
            <a:fillRect/>
          </a:stretch>
        </p:blipFill>
        <p:spPr>
          <a:xfrm>
            <a:off x="799058" y="1950339"/>
            <a:ext cx="2295424" cy="2954622"/>
          </a:xfrm>
          <a:prstGeom prst="rect">
            <a:avLst/>
          </a:prstGeom>
        </p:spPr>
      </p:pic>
    </p:spTree>
    <p:extLst>
      <p:ext uri="{BB962C8B-B14F-4D97-AF65-F5344CB8AC3E}">
        <p14:creationId xmlns:p14="http://schemas.microsoft.com/office/powerpoint/2010/main" val="1200419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501C9-3CB2-4916-CC21-B757F81AA08D}"/>
              </a:ext>
            </a:extLst>
          </p:cNvPr>
          <p:cNvSpPr>
            <a:spLocks noGrp="1"/>
          </p:cNvSpPr>
          <p:nvPr>
            <p:ph type="title"/>
          </p:nvPr>
        </p:nvSpPr>
        <p:spPr/>
        <p:txBody>
          <a:bodyPr/>
          <a:lstStyle/>
          <a:p>
            <a:r>
              <a:rPr lang="en-US" dirty="0"/>
              <a:t>AESS Officers</a:t>
            </a:r>
          </a:p>
        </p:txBody>
      </p:sp>
      <p:pic>
        <p:nvPicPr>
          <p:cNvPr id="2" name="Immagine 1"/>
          <p:cNvPicPr>
            <a:picLocks noChangeAspect="1"/>
          </p:cNvPicPr>
          <p:nvPr/>
        </p:nvPicPr>
        <p:blipFill>
          <a:blip r:embed="rId2"/>
          <a:stretch>
            <a:fillRect/>
          </a:stretch>
        </p:blipFill>
        <p:spPr>
          <a:xfrm>
            <a:off x="631786" y="1115995"/>
            <a:ext cx="5362614" cy="2338405"/>
          </a:xfrm>
          <a:prstGeom prst="rect">
            <a:avLst/>
          </a:prstGeom>
        </p:spPr>
      </p:pic>
      <p:pic>
        <p:nvPicPr>
          <p:cNvPr id="6" name="Immagine 5"/>
          <p:cNvPicPr>
            <a:picLocks noChangeAspect="1"/>
          </p:cNvPicPr>
          <p:nvPr/>
        </p:nvPicPr>
        <p:blipFill>
          <a:blip r:embed="rId3"/>
          <a:stretch>
            <a:fillRect/>
          </a:stretch>
        </p:blipFill>
        <p:spPr>
          <a:xfrm>
            <a:off x="5951538" y="3662346"/>
            <a:ext cx="5343564" cy="2352692"/>
          </a:xfrm>
          <a:prstGeom prst="rect">
            <a:avLst/>
          </a:prstGeom>
        </p:spPr>
      </p:pic>
      <p:sp>
        <p:nvSpPr>
          <p:cNvPr id="7" name="Rettangolo 6"/>
          <p:cNvSpPr/>
          <p:nvPr/>
        </p:nvSpPr>
        <p:spPr>
          <a:xfrm>
            <a:off x="2475721" y="1252330"/>
            <a:ext cx="1674743" cy="2202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Immagine 8"/>
          <p:cNvPicPr>
            <a:picLocks noChangeAspect="1"/>
          </p:cNvPicPr>
          <p:nvPr/>
        </p:nvPicPr>
        <p:blipFill>
          <a:blip r:embed="rId4"/>
          <a:stretch>
            <a:fillRect/>
          </a:stretch>
        </p:blipFill>
        <p:spPr>
          <a:xfrm>
            <a:off x="6067838" y="1115995"/>
            <a:ext cx="5287447" cy="2409342"/>
          </a:xfrm>
          <a:prstGeom prst="rect">
            <a:avLst/>
          </a:prstGeom>
        </p:spPr>
      </p:pic>
      <p:pic>
        <p:nvPicPr>
          <p:cNvPr id="10" name="Immagine 9"/>
          <p:cNvPicPr>
            <a:picLocks noChangeAspect="1"/>
          </p:cNvPicPr>
          <p:nvPr/>
        </p:nvPicPr>
        <p:blipFill>
          <a:blip r:embed="rId5"/>
          <a:stretch>
            <a:fillRect/>
          </a:stretch>
        </p:blipFill>
        <p:spPr>
          <a:xfrm>
            <a:off x="675861" y="3607447"/>
            <a:ext cx="5275677" cy="2407591"/>
          </a:xfrm>
          <a:prstGeom prst="rect">
            <a:avLst/>
          </a:prstGeom>
        </p:spPr>
      </p:pic>
      <p:pic>
        <p:nvPicPr>
          <p:cNvPr id="11" name="Immagine 10"/>
          <p:cNvPicPr>
            <a:picLocks noChangeAspect="1"/>
          </p:cNvPicPr>
          <p:nvPr/>
        </p:nvPicPr>
        <p:blipFill>
          <a:blip r:embed="rId6"/>
          <a:stretch>
            <a:fillRect/>
          </a:stretch>
        </p:blipFill>
        <p:spPr>
          <a:xfrm>
            <a:off x="2429715" y="1079180"/>
            <a:ext cx="1720749" cy="2412033"/>
          </a:xfrm>
          <a:prstGeom prst="rect">
            <a:avLst/>
          </a:prstGeom>
        </p:spPr>
      </p:pic>
    </p:spTree>
    <p:extLst>
      <p:ext uri="{BB962C8B-B14F-4D97-AF65-F5344CB8AC3E}">
        <p14:creationId xmlns:p14="http://schemas.microsoft.com/office/powerpoint/2010/main" val="895550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501C9-3CB2-4916-CC21-B757F81AA08D}"/>
              </a:ext>
            </a:extLst>
          </p:cNvPr>
          <p:cNvSpPr>
            <a:spLocks noGrp="1"/>
          </p:cNvSpPr>
          <p:nvPr>
            <p:ph type="title"/>
          </p:nvPr>
        </p:nvSpPr>
        <p:spPr/>
        <p:txBody>
          <a:bodyPr/>
          <a:lstStyle/>
          <a:p>
            <a:r>
              <a:rPr lang="it-IT" dirty="0" err="1"/>
              <a:t>Members</a:t>
            </a:r>
            <a:r>
              <a:rPr lang="it-IT"/>
              <a:t>-</a:t>
            </a:r>
            <a:r>
              <a:rPr lang="it-IT" err="1"/>
              <a:t>at</a:t>
            </a:r>
            <a:r>
              <a:rPr lang="it-IT"/>
              <a:t>-Large</a:t>
            </a:r>
            <a:endParaRPr lang="en-US"/>
          </a:p>
        </p:txBody>
      </p:sp>
      <p:pic>
        <p:nvPicPr>
          <p:cNvPr id="7" name="Immagine 6"/>
          <p:cNvPicPr>
            <a:picLocks noChangeAspect="1"/>
          </p:cNvPicPr>
          <p:nvPr/>
        </p:nvPicPr>
        <p:blipFill>
          <a:blip r:embed="rId2"/>
          <a:stretch>
            <a:fillRect/>
          </a:stretch>
        </p:blipFill>
        <p:spPr>
          <a:xfrm>
            <a:off x="814376" y="1195370"/>
            <a:ext cx="1700225" cy="2309830"/>
          </a:xfrm>
          <a:prstGeom prst="rect">
            <a:avLst/>
          </a:prstGeom>
        </p:spPr>
      </p:pic>
      <p:pic>
        <p:nvPicPr>
          <p:cNvPr id="8" name="Immagine 7"/>
          <p:cNvPicPr>
            <a:picLocks noChangeAspect="1"/>
          </p:cNvPicPr>
          <p:nvPr/>
        </p:nvPicPr>
        <p:blipFill>
          <a:blip r:embed="rId3"/>
          <a:stretch>
            <a:fillRect/>
          </a:stretch>
        </p:blipFill>
        <p:spPr>
          <a:xfrm>
            <a:off x="2576500" y="1233471"/>
            <a:ext cx="1690700" cy="2271729"/>
          </a:xfrm>
          <a:prstGeom prst="rect">
            <a:avLst/>
          </a:prstGeom>
        </p:spPr>
      </p:pic>
      <p:pic>
        <p:nvPicPr>
          <p:cNvPr id="9" name="Immagine 8"/>
          <p:cNvPicPr>
            <a:picLocks noChangeAspect="1"/>
          </p:cNvPicPr>
          <p:nvPr/>
        </p:nvPicPr>
        <p:blipFill>
          <a:blip r:embed="rId4"/>
          <a:stretch>
            <a:fillRect/>
          </a:stretch>
        </p:blipFill>
        <p:spPr>
          <a:xfrm>
            <a:off x="4329099" y="1233471"/>
            <a:ext cx="1724038" cy="2319355"/>
          </a:xfrm>
          <a:prstGeom prst="rect">
            <a:avLst/>
          </a:prstGeom>
        </p:spPr>
      </p:pic>
      <p:pic>
        <p:nvPicPr>
          <p:cNvPr id="10" name="Immagine 9"/>
          <p:cNvPicPr>
            <a:picLocks noChangeAspect="1"/>
          </p:cNvPicPr>
          <p:nvPr/>
        </p:nvPicPr>
        <p:blipFill>
          <a:blip r:embed="rId5"/>
          <a:stretch>
            <a:fillRect/>
          </a:stretch>
        </p:blipFill>
        <p:spPr>
          <a:xfrm>
            <a:off x="6081698" y="1216801"/>
            <a:ext cx="1719275" cy="2266967"/>
          </a:xfrm>
          <a:prstGeom prst="rect">
            <a:avLst/>
          </a:prstGeom>
        </p:spPr>
      </p:pic>
      <p:pic>
        <p:nvPicPr>
          <p:cNvPr id="11" name="Immagine 10"/>
          <p:cNvPicPr>
            <a:picLocks noChangeAspect="1"/>
          </p:cNvPicPr>
          <p:nvPr/>
        </p:nvPicPr>
        <p:blipFill>
          <a:blip r:embed="rId6"/>
          <a:stretch>
            <a:fillRect/>
          </a:stretch>
        </p:blipFill>
        <p:spPr>
          <a:xfrm>
            <a:off x="7829534" y="1207276"/>
            <a:ext cx="1657362" cy="2276492"/>
          </a:xfrm>
          <a:prstGeom prst="rect">
            <a:avLst/>
          </a:prstGeom>
        </p:spPr>
      </p:pic>
      <p:pic>
        <p:nvPicPr>
          <p:cNvPr id="12" name="Immagine 11"/>
          <p:cNvPicPr>
            <a:picLocks noChangeAspect="1"/>
          </p:cNvPicPr>
          <p:nvPr/>
        </p:nvPicPr>
        <p:blipFill>
          <a:blip r:embed="rId7"/>
          <a:stretch>
            <a:fillRect/>
          </a:stretch>
        </p:blipFill>
        <p:spPr>
          <a:xfrm>
            <a:off x="9550375" y="1216801"/>
            <a:ext cx="1709750" cy="2238392"/>
          </a:xfrm>
          <a:prstGeom prst="rect">
            <a:avLst/>
          </a:prstGeom>
        </p:spPr>
      </p:pic>
      <p:pic>
        <p:nvPicPr>
          <p:cNvPr id="13" name="Immagine 12"/>
          <p:cNvPicPr>
            <a:picLocks noChangeAspect="1"/>
          </p:cNvPicPr>
          <p:nvPr/>
        </p:nvPicPr>
        <p:blipFill>
          <a:blip r:embed="rId8"/>
          <a:stretch>
            <a:fillRect/>
          </a:stretch>
        </p:blipFill>
        <p:spPr>
          <a:xfrm>
            <a:off x="833384" y="3625833"/>
            <a:ext cx="5248314" cy="2266967"/>
          </a:xfrm>
          <a:prstGeom prst="rect">
            <a:avLst/>
          </a:prstGeom>
        </p:spPr>
      </p:pic>
      <p:pic>
        <p:nvPicPr>
          <p:cNvPr id="15" name="Immagine 14"/>
          <p:cNvPicPr>
            <a:picLocks noChangeAspect="1"/>
          </p:cNvPicPr>
          <p:nvPr/>
        </p:nvPicPr>
        <p:blipFill>
          <a:blip r:embed="rId9"/>
          <a:stretch>
            <a:fillRect/>
          </a:stretch>
        </p:blipFill>
        <p:spPr>
          <a:xfrm>
            <a:off x="9550375" y="3649645"/>
            <a:ext cx="1685938" cy="2266967"/>
          </a:xfrm>
          <a:prstGeom prst="rect">
            <a:avLst/>
          </a:prstGeom>
        </p:spPr>
      </p:pic>
      <p:pic>
        <p:nvPicPr>
          <p:cNvPr id="2" name="Immagine 1"/>
          <p:cNvPicPr>
            <a:picLocks noChangeAspect="1"/>
          </p:cNvPicPr>
          <p:nvPr/>
        </p:nvPicPr>
        <p:blipFill>
          <a:blip r:embed="rId10"/>
          <a:stretch>
            <a:fillRect/>
          </a:stretch>
        </p:blipFill>
        <p:spPr>
          <a:xfrm>
            <a:off x="2576500" y="3625833"/>
            <a:ext cx="1690700" cy="2363082"/>
          </a:xfrm>
          <a:prstGeom prst="rect">
            <a:avLst/>
          </a:prstGeom>
        </p:spPr>
      </p:pic>
      <p:pic>
        <p:nvPicPr>
          <p:cNvPr id="4" name="Immagine 3"/>
          <p:cNvPicPr>
            <a:picLocks noChangeAspect="1"/>
          </p:cNvPicPr>
          <p:nvPr/>
        </p:nvPicPr>
        <p:blipFill>
          <a:blip r:embed="rId11"/>
          <a:stretch>
            <a:fillRect/>
          </a:stretch>
        </p:blipFill>
        <p:spPr>
          <a:xfrm>
            <a:off x="4378333" y="3625833"/>
            <a:ext cx="1686250" cy="2327706"/>
          </a:xfrm>
          <a:prstGeom prst="rect">
            <a:avLst/>
          </a:prstGeom>
        </p:spPr>
      </p:pic>
      <p:pic>
        <p:nvPicPr>
          <p:cNvPr id="5" name="Immagine 4"/>
          <p:cNvPicPr>
            <a:picLocks noChangeAspect="1"/>
          </p:cNvPicPr>
          <p:nvPr/>
        </p:nvPicPr>
        <p:blipFill>
          <a:blip r:embed="rId12"/>
          <a:stretch>
            <a:fillRect/>
          </a:stretch>
        </p:blipFill>
        <p:spPr>
          <a:xfrm>
            <a:off x="6192831" y="3625833"/>
            <a:ext cx="1722164" cy="2363082"/>
          </a:xfrm>
          <a:prstGeom prst="rect">
            <a:avLst/>
          </a:prstGeom>
        </p:spPr>
      </p:pic>
      <p:pic>
        <p:nvPicPr>
          <p:cNvPr id="6" name="Immagine 5"/>
          <p:cNvPicPr>
            <a:picLocks noChangeAspect="1"/>
          </p:cNvPicPr>
          <p:nvPr/>
        </p:nvPicPr>
        <p:blipFill>
          <a:blip r:embed="rId13"/>
          <a:stretch>
            <a:fillRect/>
          </a:stretch>
        </p:blipFill>
        <p:spPr>
          <a:xfrm>
            <a:off x="7885273" y="3633102"/>
            <a:ext cx="1694825" cy="2348544"/>
          </a:xfrm>
          <a:prstGeom prst="rect">
            <a:avLst/>
          </a:prstGeom>
        </p:spPr>
      </p:pic>
    </p:spTree>
    <p:extLst>
      <p:ext uri="{BB962C8B-B14F-4D97-AF65-F5344CB8AC3E}">
        <p14:creationId xmlns:p14="http://schemas.microsoft.com/office/powerpoint/2010/main" val="338390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501C9-3CB2-4916-CC21-B757F81AA08D}"/>
              </a:ext>
            </a:extLst>
          </p:cNvPr>
          <p:cNvSpPr>
            <a:spLocks noGrp="1"/>
          </p:cNvSpPr>
          <p:nvPr>
            <p:ph type="title"/>
          </p:nvPr>
        </p:nvSpPr>
        <p:spPr/>
        <p:txBody>
          <a:bodyPr/>
          <a:lstStyle/>
          <a:p>
            <a:r>
              <a:rPr lang="it-IT" err="1"/>
              <a:t>Members</a:t>
            </a:r>
            <a:r>
              <a:rPr lang="it-IT"/>
              <a:t>-</a:t>
            </a:r>
            <a:r>
              <a:rPr lang="it-IT" err="1"/>
              <a:t>at</a:t>
            </a:r>
            <a:r>
              <a:rPr lang="it-IT"/>
              <a:t>-Large – </a:t>
            </a:r>
            <a:r>
              <a:rPr lang="it-IT" err="1"/>
              <a:t>Appointed</a:t>
            </a:r>
            <a:r>
              <a:rPr lang="it-IT"/>
              <a:t> </a:t>
            </a:r>
            <a:r>
              <a:rPr lang="it-IT" err="1"/>
              <a:t>Members</a:t>
            </a:r>
            <a:endParaRPr lang="en-US"/>
          </a:p>
        </p:txBody>
      </p:sp>
      <p:pic>
        <p:nvPicPr>
          <p:cNvPr id="4" name="Immagine 3"/>
          <p:cNvPicPr>
            <a:picLocks noChangeAspect="1"/>
          </p:cNvPicPr>
          <p:nvPr/>
        </p:nvPicPr>
        <p:blipFill>
          <a:blip r:embed="rId2"/>
          <a:stretch>
            <a:fillRect/>
          </a:stretch>
        </p:blipFill>
        <p:spPr>
          <a:xfrm>
            <a:off x="1342198" y="1187432"/>
            <a:ext cx="3495701" cy="2400318"/>
          </a:xfrm>
          <a:prstGeom prst="rect">
            <a:avLst/>
          </a:prstGeom>
        </p:spPr>
      </p:pic>
      <p:pic>
        <p:nvPicPr>
          <p:cNvPr id="5" name="Immagine 4"/>
          <p:cNvPicPr>
            <a:picLocks noChangeAspect="1"/>
          </p:cNvPicPr>
          <p:nvPr/>
        </p:nvPicPr>
        <p:blipFill>
          <a:blip r:embed="rId3"/>
          <a:stretch>
            <a:fillRect/>
          </a:stretch>
        </p:blipFill>
        <p:spPr>
          <a:xfrm>
            <a:off x="420648" y="3843320"/>
            <a:ext cx="5338802" cy="2386030"/>
          </a:xfrm>
          <a:prstGeom prst="rect">
            <a:avLst/>
          </a:prstGeom>
        </p:spPr>
      </p:pic>
      <p:pic>
        <p:nvPicPr>
          <p:cNvPr id="6" name="Immagine 5"/>
          <p:cNvPicPr>
            <a:picLocks noChangeAspect="1"/>
          </p:cNvPicPr>
          <p:nvPr/>
        </p:nvPicPr>
        <p:blipFill>
          <a:blip r:embed="rId4"/>
          <a:stretch>
            <a:fillRect/>
          </a:stretch>
        </p:blipFill>
        <p:spPr>
          <a:xfrm>
            <a:off x="5975308" y="3954306"/>
            <a:ext cx="1501616" cy="1600230"/>
          </a:xfrm>
          <a:prstGeom prst="rect">
            <a:avLst/>
          </a:prstGeom>
        </p:spPr>
      </p:pic>
      <p:sp>
        <p:nvSpPr>
          <p:cNvPr id="16" name="Rettangolo 15"/>
          <p:cNvSpPr/>
          <p:nvPr/>
        </p:nvSpPr>
        <p:spPr>
          <a:xfrm>
            <a:off x="5329116" y="5554536"/>
            <a:ext cx="2794000" cy="515526"/>
          </a:xfrm>
          <a:prstGeom prst="rect">
            <a:avLst/>
          </a:prstGeom>
        </p:spPr>
        <p:txBody>
          <a:bodyPr wrap="square">
            <a:spAutoFit/>
          </a:bodyPr>
          <a:lstStyle/>
          <a:p>
            <a:pPr lvl="0" algn="ctr" eaLnBrk="0" fontAlgn="base" hangingPunct="0">
              <a:lnSpc>
                <a:spcPct val="150000"/>
              </a:lnSpc>
              <a:spcBef>
                <a:spcPct val="0"/>
              </a:spcBef>
              <a:spcAft>
                <a:spcPct val="0"/>
              </a:spcAft>
            </a:pPr>
            <a:r>
              <a:rPr lang="en-US" altLang="en-US" sz="1100" b="1">
                <a:latin typeface="Arial" panose="020B0604020202020204" pitchFamily="34" charset="0"/>
              </a:rPr>
              <a:t>Amanda Osborn</a:t>
            </a:r>
          </a:p>
          <a:p>
            <a:pPr lvl="0" algn="ctr" eaLnBrk="0" fontAlgn="base" hangingPunct="0">
              <a:spcBef>
                <a:spcPct val="0"/>
              </a:spcBef>
              <a:spcAft>
                <a:spcPct val="0"/>
              </a:spcAft>
            </a:pPr>
            <a:r>
              <a:rPr lang="en-US" sz="1100"/>
              <a:t>Operations Management</a:t>
            </a:r>
            <a:endParaRPr lang="en-US" altLang="en-US" sz="1100">
              <a:latin typeface="Arial" panose="020B0604020202020204" pitchFamily="34" charset="0"/>
            </a:endParaRPr>
          </a:p>
        </p:txBody>
      </p:sp>
    </p:spTree>
    <p:extLst>
      <p:ext uri="{BB962C8B-B14F-4D97-AF65-F5344CB8AC3E}">
        <p14:creationId xmlns:p14="http://schemas.microsoft.com/office/powerpoint/2010/main" val="12979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err="1"/>
              <a:t>Presidential</a:t>
            </a:r>
            <a:r>
              <a:rPr lang="it-IT"/>
              <a:t> </a:t>
            </a:r>
            <a:r>
              <a:rPr lang="it-IT" err="1"/>
              <a:t>Appointment</a:t>
            </a:r>
            <a:r>
              <a:rPr lang="it-IT"/>
              <a:t>: MAL</a:t>
            </a:r>
            <a:endParaRPr lang="en-US"/>
          </a:p>
        </p:txBody>
      </p:sp>
      <p:pic>
        <p:nvPicPr>
          <p:cNvPr id="4" name="Picture 1940572204" descr="A person wearing a suit and tie&#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838062" y="1616751"/>
            <a:ext cx="1855442" cy="2895614"/>
          </a:xfrm>
          <a:prstGeom prst="rect">
            <a:avLst/>
          </a:prstGeom>
        </p:spPr>
      </p:pic>
      <p:sp>
        <p:nvSpPr>
          <p:cNvPr id="5" name="Rettangolo 4"/>
          <p:cNvSpPr/>
          <p:nvPr/>
        </p:nvSpPr>
        <p:spPr>
          <a:xfrm>
            <a:off x="2898912" y="2382064"/>
            <a:ext cx="8938591" cy="3693319"/>
          </a:xfrm>
          <a:prstGeom prst="rect">
            <a:avLst/>
          </a:prstGeom>
        </p:spPr>
        <p:txBody>
          <a:bodyPr wrap="square">
            <a:spAutoFit/>
          </a:bodyPr>
          <a:lstStyle/>
          <a:p>
            <a:pPr algn="just">
              <a:spcAft>
                <a:spcPts val="0"/>
              </a:spcAft>
            </a:pPr>
            <a:r>
              <a:rPr lang="en-US" b="1">
                <a:ea typeface="Times New Roman" panose="02020603050405020304" pitchFamily="18" charset="0"/>
                <a:cs typeface="Arial" panose="020B0604020202020204" pitchFamily="34" charset="0"/>
              </a:rPr>
              <a:t>Vince </a:t>
            </a:r>
            <a:r>
              <a:rPr lang="en-US" b="1" err="1">
                <a:ea typeface="Times New Roman" panose="02020603050405020304" pitchFamily="18" charset="0"/>
                <a:cs typeface="Arial" panose="020B0604020202020204" pitchFamily="34" charset="0"/>
              </a:rPr>
              <a:t>Socci</a:t>
            </a:r>
            <a:r>
              <a:rPr lang="en-US" b="1">
                <a:ea typeface="Times New Roman" panose="02020603050405020304" pitchFamily="18" charset="0"/>
                <a:cs typeface="Arial" panose="020B0604020202020204" pitchFamily="34" charset="0"/>
              </a:rPr>
              <a:t> </a:t>
            </a:r>
            <a:r>
              <a:rPr lang="en-US">
                <a:ea typeface="Times New Roman" panose="02020603050405020304" pitchFamily="18" charset="0"/>
                <a:cs typeface="Arial" panose="020B0604020202020204" pitchFamily="34" charset="0"/>
              </a:rPr>
              <a:t>is Chief Technologist at On Target Motion where he delivers systems engineering, program management and intellectual property services for safety-critical applications such as aerospace, automotive, rail, marine, and medical. His engineering career spans more than 35 years developing hardware, software, and systems in various fault-tolerant embedded controls applications. He developed products for autonomous systems, UAVs, vehicle propulsion and communications, fuel control systems, power and energy systems, navigation systems, avionics, medical devices, flight control systems, diagnostic/prognostic systems, radar, electrical system, health and fault managers, X-ray scanners, engine and motor controls, automotive and aerospace control systems, and military ground electric vehicles. He has BS and MS degrees in electrical engineering, an MBA in technology management specializing in IP management, an MA in mentoring and counseling and is a PhD candidate. He is a certified Project Management Professional and serves on PMI and SAE standards and technical committees.</a:t>
            </a:r>
            <a:endParaRPr lang="en-US" sz="2000">
              <a:effectLst/>
              <a:ea typeface="Times New Roman" panose="02020603050405020304" pitchFamily="18" charset="0"/>
            </a:endParaRPr>
          </a:p>
        </p:txBody>
      </p:sp>
      <p:sp>
        <p:nvSpPr>
          <p:cNvPr id="2" name="Rettangolo 1"/>
          <p:cNvSpPr/>
          <p:nvPr/>
        </p:nvSpPr>
        <p:spPr>
          <a:xfrm>
            <a:off x="3604936" y="1450321"/>
            <a:ext cx="2912977" cy="769441"/>
          </a:xfrm>
          <a:prstGeom prst="rect">
            <a:avLst/>
          </a:prstGeom>
        </p:spPr>
        <p:txBody>
          <a:bodyPr wrap="none">
            <a:spAutoFit/>
          </a:bodyPr>
          <a:lstStyle/>
          <a:p>
            <a:r>
              <a:rPr lang="en-US" sz="4400" b="1">
                <a:solidFill>
                  <a:schemeClr val="accent1">
                    <a:lumMod val="75000"/>
                  </a:schemeClr>
                </a:solidFill>
                <a:ea typeface="Times New Roman" panose="02020603050405020304" pitchFamily="18" charset="0"/>
                <a:cs typeface="Arial" panose="020B0604020202020204" pitchFamily="34" charset="0"/>
              </a:rPr>
              <a:t>Vince </a:t>
            </a:r>
            <a:r>
              <a:rPr lang="en-US" sz="4400" b="1" err="1">
                <a:solidFill>
                  <a:schemeClr val="accent1">
                    <a:lumMod val="75000"/>
                  </a:schemeClr>
                </a:solidFill>
                <a:ea typeface="Times New Roman" panose="02020603050405020304" pitchFamily="18" charset="0"/>
                <a:cs typeface="Arial" panose="020B0604020202020204" pitchFamily="34" charset="0"/>
              </a:rPr>
              <a:t>Socci</a:t>
            </a:r>
            <a:r>
              <a:rPr lang="en-US" sz="4400" b="1">
                <a:solidFill>
                  <a:schemeClr val="accent1">
                    <a:lumMod val="75000"/>
                  </a:schemeClr>
                </a:solidFill>
                <a:ea typeface="Times New Roman" panose="02020603050405020304" pitchFamily="18" charset="0"/>
                <a:cs typeface="Arial" panose="020B0604020202020204" pitchFamily="34" charset="0"/>
              </a:rPr>
              <a:t> </a:t>
            </a:r>
            <a:endParaRPr lang="en-US" sz="4400">
              <a:solidFill>
                <a:schemeClr val="accent1">
                  <a:lumMod val="75000"/>
                </a:schemeClr>
              </a:solidFill>
            </a:endParaRPr>
          </a:p>
        </p:txBody>
      </p:sp>
    </p:spTree>
    <p:extLst>
      <p:ext uri="{BB962C8B-B14F-4D97-AF65-F5344CB8AC3E}">
        <p14:creationId xmlns:p14="http://schemas.microsoft.com/office/powerpoint/2010/main" val="106620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537E4-640A-8B46-838C-0091B3139282}"/>
              </a:ext>
            </a:extLst>
          </p:cNvPr>
          <p:cNvSpPr>
            <a:spLocks noGrp="1"/>
          </p:cNvSpPr>
          <p:nvPr>
            <p:ph idx="1"/>
          </p:nvPr>
        </p:nvSpPr>
        <p:spPr/>
        <p:txBody>
          <a:bodyPr/>
          <a:lstStyle/>
          <a:p>
            <a:pPr marL="0" indent="0">
              <a:buNone/>
            </a:pPr>
            <a:r>
              <a:rPr lang="en-US" dirty="0">
                <a:solidFill>
                  <a:srgbClr val="FF0000"/>
                </a:solidFill>
              </a:rPr>
              <a:t>MOTION: Sabrina Greco seeks BoG approval of the appointment of Vince </a:t>
            </a:r>
            <a:r>
              <a:rPr lang="en-US" dirty="0" err="1">
                <a:solidFill>
                  <a:srgbClr val="FF0000"/>
                </a:solidFill>
              </a:rPr>
              <a:t>Socci</a:t>
            </a:r>
            <a:r>
              <a:rPr lang="en-US" dirty="0">
                <a:solidFill>
                  <a:srgbClr val="FF0000"/>
                </a:solidFill>
              </a:rPr>
              <a:t> for the remainder of Michael </a:t>
            </a:r>
            <a:r>
              <a:rPr lang="en-US" dirty="0" err="1">
                <a:solidFill>
                  <a:srgbClr val="FF0000"/>
                </a:solidFill>
              </a:rPr>
              <a:t>Braasch’s</a:t>
            </a:r>
            <a:r>
              <a:rPr lang="en-US" dirty="0">
                <a:solidFill>
                  <a:srgbClr val="FF0000"/>
                </a:solidFill>
              </a:rPr>
              <a:t> appointment through 31 December 2026.</a:t>
            </a:r>
          </a:p>
          <a:p>
            <a:pPr marL="0" indent="0">
              <a:buNone/>
            </a:pPr>
            <a:endParaRPr lang="en-US" dirty="0">
              <a:solidFill>
                <a:srgbClr val="FF0000"/>
              </a:solidFill>
            </a:endParaRPr>
          </a:p>
        </p:txBody>
      </p:sp>
      <p:sp>
        <p:nvSpPr>
          <p:cNvPr id="3" name="Titolo 2"/>
          <p:cNvSpPr>
            <a:spLocks noGrp="1"/>
          </p:cNvSpPr>
          <p:nvPr>
            <p:ph type="title"/>
          </p:nvPr>
        </p:nvSpPr>
        <p:spPr/>
        <p:txBody>
          <a:bodyPr/>
          <a:lstStyle/>
          <a:p>
            <a:r>
              <a:rPr lang="en-US" dirty="0"/>
              <a:t>Presidential</a:t>
            </a:r>
            <a:r>
              <a:rPr lang="it-IT" dirty="0"/>
              <a:t> </a:t>
            </a:r>
            <a:r>
              <a:rPr lang="it-IT" dirty="0" err="1"/>
              <a:t>Appointment</a:t>
            </a:r>
            <a:r>
              <a:rPr lang="it-IT" dirty="0"/>
              <a:t>: MAL</a:t>
            </a:r>
            <a:endParaRPr lang="en-US" dirty="0"/>
          </a:p>
        </p:txBody>
      </p:sp>
    </p:spTree>
    <p:extLst>
      <p:ext uri="{BB962C8B-B14F-4D97-AF65-F5344CB8AC3E}">
        <p14:creationId xmlns:p14="http://schemas.microsoft.com/office/powerpoint/2010/main" val="3725523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err="1"/>
              <a:t>Presidential</a:t>
            </a:r>
            <a:r>
              <a:rPr lang="it-IT"/>
              <a:t> </a:t>
            </a:r>
            <a:r>
              <a:rPr lang="it-IT" err="1"/>
              <a:t>Appointment</a:t>
            </a:r>
            <a:r>
              <a:rPr lang="it-IT"/>
              <a:t>: Graduate </a:t>
            </a:r>
            <a:r>
              <a:rPr lang="it-IT" err="1"/>
              <a:t>Student</a:t>
            </a:r>
            <a:r>
              <a:rPr lang="it-IT"/>
              <a:t> Rep</a:t>
            </a:r>
            <a:endParaRPr lang="en-US"/>
          </a:p>
        </p:txBody>
      </p:sp>
      <p:pic>
        <p:nvPicPr>
          <p:cNvPr id="2" name="Immagine 1"/>
          <p:cNvPicPr>
            <a:picLocks noChangeAspect="1"/>
          </p:cNvPicPr>
          <p:nvPr/>
        </p:nvPicPr>
        <p:blipFill>
          <a:blip r:embed="rId2"/>
          <a:stretch>
            <a:fillRect/>
          </a:stretch>
        </p:blipFill>
        <p:spPr>
          <a:xfrm>
            <a:off x="337931" y="903409"/>
            <a:ext cx="11809169" cy="5788809"/>
          </a:xfrm>
          <a:prstGeom prst="rect">
            <a:avLst/>
          </a:prstGeom>
        </p:spPr>
      </p:pic>
    </p:spTree>
    <p:extLst>
      <p:ext uri="{BB962C8B-B14F-4D97-AF65-F5344CB8AC3E}">
        <p14:creationId xmlns:p14="http://schemas.microsoft.com/office/powerpoint/2010/main" val="3084461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err="1"/>
              <a:t>Presidential</a:t>
            </a:r>
            <a:r>
              <a:rPr lang="it-IT"/>
              <a:t> </a:t>
            </a:r>
            <a:r>
              <a:rPr lang="it-IT" err="1"/>
              <a:t>Appointment</a:t>
            </a:r>
            <a:r>
              <a:rPr lang="it-IT"/>
              <a:t>: Graduate </a:t>
            </a:r>
            <a:r>
              <a:rPr lang="it-IT" err="1"/>
              <a:t>Student</a:t>
            </a:r>
            <a:r>
              <a:rPr lang="it-IT"/>
              <a:t> Rep</a:t>
            </a:r>
            <a:endParaRPr lang="en-US"/>
          </a:p>
        </p:txBody>
      </p:sp>
      <p:sp>
        <p:nvSpPr>
          <p:cNvPr id="5" name="Content Placeholder 1">
            <a:extLst>
              <a:ext uri="{FF2B5EF4-FFF2-40B4-BE49-F238E27FC236}">
                <a16:creationId xmlns:a16="http://schemas.microsoft.com/office/drawing/2014/main" id="{0A0D19D0-FD8A-6C46-8E27-1ADB5023E66C}"/>
              </a:ext>
            </a:extLst>
          </p:cNvPr>
          <p:cNvSpPr>
            <a:spLocks noGrp="1"/>
          </p:cNvSpPr>
          <p:nvPr>
            <p:ph idx="1"/>
          </p:nvPr>
        </p:nvSpPr>
        <p:spPr>
          <a:xfrm>
            <a:off x="734807" y="1188720"/>
            <a:ext cx="10618993" cy="4988243"/>
          </a:xfrm>
        </p:spPr>
        <p:txBody>
          <a:bodyPr/>
          <a:lstStyle/>
          <a:p>
            <a:pPr marL="0" indent="0">
              <a:buNone/>
            </a:pPr>
            <a:r>
              <a:rPr lang="en-US" dirty="0">
                <a:solidFill>
                  <a:srgbClr val="FF0000"/>
                </a:solidFill>
              </a:rPr>
              <a:t>MOTION: Sabrina Greco seeks BoG approval of the appointment </a:t>
            </a:r>
            <a:r>
              <a:rPr lang="en-US" dirty="0" err="1">
                <a:solidFill>
                  <a:srgbClr val="FF0000"/>
                </a:solidFill>
              </a:rPr>
              <a:t>Kayoum</a:t>
            </a:r>
            <a:r>
              <a:rPr lang="en-US" dirty="0">
                <a:solidFill>
                  <a:srgbClr val="FF0000"/>
                </a:solidFill>
              </a:rPr>
              <a:t> </a:t>
            </a:r>
            <a:r>
              <a:rPr lang="en-US" dirty="0" err="1">
                <a:solidFill>
                  <a:srgbClr val="FF0000"/>
                </a:solidFill>
              </a:rPr>
              <a:t>Djedidi</a:t>
            </a:r>
            <a:r>
              <a:rPr lang="en-US" dirty="0">
                <a:solidFill>
                  <a:srgbClr val="FF0000"/>
                </a:solidFill>
              </a:rPr>
              <a:t> as AESS Graduate Student Representative for the term January 1, 2025-December 31, 2026.</a:t>
            </a:r>
          </a:p>
          <a:p>
            <a:pPr marL="0" indent="0">
              <a:buNone/>
            </a:pPr>
            <a:endParaRPr lang="en-US" dirty="0">
              <a:solidFill>
                <a:srgbClr val="FF0000"/>
              </a:solidFill>
            </a:endParaRPr>
          </a:p>
        </p:txBody>
      </p:sp>
    </p:spTree>
    <p:extLst>
      <p:ext uri="{BB962C8B-B14F-4D97-AF65-F5344CB8AC3E}">
        <p14:creationId xmlns:p14="http://schemas.microsoft.com/office/powerpoint/2010/main" val="4191409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1141</Words>
  <Application>Microsoft Macintosh PowerPoint</Application>
  <PresentationFormat>Widescreen</PresentationFormat>
  <Paragraphs>80</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Courier New</vt:lpstr>
      <vt:lpstr>LucidaGrande</vt:lpstr>
      <vt:lpstr>Times New Roman</vt:lpstr>
      <vt:lpstr>Wingdings</vt:lpstr>
      <vt:lpstr>Office Theme</vt:lpstr>
      <vt:lpstr>PowerPoint Presentation</vt:lpstr>
      <vt:lpstr>In Memoriam: Michael Braasch</vt:lpstr>
      <vt:lpstr>AESS Officers</vt:lpstr>
      <vt:lpstr>Members-at-Large</vt:lpstr>
      <vt:lpstr>Members-at-Large – Appointed Members</vt:lpstr>
      <vt:lpstr>Presidential Appointment: MAL</vt:lpstr>
      <vt:lpstr>Presidential Appointment: MAL</vt:lpstr>
      <vt:lpstr>Presidential Appointment: Graduate Student Rep</vt:lpstr>
      <vt:lpstr>Presidential Appointment: Graduate Student Rep</vt:lpstr>
      <vt:lpstr>PowerPoint Presentation</vt:lpstr>
      <vt:lpstr>PowerPoint Presentation</vt:lpstr>
      <vt:lpstr>Presidential Appointment: YP Rep</vt:lpstr>
      <vt:lpstr>Presidential Appointment: YP Rep</vt:lpstr>
      <vt:lpstr>Suggestions for Undergraduate Student Rep</vt:lpstr>
      <vt:lpstr>International Directors: Current Bylaws</vt:lpstr>
      <vt:lpstr>International Directors: Proposed Bylaws Changes</vt:lpstr>
      <vt:lpstr>International Directors: Proposed Bylaws Changes Cont’d.</vt:lpstr>
      <vt:lpstr>International Directors: Bylaws change</vt:lpstr>
      <vt:lpstr>MOU with GRSS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Hough,Mackenzie C</dc:creator>
  <cp:lastModifiedBy>Amanda Osborn</cp:lastModifiedBy>
  <cp:revision>80</cp:revision>
  <dcterms:created xsi:type="dcterms:W3CDTF">2020-06-23T20:53:44Z</dcterms:created>
  <dcterms:modified xsi:type="dcterms:W3CDTF">2024-10-22T19:26:17Z</dcterms:modified>
</cp:coreProperties>
</file>