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439" r:id="rId3"/>
    <p:sldId id="449" r:id="rId4"/>
    <p:sldId id="451" r:id="rId5"/>
    <p:sldId id="450" r:id="rId6"/>
    <p:sldId id="456" r:id="rId7"/>
    <p:sldId id="457" r:id="rId8"/>
    <p:sldId id="458" r:id="rId9"/>
    <p:sldId id="44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C7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E0D69C-B208-4A2F-AB0D-DEC0403A9845}" v="7" dt="2023-02-10T01:38:41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83053" autoAdjust="0"/>
  </p:normalViewPr>
  <p:slideViewPr>
    <p:cSldViewPr snapToGrid="0">
      <p:cViewPr varScale="1">
        <p:scale>
          <a:sx n="134" d="100"/>
          <a:sy n="134" d="100"/>
        </p:scale>
        <p:origin x="130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plan, Lance M CIV USARMY DEVCOM ARL (USA)" userId="68571ccf-e35c-4f9c-b17c-97cfccfe1375" providerId="ADAL" clId="{47E0D69C-B208-4A2F-AB0D-DEC0403A9845}"/>
    <pc:docChg chg="undo custSel addSld delSld modSld">
      <pc:chgData name="Kaplan, Lance M CIV USARMY DEVCOM ARL (USA)" userId="68571ccf-e35c-4f9c-b17c-97cfccfe1375" providerId="ADAL" clId="{47E0D69C-B208-4A2F-AB0D-DEC0403A9845}" dt="2023-02-10T02:31:23.964" v="2531" actId="20577"/>
      <pc:docMkLst>
        <pc:docMk/>
      </pc:docMkLst>
      <pc:sldChg chg="modSp mod">
        <pc:chgData name="Kaplan, Lance M CIV USARMY DEVCOM ARL (USA)" userId="68571ccf-e35c-4f9c-b17c-97cfccfe1375" providerId="ADAL" clId="{47E0D69C-B208-4A2F-AB0D-DEC0403A9845}" dt="2023-02-10T01:49:07.917" v="2462" actId="20577"/>
        <pc:sldMkLst>
          <pc:docMk/>
          <pc:sldMk cId="2605045607" sldId="262"/>
        </pc:sldMkLst>
        <pc:spChg chg="mod">
          <ac:chgData name="Kaplan, Lance M CIV USARMY DEVCOM ARL (USA)" userId="68571ccf-e35c-4f9c-b17c-97cfccfe1375" providerId="ADAL" clId="{47E0D69C-B208-4A2F-AB0D-DEC0403A9845}" dt="2023-02-10T01:49:07.917" v="2462" actId="20577"/>
          <ac:spMkLst>
            <pc:docMk/>
            <pc:sldMk cId="2605045607" sldId="262"/>
            <ac:spMk id="2" creationId="{194A131C-F095-48E5-8B44-E138AD540F6F}"/>
          </ac:spMkLst>
        </pc:spChg>
        <pc:spChg chg="mod">
          <ac:chgData name="Kaplan, Lance M CIV USARMY DEVCOM ARL (USA)" userId="68571ccf-e35c-4f9c-b17c-97cfccfe1375" providerId="ADAL" clId="{47E0D69C-B208-4A2F-AB0D-DEC0403A9845}" dt="2023-02-10T00:45:14.813" v="25" actId="20577"/>
          <ac:spMkLst>
            <pc:docMk/>
            <pc:sldMk cId="2605045607" sldId="262"/>
            <ac:spMk id="3" creationId="{7E1FB642-C925-470D-A2D9-02A0B8114332}"/>
          </ac:spMkLst>
        </pc:spChg>
      </pc:sldChg>
      <pc:sldChg chg="modSp mod">
        <pc:chgData name="Kaplan, Lance M CIV USARMY DEVCOM ARL (USA)" userId="68571ccf-e35c-4f9c-b17c-97cfccfe1375" providerId="ADAL" clId="{47E0D69C-B208-4A2F-AB0D-DEC0403A9845}" dt="2023-02-10T02:18:50.456" v="2463" actId="20577"/>
        <pc:sldMkLst>
          <pc:docMk/>
          <pc:sldMk cId="1200419143" sldId="440"/>
        </pc:sldMkLst>
        <pc:spChg chg="mod">
          <ac:chgData name="Kaplan, Lance M CIV USARMY DEVCOM ARL (USA)" userId="68571ccf-e35c-4f9c-b17c-97cfccfe1375" providerId="ADAL" clId="{47E0D69C-B208-4A2F-AB0D-DEC0403A9845}" dt="2023-02-10T02:18:50.456" v="2463" actId="20577"/>
          <ac:spMkLst>
            <pc:docMk/>
            <pc:sldMk cId="1200419143" sldId="440"/>
            <ac:spMk id="5" creationId="{16A6F3AD-B340-39DC-13EF-212BB9662267}"/>
          </ac:spMkLst>
        </pc:spChg>
      </pc:sldChg>
      <pc:sldChg chg="del">
        <pc:chgData name="Kaplan, Lance M CIV USARMY DEVCOM ARL (USA)" userId="68571ccf-e35c-4f9c-b17c-97cfccfe1375" providerId="ADAL" clId="{47E0D69C-B208-4A2F-AB0D-DEC0403A9845}" dt="2023-02-10T01:21:23.428" v="2270" actId="47"/>
        <pc:sldMkLst>
          <pc:docMk/>
          <pc:sldMk cId="3663362088" sldId="443"/>
        </pc:sldMkLst>
      </pc:sldChg>
      <pc:sldChg chg="addSp delSp modSp mod">
        <pc:chgData name="Kaplan, Lance M CIV USARMY DEVCOM ARL (USA)" userId="68571ccf-e35c-4f9c-b17c-97cfccfe1375" providerId="ADAL" clId="{47E0D69C-B208-4A2F-AB0D-DEC0403A9845}" dt="2023-02-10T02:20:13.546" v="2475" actId="20577"/>
        <pc:sldMkLst>
          <pc:docMk/>
          <pc:sldMk cId="895550094" sldId="444"/>
        </pc:sldMkLst>
        <pc:spChg chg="mod">
          <ac:chgData name="Kaplan, Lance M CIV USARMY DEVCOM ARL (USA)" userId="68571ccf-e35c-4f9c-b17c-97cfccfe1375" providerId="ADAL" clId="{47E0D69C-B208-4A2F-AB0D-DEC0403A9845}" dt="2023-02-10T02:20:13.546" v="2475" actId="20577"/>
          <ac:spMkLst>
            <pc:docMk/>
            <pc:sldMk cId="895550094" sldId="444"/>
            <ac:spMk id="2" creationId="{D418DFA9-7C6F-B1BC-F628-C981F5EB16E7}"/>
          </ac:spMkLst>
        </pc:spChg>
        <pc:spChg chg="mod">
          <ac:chgData name="Kaplan, Lance M CIV USARMY DEVCOM ARL (USA)" userId="68571ccf-e35c-4f9c-b17c-97cfccfe1375" providerId="ADAL" clId="{47E0D69C-B208-4A2F-AB0D-DEC0403A9845}" dt="2023-02-10T01:08:39.355" v="1162" actId="20577"/>
          <ac:spMkLst>
            <pc:docMk/>
            <pc:sldMk cId="895550094" sldId="444"/>
            <ac:spMk id="3" creationId="{0CB501C9-3CB2-4916-CC21-B757F81AA08D}"/>
          </ac:spMkLst>
        </pc:spChg>
        <pc:graphicFrameChg chg="add del mod modGraphic">
          <ac:chgData name="Kaplan, Lance M CIV USARMY DEVCOM ARL (USA)" userId="68571ccf-e35c-4f9c-b17c-97cfccfe1375" providerId="ADAL" clId="{47E0D69C-B208-4A2F-AB0D-DEC0403A9845}" dt="2023-02-10T01:09:15.082" v="1210" actId="21"/>
          <ac:graphicFrameMkLst>
            <pc:docMk/>
            <pc:sldMk cId="895550094" sldId="444"/>
            <ac:graphicFrameMk id="4" creationId="{DBD23F43-EA23-B901-D64B-0245B6450460}"/>
          </ac:graphicFrameMkLst>
        </pc:graphicFrameChg>
      </pc:sldChg>
      <pc:sldChg chg="addSp delSp modSp new mod">
        <pc:chgData name="Kaplan, Lance M CIV USARMY DEVCOM ARL (USA)" userId="68571ccf-e35c-4f9c-b17c-97cfccfe1375" providerId="ADAL" clId="{47E0D69C-B208-4A2F-AB0D-DEC0403A9845}" dt="2023-02-10T01:12:49.143" v="1355" actId="12788"/>
        <pc:sldMkLst>
          <pc:docMk/>
          <pc:sldMk cId="1293547701" sldId="445"/>
        </pc:sldMkLst>
        <pc:spChg chg="del">
          <ac:chgData name="Kaplan, Lance M CIV USARMY DEVCOM ARL (USA)" userId="68571ccf-e35c-4f9c-b17c-97cfccfe1375" providerId="ADAL" clId="{47E0D69C-B208-4A2F-AB0D-DEC0403A9845}" dt="2023-02-10T01:09:09.890" v="1209" actId="478"/>
          <ac:spMkLst>
            <pc:docMk/>
            <pc:sldMk cId="1293547701" sldId="445"/>
            <ac:spMk id="2" creationId="{E4DF5613-67F6-E4B0-B70B-3E583FFAD882}"/>
          </ac:spMkLst>
        </pc:spChg>
        <pc:spChg chg="mod">
          <ac:chgData name="Kaplan, Lance M CIV USARMY DEVCOM ARL (USA)" userId="68571ccf-e35c-4f9c-b17c-97cfccfe1375" providerId="ADAL" clId="{47E0D69C-B208-4A2F-AB0D-DEC0403A9845}" dt="2023-02-10T01:09:07.083" v="1208" actId="20577"/>
          <ac:spMkLst>
            <pc:docMk/>
            <pc:sldMk cId="1293547701" sldId="445"/>
            <ac:spMk id="3" creationId="{048BBB19-71C0-8B80-6CFA-1FC243DD95E5}"/>
          </ac:spMkLst>
        </pc:spChg>
        <pc:spChg chg="add mod">
          <ac:chgData name="Kaplan, Lance M CIV USARMY DEVCOM ARL (USA)" userId="68571ccf-e35c-4f9c-b17c-97cfccfe1375" providerId="ADAL" clId="{47E0D69C-B208-4A2F-AB0D-DEC0403A9845}" dt="2023-02-10T01:12:49.143" v="1355" actId="12788"/>
          <ac:spMkLst>
            <pc:docMk/>
            <pc:sldMk cId="1293547701" sldId="445"/>
            <ac:spMk id="5" creationId="{E1D80688-CDDA-4C60-EA15-59DEC2B818F9}"/>
          </ac:spMkLst>
        </pc:spChg>
        <pc:graphicFrameChg chg="add mod modGraphic">
          <ac:chgData name="Kaplan, Lance M CIV USARMY DEVCOM ARL (USA)" userId="68571ccf-e35c-4f9c-b17c-97cfccfe1375" providerId="ADAL" clId="{47E0D69C-B208-4A2F-AB0D-DEC0403A9845}" dt="2023-02-10T01:12:49.143" v="1355" actId="12788"/>
          <ac:graphicFrameMkLst>
            <pc:docMk/>
            <pc:sldMk cId="1293547701" sldId="445"/>
            <ac:graphicFrameMk id="4" creationId="{C2DCE63D-5CE8-70F8-8A03-A9B45CDE7590}"/>
          </ac:graphicFrameMkLst>
        </pc:graphicFrameChg>
      </pc:sldChg>
      <pc:sldChg chg="addSp delSp modSp new mod">
        <pc:chgData name="Kaplan, Lance M CIV USARMY DEVCOM ARL (USA)" userId="68571ccf-e35c-4f9c-b17c-97cfccfe1375" providerId="ADAL" clId="{47E0D69C-B208-4A2F-AB0D-DEC0403A9845}" dt="2023-02-10T01:48:45.689" v="2461" actId="122"/>
        <pc:sldMkLst>
          <pc:docMk/>
          <pc:sldMk cId="1836944839" sldId="446"/>
        </pc:sldMkLst>
        <pc:spChg chg="del">
          <ac:chgData name="Kaplan, Lance M CIV USARMY DEVCOM ARL (USA)" userId="68571ccf-e35c-4f9c-b17c-97cfccfe1375" providerId="ADAL" clId="{47E0D69C-B208-4A2F-AB0D-DEC0403A9845}" dt="2023-02-10T01:34:33.569" v="2306" actId="478"/>
          <ac:spMkLst>
            <pc:docMk/>
            <pc:sldMk cId="1836944839" sldId="446"/>
            <ac:spMk id="2" creationId="{48018F59-E97A-DB31-7BCA-71B8175B2667}"/>
          </ac:spMkLst>
        </pc:spChg>
        <pc:spChg chg="mod">
          <ac:chgData name="Kaplan, Lance M CIV USARMY DEVCOM ARL (USA)" userId="68571ccf-e35c-4f9c-b17c-97cfccfe1375" providerId="ADAL" clId="{47E0D69C-B208-4A2F-AB0D-DEC0403A9845}" dt="2023-02-10T01:35:14.981" v="2334" actId="20577"/>
          <ac:spMkLst>
            <pc:docMk/>
            <pc:sldMk cId="1836944839" sldId="446"/>
            <ac:spMk id="3" creationId="{3FA52055-F8CC-D155-A95B-7D2C6143C4C8}"/>
          </ac:spMkLst>
        </pc:spChg>
        <pc:graphicFrameChg chg="add mod modGraphic">
          <ac:chgData name="Kaplan, Lance M CIV USARMY DEVCOM ARL (USA)" userId="68571ccf-e35c-4f9c-b17c-97cfccfe1375" providerId="ADAL" clId="{47E0D69C-B208-4A2F-AB0D-DEC0403A9845}" dt="2023-02-10T01:48:45.689" v="2461" actId="122"/>
          <ac:graphicFrameMkLst>
            <pc:docMk/>
            <pc:sldMk cId="1836944839" sldId="446"/>
            <ac:graphicFrameMk id="4" creationId="{DBD51EBD-5008-BCEC-25A9-B27558C15387}"/>
          </ac:graphicFrameMkLst>
        </pc:graphicFrameChg>
      </pc:sldChg>
      <pc:sldChg chg="modSp new mod">
        <pc:chgData name="Kaplan, Lance M CIV USARMY DEVCOM ARL (USA)" userId="68571ccf-e35c-4f9c-b17c-97cfccfe1375" providerId="ADAL" clId="{47E0D69C-B208-4A2F-AB0D-DEC0403A9845}" dt="2023-02-10T02:31:23.964" v="2531" actId="20577"/>
        <pc:sldMkLst>
          <pc:docMk/>
          <pc:sldMk cId="3546393014" sldId="447"/>
        </pc:sldMkLst>
        <pc:spChg chg="mod">
          <ac:chgData name="Kaplan, Lance M CIV USARMY DEVCOM ARL (USA)" userId="68571ccf-e35c-4f9c-b17c-97cfccfe1375" providerId="ADAL" clId="{47E0D69C-B208-4A2F-AB0D-DEC0403A9845}" dt="2023-02-10T02:28:12.711" v="2520" actId="20577"/>
          <ac:spMkLst>
            <pc:docMk/>
            <pc:sldMk cId="3546393014" sldId="447"/>
            <ac:spMk id="2" creationId="{4CE0DCBE-9DDF-1F7B-5FF3-B136F9697179}"/>
          </ac:spMkLst>
        </pc:spChg>
        <pc:spChg chg="mod">
          <ac:chgData name="Kaplan, Lance M CIV USARMY DEVCOM ARL (USA)" userId="68571ccf-e35c-4f9c-b17c-97cfccfe1375" providerId="ADAL" clId="{47E0D69C-B208-4A2F-AB0D-DEC0403A9845}" dt="2023-02-10T02:31:23.964" v="2531" actId="20577"/>
          <ac:spMkLst>
            <pc:docMk/>
            <pc:sldMk cId="3546393014" sldId="447"/>
            <ac:spMk id="3" creationId="{040F8847-6C61-FDA5-9AF9-36F317FA74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F30DD-E43C-CA4B-A5FB-77BBC5ADDAB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0F3D1-4F9A-AB43-BBB2-4BBDABDE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5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0F3D1-4F9A-AB43-BBB2-4BBDABDECC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6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0F3D1-4F9A-AB43-BBB2-4BBDABDECC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2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0FEB-13BF-49E2-AA65-ECB0819A8BC3}"/>
              </a:ext>
            </a:extLst>
          </p:cNvPr>
          <p:cNvSpPr>
            <a:spLocks noGrp="1"/>
          </p:cNvSpPr>
          <p:nvPr userDrawn="1"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FE6A51-0C90-4250-B4B1-2EF2C892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114113"/>
            <a:ext cx="10515600" cy="710640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19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F9F1-ADEA-43FA-843B-403AB26F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9FB9A-D2A1-4AE9-A254-6C639E38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8BAC1-A068-4411-BE9A-417483ADF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D6CDE-1993-4DA6-97C4-CD04F189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2E51F-634B-49C0-9CA1-7BB3452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3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D466-98E4-4591-B691-9487944F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1B2C2-B28A-4289-80C5-D36AF6DC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38F87-FA44-4454-88AC-AACF0718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0F60E-6F02-454A-A1D3-4F4AE6D2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82F6B-41CA-4065-B364-8D5143C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1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0312-30E2-4915-A6CD-B137F152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ADC2D-1BFE-476F-96A8-5477B18E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612A-A41D-4DAD-AC72-1B85593B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6DAC4-BCFC-4965-B9F1-7ECC81AE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D76CE-0001-449E-B549-1413AA2CA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AA05D-3E96-4A54-A699-9DAEF341D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CA7E-C502-4A62-A138-8970A774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B6D11-9EA4-4A25-B711-D8486422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63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4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FC8D-FAC4-4880-9373-C4D5AD99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2925"/>
            <a:ext cx="9144000" cy="1381125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2219A-6810-4BBB-BB70-7005CC1E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5C51-B209-4AF4-A68D-B977A22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980-8E73-44A4-A6C0-9FC92EA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0794-8A42-43BE-A706-169A361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8CE9E921-0597-4FF4-94CC-D20ADC7E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10" name="Picture 9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6EFF700F-D452-40A2-82D4-79EA0689E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" y="2301364"/>
            <a:ext cx="3726659" cy="19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3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135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661CC10-B7D2-596B-AFD0-19760D05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1189038"/>
            <a:ext cx="10618787" cy="498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summarize your committees main activities (i.e. conferences, publications, education, member activities, etc.)</a:t>
            </a:r>
          </a:p>
          <a:p>
            <a:pPr lvl="1"/>
            <a:r>
              <a:rPr lang="en-US" dirty="0"/>
              <a:t>Please point out areas and activities that address the SWOT (Strategy, Weaknesses, Opportunities, and Threats) </a:t>
            </a:r>
          </a:p>
          <a:p>
            <a:pPr lvl="1"/>
            <a:r>
              <a:rPr lang="en-US" dirty="0"/>
              <a:t>Define areas that Cross-Committees can strengthen the Opportunities and reduce the Threats.</a:t>
            </a:r>
          </a:p>
        </p:txBody>
      </p:sp>
    </p:spTree>
    <p:extLst>
      <p:ext uri="{BB962C8B-B14F-4D97-AF65-F5344CB8AC3E}">
        <p14:creationId xmlns:p14="http://schemas.microsoft.com/office/powerpoint/2010/main" val="291559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3A2F-B27D-4CE5-88ED-B23A8AF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41687-F5D4-4762-9801-4DBD4A46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8FE9C-0D24-46A8-B8BB-3C7AADD4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45FFE-81AF-4BA3-9594-A5B9D9E4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618E-C1FF-4406-B935-6E356D52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733F-1457-4881-A03B-9AB48809B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BBB4B-C73A-43E4-A0E1-4A1AD263C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1206-A400-4104-8090-D58A159D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D62CD-16D6-4D1C-98B8-E2D83871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1018-601A-48D0-81AB-5726FB28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0EA12-77DD-4DA8-87FD-944D7E046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12C12-81E3-4EC1-AC98-E5C3BB503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5DD1-A8A7-4C6A-9A75-0DCF4B246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AF422-393A-403B-96E5-F9D80C2C9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8B493-3800-4240-A0E8-1727624C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124BC-FB28-4147-9741-E91E2C78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1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2450-776F-4F03-A967-CA91BE87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12F86-C5BF-48A3-B662-E2B45C93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9FFFE-ED73-47A2-AD33-3BF4A1E6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33FD9-3AB7-40DC-9347-AB762839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4B5FB-C298-4E3E-9403-46CA2016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8C4F7AF-98CF-43AB-B43B-1DF54CF9AE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131C-F095-48E5-8B44-E138AD540F6F}"/>
              </a:ext>
            </a:extLst>
          </p:cNvPr>
          <p:cNvSpPr>
            <a:spLocks noGrp="1"/>
          </p:cNvSpPr>
          <p:nvPr/>
        </p:nvSpPr>
        <p:spPr>
          <a:xfrm>
            <a:off x="4827402" y="2016895"/>
            <a:ext cx="6881887" cy="998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IEEE Aerospace Electronic Systems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VP Publications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FB642-C925-470D-A2D9-02A0B8114332}"/>
              </a:ext>
            </a:extLst>
          </p:cNvPr>
          <p:cNvSpPr>
            <a:spLocks noGrp="1"/>
          </p:cNvSpPr>
          <p:nvPr/>
        </p:nvSpPr>
        <p:spPr>
          <a:xfrm>
            <a:off x="4827402" y="3222436"/>
            <a:ext cx="6881887" cy="22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None/>
              <a:defRPr sz="2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>
                <a:solidFill>
                  <a:schemeClr val="bg1">
                    <a:lumMod val="85000"/>
                  </a:schemeClr>
                </a:solidFill>
              </a:rPr>
              <a:t>Luke Rosenberg</a:t>
            </a:r>
          </a:p>
          <a:p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AESS Board of Governors Meeting – Fall 2024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25-26 October 2024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Rennes, France</a:t>
            </a:r>
          </a:p>
        </p:txBody>
      </p:sp>
    </p:spTree>
    <p:extLst>
      <p:ext uri="{BB962C8B-B14F-4D97-AF65-F5344CB8AC3E}">
        <p14:creationId xmlns:p14="http://schemas.microsoft.com/office/powerpoint/2010/main" val="260504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727101" y="147886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TAES Journal update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119411" y="936680"/>
            <a:ext cx="11732516" cy="5604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en-US" sz="1600" dirty="0"/>
              <a:t>Impact factor (</a:t>
            </a:r>
            <a:r>
              <a:rPr lang="en-US" sz="1600" dirty="0" err="1"/>
              <a:t>IEEExplore</a:t>
            </a:r>
            <a:r>
              <a:rPr lang="en-US" sz="1600" dirty="0"/>
              <a:t>) is 5.1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Submissions from Jan –&gt; Oct is 2959, projected number for this year is </a:t>
            </a:r>
            <a:r>
              <a:rPr lang="en-US" sz="1600" b="1" dirty="0"/>
              <a:t>4000!</a:t>
            </a:r>
            <a:r>
              <a:rPr lang="en-US" sz="1600" dirty="0"/>
              <a:t> (For comparison: 2863 in 2023, 2502 in 2022)</a:t>
            </a:r>
          </a:p>
          <a:p>
            <a:pPr lvl="1">
              <a:spcBef>
                <a:spcPts val="400"/>
              </a:spcBef>
            </a:pPr>
            <a:r>
              <a:rPr lang="en-US" sz="1600" dirty="0"/>
              <a:t>22 new AEs since Jan. 2024, 1 new SE (Radar Systems)</a:t>
            </a:r>
          </a:p>
          <a:p>
            <a:pPr lvl="1">
              <a:spcBef>
                <a:spcPts val="400"/>
              </a:spcBef>
            </a:pPr>
            <a:r>
              <a:rPr lang="en-US" sz="1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New track from Jan 2025: Aerospace Information Systems – SE will be Prof </a:t>
            </a:r>
            <a:r>
              <a:rPr lang="en-US" sz="16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Umut</a:t>
            </a:r>
            <a:r>
              <a:rPr lang="en-US" sz="1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Durak</a:t>
            </a:r>
            <a:r>
              <a:rPr lang="en-US" sz="1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from DLR</a:t>
            </a:r>
          </a:p>
          <a:p>
            <a:pPr lvl="1">
              <a:spcBef>
                <a:spcPts val="400"/>
              </a:spcBef>
            </a:pPr>
            <a:r>
              <a:rPr lang="en-US" sz="1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New call for papers: Near-Field Radar Technologies and Applications </a:t>
            </a:r>
            <a:endParaRPr lang="en-AU" sz="16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1600" dirty="0"/>
              <a:t>Still under transformative OA agreement, but number of OA submissions is insufficient to remain.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Journal changes implemented: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Removed single page submission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Reduced review time from 60 to 45 days. Second round is 30 days.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Removed bimonthly volumes and going to single volume per year (from Jan 2025)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Journal changes pending: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Switch to author central for submissions (late 2024)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Advertise for new special sections which are complimentary open access.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Setup an editorial advisory group with VP Pubs, EiC and past </a:t>
            </a:r>
            <a:r>
              <a:rPr lang="en-US" sz="1600" dirty="0" err="1"/>
              <a:t>EiCs</a:t>
            </a:r>
            <a:r>
              <a:rPr lang="en-US" sz="1600" dirty="0"/>
              <a:t> to meet twice yearly and discuss any issues.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Complete operations manual.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600" b="1" dirty="0"/>
              <a:t>Keen to make TAES free for AESS members – expect little impact in revenue (hard to know for sure).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Senior Editor Meeting – Oct. 19, Paris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12 Senior Editors attended + EiC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Focus is on editorial changes, updates from each SE and how to improve best practices 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Replayed videos on author misconduct from Panel of Editors meeting</a:t>
            </a:r>
          </a:p>
        </p:txBody>
      </p:sp>
    </p:spTree>
    <p:extLst>
      <p:ext uri="{BB962C8B-B14F-4D97-AF65-F5344CB8AC3E}">
        <p14:creationId xmlns:p14="http://schemas.microsoft.com/office/powerpoint/2010/main" val="121269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727101" y="147886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Systems Magazine update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3477638" y="1178560"/>
            <a:ext cx="7821733" cy="5531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Current impact factor is 3.4 </a:t>
            </a:r>
          </a:p>
          <a:p>
            <a:r>
              <a:rPr lang="en-US" sz="1800" dirty="0"/>
              <a:t>Pau and Alessio discovered several papers delayed by 100s of days!</a:t>
            </a:r>
          </a:p>
          <a:p>
            <a:r>
              <a:rPr lang="en-US" sz="1800" dirty="0"/>
              <a:t>Generating bi-weekly reports for AEs to help them manage their workload</a:t>
            </a:r>
          </a:p>
          <a:p>
            <a:r>
              <a:rPr lang="en-US" sz="1800" dirty="0"/>
              <a:t>New author guidelines being developed</a:t>
            </a:r>
          </a:p>
          <a:p>
            <a:r>
              <a:rPr lang="en-US" sz="1800" dirty="0"/>
              <a:t>Increased frequency of history columns (quarterly to bi-monthly)</a:t>
            </a:r>
          </a:p>
          <a:p>
            <a:r>
              <a:rPr lang="en-US" sz="1800" b="1" dirty="0"/>
              <a:t>Proposal to increase advertisement in the magazine?</a:t>
            </a:r>
          </a:p>
          <a:p>
            <a:r>
              <a:rPr lang="en-US" sz="1800" dirty="0"/>
              <a:t>New online version of magazine</a:t>
            </a:r>
          </a:p>
          <a:p>
            <a:r>
              <a:rPr lang="en-US" sz="1800" dirty="0"/>
              <a:t>Plan to refresh website.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AF1FB-C75F-2CA4-8491-BD8E2EF8D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45" y="871101"/>
            <a:ext cx="3041548" cy="580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6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727101" y="147886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Quarterly Email Blast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229742" y="1065414"/>
            <a:ext cx="11732516" cy="1141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>
                <a:effectLst/>
              </a:rPr>
              <a:t>Phillip </a:t>
            </a:r>
            <a:r>
              <a:rPr lang="en-AU" sz="1800" dirty="0" err="1">
                <a:effectLst/>
              </a:rPr>
              <a:t>Markiton</a:t>
            </a:r>
            <a:r>
              <a:rPr lang="en-AU" sz="1800" dirty="0">
                <a:effectLst/>
              </a:rPr>
              <a:t> is the sole EiC as Francesca stepped down. </a:t>
            </a:r>
          </a:p>
          <a:p>
            <a:r>
              <a:rPr lang="en-AU" sz="1800" dirty="0"/>
              <a:t>New email layout is very good.</a:t>
            </a:r>
            <a:endParaRPr lang="en-US" sz="1800" dirty="0"/>
          </a:p>
          <a:p>
            <a:r>
              <a:rPr lang="en-US" sz="1800" dirty="0"/>
              <a:t>New feature being </a:t>
            </a:r>
            <a:r>
              <a:rPr lang="en-US" sz="1800" dirty="0" err="1"/>
              <a:t>trialled</a:t>
            </a:r>
            <a:r>
              <a:rPr lang="en-US" sz="1800" dirty="0"/>
              <a:t> - AESS Student Interviews</a:t>
            </a:r>
          </a:p>
          <a:p>
            <a:endParaRPr lang="en-US" sz="1800" dirty="0"/>
          </a:p>
          <a:p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F923B-C3C6-FCAD-15B8-F9175C760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59" y="2352992"/>
            <a:ext cx="8551749" cy="435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8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727101" y="147886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Co-sponsored Journals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270922" y="866379"/>
            <a:ext cx="11732516" cy="5403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Transactions on Radar</a:t>
            </a:r>
          </a:p>
          <a:p>
            <a:pPr lvl="1"/>
            <a:r>
              <a:rPr lang="en-US" dirty="0"/>
              <a:t>AESS has 24% share</a:t>
            </a:r>
          </a:p>
          <a:p>
            <a:pPr lvl="1"/>
            <a:r>
              <a:rPr lang="en-US" dirty="0"/>
              <a:t>On track to get impact factor in 2026 (3 years after start)</a:t>
            </a:r>
          </a:p>
          <a:p>
            <a:pPr lvl="1"/>
            <a:r>
              <a:rPr lang="en-US" dirty="0"/>
              <a:t>Editorial Board comprises 2 Assoc. </a:t>
            </a:r>
            <a:r>
              <a:rPr lang="en-US" dirty="0" err="1"/>
              <a:t>EiCs</a:t>
            </a:r>
            <a:r>
              <a:rPr lang="en-US" dirty="0"/>
              <a:t> and 20 AEs</a:t>
            </a:r>
          </a:p>
          <a:p>
            <a:pPr lvl="1"/>
            <a:r>
              <a:rPr lang="en-US" dirty="0"/>
              <a:t>Currently reviewing special section on AI for Radar</a:t>
            </a:r>
          </a:p>
          <a:p>
            <a:pPr lvl="1"/>
            <a:r>
              <a:rPr lang="en-US" dirty="0"/>
              <a:t>In last 6 months, have received 146 original manuscripts and accepted 41/113 papers (36.3%)</a:t>
            </a:r>
          </a:p>
          <a:p>
            <a:pPr lvl="1"/>
            <a:r>
              <a:rPr lang="en-US" dirty="0"/>
              <a:t>Average time to first decision is 35 days - deemed a “High Performer” for every quarter since launched</a:t>
            </a:r>
          </a:p>
          <a:p>
            <a:r>
              <a:rPr lang="en-US" sz="1800" dirty="0"/>
              <a:t>Open Journal of Systems Engineering</a:t>
            </a:r>
          </a:p>
          <a:p>
            <a:pPr lvl="1"/>
            <a:r>
              <a:rPr lang="en-US" dirty="0"/>
              <a:t>AESS has 20% share</a:t>
            </a:r>
          </a:p>
          <a:p>
            <a:pPr lvl="1"/>
            <a:r>
              <a:rPr lang="en-US" dirty="0"/>
              <a:t>Needs to achieve &gt; 20 publications to start building up to an impact factor.</a:t>
            </a:r>
          </a:p>
          <a:p>
            <a:r>
              <a:rPr lang="en-US" sz="1800" dirty="0"/>
              <a:t>Journal of Lightwave Technology</a:t>
            </a:r>
          </a:p>
          <a:p>
            <a:pPr lvl="1"/>
            <a:r>
              <a:rPr lang="en-US" dirty="0"/>
              <a:t>AESS has 2.5% share</a:t>
            </a:r>
          </a:p>
          <a:p>
            <a:pPr lvl="1"/>
            <a:r>
              <a:rPr lang="en-US" dirty="0"/>
              <a:t>Impact factor is 4.1</a:t>
            </a:r>
          </a:p>
          <a:p>
            <a:r>
              <a:rPr lang="en-US" sz="1800" dirty="0"/>
              <a:t>Journal of Miniaturization for Air and Space Systems (J-MASS)</a:t>
            </a:r>
          </a:p>
          <a:p>
            <a:pPr lvl="1"/>
            <a:r>
              <a:rPr lang="en-US" dirty="0"/>
              <a:t>AESS has 20% share</a:t>
            </a:r>
          </a:p>
          <a:p>
            <a:pPr lvl="1"/>
            <a:r>
              <a:rPr lang="en-US" dirty="0"/>
              <a:t>Impact factor is 4.4</a:t>
            </a:r>
          </a:p>
        </p:txBody>
      </p:sp>
    </p:spTree>
    <p:extLst>
      <p:ext uri="{BB962C8B-B14F-4D97-AF65-F5344CB8AC3E}">
        <p14:creationId xmlns:p14="http://schemas.microsoft.com/office/powerpoint/2010/main" val="136661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727101" y="147886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Newly proposed journals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151858" y="1037829"/>
            <a:ext cx="11816303" cy="5403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IEEE Journal of Digital Twins and Parallel Intelligence</a:t>
            </a:r>
          </a:p>
          <a:p>
            <a:pPr lvl="1"/>
            <a:r>
              <a:rPr lang="en-US" dirty="0"/>
              <a:t>Poorly defined scope that overlaps with Open Journal of Systems Engineering (OJSE)</a:t>
            </a:r>
          </a:p>
          <a:p>
            <a:pPr lvl="1"/>
            <a:r>
              <a:rPr lang="en-US" dirty="0"/>
              <a:t>Latest meeting minutes (13 Sept 24) about clarifying scope between:</a:t>
            </a:r>
          </a:p>
          <a:p>
            <a:pPr lvl="2"/>
            <a:r>
              <a:rPr lang="en-US" dirty="0"/>
              <a:t>IEEE Technical Committee on RFID (CRFID)</a:t>
            </a:r>
          </a:p>
          <a:p>
            <a:pPr lvl="2"/>
            <a:r>
              <a:rPr lang="en-US" dirty="0"/>
              <a:t>IEEE Digital Reality Technical Community (DRTC)</a:t>
            </a:r>
          </a:p>
          <a:p>
            <a:pPr lvl="1"/>
            <a:r>
              <a:rPr lang="en-US" dirty="0"/>
              <a:t>Next TAB pub. meeting – “Endorsement of Phase 1 Proposal for IEEE Journal on Digital Twins and Parallel Intelligence”</a:t>
            </a:r>
          </a:p>
          <a:p>
            <a:pPr lvl="1"/>
            <a:r>
              <a:rPr lang="en-US" b="1" dirty="0"/>
              <a:t>Need to clarify our involvement in this journal</a:t>
            </a:r>
          </a:p>
          <a:p>
            <a:endParaRPr lang="en-US" sz="1800" dirty="0"/>
          </a:p>
          <a:p>
            <a:r>
              <a:rPr lang="en-US" sz="1800" dirty="0"/>
              <a:t> IEEE Journal of Selected Topics on Electromagnetics, Antennas and Propagation</a:t>
            </a:r>
          </a:p>
          <a:p>
            <a:pPr lvl="1"/>
            <a:r>
              <a:rPr lang="en-US" dirty="0"/>
              <a:t>Gold open access</a:t>
            </a:r>
          </a:p>
          <a:p>
            <a:pPr lvl="1"/>
            <a:r>
              <a:rPr lang="en-US" dirty="0" err="1"/>
              <a:t>Focussing</a:t>
            </a:r>
            <a:r>
              <a:rPr lang="en-US" dirty="0"/>
              <a:t> on special topics relevant to the society.</a:t>
            </a:r>
          </a:p>
          <a:p>
            <a:pPr lvl="1"/>
            <a:r>
              <a:rPr lang="en-US" dirty="0"/>
              <a:t>Exaggerated number of papers arising from Radar Conferences.</a:t>
            </a:r>
          </a:p>
          <a:p>
            <a:pPr lvl="1"/>
            <a:r>
              <a:rPr lang="en-US" dirty="0"/>
              <a:t>Chose not to go with IEEE Access as it ‘may not provide the same thematic concentration as a special issue or section’.</a:t>
            </a:r>
          </a:p>
        </p:txBody>
      </p:sp>
    </p:spTree>
    <p:extLst>
      <p:ext uri="{BB962C8B-B14F-4D97-AF65-F5344CB8AC3E}">
        <p14:creationId xmlns:p14="http://schemas.microsoft.com/office/powerpoint/2010/main" val="186201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727101" y="147886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IEEE Access	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270922" y="1079104"/>
            <a:ext cx="11732516" cy="5403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Many on the </a:t>
            </a:r>
            <a:r>
              <a:rPr lang="en-US" sz="1800" dirty="0" err="1"/>
              <a:t>BoG</a:t>
            </a:r>
            <a:r>
              <a:rPr lang="en-US" sz="1800" dirty="0"/>
              <a:t> feel that Gold open access may not be required for the AESS</a:t>
            </a:r>
          </a:p>
          <a:p>
            <a:r>
              <a:rPr lang="en-US" sz="1800" dirty="0"/>
              <a:t>Plan-S appear to be less of an issue than expected.</a:t>
            </a:r>
          </a:p>
          <a:p>
            <a:r>
              <a:rPr lang="en-US" sz="1800" dirty="0"/>
              <a:t>Still uncertainty about requirements in the broader AESS community – strong uptake of OA in other journals</a:t>
            </a:r>
          </a:p>
          <a:p>
            <a:r>
              <a:rPr lang="en-US" sz="1800" dirty="0"/>
              <a:t>Trial section with IEEE Access offers us a mechanism to find out without committing to a new OA Journal</a:t>
            </a:r>
          </a:p>
          <a:p>
            <a:r>
              <a:rPr lang="en-US" sz="1800" dirty="0"/>
              <a:t>Funding – AESS receives ~$1200 per paper after processing fees</a:t>
            </a:r>
          </a:p>
          <a:p>
            <a:endParaRPr lang="en-US" sz="1800" dirty="0"/>
          </a:p>
          <a:p>
            <a:r>
              <a:rPr lang="en-US" sz="1800" dirty="0"/>
              <a:t>Startup requirements</a:t>
            </a:r>
          </a:p>
          <a:p>
            <a:pPr lvl="1"/>
            <a:r>
              <a:rPr lang="en-US" dirty="0"/>
              <a:t>Blurb that describes the scope – allow any AESS topic or do we select themes?</a:t>
            </a:r>
          </a:p>
          <a:p>
            <a:pPr lvl="1"/>
            <a:r>
              <a:rPr lang="en-US" dirty="0"/>
              <a:t>List of at least 3 Associate Editors </a:t>
            </a:r>
          </a:p>
          <a:p>
            <a:pPr lvl="2"/>
            <a:r>
              <a:rPr lang="en-US" dirty="0"/>
              <a:t>Peter Willett has offered to be the lead editor.</a:t>
            </a:r>
          </a:p>
          <a:p>
            <a:pPr lvl="2"/>
            <a:r>
              <a:rPr lang="en-US" dirty="0"/>
              <a:t>Once confirmed, plan to poll TAES Senior Editors to get suggestions (agreed no common AEs with TAES).</a:t>
            </a:r>
          </a:p>
          <a:p>
            <a:pPr lvl="2"/>
            <a:r>
              <a:rPr lang="en-US" b="1" dirty="0"/>
              <a:t>Agreement from the </a:t>
            </a:r>
            <a:r>
              <a:rPr lang="en-US" b="1" dirty="0" err="1"/>
              <a:t>BoG</a:t>
            </a:r>
            <a:endParaRPr lang="en-US" b="1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95341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727101" y="147886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IEEE Conference Indexing with Clarivate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270922" y="1028304"/>
            <a:ext cx="12027758" cy="5403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Scopus have not been indexing some AESS conferences – e.g. Radar 2023 and Fusion 2023</a:t>
            </a:r>
          </a:p>
          <a:p>
            <a:r>
              <a:rPr lang="en-US" sz="1800" dirty="0"/>
              <a:t>Difficult to understand the exact reasons:</a:t>
            </a:r>
          </a:p>
          <a:p>
            <a:pPr lvl="1"/>
            <a:r>
              <a:rPr lang="en-US" dirty="0"/>
              <a:t>Committee affiliations: Committee affiliations are not provided </a:t>
            </a:r>
          </a:p>
          <a:p>
            <a:pPr lvl="1"/>
            <a:r>
              <a:rPr lang="en-US" dirty="0"/>
              <a:t>There are too many self-citations.</a:t>
            </a:r>
          </a:p>
          <a:p>
            <a:pPr lvl="1"/>
            <a:r>
              <a:rPr lang="en-US" dirty="0"/>
              <a:t>There are too many citations to papers co-authored by the conference organizers, particularly the general chairs.</a:t>
            </a:r>
          </a:p>
          <a:p>
            <a:pPr lvl="1"/>
            <a:r>
              <a:rPr lang="en-US" dirty="0"/>
              <a:t>We observed a high concentration of citations to a particular author or small group of authors</a:t>
            </a:r>
          </a:p>
          <a:p>
            <a:pPr lvl="1"/>
            <a:r>
              <a:rPr lang="en-US" dirty="0"/>
              <a:t>Reviewers have been assigned to review papers of authors with whom they have frequently co-authored other papers.</a:t>
            </a:r>
          </a:p>
          <a:p>
            <a:r>
              <a:rPr lang="en-US" sz="1800" dirty="0"/>
              <a:t>Worked with Bill </a:t>
            </a:r>
            <a:r>
              <a:rPr lang="en-US" sz="1800" dirty="0" err="1"/>
              <a:t>Trippe</a:t>
            </a:r>
            <a:r>
              <a:rPr lang="en-US" sz="1800" dirty="0"/>
              <a:t> (Senior manager, Academic Products) on a rebuttal for Clarivate.</a:t>
            </a:r>
          </a:p>
          <a:p>
            <a:r>
              <a:rPr lang="en-US" sz="1800" dirty="0"/>
              <a:t>Completed analysis of the Radar 2023 conference – comparing with </a:t>
            </a:r>
            <a:r>
              <a:rPr lang="en-US" sz="1800" dirty="0" err="1"/>
              <a:t>Radarconf</a:t>
            </a:r>
            <a:r>
              <a:rPr lang="en-US" sz="1800" dirty="0"/>
              <a:t> 2023 which was accepted.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A285C-6F8E-B84A-6CDB-27A5CD1CD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476" y="4206652"/>
            <a:ext cx="6542326" cy="255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4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76EE9E-558D-C8B0-29DA-980C6559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2024 Objectives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A6F3AD-B340-39DC-13EF-212BB96622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0056" y="942653"/>
            <a:ext cx="11377181" cy="5704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/>
              <a:t>TAES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Changes proposed: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Remove single page submission,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Switch to author central for submissions,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Remove bimonthly volumes and go to single volume per year – articles get published immediately after typesetting,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Reduce review time from 60 to 45 days.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Advertise for new special sections which are complimentary open access.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Setup an editorial advisory group with VP Pubs, EiC and past </a:t>
            </a:r>
            <a:r>
              <a:rPr lang="en-US" sz="1600" dirty="0" err="1"/>
              <a:t>EiCs</a:t>
            </a:r>
            <a:r>
              <a:rPr lang="en-US" sz="1600" dirty="0"/>
              <a:t> to meet twice yearly and discuss any issues.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TAES - workshop to get the EICs and SEs together to plan a strategy to deal with increased workload.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Complete operations manual.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Systems Magazine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Work with the new EiC / AEIC to expand the content in the  Systems Magazine and increase submissions.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Introduce 3-year terms (with second term possible) and define expectations.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Draft operations manual similar to the TAES.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Remove AEs who are not performing and recruit new AEs.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Advertise for new Special Editions, including tutorials.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QEB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Develop student ‘corner’ to increase readership.</a:t>
            </a:r>
          </a:p>
          <a:p>
            <a:pPr lvl="1">
              <a:lnSpc>
                <a:spcPct val="10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00419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1083</Words>
  <Application>Microsoft Office PowerPoint</Application>
  <PresentationFormat>Widescreen</PresentationFormat>
  <Paragraphs>119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Courier New</vt:lpstr>
      <vt:lpstr>LucidaGrande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2024 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Luke Rosenberg</cp:lastModifiedBy>
  <cp:revision>86</cp:revision>
  <dcterms:created xsi:type="dcterms:W3CDTF">2020-06-23T20:53:44Z</dcterms:created>
  <dcterms:modified xsi:type="dcterms:W3CDTF">2024-10-09T10:05:08Z</dcterms:modified>
</cp:coreProperties>
</file>