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445" r:id="rId40"/>
    <p:sldId id="1455" r:id="rId41"/>
    <p:sldId id="1456" r:id="rId42"/>
  </p:sldIdLst>
  <p:sldSz cx="12192000" cy="6858000"/>
  <p:notesSz cx="6858000" cy="9144000"/>
  <p:embeddedFontLst>
    <p:embeddedFont>
      <p:font typeface="Lucida Sans" panose="020B0602030504020204" pitchFamily="34" charset="0"/>
      <p:regular r:id="rId44"/>
      <p:bold r:id="rId45"/>
      <p:italic r:id="rId46"/>
      <p:boldItalic r:id="rId47"/>
    </p:embeddedFont>
    <p:embeddedFont>
      <p:font typeface="Merriweather Sans" pitchFamily="2" charset="0"/>
      <p:regular r:id="rId48"/>
    </p:embeddedFont>
    <p:embeddedFont>
      <p:font typeface="Roboto" panose="02000000000000000000" pitchFamily="2" charset="0"/>
      <p:regular r:id="rId49"/>
      <p:bold r:id="rId50"/>
      <p:italic r:id="rId51"/>
      <p:boldItalic r:id="rId52"/>
    </p:embeddedFont>
    <p:embeddedFont>
      <p:font typeface="Tahoma" panose="020B0604030504040204" pitchFamily="34" charset="0"/>
      <p:regular r:id="rId53"/>
      <p:bold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5" roundtripDataSignature="AMtx7mhjsIFd/V9ih9m2okvdh3eFmlcAk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2D465EF-9371-4921-B90D-5C579725F7FA}">
  <a:tblStyle styleId="{E2D465EF-9371-4921-B90D-5C579725F7FA}"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5" d="100"/>
          <a:sy n="35" d="100"/>
        </p:scale>
        <p:origin x="48" y="3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font" Target="fonts/font7.fntdata"/><Relationship Id="rId55"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8.fntdata"/><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Users\claudiosacchi\Library\CloudStorage\Dropbox\IEEE\AESS_PANEL\Membership_status\Affiliation.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claudiosacchi\Library\CloudStorage\Dropbox\IEEE\AESS_PANEL\Membership_status\Field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claudiosacchi\Library\CloudStorage\Dropbox\IEEE\AESS_PANEL\Membership_status\Geo_distr.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it-IT" dirty="0"/>
              <a:t>MEMBER AFFILIATION</a:t>
            </a:r>
          </a:p>
        </c:rich>
      </c:tx>
      <c:layout>
        <c:manualLayout>
          <c:xMode val="edge"/>
          <c:yMode val="edge"/>
          <c:x val="0.34088586365804835"/>
          <c:y val="0"/>
        </c:manualLayout>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5E05-5E4E-B5A0-C48BE995B897}"/>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5E05-5E4E-B5A0-C48BE995B897}"/>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5E05-5E4E-B5A0-C48BE995B897}"/>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5E05-5E4E-B5A0-C48BE995B897}"/>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5E05-5E4E-B5A0-C48BE995B897}"/>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B-5E05-5E4E-B5A0-C48BE995B897}"/>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1-5E05-5E4E-B5A0-C48BE995B897}"/>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3-5E05-5E4E-B5A0-C48BE995B897}"/>
                </c:ext>
              </c:extLst>
            </c:dLbl>
            <c:dLbl>
              <c:idx val="2"/>
              <c:layout>
                <c:manualLayout>
                  <c:x val="-6.5779926109787784E-4"/>
                  <c:y val="8.5836942102118924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5E05-5E4E-B5A0-C48BE995B897}"/>
                </c:ext>
              </c:extLst>
            </c:dLbl>
            <c:dLbl>
              <c:idx val="3"/>
              <c:layout>
                <c:manualLayout>
                  <c:x val="1.5474344851971224E-3"/>
                  <c:y val="3.6805159714496494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44739861694749294"/>
                      <c:h val="0.13185235270453899"/>
                    </c:manualLayout>
                  </c15:layout>
                </c:ext>
                <c:ext xmlns:c16="http://schemas.microsoft.com/office/drawing/2014/chart" uri="{C3380CC4-5D6E-409C-BE32-E72D297353CC}">
                  <c16:uniqueId val="{00000007-5E05-5E4E-B5A0-C48BE995B897}"/>
                </c:ext>
              </c:extLst>
            </c:dLbl>
            <c:dLbl>
              <c:idx val="4"/>
              <c:layout>
                <c:manualLayout>
                  <c:x val="7.9985681448004595E-2"/>
                  <c:y val="6.656681144297307E-3"/>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4945392973272427"/>
                      <c:h val="0.13071058794550444"/>
                    </c:manualLayout>
                  </c15:layout>
                </c:ext>
                <c:ext xmlns:c16="http://schemas.microsoft.com/office/drawing/2014/chart" uri="{C3380CC4-5D6E-409C-BE32-E72D297353CC}">
                  <c16:uniqueId val="{00000009-5E05-5E4E-B5A0-C48BE995B897}"/>
                </c:ext>
              </c:extLst>
            </c:dLbl>
            <c:dLbl>
              <c:idx val="5"/>
              <c:layout>
                <c:manualLayout>
                  <c:x val="0.13259344443991133"/>
                  <c:y val="1.7802168138867813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9382685690210022"/>
                      <c:h val="0.13951413759492426"/>
                    </c:manualLayout>
                  </c15:layout>
                </c:ext>
                <c:ext xmlns:c16="http://schemas.microsoft.com/office/drawing/2014/chart" uri="{C3380CC4-5D6E-409C-BE32-E72D297353CC}">
                  <c16:uniqueId val="{0000000B-5E05-5E4E-B5A0-C48BE995B897}"/>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Sheet1!$A$1:$A$6</c:f>
              <c:strCache>
                <c:ptCount val="6"/>
                <c:pt idx="0">
                  <c:v>Academy</c:v>
                </c:pt>
                <c:pt idx="1">
                  <c:v>Industry</c:v>
                </c:pt>
                <c:pt idx="2">
                  <c:v>Space Agencies</c:v>
                </c:pt>
                <c:pt idx="3">
                  <c:v>Space Research Centers</c:v>
                </c:pt>
                <c:pt idx="4">
                  <c:v>Flight companies</c:v>
                </c:pt>
                <c:pt idx="5">
                  <c:v>Research and Innovation Centers</c:v>
                </c:pt>
              </c:strCache>
            </c:strRef>
          </c:cat>
          <c:val>
            <c:numRef>
              <c:f>Sheet1!$B$1:$B$6</c:f>
              <c:numCache>
                <c:formatCode>General</c:formatCode>
                <c:ptCount val="6"/>
                <c:pt idx="0">
                  <c:v>25</c:v>
                </c:pt>
                <c:pt idx="1">
                  <c:v>8</c:v>
                </c:pt>
                <c:pt idx="2">
                  <c:v>2</c:v>
                </c:pt>
                <c:pt idx="3">
                  <c:v>4</c:v>
                </c:pt>
                <c:pt idx="4">
                  <c:v>1</c:v>
                </c:pt>
                <c:pt idx="5">
                  <c:v>2</c:v>
                </c:pt>
              </c:numCache>
            </c:numRef>
          </c:val>
          <c:extLst>
            <c:ext xmlns:c16="http://schemas.microsoft.com/office/drawing/2014/chart" uri="{C3380CC4-5D6E-409C-BE32-E72D297353CC}">
              <c16:uniqueId val="{0000000C-5E05-5E4E-B5A0-C48BE995B897}"/>
            </c:ext>
          </c:extLst>
        </c:ser>
        <c:ser>
          <c:idx val="1"/>
          <c:order val="1"/>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E-5E05-5E4E-B5A0-C48BE995B897}"/>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0-5E05-5E4E-B5A0-C48BE995B897}"/>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2-5E05-5E4E-B5A0-C48BE995B897}"/>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4-5E05-5E4E-B5A0-C48BE995B897}"/>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6-5E05-5E4E-B5A0-C48BE995B897}"/>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8-5E05-5E4E-B5A0-C48BE995B897}"/>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E-5E05-5E4E-B5A0-C48BE995B897}"/>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10-5E05-5E4E-B5A0-C48BE995B897}"/>
                </c:ext>
              </c:extLst>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12-5E05-5E4E-B5A0-C48BE995B897}"/>
                </c:ext>
              </c:extLst>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14-5E05-5E4E-B5A0-C48BE995B897}"/>
                </c:ext>
              </c:extLst>
            </c:dLbl>
            <c:dLbl>
              <c:idx val="4"/>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16-5E05-5E4E-B5A0-C48BE995B897}"/>
                </c:ext>
              </c:extLst>
            </c:dLbl>
            <c:dLbl>
              <c:idx val="5"/>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18-5E05-5E4E-B5A0-C48BE995B897}"/>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Sheet1!$A$1:$A$6</c:f>
              <c:strCache>
                <c:ptCount val="6"/>
                <c:pt idx="0">
                  <c:v>Academy</c:v>
                </c:pt>
                <c:pt idx="1">
                  <c:v>Industry</c:v>
                </c:pt>
                <c:pt idx="2">
                  <c:v>Space Agencies</c:v>
                </c:pt>
                <c:pt idx="3">
                  <c:v>Space Research Centers</c:v>
                </c:pt>
                <c:pt idx="4">
                  <c:v>Flight companies</c:v>
                </c:pt>
                <c:pt idx="5">
                  <c:v>Research and Innovation Centers</c:v>
                </c:pt>
              </c:strCache>
            </c:strRef>
          </c:cat>
          <c:val>
            <c:numRef>
              <c:f>Sheet1!$C$1:$C$6</c:f>
              <c:numCache>
                <c:formatCode>General</c:formatCode>
                <c:ptCount val="6"/>
                <c:pt idx="0">
                  <c:v>59.523809523809526</c:v>
                </c:pt>
                <c:pt idx="1">
                  <c:v>19.047619047619047</c:v>
                </c:pt>
                <c:pt idx="2">
                  <c:v>4.7619047619047619</c:v>
                </c:pt>
                <c:pt idx="3">
                  <c:v>9.5238095238095237</c:v>
                </c:pt>
                <c:pt idx="4">
                  <c:v>2.3809523809523809</c:v>
                </c:pt>
                <c:pt idx="5">
                  <c:v>4.7619047619047619</c:v>
                </c:pt>
              </c:numCache>
            </c:numRef>
          </c:val>
          <c:extLst>
            <c:ext xmlns:c16="http://schemas.microsoft.com/office/drawing/2014/chart" uri="{C3380CC4-5D6E-409C-BE32-E72D297353CC}">
              <c16:uniqueId val="{00000019-5E05-5E4E-B5A0-C48BE995B897}"/>
            </c:ext>
          </c:extLst>
        </c:ser>
        <c:dLbls>
          <c:dLblPos val="outEnd"/>
          <c:showLegendKey val="0"/>
          <c:showVal val="0"/>
          <c:showCatName val="0"/>
          <c:showSerName val="0"/>
          <c:showPercent val="1"/>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it-IT" dirty="0"/>
              <a:t>FIELDS</a:t>
            </a:r>
            <a:r>
              <a:rPr lang="it-IT" baseline="0" dirty="0"/>
              <a:t> OF INTEREST</a:t>
            </a:r>
            <a:endParaRPr lang="it-IT" dirty="0"/>
          </a:p>
        </c:rich>
      </c:tx>
      <c:layout>
        <c:manualLayout>
          <c:xMode val="edge"/>
          <c:yMode val="edge"/>
          <c:x val="0.31929715440833462"/>
          <c:y val="0"/>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extLst>
              <c:ext xmlns:c16="http://schemas.microsoft.com/office/drawing/2014/chart" uri="{C3380CC4-5D6E-409C-BE32-E72D297353CC}">
                <c16:uniqueId val="{00000001-6AAB-CF46-A19B-98B764782786}"/>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sp3d/>
            </c:spPr>
            <c:extLst>
              <c:ext xmlns:c16="http://schemas.microsoft.com/office/drawing/2014/chart" uri="{C3380CC4-5D6E-409C-BE32-E72D297353CC}">
                <c16:uniqueId val="{00000003-6AAB-CF46-A19B-98B764782786}"/>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sp3d/>
            </c:spPr>
            <c:extLst>
              <c:ext xmlns:c16="http://schemas.microsoft.com/office/drawing/2014/chart" uri="{C3380CC4-5D6E-409C-BE32-E72D297353CC}">
                <c16:uniqueId val="{00000005-6AAB-CF46-A19B-98B764782786}"/>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sp3d/>
            </c:spPr>
            <c:extLst>
              <c:ext xmlns:c16="http://schemas.microsoft.com/office/drawing/2014/chart" uri="{C3380CC4-5D6E-409C-BE32-E72D297353CC}">
                <c16:uniqueId val="{00000007-6AAB-CF46-A19B-98B764782786}"/>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sp3d/>
            </c:spPr>
            <c:extLst>
              <c:ext xmlns:c16="http://schemas.microsoft.com/office/drawing/2014/chart" uri="{C3380CC4-5D6E-409C-BE32-E72D297353CC}">
                <c16:uniqueId val="{00000009-6AAB-CF46-A19B-98B764782786}"/>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sp3d/>
            </c:spPr>
            <c:extLst>
              <c:ext xmlns:c16="http://schemas.microsoft.com/office/drawing/2014/chart" uri="{C3380CC4-5D6E-409C-BE32-E72D297353CC}">
                <c16:uniqueId val="{0000000B-6AAB-CF46-A19B-98B764782786}"/>
              </c:ext>
            </c:extLst>
          </c:dPt>
          <c:dLbls>
            <c:dLbl>
              <c:idx val="0"/>
              <c:layout>
                <c:manualLayout>
                  <c:x val="-1.0204081632653211E-2"/>
                  <c:y val="0.21689121590736687"/>
                </c:manualLayout>
              </c:layout>
              <c:dLblPos val="bestFi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6AAB-CF46-A19B-98B764782786}"/>
                </c:ext>
              </c:extLst>
            </c:dLbl>
            <c:dLbl>
              <c:idx val="1"/>
              <c:layout>
                <c:manualLayout>
                  <c:x val="1.1162790697674419E-2"/>
                  <c:y val="0.12475274662087049"/>
                </c:manualLayout>
              </c:layout>
              <c:dLblPos val="bestFi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6AAB-CF46-A19B-98B764782786}"/>
                </c:ext>
              </c:extLst>
            </c:dLbl>
            <c:dLbl>
              <c:idx val="2"/>
              <c:layout>
                <c:manualLayout>
                  <c:x val="1.4883720930232554E-2"/>
                  <c:y val="-3.042749917582179E-3"/>
                </c:manualLayout>
              </c:layout>
              <c:dLblPos val="bestFi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6AAB-CF46-A19B-98B764782786}"/>
                </c:ext>
              </c:extLst>
            </c:dLbl>
            <c:dLbl>
              <c:idx val="3"/>
              <c:layout>
                <c:manualLayout>
                  <c:x val="-1.8958745850356434E-2"/>
                  <c:y val="1.2282670929632694E-2"/>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2"/>
                      </a:solidFill>
                      <a:latin typeface="+mn-lt"/>
                      <a:ea typeface="+mn-ea"/>
                      <a:cs typeface="+mn-cs"/>
                    </a:defRPr>
                  </a:pPr>
                  <a:endParaRPr lang="en-US"/>
                </a:p>
              </c:txPr>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37067346938775508"/>
                      <c:h val="7.2312275479679E-2"/>
                    </c:manualLayout>
                  </c15:layout>
                </c:ext>
                <c:ext xmlns:c16="http://schemas.microsoft.com/office/drawing/2014/chart" uri="{C3380CC4-5D6E-409C-BE32-E72D297353CC}">
                  <c16:uniqueId val="{00000007-6AAB-CF46-A19B-98B764782786}"/>
                </c:ext>
              </c:extLst>
            </c:dLbl>
            <c:dLbl>
              <c:idx val="4"/>
              <c:layout>
                <c:manualLayout>
                  <c:x val="7.2849160244296676E-2"/>
                  <c:y val="-5.0318683166763981E-2"/>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2"/>
                      </a:solidFill>
                      <a:latin typeface="+mn-lt"/>
                      <a:ea typeface="+mn-ea"/>
                      <a:cs typeface="+mn-cs"/>
                    </a:defRPr>
                  </a:pPr>
                  <a:endParaRPr lang="en-US"/>
                </a:p>
              </c:txPr>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43222777829862075"/>
                      <c:h val="7.6957119021029488E-2"/>
                    </c:manualLayout>
                  </c15:layout>
                </c:ext>
                <c:ext xmlns:c16="http://schemas.microsoft.com/office/drawing/2014/chart" uri="{C3380CC4-5D6E-409C-BE32-E72D297353CC}">
                  <c16:uniqueId val="{00000009-6AAB-CF46-A19B-98B764782786}"/>
                </c:ext>
              </c:extLst>
            </c:dLbl>
            <c:dLbl>
              <c:idx val="5"/>
              <c:layout>
                <c:manualLayout>
                  <c:x val="0.14325581395348838"/>
                  <c:y val="-6.0854998351644275E-3"/>
                </c:manualLayout>
              </c:layout>
              <c:dLblPos val="bestFi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B-6AAB-CF46-A19B-98B76478278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outEnd"/>
            <c:showLegendKey val="0"/>
            <c:showVal val="0"/>
            <c:showCatName val="1"/>
            <c:showSerName val="0"/>
            <c:showPercent val="1"/>
            <c:showBubbleSize val="0"/>
            <c:separator>, </c:separator>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Sheet1!$A$1:$A$6</c:f>
              <c:strCache>
                <c:ptCount val="6"/>
                <c:pt idx="0">
                  <c:v>Space communications and networking</c:v>
                </c:pt>
                <c:pt idx="1">
                  <c:v>Signal processing / remote sensing</c:v>
                </c:pt>
                <c:pt idx="2">
                  <c:v>Space system engineering</c:v>
                </c:pt>
                <c:pt idx="3">
                  <c:v>Electronics and Metrology for Space</c:v>
                </c:pt>
                <c:pt idx="4">
                  <c:v>Avionics and transportation</c:v>
                </c:pt>
                <c:pt idx="5">
                  <c:v>Computer engineering</c:v>
                </c:pt>
              </c:strCache>
            </c:strRef>
          </c:cat>
          <c:val>
            <c:numRef>
              <c:f>Sheet1!$B$1:$B$6</c:f>
              <c:numCache>
                <c:formatCode>General</c:formatCode>
                <c:ptCount val="6"/>
                <c:pt idx="0">
                  <c:v>25</c:v>
                </c:pt>
                <c:pt idx="1">
                  <c:v>3</c:v>
                </c:pt>
                <c:pt idx="2">
                  <c:v>11</c:v>
                </c:pt>
                <c:pt idx="3">
                  <c:v>1</c:v>
                </c:pt>
                <c:pt idx="4">
                  <c:v>1</c:v>
                </c:pt>
                <c:pt idx="5">
                  <c:v>1</c:v>
                </c:pt>
              </c:numCache>
            </c:numRef>
          </c:val>
          <c:extLst>
            <c:ext xmlns:c16="http://schemas.microsoft.com/office/drawing/2014/chart" uri="{C3380CC4-5D6E-409C-BE32-E72D297353CC}">
              <c16:uniqueId val="{0000000C-6AAB-CF46-A19B-98B764782786}"/>
            </c:ext>
          </c:extLst>
        </c:ser>
        <c:ser>
          <c:idx val="1"/>
          <c:order val="1"/>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extLst>
              <c:ext xmlns:c16="http://schemas.microsoft.com/office/drawing/2014/chart" uri="{C3380CC4-5D6E-409C-BE32-E72D297353CC}">
                <c16:uniqueId val="{0000000E-6AAB-CF46-A19B-98B764782786}"/>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sp3d/>
            </c:spPr>
            <c:extLst>
              <c:ext xmlns:c16="http://schemas.microsoft.com/office/drawing/2014/chart" uri="{C3380CC4-5D6E-409C-BE32-E72D297353CC}">
                <c16:uniqueId val="{00000010-6AAB-CF46-A19B-98B764782786}"/>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sp3d/>
            </c:spPr>
            <c:extLst>
              <c:ext xmlns:c16="http://schemas.microsoft.com/office/drawing/2014/chart" uri="{C3380CC4-5D6E-409C-BE32-E72D297353CC}">
                <c16:uniqueId val="{00000012-6AAB-CF46-A19B-98B764782786}"/>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sp3d/>
            </c:spPr>
            <c:extLst>
              <c:ext xmlns:c16="http://schemas.microsoft.com/office/drawing/2014/chart" uri="{C3380CC4-5D6E-409C-BE32-E72D297353CC}">
                <c16:uniqueId val="{00000014-6AAB-CF46-A19B-98B764782786}"/>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sp3d/>
            </c:spPr>
            <c:extLst>
              <c:ext xmlns:c16="http://schemas.microsoft.com/office/drawing/2014/chart" uri="{C3380CC4-5D6E-409C-BE32-E72D297353CC}">
                <c16:uniqueId val="{00000016-6AAB-CF46-A19B-98B764782786}"/>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sp3d/>
            </c:spPr>
            <c:extLst>
              <c:ext xmlns:c16="http://schemas.microsoft.com/office/drawing/2014/chart" uri="{C3380CC4-5D6E-409C-BE32-E72D297353CC}">
                <c16:uniqueId val="{00000018-6AAB-CF46-A19B-98B764782786}"/>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Sheet1!$A$1:$A$6</c:f>
              <c:strCache>
                <c:ptCount val="6"/>
                <c:pt idx="0">
                  <c:v>Space communications and networking</c:v>
                </c:pt>
                <c:pt idx="1">
                  <c:v>Signal processing / remote sensing</c:v>
                </c:pt>
                <c:pt idx="2">
                  <c:v>Space system engineering</c:v>
                </c:pt>
                <c:pt idx="3">
                  <c:v>Electronics and Metrology for Space</c:v>
                </c:pt>
                <c:pt idx="4">
                  <c:v>Avionics and transportation</c:v>
                </c:pt>
                <c:pt idx="5">
                  <c:v>Computer engineering</c:v>
                </c:pt>
              </c:strCache>
            </c:strRef>
          </c:cat>
          <c:val>
            <c:numRef>
              <c:f>Sheet1!$C$1:$C$6</c:f>
              <c:numCache>
                <c:formatCode>General</c:formatCode>
                <c:ptCount val="6"/>
                <c:pt idx="0">
                  <c:v>59.523809523809526</c:v>
                </c:pt>
                <c:pt idx="1">
                  <c:v>7.1428571428571432</c:v>
                </c:pt>
                <c:pt idx="2">
                  <c:v>26.19047619047619</c:v>
                </c:pt>
                <c:pt idx="3">
                  <c:v>2.3809523809523809</c:v>
                </c:pt>
                <c:pt idx="4">
                  <c:v>2.3809523809523809</c:v>
                </c:pt>
                <c:pt idx="5">
                  <c:v>2.3809523809523809</c:v>
                </c:pt>
              </c:numCache>
            </c:numRef>
          </c:val>
          <c:extLst>
            <c:ext xmlns:c16="http://schemas.microsoft.com/office/drawing/2014/chart" uri="{C3380CC4-5D6E-409C-BE32-E72D297353CC}">
              <c16:uniqueId val="{00000019-6AAB-CF46-A19B-98B764782786}"/>
            </c:ext>
          </c:extLst>
        </c:ser>
        <c:dLbls>
          <c:dLblPos val="outEnd"/>
          <c:showLegendKey val="0"/>
          <c:showVal val="0"/>
          <c:showCatName val="0"/>
          <c:showSerName val="0"/>
          <c:showPercent val="1"/>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it-IT"/>
              <a:t>Geographical distribution</a:t>
            </a:r>
          </a:p>
        </c:rich>
      </c:tx>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C27D-AE43-8FE6-A77407B02C41}"/>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C27D-AE43-8FE6-A77407B02C41}"/>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C27D-AE43-8FE6-A77407B02C41}"/>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C27D-AE43-8FE6-A77407B02C41}"/>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C27D-AE43-8FE6-A77407B02C41}"/>
                </c:ext>
              </c:extLst>
            </c:dLbl>
            <c:dLbl>
              <c:idx val="1"/>
              <c:layout>
                <c:manualLayout>
                  <c:x val="6.1959088292402112E-3"/>
                  <c:y val="0.16938902199084863"/>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accent2"/>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9491945477075582"/>
                      <c:h val="0.15201454802093031"/>
                    </c:manualLayout>
                  </c15:layout>
                </c:ext>
                <c:ext xmlns:c16="http://schemas.microsoft.com/office/drawing/2014/chart" uri="{C3380CC4-5D6E-409C-BE32-E72D297353CC}">
                  <c16:uniqueId val="{00000003-C27D-AE43-8FE6-A77407B02C41}"/>
                </c:ext>
              </c:extLst>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C27D-AE43-8FE6-A77407B02C41}"/>
                </c:ext>
              </c:extLst>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C27D-AE43-8FE6-A77407B02C4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cat>
            <c:strRef>
              <c:f>Sheet1!$A$1:$A$4</c:f>
              <c:strCache>
                <c:ptCount val="4"/>
                <c:pt idx="0">
                  <c:v>EU</c:v>
                </c:pt>
                <c:pt idx="1">
                  <c:v>USA/Canada</c:v>
                </c:pt>
                <c:pt idx="2">
                  <c:v>Extra EU</c:v>
                </c:pt>
                <c:pt idx="3">
                  <c:v>Asia</c:v>
                </c:pt>
              </c:strCache>
            </c:strRef>
          </c:cat>
          <c:val>
            <c:numRef>
              <c:f>Sheet1!$B$1:$B$4</c:f>
              <c:numCache>
                <c:formatCode>General</c:formatCode>
                <c:ptCount val="4"/>
                <c:pt idx="0">
                  <c:v>24</c:v>
                </c:pt>
                <c:pt idx="1">
                  <c:v>12</c:v>
                </c:pt>
                <c:pt idx="2">
                  <c:v>3</c:v>
                </c:pt>
                <c:pt idx="3">
                  <c:v>3</c:v>
                </c:pt>
              </c:numCache>
            </c:numRef>
          </c:val>
          <c:extLst>
            <c:ext xmlns:c16="http://schemas.microsoft.com/office/drawing/2014/chart" uri="{C3380CC4-5D6E-409C-BE32-E72D297353CC}">
              <c16:uniqueId val="{00000008-C27D-AE43-8FE6-A77407B02C41}"/>
            </c:ext>
          </c:extLst>
        </c:ser>
        <c:ser>
          <c:idx val="1"/>
          <c:order val="1"/>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A-C27D-AE43-8FE6-A77407B02C41}"/>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C-C27D-AE43-8FE6-A77407B02C41}"/>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E-C27D-AE43-8FE6-A77407B02C41}"/>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0-C27D-AE43-8FE6-A77407B02C41}"/>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A-C27D-AE43-8FE6-A77407B02C41}"/>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C-C27D-AE43-8FE6-A77407B02C41}"/>
                </c:ext>
              </c:extLst>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E-C27D-AE43-8FE6-A77407B02C41}"/>
                </c:ext>
              </c:extLst>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0-C27D-AE43-8FE6-A77407B02C4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cat>
            <c:strRef>
              <c:f>Sheet1!$A$1:$A$4</c:f>
              <c:strCache>
                <c:ptCount val="4"/>
                <c:pt idx="0">
                  <c:v>EU</c:v>
                </c:pt>
                <c:pt idx="1">
                  <c:v>USA/Canada</c:v>
                </c:pt>
                <c:pt idx="2">
                  <c:v>Extra EU</c:v>
                </c:pt>
                <c:pt idx="3">
                  <c:v>Asia</c:v>
                </c:pt>
              </c:strCache>
            </c:strRef>
          </c:cat>
          <c:val>
            <c:numRef>
              <c:f>Sheet1!$C$1:$C$4</c:f>
              <c:numCache>
                <c:formatCode>General</c:formatCode>
                <c:ptCount val="4"/>
                <c:pt idx="0">
                  <c:v>57.142857142857146</c:v>
                </c:pt>
                <c:pt idx="1">
                  <c:v>28.571428571428573</c:v>
                </c:pt>
                <c:pt idx="2">
                  <c:v>7.1428571428571432</c:v>
                </c:pt>
                <c:pt idx="3">
                  <c:v>7.1428571428571432</c:v>
                </c:pt>
              </c:numCache>
            </c:numRef>
          </c:val>
          <c:extLst>
            <c:ext xmlns:c16="http://schemas.microsoft.com/office/drawing/2014/chart" uri="{C3380CC4-5D6E-409C-BE32-E72D297353CC}">
              <c16:uniqueId val="{00000011-C27D-AE43-8FE6-A77407B02C41}"/>
            </c:ext>
          </c:extLst>
        </c:ser>
        <c:dLbls>
          <c:dLblPos val="outEnd"/>
          <c:showLegendKey val="0"/>
          <c:showVal val="0"/>
          <c:showCatName val="0"/>
          <c:showSerName val="0"/>
          <c:showPercent val="1"/>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0" name="Google Shape;22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4" name="Google Shape;244;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 name="Google Shape;251;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3" name="Google Shape;263;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9" name="Google Shape;269;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6" name="Google Shape;276;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2" name="Google Shape;282;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0" name="Google Shape;290;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7" name="Google Shape;297;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0" name="Google Shape;310;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0" name="Google Shape;320;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7" name="Google Shape;327;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3" name="Google Shape;333;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41" name="Google Shape;341;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solidFill>
                  <a:srgbClr val="00B050"/>
                </a:solidFill>
                <a:latin typeface="Lucida Sans"/>
                <a:ea typeface="Lucida Sans"/>
                <a:cs typeface="Lucida Sans"/>
                <a:sym typeface="Lucida Sans"/>
              </a:rPr>
              <a:t>Blasch and Walsh, Erik Thienissen, Aloke Roy (DASC34, DASC35 TPCs) William Claycomb, Gordon Thomas  (ICCST chairs in 2016 and 17)</a:t>
            </a:r>
            <a:endParaRPr/>
          </a:p>
          <a:p>
            <a:pPr marL="0" lvl="0" indent="0" algn="l" rtl="0">
              <a:spcBef>
                <a:spcPts val="0"/>
              </a:spcBef>
              <a:spcAft>
                <a:spcPts val="0"/>
              </a:spcAft>
              <a:buNone/>
            </a:pPr>
            <a:r>
              <a:rPr lang="en-US">
                <a:solidFill>
                  <a:srgbClr val="00B050"/>
                </a:solidFill>
                <a:latin typeface="Lucida Sans"/>
                <a:ea typeface="Lucida Sans"/>
                <a:cs typeface="Lucida Sans"/>
                <a:sym typeface="Lucida Sans"/>
              </a:rPr>
              <a:t>Others volunteer and participate in conference sessions (I have them sign in).</a:t>
            </a:r>
            <a:endParaRPr/>
          </a:p>
        </p:txBody>
      </p:sp>
      <p:sp>
        <p:nvSpPr>
          <p:cNvPr id="342" name="Google Shape;342;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33</a:t>
            </a:fld>
            <a:endParaRPr sz="1200">
              <a:solidFill>
                <a:schemeClr val="dk1"/>
              </a:solidFill>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50" name="Google Shape;350;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solidFill>
                  <a:srgbClr val="00B050"/>
                </a:solidFill>
                <a:latin typeface="Lucida Sans"/>
                <a:ea typeface="Lucida Sans"/>
                <a:cs typeface="Lucida Sans"/>
                <a:sym typeface="Lucida Sans"/>
              </a:rPr>
              <a:t>Blasch and Walsh, Erik Thienissen, Aloke Roy (DASC34, DASC35 TPCs) William Claycomb, Gordon Thomas  (ICCST chairs in 2016 and 17)</a:t>
            </a:r>
            <a:endParaRPr/>
          </a:p>
          <a:p>
            <a:pPr marL="0" lvl="0" indent="0" algn="l" rtl="0">
              <a:spcBef>
                <a:spcPts val="0"/>
              </a:spcBef>
              <a:spcAft>
                <a:spcPts val="0"/>
              </a:spcAft>
              <a:buNone/>
            </a:pPr>
            <a:r>
              <a:rPr lang="en-US">
                <a:solidFill>
                  <a:srgbClr val="00B050"/>
                </a:solidFill>
                <a:latin typeface="Lucida Sans"/>
                <a:ea typeface="Lucida Sans"/>
                <a:cs typeface="Lucida Sans"/>
                <a:sym typeface="Lucida Sans"/>
              </a:rPr>
              <a:t>Others volunteer and participate in conference sessions (I have them sign in).</a:t>
            </a:r>
            <a:endParaRPr/>
          </a:p>
        </p:txBody>
      </p:sp>
      <p:sp>
        <p:nvSpPr>
          <p:cNvPr id="351" name="Google Shape;351;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34</a:t>
            </a:fld>
            <a:endParaRPr sz="1200">
              <a:solidFill>
                <a:schemeClr val="dk1"/>
              </a:solidFill>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359" name="Google Shape;359;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365" name="Google Shape;365;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373" name="Google Shape;373;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380" name="Google Shape;380;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40"/>
          <p:cNvSpPr txBox="1">
            <a:spLocks noGrp="1"/>
          </p:cNvSpPr>
          <p:nvPr>
            <p:ph type="ctrTitle"/>
          </p:nvPr>
        </p:nvSpPr>
        <p:spPr>
          <a:xfrm>
            <a:off x="1524000" y="1812925"/>
            <a:ext cx="9144000" cy="1381125"/>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3600"/>
              <a:buFont typeface="Calibri"/>
              <a:buNone/>
              <a:defRPr sz="36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4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4" name="Google Shape;14;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0" marR="0" lvl="1" indent="0" algn="l" rtl="0">
              <a:spcBef>
                <a:spcPts val="0"/>
              </a:spcBef>
              <a:buNone/>
              <a:defRPr sz="1800" b="0" i="0" u="none" strike="noStrike" cap="none">
                <a:solidFill>
                  <a:schemeClr val="dk1"/>
                </a:solidFill>
                <a:latin typeface="Calibri"/>
                <a:ea typeface="Calibri"/>
                <a:cs typeface="Calibri"/>
                <a:sym typeface="Calibri"/>
              </a:defRPr>
            </a:lvl2pPr>
            <a:lvl3pPr marL="0" marR="0" lvl="2" indent="0" algn="l" rtl="0">
              <a:spcBef>
                <a:spcPts val="0"/>
              </a:spcBef>
              <a:buNone/>
              <a:defRPr sz="1800" b="0" i="0" u="none" strike="noStrike" cap="none">
                <a:solidFill>
                  <a:schemeClr val="dk1"/>
                </a:solidFill>
                <a:latin typeface="Calibri"/>
                <a:ea typeface="Calibri"/>
                <a:cs typeface="Calibri"/>
                <a:sym typeface="Calibri"/>
              </a:defRPr>
            </a:lvl3pPr>
            <a:lvl4pPr marL="0" marR="0" lvl="3" indent="0" algn="l" rtl="0">
              <a:spcBef>
                <a:spcPts val="0"/>
              </a:spcBef>
              <a:buNone/>
              <a:defRPr sz="1800" b="0" i="0" u="none" strike="noStrike" cap="none">
                <a:solidFill>
                  <a:schemeClr val="dk1"/>
                </a:solidFill>
                <a:latin typeface="Calibri"/>
                <a:ea typeface="Calibri"/>
                <a:cs typeface="Calibri"/>
                <a:sym typeface="Calibri"/>
              </a:defRPr>
            </a:lvl4pPr>
            <a:lvl5pPr marL="0" marR="0" lvl="4" indent="0" algn="l" rtl="0">
              <a:spcBef>
                <a:spcPts val="0"/>
              </a:spcBef>
              <a:buNone/>
              <a:defRPr sz="1800" b="0" i="0" u="none" strike="noStrike" cap="none">
                <a:solidFill>
                  <a:schemeClr val="dk1"/>
                </a:solidFill>
                <a:latin typeface="Calibri"/>
                <a:ea typeface="Calibri"/>
                <a:cs typeface="Calibri"/>
                <a:sym typeface="Calibri"/>
              </a:defRPr>
            </a:lvl5pPr>
            <a:lvl6pPr marL="0" marR="0" lvl="5" indent="0" algn="l" rtl="0">
              <a:spcBef>
                <a:spcPts val="0"/>
              </a:spcBef>
              <a:buNone/>
              <a:defRPr sz="1800" b="0" i="0" u="none" strike="noStrike" cap="none">
                <a:solidFill>
                  <a:schemeClr val="dk1"/>
                </a:solidFill>
                <a:latin typeface="Calibri"/>
                <a:ea typeface="Calibri"/>
                <a:cs typeface="Calibri"/>
                <a:sym typeface="Calibri"/>
              </a:defRPr>
            </a:lvl6pPr>
            <a:lvl7pPr marL="0" marR="0" lvl="6" indent="0" algn="l" rtl="0">
              <a:spcBef>
                <a:spcPts val="0"/>
              </a:spcBef>
              <a:buNone/>
              <a:defRPr sz="1800" b="0" i="0" u="none" strike="noStrike" cap="none">
                <a:solidFill>
                  <a:schemeClr val="dk1"/>
                </a:solidFill>
                <a:latin typeface="Calibri"/>
                <a:ea typeface="Calibri"/>
                <a:cs typeface="Calibri"/>
                <a:sym typeface="Calibri"/>
              </a:defRPr>
            </a:lvl7pPr>
            <a:lvl8pPr marL="0" marR="0" lvl="7" indent="0" algn="l" rtl="0">
              <a:spcBef>
                <a:spcPts val="0"/>
              </a:spcBef>
              <a:buNone/>
              <a:defRPr sz="1800" b="0" i="0" u="none" strike="noStrike" cap="none">
                <a:solidFill>
                  <a:schemeClr val="dk1"/>
                </a:solidFill>
                <a:latin typeface="Calibri"/>
                <a:ea typeface="Calibri"/>
                <a:cs typeface="Calibri"/>
                <a:sym typeface="Calibri"/>
              </a:defRPr>
            </a:lvl8pPr>
            <a:lvl9pPr marL="0" marR="0" lvl="8" indent="0" algn="l" rtl="0">
              <a:spcBef>
                <a:spcPts val="0"/>
              </a:spcBef>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17" name="Google Shape;17;p40" descr="Rectangle&#10;&#10;Description automatically generated with medium confidence"/>
          <p:cNvPicPr preferRelativeResize="0"/>
          <p:nvPr/>
        </p:nvPicPr>
        <p:blipFill rotWithShape="1">
          <a:blip r:embed="rId2">
            <a:alphaModFix/>
          </a:blip>
          <a:srcRect/>
          <a:stretch/>
        </p:blipFill>
        <p:spPr>
          <a:xfrm>
            <a:off x="0" y="1785"/>
            <a:ext cx="12192000" cy="6854430"/>
          </a:xfrm>
          <a:prstGeom prst="rect">
            <a:avLst/>
          </a:prstGeom>
          <a:noFill/>
          <a:ln>
            <a:noFill/>
          </a:ln>
        </p:spPr>
      </p:pic>
      <p:pic>
        <p:nvPicPr>
          <p:cNvPr id="18" name="Google Shape;18;p40" descr="A picture containing text, clipart, tableware, dishware&#10;&#10;Description automatically generated"/>
          <p:cNvPicPr preferRelativeResize="0"/>
          <p:nvPr/>
        </p:nvPicPr>
        <p:blipFill rotWithShape="1">
          <a:blip r:embed="rId3">
            <a:alphaModFix/>
          </a:blip>
          <a:srcRect/>
          <a:stretch/>
        </p:blipFill>
        <p:spPr>
          <a:xfrm>
            <a:off x="580505" y="2301364"/>
            <a:ext cx="3726659" cy="190919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0"/>
        <p:cNvGrpSpPr/>
        <p:nvPr/>
      </p:nvGrpSpPr>
      <p:grpSpPr>
        <a:xfrm>
          <a:off x="0" y="0"/>
          <a:ext cx="0" cy="0"/>
          <a:chOff x="0" y="0"/>
          <a:chExt cx="0" cy="0"/>
        </a:xfrm>
      </p:grpSpPr>
      <p:sp>
        <p:nvSpPr>
          <p:cNvPr id="61" name="Google Shape;61;p4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2" name="Google Shape;62;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4"/>
        <p:cNvGrpSpPr/>
        <p:nvPr/>
      </p:nvGrpSpPr>
      <p:grpSpPr>
        <a:xfrm>
          <a:off x="0" y="0"/>
          <a:ext cx="0" cy="0"/>
          <a:chOff x="0" y="0"/>
          <a:chExt cx="0" cy="0"/>
        </a:xfrm>
      </p:grpSpPr>
      <p:sp>
        <p:nvSpPr>
          <p:cNvPr id="65" name="Google Shape;65;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 name="Google Shape;66;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7"/>
        <p:cNvGrpSpPr/>
        <p:nvPr/>
      </p:nvGrpSpPr>
      <p:grpSpPr>
        <a:xfrm>
          <a:off x="0" y="0"/>
          <a:ext cx="0" cy="0"/>
          <a:chOff x="0" y="0"/>
          <a:chExt cx="0" cy="0"/>
        </a:xfrm>
      </p:grpSpPr>
      <p:sp>
        <p:nvSpPr>
          <p:cNvPr id="68" name="Google Shape;68;p5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9" name="Google Shape;69;p5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0" name="Google Shape;70;p5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71" name="Google Shape;71;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 name="Google Shape;72;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3"/>
        <p:cNvGrpSpPr/>
        <p:nvPr/>
      </p:nvGrpSpPr>
      <p:grpSpPr>
        <a:xfrm>
          <a:off x="0" y="0"/>
          <a:ext cx="0" cy="0"/>
          <a:chOff x="0" y="0"/>
          <a:chExt cx="0" cy="0"/>
        </a:xfrm>
      </p:grpSpPr>
      <p:sp>
        <p:nvSpPr>
          <p:cNvPr id="74" name="Google Shape;74;p5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5" name="Google Shape;75;p52"/>
          <p:cNvSpPr>
            <a:spLocks noGrp="1"/>
          </p:cNvSpPr>
          <p:nvPr>
            <p:ph type="pic" idx="2"/>
          </p:nvPr>
        </p:nvSpPr>
        <p:spPr>
          <a:xfrm>
            <a:off x="5183188" y="987425"/>
            <a:ext cx="6172200" cy="4873625"/>
          </a:xfrm>
          <a:prstGeom prst="rect">
            <a:avLst/>
          </a:prstGeom>
          <a:noFill/>
          <a:ln>
            <a:noFill/>
          </a:ln>
        </p:spPr>
      </p:sp>
      <p:sp>
        <p:nvSpPr>
          <p:cNvPr id="76" name="Google Shape;76;p5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77" name="Google Shape;77;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9"/>
        <p:cNvGrpSpPr/>
        <p:nvPr/>
      </p:nvGrpSpPr>
      <p:grpSpPr>
        <a:xfrm>
          <a:off x="0" y="0"/>
          <a:ext cx="0" cy="0"/>
          <a:chOff x="0" y="0"/>
          <a:chExt cx="0" cy="0"/>
        </a:xfrm>
      </p:grpSpPr>
      <p:sp>
        <p:nvSpPr>
          <p:cNvPr id="80" name="Google Shape;80;p5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1" name="Google Shape;81;p5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 name="Google Shape;82;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4"/>
        <p:cNvGrpSpPr/>
        <p:nvPr/>
      </p:nvGrpSpPr>
      <p:grpSpPr>
        <a:xfrm>
          <a:off x="0" y="0"/>
          <a:ext cx="0" cy="0"/>
          <a:chOff x="0" y="0"/>
          <a:chExt cx="0" cy="0"/>
        </a:xfrm>
      </p:grpSpPr>
      <p:sp>
        <p:nvSpPr>
          <p:cNvPr id="85" name="Google Shape;85;p5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5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Vertical Title and Text">
  <p:cSld name="1_Vertical Title and Text">
    <p:spTree>
      <p:nvGrpSpPr>
        <p:cNvPr id="1" name="Shape 8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9"/>
        <p:cNvGrpSpPr/>
        <p:nvPr/>
      </p:nvGrpSpPr>
      <p:grpSpPr>
        <a:xfrm>
          <a:off x="0" y="0"/>
          <a:ext cx="0" cy="0"/>
          <a:chOff x="0" y="0"/>
          <a:chExt cx="0" cy="0"/>
        </a:xfrm>
      </p:grpSpPr>
      <p:sp>
        <p:nvSpPr>
          <p:cNvPr id="20" name="Google Shape;20;p41"/>
          <p:cNvSpPr txBox="1">
            <a:spLocks noGrp="1"/>
          </p:cNvSpPr>
          <p:nvPr>
            <p:ph type="body" idx="1"/>
          </p:nvPr>
        </p:nvSpPr>
        <p:spPr>
          <a:xfrm>
            <a:off x="734807" y="1188720"/>
            <a:ext cx="10618993" cy="4988243"/>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C70AC"/>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rgbClr val="0C70AC"/>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C70AC"/>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C70AC"/>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C70AC"/>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 name="Google Shape;21;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 name="Google Shape;22;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0C70AC"/>
                </a:solidFill>
                <a:latin typeface="Calibri"/>
                <a:ea typeface="Calibri"/>
                <a:cs typeface="Calibri"/>
                <a:sym typeface="Calibri"/>
              </a:defRPr>
            </a:lvl1pPr>
            <a:lvl2pPr marL="0" marR="0" lvl="1" indent="0" algn="l" rtl="0">
              <a:spcBef>
                <a:spcPts val="0"/>
              </a:spcBef>
              <a:buNone/>
              <a:defRPr sz="1800">
                <a:solidFill>
                  <a:srgbClr val="0C70AC"/>
                </a:solidFill>
                <a:latin typeface="Calibri"/>
                <a:ea typeface="Calibri"/>
                <a:cs typeface="Calibri"/>
                <a:sym typeface="Calibri"/>
              </a:defRPr>
            </a:lvl2pPr>
            <a:lvl3pPr marL="0" marR="0" lvl="2" indent="0" algn="l" rtl="0">
              <a:spcBef>
                <a:spcPts val="0"/>
              </a:spcBef>
              <a:buNone/>
              <a:defRPr sz="1800">
                <a:solidFill>
                  <a:srgbClr val="0C70AC"/>
                </a:solidFill>
                <a:latin typeface="Calibri"/>
                <a:ea typeface="Calibri"/>
                <a:cs typeface="Calibri"/>
                <a:sym typeface="Calibri"/>
              </a:defRPr>
            </a:lvl3pPr>
            <a:lvl4pPr marL="0" marR="0" lvl="3" indent="0" algn="l" rtl="0">
              <a:spcBef>
                <a:spcPts val="0"/>
              </a:spcBef>
              <a:buNone/>
              <a:defRPr sz="1800">
                <a:solidFill>
                  <a:srgbClr val="0C70AC"/>
                </a:solidFill>
                <a:latin typeface="Calibri"/>
                <a:ea typeface="Calibri"/>
                <a:cs typeface="Calibri"/>
                <a:sym typeface="Calibri"/>
              </a:defRPr>
            </a:lvl4pPr>
            <a:lvl5pPr marL="0" marR="0" lvl="4" indent="0" algn="l" rtl="0">
              <a:spcBef>
                <a:spcPts val="0"/>
              </a:spcBef>
              <a:buNone/>
              <a:defRPr sz="1800">
                <a:solidFill>
                  <a:srgbClr val="0C70AC"/>
                </a:solidFill>
                <a:latin typeface="Calibri"/>
                <a:ea typeface="Calibri"/>
                <a:cs typeface="Calibri"/>
                <a:sym typeface="Calibri"/>
              </a:defRPr>
            </a:lvl5pPr>
            <a:lvl6pPr marL="0" marR="0" lvl="5" indent="0" algn="l" rtl="0">
              <a:spcBef>
                <a:spcPts val="0"/>
              </a:spcBef>
              <a:buNone/>
              <a:defRPr sz="1800">
                <a:solidFill>
                  <a:srgbClr val="0C70AC"/>
                </a:solidFill>
                <a:latin typeface="Calibri"/>
                <a:ea typeface="Calibri"/>
                <a:cs typeface="Calibri"/>
                <a:sym typeface="Calibri"/>
              </a:defRPr>
            </a:lvl6pPr>
            <a:lvl7pPr marL="0" marR="0" lvl="6" indent="0" algn="l" rtl="0">
              <a:spcBef>
                <a:spcPts val="0"/>
              </a:spcBef>
              <a:buNone/>
              <a:defRPr sz="1800">
                <a:solidFill>
                  <a:srgbClr val="0C70AC"/>
                </a:solidFill>
                <a:latin typeface="Calibri"/>
                <a:ea typeface="Calibri"/>
                <a:cs typeface="Calibri"/>
                <a:sym typeface="Calibri"/>
              </a:defRPr>
            </a:lvl7pPr>
            <a:lvl8pPr marL="0" marR="0" lvl="7" indent="0" algn="l" rtl="0">
              <a:spcBef>
                <a:spcPts val="0"/>
              </a:spcBef>
              <a:buNone/>
              <a:defRPr sz="1800">
                <a:solidFill>
                  <a:srgbClr val="0C70AC"/>
                </a:solidFill>
                <a:latin typeface="Calibri"/>
                <a:ea typeface="Calibri"/>
                <a:cs typeface="Calibri"/>
                <a:sym typeface="Calibri"/>
              </a:defRPr>
            </a:lvl8pPr>
            <a:lvl9pPr marL="0" marR="0" lvl="8" indent="0" algn="l" rtl="0">
              <a:spcBef>
                <a:spcPts val="0"/>
              </a:spcBef>
              <a:buNone/>
              <a:defRPr sz="1800">
                <a:solidFill>
                  <a:srgbClr val="0C70AC"/>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23" name="Google Shape;23;p41"/>
          <p:cNvSpPr txBox="1">
            <a:spLocks noGrp="1"/>
          </p:cNvSpPr>
          <p:nvPr>
            <p:ph type="title"/>
          </p:nvPr>
        </p:nvSpPr>
        <p:spPr>
          <a:xfrm>
            <a:off x="734807" y="59679"/>
            <a:ext cx="10515600" cy="48339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3400"/>
              <a:buFont typeface="Calibri"/>
              <a:buNone/>
              <a:defRPr sz="3400" b="1"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24"/>
        <p:cNvGrpSpPr/>
        <p:nvPr/>
      </p:nvGrpSpPr>
      <p:grpSpPr>
        <a:xfrm>
          <a:off x="0" y="0"/>
          <a:ext cx="0" cy="0"/>
          <a:chOff x="0" y="0"/>
          <a:chExt cx="0" cy="0"/>
        </a:xfrm>
      </p:grpSpPr>
      <p:sp>
        <p:nvSpPr>
          <p:cNvPr id="25" name="Google Shape;25;p42"/>
          <p:cNvSpPr txBox="1">
            <a:spLocks noGrp="1"/>
          </p:cNvSpPr>
          <p:nvPr>
            <p:ph type="body" idx="1"/>
          </p:nvPr>
        </p:nvSpPr>
        <p:spPr>
          <a:xfrm>
            <a:off x="838200" y="1380565"/>
            <a:ext cx="10515600" cy="479639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 name="Google Shape;26;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 name="Google Shape;27;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0C70AC"/>
                </a:solidFill>
                <a:latin typeface="Calibri"/>
                <a:ea typeface="Calibri"/>
                <a:cs typeface="Calibri"/>
                <a:sym typeface="Calibri"/>
              </a:defRPr>
            </a:lvl1pPr>
            <a:lvl2pPr marL="0" marR="0" lvl="1" indent="0" algn="l" rtl="0">
              <a:spcBef>
                <a:spcPts val="0"/>
              </a:spcBef>
              <a:buNone/>
              <a:defRPr sz="1800">
                <a:solidFill>
                  <a:srgbClr val="0C70AC"/>
                </a:solidFill>
                <a:latin typeface="Calibri"/>
                <a:ea typeface="Calibri"/>
                <a:cs typeface="Calibri"/>
                <a:sym typeface="Calibri"/>
              </a:defRPr>
            </a:lvl2pPr>
            <a:lvl3pPr marL="0" marR="0" lvl="2" indent="0" algn="l" rtl="0">
              <a:spcBef>
                <a:spcPts val="0"/>
              </a:spcBef>
              <a:buNone/>
              <a:defRPr sz="1800">
                <a:solidFill>
                  <a:srgbClr val="0C70AC"/>
                </a:solidFill>
                <a:latin typeface="Calibri"/>
                <a:ea typeface="Calibri"/>
                <a:cs typeface="Calibri"/>
                <a:sym typeface="Calibri"/>
              </a:defRPr>
            </a:lvl3pPr>
            <a:lvl4pPr marL="0" marR="0" lvl="3" indent="0" algn="l" rtl="0">
              <a:spcBef>
                <a:spcPts val="0"/>
              </a:spcBef>
              <a:buNone/>
              <a:defRPr sz="1800">
                <a:solidFill>
                  <a:srgbClr val="0C70AC"/>
                </a:solidFill>
                <a:latin typeface="Calibri"/>
                <a:ea typeface="Calibri"/>
                <a:cs typeface="Calibri"/>
                <a:sym typeface="Calibri"/>
              </a:defRPr>
            </a:lvl4pPr>
            <a:lvl5pPr marL="0" marR="0" lvl="4" indent="0" algn="l" rtl="0">
              <a:spcBef>
                <a:spcPts val="0"/>
              </a:spcBef>
              <a:buNone/>
              <a:defRPr sz="1800">
                <a:solidFill>
                  <a:srgbClr val="0C70AC"/>
                </a:solidFill>
                <a:latin typeface="Calibri"/>
                <a:ea typeface="Calibri"/>
                <a:cs typeface="Calibri"/>
                <a:sym typeface="Calibri"/>
              </a:defRPr>
            </a:lvl5pPr>
            <a:lvl6pPr marL="0" marR="0" lvl="5" indent="0" algn="l" rtl="0">
              <a:spcBef>
                <a:spcPts val="0"/>
              </a:spcBef>
              <a:buNone/>
              <a:defRPr sz="1800">
                <a:solidFill>
                  <a:srgbClr val="0C70AC"/>
                </a:solidFill>
                <a:latin typeface="Calibri"/>
                <a:ea typeface="Calibri"/>
                <a:cs typeface="Calibri"/>
                <a:sym typeface="Calibri"/>
              </a:defRPr>
            </a:lvl6pPr>
            <a:lvl7pPr marL="0" marR="0" lvl="6" indent="0" algn="l" rtl="0">
              <a:spcBef>
                <a:spcPts val="0"/>
              </a:spcBef>
              <a:buNone/>
              <a:defRPr sz="1800">
                <a:solidFill>
                  <a:srgbClr val="0C70AC"/>
                </a:solidFill>
                <a:latin typeface="Calibri"/>
                <a:ea typeface="Calibri"/>
                <a:cs typeface="Calibri"/>
                <a:sym typeface="Calibri"/>
              </a:defRPr>
            </a:lvl7pPr>
            <a:lvl8pPr marL="0" marR="0" lvl="7" indent="0" algn="l" rtl="0">
              <a:spcBef>
                <a:spcPts val="0"/>
              </a:spcBef>
              <a:buNone/>
              <a:defRPr sz="1800">
                <a:solidFill>
                  <a:srgbClr val="0C70AC"/>
                </a:solidFill>
                <a:latin typeface="Calibri"/>
                <a:ea typeface="Calibri"/>
                <a:cs typeface="Calibri"/>
                <a:sym typeface="Calibri"/>
              </a:defRPr>
            </a:lvl8pPr>
            <a:lvl9pPr marL="0" marR="0" lvl="8" indent="0" algn="l" rtl="0">
              <a:spcBef>
                <a:spcPts val="0"/>
              </a:spcBef>
              <a:buNone/>
              <a:defRPr sz="1800">
                <a:solidFill>
                  <a:srgbClr val="0C70AC"/>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8"/>
        <p:cNvGrpSpPr/>
        <p:nvPr/>
      </p:nvGrpSpPr>
      <p:grpSpPr>
        <a:xfrm>
          <a:off x="0" y="0"/>
          <a:ext cx="0" cy="0"/>
          <a:chOff x="0" y="0"/>
          <a:chExt cx="0" cy="0"/>
        </a:xfrm>
      </p:grpSpPr>
      <p:sp>
        <p:nvSpPr>
          <p:cNvPr id="29" name="Google Shape;29;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0" name="Google Shape;30;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0C70AC"/>
                </a:solidFill>
                <a:latin typeface="Calibri"/>
                <a:ea typeface="Calibri"/>
                <a:cs typeface="Calibri"/>
                <a:sym typeface="Calibri"/>
              </a:defRPr>
            </a:lvl1pPr>
            <a:lvl2pPr marL="0" marR="0" lvl="1" indent="0" algn="l" rtl="0">
              <a:spcBef>
                <a:spcPts val="0"/>
              </a:spcBef>
              <a:buNone/>
              <a:defRPr sz="1800">
                <a:solidFill>
                  <a:srgbClr val="0C70AC"/>
                </a:solidFill>
                <a:latin typeface="Calibri"/>
                <a:ea typeface="Calibri"/>
                <a:cs typeface="Calibri"/>
                <a:sym typeface="Calibri"/>
              </a:defRPr>
            </a:lvl2pPr>
            <a:lvl3pPr marL="0" marR="0" lvl="2" indent="0" algn="l" rtl="0">
              <a:spcBef>
                <a:spcPts val="0"/>
              </a:spcBef>
              <a:buNone/>
              <a:defRPr sz="1800">
                <a:solidFill>
                  <a:srgbClr val="0C70AC"/>
                </a:solidFill>
                <a:latin typeface="Calibri"/>
                <a:ea typeface="Calibri"/>
                <a:cs typeface="Calibri"/>
                <a:sym typeface="Calibri"/>
              </a:defRPr>
            </a:lvl3pPr>
            <a:lvl4pPr marL="0" marR="0" lvl="3" indent="0" algn="l" rtl="0">
              <a:spcBef>
                <a:spcPts val="0"/>
              </a:spcBef>
              <a:buNone/>
              <a:defRPr sz="1800">
                <a:solidFill>
                  <a:srgbClr val="0C70AC"/>
                </a:solidFill>
                <a:latin typeface="Calibri"/>
                <a:ea typeface="Calibri"/>
                <a:cs typeface="Calibri"/>
                <a:sym typeface="Calibri"/>
              </a:defRPr>
            </a:lvl4pPr>
            <a:lvl5pPr marL="0" marR="0" lvl="4" indent="0" algn="l" rtl="0">
              <a:spcBef>
                <a:spcPts val="0"/>
              </a:spcBef>
              <a:buNone/>
              <a:defRPr sz="1800">
                <a:solidFill>
                  <a:srgbClr val="0C70AC"/>
                </a:solidFill>
                <a:latin typeface="Calibri"/>
                <a:ea typeface="Calibri"/>
                <a:cs typeface="Calibri"/>
                <a:sym typeface="Calibri"/>
              </a:defRPr>
            </a:lvl5pPr>
            <a:lvl6pPr marL="0" marR="0" lvl="5" indent="0" algn="l" rtl="0">
              <a:spcBef>
                <a:spcPts val="0"/>
              </a:spcBef>
              <a:buNone/>
              <a:defRPr sz="1800">
                <a:solidFill>
                  <a:srgbClr val="0C70AC"/>
                </a:solidFill>
                <a:latin typeface="Calibri"/>
                <a:ea typeface="Calibri"/>
                <a:cs typeface="Calibri"/>
                <a:sym typeface="Calibri"/>
              </a:defRPr>
            </a:lvl6pPr>
            <a:lvl7pPr marL="0" marR="0" lvl="6" indent="0" algn="l" rtl="0">
              <a:spcBef>
                <a:spcPts val="0"/>
              </a:spcBef>
              <a:buNone/>
              <a:defRPr sz="1800">
                <a:solidFill>
                  <a:srgbClr val="0C70AC"/>
                </a:solidFill>
                <a:latin typeface="Calibri"/>
                <a:ea typeface="Calibri"/>
                <a:cs typeface="Calibri"/>
                <a:sym typeface="Calibri"/>
              </a:defRPr>
            </a:lvl7pPr>
            <a:lvl8pPr marL="0" marR="0" lvl="7" indent="0" algn="l" rtl="0">
              <a:spcBef>
                <a:spcPts val="0"/>
              </a:spcBef>
              <a:buNone/>
              <a:defRPr sz="1800">
                <a:solidFill>
                  <a:srgbClr val="0C70AC"/>
                </a:solidFill>
                <a:latin typeface="Calibri"/>
                <a:ea typeface="Calibri"/>
                <a:cs typeface="Calibri"/>
                <a:sym typeface="Calibri"/>
              </a:defRPr>
            </a:lvl8pPr>
            <a:lvl9pPr marL="0" marR="0" lvl="8" indent="0" algn="l" rtl="0">
              <a:spcBef>
                <a:spcPts val="0"/>
              </a:spcBef>
              <a:buNone/>
              <a:defRPr sz="1800">
                <a:solidFill>
                  <a:srgbClr val="0C70AC"/>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31" name="Google Shape;31;p43"/>
          <p:cNvSpPr txBox="1">
            <a:spLocks noGrp="1"/>
          </p:cNvSpPr>
          <p:nvPr>
            <p:ph type="title"/>
          </p:nvPr>
        </p:nvSpPr>
        <p:spPr>
          <a:xfrm>
            <a:off x="734807" y="59679"/>
            <a:ext cx="10515600" cy="48339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3400"/>
              <a:buFont typeface="Calibri"/>
              <a:buNone/>
              <a:defRPr sz="3400" b="1"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2" name="Google Shape;32;p43"/>
          <p:cNvSpPr txBox="1">
            <a:spLocks noGrp="1"/>
          </p:cNvSpPr>
          <p:nvPr>
            <p:ph type="body" idx="1"/>
          </p:nvPr>
        </p:nvSpPr>
        <p:spPr>
          <a:xfrm>
            <a:off x="735013" y="1189038"/>
            <a:ext cx="10618787" cy="4987925"/>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90000"/>
              </a:lnSpc>
              <a:spcBef>
                <a:spcPts val="1000"/>
              </a:spcBef>
              <a:spcAft>
                <a:spcPts val="0"/>
              </a:spcAft>
              <a:buClr>
                <a:srgbClr val="0066A1"/>
              </a:buClr>
              <a:buSzPts val="2200"/>
              <a:buFont typeface="Merriweather Sans"/>
              <a:buChar char="▸"/>
              <a:defRPr sz="22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rgbClr val="0066A1"/>
              </a:buClr>
              <a:buSzPts val="1800"/>
              <a:buFont typeface="Merriweather Sans"/>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rgbClr val="0066A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6A1"/>
              </a:buClr>
              <a:buSzPts val="1800"/>
              <a:buFont typeface="Noto Sans Symbols"/>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6A1"/>
              </a:buClr>
              <a:buSzPts val="1800"/>
              <a:buFont typeface="Courier New"/>
              <a:buChar char="o"/>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33"/>
        <p:cNvGrpSpPr/>
        <p:nvPr/>
      </p:nvGrpSpPr>
      <p:grpSpPr>
        <a:xfrm>
          <a:off x="0" y="0"/>
          <a:ext cx="0" cy="0"/>
          <a:chOff x="0" y="0"/>
          <a:chExt cx="0" cy="0"/>
        </a:xfrm>
      </p:grpSpPr>
      <p:sp>
        <p:nvSpPr>
          <p:cNvPr id="34" name="Google Shape;34;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
        <p:nvSpPr>
          <p:cNvPr id="35" name="Google Shape;35;p4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Google Shape;36;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1"/>
              </a:buClr>
              <a:buSzPts val="1400"/>
              <a:buFont typeface="Calibri"/>
              <a:buNone/>
              <a:defRPr sz="1800">
                <a:solidFill>
                  <a:schemeClr val="dk1"/>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7" name="Google Shape;37;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Clr>
                <a:srgbClr val="0C70AC"/>
              </a:buClr>
              <a:buSzPts val="1800"/>
              <a:buFont typeface="Calibri"/>
              <a:buNone/>
              <a:defRPr sz="1800">
                <a:solidFill>
                  <a:srgbClr val="0C70AC"/>
                </a:solidFill>
                <a:latin typeface="Calibri"/>
                <a:ea typeface="Calibri"/>
                <a:cs typeface="Calibri"/>
                <a:sym typeface="Calibri"/>
              </a:defRPr>
            </a:lvl1pPr>
            <a:lvl2pPr marL="0" marR="0" lvl="1" indent="0" algn="l" rtl="0">
              <a:spcBef>
                <a:spcPts val="0"/>
              </a:spcBef>
              <a:spcAft>
                <a:spcPts val="0"/>
              </a:spcAft>
              <a:buClr>
                <a:srgbClr val="0C70AC"/>
              </a:buClr>
              <a:buSzPts val="1800"/>
              <a:buFont typeface="Calibri"/>
              <a:buNone/>
              <a:defRPr sz="1800">
                <a:solidFill>
                  <a:srgbClr val="0C70AC"/>
                </a:solidFill>
                <a:latin typeface="Calibri"/>
                <a:ea typeface="Calibri"/>
                <a:cs typeface="Calibri"/>
                <a:sym typeface="Calibri"/>
              </a:defRPr>
            </a:lvl2pPr>
            <a:lvl3pPr marL="0" marR="0" lvl="2" indent="0" algn="l" rtl="0">
              <a:spcBef>
                <a:spcPts val="0"/>
              </a:spcBef>
              <a:spcAft>
                <a:spcPts val="0"/>
              </a:spcAft>
              <a:buClr>
                <a:srgbClr val="0C70AC"/>
              </a:buClr>
              <a:buSzPts val="1800"/>
              <a:buFont typeface="Calibri"/>
              <a:buNone/>
              <a:defRPr sz="1800">
                <a:solidFill>
                  <a:srgbClr val="0C70AC"/>
                </a:solidFill>
                <a:latin typeface="Calibri"/>
                <a:ea typeface="Calibri"/>
                <a:cs typeface="Calibri"/>
                <a:sym typeface="Calibri"/>
              </a:defRPr>
            </a:lvl3pPr>
            <a:lvl4pPr marL="0" marR="0" lvl="3" indent="0" algn="l" rtl="0">
              <a:spcBef>
                <a:spcPts val="0"/>
              </a:spcBef>
              <a:spcAft>
                <a:spcPts val="0"/>
              </a:spcAft>
              <a:buClr>
                <a:srgbClr val="0C70AC"/>
              </a:buClr>
              <a:buSzPts val="1800"/>
              <a:buFont typeface="Calibri"/>
              <a:buNone/>
              <a:defRPr sz="1800">
                <a:solidFill>
                  <a:srgbClr val="0C70AC"/>
                </a:solidFill>
                <a:latin typeface="Calibri"/>
                <a:ea typeface="Calibri"/>
                <a:cs typeface="Calibri"/>
                <a:sym typeface="Calibri"/>
              </a:defRPr>
            </a:lvl4pPr>
            <a:lvl5pPr marL="0" marR="0" lvl="4" indent="0" algn="l" rtl="0">
              <a:spcBef>
                <a:spcPts val="0"/>
              </a:spcBef>
              <a:spcAft>
                <a:spcPts val="0"/>
              </a:spcAft>
              <a:buClr>
                <a:srgbClr val="0C70AC"/>
              </a:buClr>
              <a:buSzPts val="1800"/>
              <a:buFont typeface="Calibri"/>
              <a:buNone/>
              <a:defRPr sz="1800">
                <a:solidFill>
                  <a:srgbClr val="0C70AC"/>
                </a:solidFill>
                <a:latin typeface="Calibri"/>
                <a:ea typeface="Calibri"/>
                <a:cs typeface="Calibri"/>
                <a:sym typeface="Calibri"/>
              </a:defRPr>
            </a:lvl5pPr>
            <a:lvl6pPr marL="0" marR="0" lvl="5" indent="0" algn="l" rtl="0">
              <a:spcBef>
                <a:spcPts val="0"/>
              </a:spcBef>
              <a:spcAft>
                <a:spcPts val="0"/>
              </a:spcAft>
              <a:buClr>
                <a:srgbClr val="0C70AC"/>
              </a:buClr>
              <a:buSzPts val="1800"/>
              <a:buFont typeface="Calibri"/>
              <a:buNone/>
              <a:defRPr sz="1800">
                <a:solidFill>
                  <a:srgbClr val="0C70AC"/>
                </a:solidFill>
                <a:latin typeface="Calibri"/>
                <a:ea typeface="Calibri"/>
                <a:cs typeface="Calibri"/>
                <a:sym typeface="Calibri"/>
              </a:defRPr>
            </a:lvl6pPr>
            <a:lvl7pPr marL="0" marR="0" lvl="6" indent="0" algn="l" rtl="0">
              <a:spcBef>
                <a:spcPts val="0"/>
              </a:spcBef>
              <a:spcAft>
                <a:spcPts val="0"/>
              </a:spcAft>
              <a:buClr>
                <a:srgbClr val="0C70AC"/>
              </a:buClr>
              <a:buSzPts val="1800"/>
              <a:buFont typeface="Calibri"/>
              <a:buNone/>
              <a:defRPr sz="1800">
                <a:solidFill>
                  <a:srgbClr val="0C70AC"/>
                </a:solidFill>
                <a:latin typeface="Calibri"/>
                <a:ea typeface="Calibri"/>
                <a:cs typeface="Calibri"/>
                <a:sym typeface="Calibri"/>
              </a:defRPr>
            </a:lvl7pPr>
            <a:lvl8pPr marL="0" marR="0" lvl="7" indent="0" algn="l" rtl="0">
              <a:spcBef>
                <a:spcPts val="0"/>
              </a:spcBef>
              <a:spcAft>
                <a:spcPts val="0"/>
              </a:spcAft>
              <a:buClr>
                <a:srgbClr val="0C70AC"/>
              </a:buClr>
              <a:buSzPts val="1800"/>
              <a:buFont typeface="Calibri"/>
              <a:buNone/>
              <a:defRPr sz="1800">
                <a:solidFill>
                  <a:srgbClr val="0C70AC"/>
                </a:solidFill>
                <a:latin typeface="Calibri"/>
                <a:ea typeface="Calibri"/>
                <a:cs typeface="Calibri"/>
                <a:sym typeface="Calibri"/>
              </a:defRPr>
            </a:lvl8pPr>
            <a:lvl9pPr marL="0" marR="0" lvl="8" indent="0" algn="l" rtl="0">
              <a:spcBef>
                <a:spcPts val="0"/>
              </a:spcBef>
              <a:spcAft>
                <a:spcPts val="0"/>
              </a:spcAft>
              <a:buClr>
                <a:srgbClr val="0C70AC"/>
              </a:buClr>
              <a:buSzPts val="1800"/>
              <a:buFont typeface="Calibri"/>
              <a:buNone/>
              <a:defRPr sz="1800">
                <a:solidFill>
                  <a:srgbClr val="0C70AC"/>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Vertical Title and Text">
  <p:cSld name="2_Vertical Title and Text">
    <p:spTree>
      <p:nvGrpSpPr>
        <p:cNvPr id="1" name="Shape 38"/>
        <p:cNvGrpSpPr/>
        <p:nvPr/>
      </p:nvGrpSpPr>
      <p:grpSpPr>
        <a:xfrm>
          <a:off x="0" y="0"/>
          <a:ext cx="0" cy="0"/>
          <a:chOff x="0" y="0"/>
          <a:chExt cx="0" cy="0"/>
        </a:xfrm>
      </p:grpSpPr>
      <p:sp>
        <p:nvSpPr>
          <p:cNvPr id="39" name="Google Shape;39;p45"/>
          <p:cNvSpPr/>
          <p:nvPr/>
        </p:nvSpPr>
        <p:spPr>
          <a:xfrm>
            <a:off x="734807" y="76237"/>
            <a:ext cx="8983291" cy="553336"/>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0066A1"/>
              </a:buClr>
              <a:buSzPts val="3400"/>
              <a:buFont typeface="Calibri"/>
              <a:buNone/>
            </a:pPr>
            <a:endParaRPr sz="3400" b="1" i="0">
              <a:solidFill>
                <a:schemeClr val="lt1"/>
              </a:solidFill>
              <a:latin typeface="Calibri"/>
              <a:ea typeface="Calibri"/>
              <a:cs typeface="Calibri"/>
              <a:sym typeface="Calibri"/>
            </a:endParaRPr>
          </a:p>
        </p:txBody>
      </p:sp>
      <p:sp>
        <p:nvSpPr>
          <p:cNvPr id="40" name="Google Shape;40;p45"/>
          <p:cNvSpPr txBox="1">
            <a:spLocks noGrp="1"/>
          </p:cNvSpPr>
          <p:nvPr>
            <p:ph type="title"/>
          </p:nvPr>
        </p:nvSpPr>
        <p:spPr>
          <a:xfrm>
            <a:off x="300318" y="114113"/>
            <a:ext cx="10515600" cy="71064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3400"/>
              <a:buFont typeface="Calibri"/>
              <a:buNone/>
              <a:defRPr sz="3400" b="1"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1"/>
        <p:cNvGrpSpPr/>
        <p:nvPr/>
      </p:nvGrpSpPr>
      <p:grpSpPr>
        <a:xfrm>
          <a:off x="0" y="0"/>
          <a:ext cx="0" cy="0"/>
          <a:chOff x="0" y="0"/>
          <a:chExt cx="0" cy="0"/>
        </a:xfrm>
      </p:grpSpPr>
      <p:sp>
        <p:nvSpPr>
          <p:cNvPr id="42" name="Google Shape;42;p4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3" name="Google Shape;43;p4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44" name="Google Shape;44;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6"/>
        <p:cNvGrpSpPr/>
        <p:nvPr/>
      </p:nvGrpSpPr>
      <p:grpSpPr>
        <a:xfrm>
          <a:off x="0" y="0"/>
          <a:ext cx="0" cy="0"/>
          <a:chOff x="0" y="0"/>
          <a:chExt cx="0" cy="0"/>
        </a:xfrm>
      </p:grpSpPr>
      <p:sp>
        <p:nvSpPr>
          <p:cNvPr id="47" name="Google Shape;47;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8" name="Google Shape;48;p4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 name="Google Shape;49;p4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 name="Google Shape;50;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 name="Google Shape;51;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2"/>
        <p:cNvGrpSpPr/>
        <p:nvPr/>
      </p:nvGrpSpPr>
      <p:grpSpPr>
        <a:xfrm>
          <a:off x="0" y="0"/>
          <a:ext cx="0" cy="0"/>
          <a:chOff x="0" y="0"/>
          <a:chExt cx="0" cy="0"/>
        </a:xfrm>
      </p:grpSpPr>
      <p:sp>
        <p:nvSpPr>
          <p:cNvPr id="53" name="Google Shape;53;p4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4" name="Google Shape;54;p4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5" name="Google Shape;55;p4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 name="Google Shape;56;p4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7" name="Google Shape;57;p4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 name="Google Shape;58;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Google Shape;59;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39" descr="A picture containing background pattern&#10;&#10;Description automatically generated"/>
          <p:cNvPicPr preferRelativeResize="0"/>
          <p:nvPr/>
        </p:nvPicPr>
        <p:blipFill rotWithShape="1">
          <a:blip r:embed="rId18">
            <a:alphaModFix/>
          </a:blip>
          <a:srcRect/>
          <a:stretch/>
        </p:blipFill>
        <p:spPr>
          <a:xfrm>
            <a:off x="0" y="0"/>
            <a:ext cx="12191999"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chart" Target="../charts/chart3.xml"/><Relationship Id="rId4" Type="http://schemas.openxmlformats.org/officeDocument/2006/relationships/chart" Target="../charts/char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
          <p:cNvSpPr/>
          <p:nvPr/>
        </p:nvSpPr>
        <p:spPr>
          <a:xfrm>
            <a:off x="4827402" y="2016895"/>
            <a:ext cx="6881887" cy="99829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SzPts val="3600"/>
              <a:buFont typeface="Calibri"/>
              <a:buNone/>
            </a:pPr>
            <a:r>
              <a:rPr lang="en-US" sz="3600" b="1" i="0">
                <a:solidFill>
                  <a:schemeClr val="lt1"/>
                </a:solidFill>
                <a:latin typeface="Calibri"/>
                <a:ea typeface="Calibri"/>
                <a:cs typeface="Calibri"/>
                <a:sym typeface="Calibri"/>
              </a:rPr>
              <a:t>IEEE Aerospace Electronic Systems</a:t>
            </a:r>
            <a:br>
              <a:rPr lang="en-US" sz="3600" b="1" i="0">
                <a:solidFill>
                  <a:schemeClr val="lt1"/>
                </a:solidFill>
                <a:latin typeface="Calibri"/>
                <a:ea typeface="Calibri"/>
                <a:cs typeface="Calibri"/>
                <a:sym typeface="Calibri"/>
              </a:rPr>
            </a:br>
            <a:r>
              <a:rPr lang="en-US" sz="3200" b="1" i="0">
                <a:solidFill>
                  <a:schemeClr val="lt1"/>
                </a:solidFill>
                <a:latin typeface="Calibri"/>
                <a:ea typeface="Calibri"/>
                <a:cs typeface="Calibri"/>
                <a:sym typeface="Calibri"/>
              </a:rPr>
              <a:t>VP Technical Operations</a:t>
            </a:r>
            <a:endParaRPr sz="3600" b="1" i="0">
              <a:solidFill>
                <a:schemeClr val="lt1"/>
              </a:solidFill>
              <a:latin typeface="Calibri"/>
              <a:ea typeface="Calibri"/>
              <a:cs typeface="Calibri"/>
              <a:sym typeface="Calibri"/>
            </a:endParaRPr>
          </a:p>
        </p:txBody>
      </p:sp>
      <p:sp>
        <p:nvSpPr>
          <p:cNvPr id="95" name="Google Shape;95;p1"/>
          <p:cNvSpPr/>
          <p:nvPr/>
        </p:nvSpPr>
        <p:spPr>
          <a:xfrm>
            <a:off x="4827402" y="3222436"/>
            <a:ext cx="6881887" cy="2263963"/>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66A1"/>
              </a:buClr>
              <a:buSzPts val="2900"/>
              <a:buFont typeface="Merriweather Sans"/>
              <a:buNone/>
            </a:pPr>
            <a:r>
              <a:rPr lang="en-US" sz="2900" b="1" i="1">
                <a:solidFill>
                  <a:srgbClr val="D8D8D8"/>
                </a:solidFill>
                <a:latin typeface="Calibri"/>
                <a:ea typeface="Calibri"/>
                <a:cs typeface="Calibri"/>
                <a:sym typeface="Calibri"/>
              </a:rPr>
              <a:t>Rob Sabatini</a:t>
            </a:r>
            <a:endParaRPr/>
          </a:p>
          <a:p>
            <a:pPr marL="0" marR="0" lvl="0" indent="0" algn="l" rtl="0">
              <a:lnSpc>
                <a:spcPct val="90000"/>
              </a:lnSpc>
              <a:spcBef>
                <a:spcPts val="1000"/>
              </a:spcBef>
              <a:spcAft>
                <a:spcPts val="0"/>
              </a:spcAft>
              <a:buClr>
                <a:srgbClr val="0066A1"/>
              </a:buClr>
              <a:buSzPts val="1300"/>
              <a:buFont typeface="Merriweather Sans"/>
              <a:buNone/>
            </a:pPr>
            <a:endParaRPr sz="1300" b="1" i="1">
              <a:solidFill>
                <a:srgbClr val="D8D8D8"/>
              </a:solidFill>
              <a:latin typeface="Calibri"/>
              <a:ea typeface="Calibri"/>
              <a:cs typeface="Calibri"/>
              <a:sym typeface="Calibri"/>
            </a:endParaRPr>
          </a:p>
          <a:p>
            <a:pPr marL="0" marR="0" lvl="0" indent="0" algn="l" rtl="0">
              <a:lnSpc>
                <a:spcPct val="90000"/>
              </a:lnSpc>
              <a:spcBef>
                <a:spcPts val="1000"/>
              </a:spcBef>
              <a:spcAft>
                <a:spcPts val="0"/>
              </a:spcAft>
              <a:buClr>
                <a:srgbClr val="0066A1"/>
              </a:buClr>
              <a:buSzPts val="2200"/>
              <a:buFont typeface="Merriweather Sans"/>
              <a:buNone/>
            </a:pPr>
            <a:r>
              <a:rPr lang="en-US" sz="2200" b="1" i="1">
                <a:solidFill>
                  <a:srgbClr val="D8D8D8"/>
                </a:solidFill>
                <a:latin typeface="Calibri"/>
                <a:ea typeface="Calibri"/>
                <a:cs typeface="Calibri"/>
                <a:sym typeface="Calibri"/>
              </a:rPr>
              <a:t>AESS Board of Governors Meeting – Fall 2024</a:t>
            </a:r>
            <a:endParaRPr/>
          </a:p>
          <a:p>
            <a:pPr marL="0" marR="0" lvl="0" indent="0" algn="l" rtl="0">
              <a:lnSpc>
                <a:spcPct val="90000"/>
              </a:lnSpc>
              <a:spcBef>
                <a:spcPts val="1000"/>
              </a:spcBef>
              <a:spcAft>
                <a:spcPts val="0"/>
              </a:spcAft>
              <a:buClr>
                <a:srgbClr val="0066A1"/>
              </a:buClr>
              <a:buSzPts val="2200"/>
              <a:buFont typeface="Merriweather Sans"/>
              <a:buNone/>
            </a:pPr>
            <a:r>
              <a:rPr lang="en-US" sz="2200" b="1" i="1">
                <a:solidFill>
                  <a:srgbClr val="D8D8D8"/>
                </a:solidFill>
                <a:latin typeface="Calibri"/>
                <a:ea typeface="Calibri"/>
                <a:cs typeface="Calibri"/>
                <a:sym typeface="Calibri"/>
              </a:rPr>
              <a:t>25-26 October 2024</a:t>
            </a:r>
            <a:endParaRPr/>
          </a:p>
          <a:p>
            <a:pPr marL="0" marR="0" lvl="0" indent="0" algn="l" rtl="0">
              <a:lnSpc>
                <a:spcPct val="90000"/>
              </a:lnSpc>
              <a:spcBef>
                <a:spcPts val="1000"/>
              </a:spcBef>
              <a:spcAft>
                <a:spcPts val="0"/>
              </a:spcAft>
              <a:buClr>
                <a:srgbClr val="0066A1"/>
              </a:buClr>
              <a:buSzPts val="2200"/>
              <a:buFont typeface="Merriweather Sans"/>
              <a:buNone/>
            </a:pPr>
            <a:r>
              <a:rPr lang="en-US" sz="2200" b="1" i="1">
                <a:solidFill>
                  <a:srgbClr val="D8D8D8"/>
                </a:solidFill>
                <a:latin typeface="Calibri"/>
                <a:ea typeface="Calibri"/>
                <a:cs typeface="Calibri"/>
                <a:sym typeface="Calibri"/>
              </a:rPr>
              <a:t>Rennes, France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0"/>
          <p:cNvSpPr txBox="1"/>
          <p:nvPr/>
        </p:nvSpPr>
        <p:spPr>
          <a:xfrm>
            <a:off x="735013" y="1024623"/>
            <a:ext cx="10618787" cy="4987925"/>
          </a:xfrm>
          <a:prstGeom prst="rect">
            <a:avLst/>
          </a:prstGeom>
          <a:noFill/>
          <a:ln>
            <a:noFill/>
          </a:ln>
        </p:spPr>
        <p:txBody>
          <a:bodyPr spcFirstLastPara="1" wrap="square" lIns="91425" tIns="45700" rIns="91425" bIns="45700" anchor="t" anchorCtr="0">
            <a:normAutofit/>
          </a:bodyPr>
          <a:lstStyle/>
          <a:p>
            <a:pPr marL="263525" marR="0" lvl="1" indent="-263525" algn="l" rtl="0">
              <a:lnSpc>
                <a:spcPct val="90000"/>
              </a:lnSpc>
              <a:spcBef>
                <a:spcPts val="0"/>
              </a:spcBef>
              <a:spcAft>
                <a:spcPts val="0"/>
              </a:spcAft>
              <a:buClr>
                <a:srgbClr val="0066A1"/>
              </a:buClr>
              <a:buSzPts val="1800"/>
              <a:buFont typeface="Arial"/>
              <a:buChar char="•"/>
            </a:pPr>
            <a:r>
              <a:rPr lang="en-US" sz="1800" b="0" i="0" u="none" strike="noStrike" cap="none">
                <a:solidFill>
                  <a:schemeClr val="dk1"/>
                </a:solidFill>
                <a:latin typeface="Calibri"/>
                <a:ea typeface="Calibri"/>
                <a:cs typeface="Calibri"/>
                <a:sym typeface="Calibri"/>
              </a:rPr>
              <a:t>After the 2024 Spring BoG, a meeting was held with the VP Conferences, who provided guidance material on how to launch the new IEEE GNC Conference</a:t>
            </a:r>
            <a:endParaRPr/>
          </a:p>
          <a:p>
            <a:pPr marL="263525" marR="0" lvl="1" indent="-263525" algn="l" rtl="0">
              <a:lnSpc>
                <a:spcPct val="90000"/>
              </a:lnSpc>
              <a:spcBef>
                <a:spcPts val="500"/>
              </a:spcBef>
              <a:spcAft>
                <a:spcPts val="0"/>
              </a:spcAft>
              <a:buClr>
                <a:srgbClr val="0066A1"/>
              </a:buClr>
              <a:buSzPts val="1800"/>
              <a:buFont typeface="Arial"/>
              <a:buChar char="•"/>
            </a:pPr>
            <a:r>
              <a:rPr lang="en-US" sz="1800" b="0" i="0" u="none" strike="noStrike" cap="none">
                <a:solidFill>
                  <a:schemeClr val="dk1"/>
                </a:solidFill>
                <a:latin typeface="Calibri"/>
                <a:ea typeface="Calibri"/>
                <a:cs typeface="Calibri"/>
                <a:sym typeface="Calibri"/>
              </a:rPr>
              <a:t>Further discussions took place within the TechOps panel and advice was sought from the EiC of TAES to assess the relative “weight” of GNC submissions compared to other areas of focus</a:t>
            </a:r>
            <a:endParaRPr/>
          </a:p>
          <a:p>
            <a:pPr marL="263525" marR="0" lvl="1" indent="-263525" algn="l" rtl="0">
              <a:lnSpc>
                <a:spcPct val="90000"/>
              </a:lnSpc>
              <a:spcBef>
                <a:spcPts val="500"/>
              </a:spcBef>
              <a:spcAft>
                <a:spcPts val="0"/>
              </a:spcAft>
              <a:buClr>
                <a:srgbClr val="0066A1"/>
              </a:buClr>
              <a:buSzPts val="1800"/>
              <a:buFont typeface="Arial"/>
              <a:buChar char="•"/>
            </a:pPr>
            <a:r>
              <a:rPr lang="en-US" sz="1800" b="0" i="0" u="none" strike="noStrike" cap="none">
                <a:solidFill>
                  <a:schemeClr val="dk1"/>
                </a:solidFill>
                <a:latin typeface="Calibri"/>
                <a:ea typeface="Calibri"/>
                <a:cs typeface="Calibri"/>
                <a:sym typeface="Calibri"/>
              </a:rPr>
              <a:t>From the statistics provided in July 2024, it is evident that the GNC theme and the Radar theme are the ones that receive the majority of submissions</a:t>
            </a:r>
            <a:endParaRPr/>
          </a:p>
          <a:p>
            <a:pPr marL="263525" marR="0" lvl="1" indent="-263525" algn="l" rtl="0">
              <a:lnSpc>
                <a:spcPct val="90000"/>
              </a:lnSpc>
              <a:spcBef>
                <a:spcPts val="500"/>
              </a:spcBef>
              <a:spcAft>
                <a:spcPts val="0"/>
              </a:spcAft>
              <a:buClr>
                <a:srgbClr val="0066A1"/>
              </a:buClr>
              <a:buSzPts val="1800"/>
              <a:buFont typeface="Arial"/>
              <a:buChar char="•"/>
            </a:pPr>
            <a:r>
              <a:rPr lang="en-US" sz="1800" b="0" i="0" u="sng" strike="noStrike" cap="none">
                <a:solidFill>
                  <a:schemeClr val="dk1"/>
                </a:solidFill>
                <a:latin typeface="Calibri"/>
                <a:ea typeface="Calibri"/>
                <a:cs typeface="Calibri"/>
                <a:sym typeface="Calibri"/>
              </a:rPr>
              <a:t>This evidence further supports the vision for a new IEEE/AESS GNC Conference</a:t>
            </a:r>
            <a:endParaRPr/>
          </a:p>
          <a:p>
            <a:pPr marL="263525" marR="0" lvl="1" indent="-149225" algn="l" rtl="0">
              <a:lnSpc>
                <a:spcPct val="90000"/>
              </a:lnSpc>
              <a:spcBef>
                <a:spcPts val="500"/>
              </a:spcBef>
              <a:spcAft>
                <a:spcPts val="0"/>
              </a:spcAft>
              <a:buClr>
                <a:srgbClr val="0066A1"/>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4" name="Google Shape;174;p10"/>
          <p:cNvSpPr txBox="1">
            <a:spLocks noGrp="1"/>
          </p:cNvSpPr>
          <p:nvPr>
            <p:ph type="title"/>
          </p:nvPr>
        </p:nvSpPr>
        <p:spPr>
          <a:xfrm>
            <a:off x="734807" y="59679"/>
            <a:ext cx="10515600" cy="48339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400"/>
              <a:buFont typeface="Calibri"/>
              <a:buNone/>
            </a:pPr>
            <a:r>
              <a:rPr lang="en-US">
                <a:solidFill>
                  <a:schemeClr val="lt1"/>
                </a:solidFill>
              </a:rPr>
              <a:t>EOY Report – AI Status</a:t>
            </a:r>
            <a:endParaRPr/>
          </a:p>
        </p:txBody>
      </p:sp>
      <p:graphicFrame>
        <p:nvGraphicFramePr>
          <p:cNvPr id="175" name="Google Shape;175;p10"/>
          <p:cNvGraphicFramePr/>
          <p:nvPr/>
        </p:nvGraphicFramePr>
        <p:xfrm>
          <a:off x="1125840" y="3256926"/>
          <a:ext cx="3000000" cy="3000000"/>
        </p:xfrm>
        <a:graphic>
          <a:graphicData uri="http://schemas.openxmlformats.org/drawingml/2006/table">
            <a:tbl>
              <a:tblPr>
                <a:noFill/>
                <a:tableStyleId>{E2D465EF-9371-4921-B90D-5C579725F7FA}</a:tableStyleId>
              </a:tblPr>
              <a:tblGrid>
                <a:gridCol w="814300">
                  <a:extLst>
                    <a:ext uri="{9D8B030D-6E8A-4147-A177-3AD203B41FA5}">
                      <a16:colId xmlns:a16="http://schemas.microsoft.com/office/drawing/2014/main" val="20000"/>
                    </a:ext>
                  </a:extLst>
                </a:gridCol>
                <a:gridCol w="2587900">
                  <a:extLst>
                    <a:ext uri="{9D8B030D-6E8A-4147-A177-3AD203B41FA5}">
                      <a16:colId xmlns:a16="http://schemas.microsoft.com/office/drawing/2014/main" val="20001"/>
                    </a:ext>
                  </a:extLst>
                </a:gridCol>
                <a:gridCol w="959300">
                  <a:extLst>
                    <a:ext uri="{9D8B030D-6E8A-4147-A177-3AD203B41FA5}">
                      <a16:colId xmlns:a16="http://schemas.microsoft.com/office/drawing/2014/main" val="20002"/>
                    </a:ext>
                  </a:extLst>
                </a:gridCol>
              </a:tblGrid>
              <a:tr h="161925">
                <a:tc>
                  <a:txBody>
                    <a:bodyPr/>
                    <a:lstStyle/>
                    <a:p>
                      <a:pPr marL="0" marR="0" lvl="0" indent="0" algn="ctr" rtl="0">
                        <a:spcBef>
                          <a:spcPts val="0"/>
                        </a:spcBef>
                        <a:spcAft>
                          <a:spcPts val="0"/>
                        </a:spcAft>
                        <a:buNone/>
                      </a:pPr>
                      <a:r>
                        <a:rPr lang="en-US" sz="800" b="1" i="0" u="none" strike="noStrike" cap="none">
                          <a:solidFill>
                            <a:srgbClr val="000000"/>
                          </a:solidFill>
                          <a:latin typeface="Arial"/>
                          <a:ea typeface="Arial"/>
                          <a:cs typeface="Arial"/>
                          <a:sym typeface="Arial"/>
                        </a:rPr>
                        <a:t>Submission Year</a:t>
                      </a:r>
                      <a:endParaRPr/>
                    </a:p>
                  </a:txBody>
                  <a:tcPr marL="0" marR="0" marT="0" marB="0">
                    <a:lnL w="12700" cap="flat" cmpd="sng">
                      <a:solidFill>
                        <a:srgbClr val="608BB4"/>
                      </a:solidFill>
                      <a:prstDash val="solid"/>
                      <a:round/>
                      <a:headEnd type="none" w="sm" len="sm"/>
                      <a:tailEnd type="none" w="sm" len="sm"/>
                    </a:lnL>
                    <a:lnR w="12700" cap="flat" cmpd="sng">
                      <a:solidFill>
                        <a:srgbClr val="608BB4"/>
                      </a:solidFill>
                      <a:prstDash val="solid"/>
                      <a:round/>
                      <a:headEnd type="none" w="sm" len="sm"/>
                      <a:tailEnd type="none" w="sm" len="sm"/>
                    </a:lnR>
                    <a:lnT w="12700" cap="flat" cmpd="sng">
                      <a:solidFill>
                        <a:srgbClr val="608BB4"/>
                      </a:solidFill>
                      <a:prstDash val="solid"/>
                      <a:round/>
                      <a:headEnd type="none" w="sm" len="sm"/>
                      <a:tailEnd type="none" w="sm" len="sm"/>
                    </a:lnT>
                    <a:lnB w="12700" cap="flat" cmpd="sng">
                      <a:solidFill>
                        <a:srgbClr val="CCCCCC"/>
                      </a:solidFill>
                      <a:prstDash val="solid"/>
                      <a:round/>
                      <a:headEnd type="none" w="sm" len="sm"/>
                      <a:tailEnd type="none" w="sm" len="sm"/>
                    </a:lnB>
                    <a:solidFill>
                      <a:srgbClr val="BFD2E2"/>
                    </a:solidFill>
                  </a:tcPr>
                </a:tc>
                <a:tc>
                  <a:txBody>
                    <a:bodyPr/>
                    <a:lstStyle/>
                    <a:p>
                      <a:pPr marL="0" marR="0" lvl="0" indent="0" algn="ctr" rtl="0">
                        <a:spcBef>
                          <a:spcPts val="0"/>
                        </a:spcBef>
                        <a:spcAft>
                          <a:spcPts val="0"/>
                        </a:spcAft>
                        <a:buNone/>
                      </a:pPr>
                      <a:r>
                        <a:rPr lang="en-US" sz="800" b="1" i="0" u="none" strike="noStrike" cap="none">
                          <a:solidFill>
                            <a:srgbClr val="000000"/>
                          </a:solidFill>
                          <a:latin typeface="Arial"/>
                          <a:ea typeface="Arial"/>
                          <a:cs typeface="Arial"/>
                          <a:sym typeface="Arial"/>
                        </a:rPr>
                        <a:t>Techincal Area</a:t>
                      </a:r>
                      <a:endParaRPr/>
                    </a:p>
                  </a:txBody>
                  <a:tcPr marL="0" marR="0" marT="0" marB="0">
                    <a:lnL w="12700" cap="flat" cmpd="sng">
                      <a:solidFill>
                        <a:srgbClr val="608BB4"/>
                      </a:solidFill>
                      <a:prstDash val="solid"/>
                      <a:round/>
                      <a:headEnd type="none" w="sm" len="sm"/>
                      <a:tailEnd type="none" w="sm" len="sm"/>
                    </a:lnL>
                    <a:lnR w="12700" cap="flat" cmpd="sng">
                      <a:solidFill>
                        <a:srgbClr val="608BB4"/>
                      </a:solidFill>
                      <a:prstDash val="solid"/>
                      <a:round/>
                      <a:headEnd type="none" w="sm" len="sm"/>
                      <a:tailEnd type="none" w="sm" len="sm"/>
                    </a:lnR>
                    <a:lnT w="12700" cap="flat" cmpd="sng">
                      <a:solidFill>
                        <a:srgbClr val="608BB4"/>
                      </a:solidFill>
                      <a:prstDash val="solid"/>
                      <a:round/>
                      <a:headEnd type="none" w="sm" len="sm"/>
                      <a:tailEnd type="none" w="sm" len="sm"/>
                    </a:lnT>
                    <a:lnB w="12700" cap="flat" cmpd="sng">
                      <a:solidFill>
                        <a:srgbClr val="CCCCCC"/>
                      </a:solidFill>
                      <a:prstDash val="solid"/>
                      <a:round/>
                      <a:headEnd type="none" w="sm" len="sm"/>
                      <a:tailEnd type="none" w="sm" len="sm"/>
                    </a:lnB>
                    <a:solidFill>
                      <a:srgbClr val="BFD2E2"/>
                    </a:solidFill>
                  </a:tcPr>
                </a:tc>
                <a:tc>
                  <a:txBody>
                    <a:bodyPr/>
                    <a:lstStyle/>
                    <a:p>
                      <a:pPr marL="0" marR="0" lvl="0" indent="0" algn="ctr" rtl="0">
                        <a:spcBef>
                          <a:spcPts val="0"/>
                        </a:spcBef>
                        <a:spcAft>
                          <a:spcPts val="0"/>
                        </a:spcAft>
                        <a:buNone/>
                      </a:pPr>
                      <a:r>
                        <a:rPr lang="en-US" sz="800" b="1" i="0" u="none" strike="noStrike" cap="none">
                          <a:solidFill>
                            <a:srgbClr val="000000"/>
                          </a:solidFill>
                          <a:latin typeface="Arial"/>
                          <a:ea typeface="Arial"/>
                          <a:cs typeface="Arial"/>
                          <a:sym typeface="Arial"/>
                        </a:rPr>
                        <a:t># of submissions</a:t>
                      </a:r>
                      <a:endParaRPr/>
                    </a:p>
                  </a:txBody>
                  <a:tcPr marL="0" marR="0" marT="0" marB="0">
                    <a:lnL w="12700" cap="flat" cmpd="sng">
                      <a:solidFill>
                        <a:srgbClr val="608BB4"/>
                      </a:solidFill>
                      <a:prstDash val="solid"/>
                      <a:round/>
                      <a:headEnd type="none" w="sm" len="sm"/>
                      <a:tailEnd type="none" w="sm" len="sm"/>
                    </a:lnL>
                    <a:lnR w="12700" cap="flat" cmpd="sng">
                      <a:solidFill>
                        <a:srgbClr val="608BB4"/>
                      </a:solidFill>
                      <a:prstDash val="solid"/>
                      <a:round/>
                      <a:headEnd type="none" w="sm" len="sm"/>
                      <a:tailEnd type="none" w="sm" len="sm"/>
                    </a:lnR>
                    <a:lnT w="12700" cap="flat" cmpd="sng">
                      <a:solidFill>
                        <a:srgbClr val="608BB4"/>
                      </a:solidFill>
                      <a:prstDash val="solid"/>
                      <a:round/>
                      <a:headEnd type="none" w="sm" len="sm"/>
                      <a:tailEnd type="none" w="sm" len="sm"/>
                    </a:lnT>
                    <a:lnB w="12700" cap="flat" cmpd="sng">
                      <a:solidFill>
                        <a:srgbClr val="CCCCCC"/>
                      </a:solidFill>
                      <a:prstDash val="solid"/>
                      <a:round/>
                      <a:headEnd type="none" w="sm" len="sm"/>
                      <a:tailEnd type="none" w="sm" len="sm"/>
                    </a:lnB>
                    <a:solidFill>
                      <a:srgbClr val="BFD2E2"/>
                    </a:solidFill>
                  </a:tcPr>
                </a:tc>
                <a:extLst>
                  <a:ext uri="{0D108BD9-81ED-4DB2-BD59-A6C34878D82A}">
                    <a16:rowId xmlns:a16="http://schemas.microsoft.com/office/drawing/2014/main" val="10000"/>
                  </a:ext>
                </a:extLst>
              </a:tr>
              <a:tr h="161925">
                <a:tc>
                  <a:txBody>
                    <a:bodyPr/>
                    <a:lstStyle/>
                    <a:p>
                      <a:pPr marL="0" marR="0" lvl="0" indent="0" algn="ctr" rtl="0">
                        <a:spcBef>
                          <a:spcPts val="0"/>
                        </a:spcBef>
                        <a:spcAft>
                          <a:spcPts val="0"/>
                        </a:spcAft>
                        <a:buNone/>
                      </a:pPr>
                      <a:r>
                        <a:rPr lang="en-US" sz="800" b="1" i="0" u="none" strike="noStrike" cap="none">
                          <a:solidFill>
                            <a:srgbClr val="000000"/>
                          </a:solidFill>
                          <a:latin typeface="Arial"/>
                          <a:ea typeface="Arial"/>
                          <a:cs typeface="Arial"/>
                          <a:sym typeface="Arial"/>
                        </a:rPr>
                        <a:t>2024</a:t>
                      </a:r>
                      <a:endParaRPr/>
                    </a:p>
                  </a:txBody>
                  <a:tcPr marL="0" marR="0" marT="0" marB="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tc>
                  <a:txBody>
                    <a:bodyPr/>
                    <a:lstStyle/>
                    <a:p>
                      <a:pPr marL="0" marR="0" lvl="0" indent="0" algn="l" rtl="0">
                        <a:spcBef>
                          <a:spcPts val="0"/>
                        </a:spcBef>
                        <a:spcAft>
                          <a:spcPts val="0"/>
                        </a:spcAft>
                        <a:buNone/>
                      </a:pPr>
                      <a:r>
                        <a:rPr lang="en-US" sz="800" b="0" i="0" u="none" strike="noStrike" cap="none">
                          <a:solidFill>
                            <a:srgbClr val="000000"/>
                          </a:solidFill>
                          <a:latin typeface="Arial"/>
                          <a:ea typeface="Arial"/>
                          <a:cs typeface="Arial"/>
                          <a:sym typeface="Arial"/>
                        </a:rPr>
                        <a:t>Autonomous Systems</a:t>
                      </a:r>
                      <a:endParaRPr/>
                    </a:p>
                  </a:txBody>
                  <a:tcPr marL="0" marR="0" marT="0" marB="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EBF1DE"/>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Arial"/>
                          <a:ea typeface="Arial"/>
                          <a:cs typeface="Arial"/>
                          <a:sym typeface="Arial"/>
                        </a:rPr>
                        <a:t>109</a:t>
                      </a:r>
                      <a:endParaRPr/>
                    </a:p>
                  </a:txBody>
                  <a:tcPr marL="0" marR="0" marT="0" marB="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F2F1F1"/>
                    </a:solidFill>
                  </a:tcPr>
                </a:tc>
                <a:extLst>
                  <a:ext uri="{0D108BD9-81ED-4DB2-BD59-A6C34878D82A}">
                    <a16:rowId xmlns:a16="http://schemas.microsoft.com/office/drawing/2014/main" val="10001"/>
                  </a:ext>
                </a:extLst>
              </a:tr>
              <a:tr h="161925">
                <a:tc>
                  <a:txBody>
                    <a:bodyPr/>
                    <a:lstStyle/>
                    <a:p>
                      <a:pPr marL="0" marR="0" lvl="0" indent="0" algn="ctr" rtl="0">
                        <a:spcBef>
                          <a:spcPts val="0"/>
                        </a:spcBef>
                        <a:spcAft>
                          <a:spcPts val="0"/>
                        </a:spcAft>
                        <a:buNone/>
                      </a:pPr>
                      <a:r>
                        <a:rPr lang="en-US" sz="700" b="1" i="0" u="none" strike="noStrike" cap="none">
                          <a:solidFill>
                            <a:srgbClr val="000000"/>
                          </a:solidFill>
                          <a:latin typeface="Tahoma"/>
                          <a:ea typeface="Tahoma"/>
                          <a:cs typeface="Tahoma"/>
                          <a:sym typeface="Tahoma"/>
                        </a:rPr>
                        <a:t> (As of July 2024)</a:t>
                      </a:r>
                      <a:endParaRPr/>
                    </a:p>
                  </a:txBody>
                  <a:tcPr marL="0" marR="0" marT="0" marB="0" anchor="b">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800" b="0" i="0" u="none" strike="noStrike" cap="none">
                          <a:solidFill>
                            <a:srgbClr val="000000"/>
                          </a:solidFill>
                          <a:latin typeface="Arial"/>
                          <a:ea typeface="Arial"/>
                          <a:cs typeface="Arial"/>
                          <a:sym typeface="Arial"/>
                        </a:rPr>
                        <a:t>Avionics Systems</a:t>
                      </a:r>
                      <a:endParaRPr/>
                    </a:p>
                  </a:txBody>
                  <a:tcPr marL="0" marR="0" marT="0" marB="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tc>
                  <a:txBody>
                    <a:bodyPr/>
                    <a:lstStyle/>
                    <a:p>
                      <a:pPr marL="0" marR="0" lvl="0" indent="0" algn="r" rtl="0">
                        <a:spcBef>
                          <a:spcPts val="0"/>
                        </a:spcBef>
                        <a:spcAft>
                          <a:spcPts val="0"/>
                        </a:spcAft>
                        <a:buNone/>
                      </a:pPr>
                      <a:r>
                        <a:rPr lang="en-US" sz="800" b="0" i="0" u="none" strike="noStrike" cap="none">
                          <a:solidFill>
                            <a:srgbClr val="000000"/>
                          </a:solidFill>
                          <a:latin typeface="Arial"/>
                          <a:ea typeface="Arial"/>
                          <a:cs typeface="Arial"/>
                          <a:sym typeface="Arial"/>
                        </a:rPr>
                        <a:t>36</a:t>
                      </a:r>
                      <a:endParaRPr/>
                    </a:p>
                  </a:txBody>
                  <a:tcPr marL="0" marR="0" marT="0" marB="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F2F1F1"/>
                    </a:solidFill>
                  </a:tcPr>
                </a:tc>
                <a:extLst>
                  <a:ext uri="{0D108BD9-81ED-4DB2-BD59-A6C34878D82A}">
                    <a16:rowId xmlns:a16="http://schemas.microsoft.com/office/drawing/2014/main" val="10002"/>
                  </a:ext>
                </a:extLst>
              </a:tr>
              <a:tr h="161925">
                <a:tc>
                  <a:txBody>
                    <a:bodyPr/>
                    <a:lstStyle/>
                    <a:p>
                      <a:pPr marL="0" marR="0" lvl="0" indent="0" algn="ctr" rtl="0">
                        <a:spcBef>
                          <a:spcPts val="0"/>
                        </a:spcBef>
                        <a:spcAft>
                          <a:spcPts val="0"/>
                        </a:spcAft>
                        <a:buNone/>
                      </a:pPr>
                      <a:r>
                        <a:rPr lang="en-US" sz="1000" b="1" i="0" u="none" strike="noStrike" cap="none">
                          <a:solidFill>
                            <a:srgbClr val="000000"/>
                          </a:solidFill>
                          <a:latin typeface="Tahoma"/>
                          <a:ea typeface="Tahoma"/>
                          <a:cs typeface="Tahoma"/>
                          <a:sym typeface="Tahoma"/>
                        </a:rPr>
                        <a:t> </a:t>
                      </a:r>
                      <a:endParaRPr/>
                    </a:p>
                  </a:txBody>
                  <a:tcPr marL="0" marR="0" marT="0" marB="0" anchor="b">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800" b="0" i="0" u="none" strike="noStrike" cap="none">
                          <a:solidFill>
                            <a:srgbClr val="000000"/>
                          </a:solidFill>
                          <a:latin typeface="Arial"/>
                          <a:ea typeface="Arial"/>
                          <a:cs typeface="Arial"/>
                          <a:sym typeface="Arial"/>
                        </a:rPr>
                        <a:t>Communication Systems and Networks</a:t>
                      </a:r>
                      <a:endParaRPr/>
                    </a:p>
                  </a:txBody>
                  <a:tcPr marL="0" marR="0" marT="0" marB="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tc>
                  <a:txBody>
                    <a:bodyPr/>
                    <a:lstStyle/>
                    <a:p>
                      <a:pPr marL="0" marR="0" lvl="0" indent="0" algn="r" rtl="0">
                        <a:spcBef>
                          <a:spcPts val="0"/>
                        </a:spcBef>
                        <a:spcAft>
                          <a:spcPts val="0"/>
                        </a:spcAft>
                        <a:buNone/>
                      </a:pPr>
                      <a:r>
                        <a:rPr lang="en-US" sz="800" b="0" i="0" u="none" strike="noStrike" cap="none">
                          <a:solidFill>
                            <a:srgbClr val="000000"/>
                          </a:solidFill>
                          <a:latin typeface="Arial"/>
                          <a:ea typeface="Arial"/>
                          <a:cs typeface="Arial"/>
                          <a:sym typeface="Arial"/>
                        </a:rPr>
                        <a:t>130</a:t>
                      </a:r>
                      <a:endParaRPr/>
                    </a:p>
                  </a:txBody>
                  <a:tcPr marL="0" marR="0" marT="0" marB="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F2F1F1"/>
                    </a:solidFill>
                  </a:tcPr>
                </a:tc>
                <a:extLst>
                  <a:ext uri="{0D108BD9-81ED-4DB2-BD59-A6C34878D82A}">
                    <a16:rowId xmlns:a16="http://schemas.microsoft.com/office/drawing/2014/main" val="10003"/>
                  </a:ext>
                </a:extLst>
              </a:tr>
              <a:tr h="161925">
                <a:tc>
                  <a:txBody>
                    <a:bodyPr/>
                    <a:lstStyle/>
                    <a:p>
                      <a:pPr marL="0" marR="0" lvl="0" indent="0" algn="ctr" rtl="0">
                        <a:spcBef>
                          <a:spcPts val="0"/>
                        </a:spcBef>
                        <a:spcAft>
                          <a:spcPts val="0"/>
                        </a:spcAft>
                        <a:buNone/>
                      </a:pPr>
                      <a:r>
                        <a:rPr lang="en-US" sz="1000" b="1" i="0" u="none" strike="noStrike" cap="none">
                          <a:solidFill>
                            <a:srgbClr val="000000"/>
                          </a:solidFill>
                          <a:latin typeface="Tahoma"/>
                          <a:ea typeface="Tahoma"/>
                          <a:cs typeface="Tahoma"/>
                          <a:sym typeface="Tahoma"/>
                        </a:rPr>
                        <a:t> </a:t>
                      </a:r>
                      <a:endParaRPr/>
                    </a:p>
                  </a:txBody>
                  <a:tcPr marL="0" marR="0" marT="0" marB="0" anchor="b">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800" b="0" i="0" u="none" strike="noStrike" cap="none">
                          <a:solidFill>
                            <a:srgbClr val="000000"/>
                          </a:solidFill>
                          <a:latin typeface="Arial"/>
                          <a:ea typeface="Arial"/>
                          <a:cs typeface="Arial"/>
                          <a:sym typeface="Arial"/>
                        </a:rPr>
                        <a:t>Electro-optic and Infrared Systems</a:t>
                      </a:r>
                      <a:endParaRPr/>
                    </a:p>
                  </a:txBody>
                  <a:tcPr marL="0" marR="0" marT="0" marB="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F2F1F1"/>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Arial"/>
                          <a:ea typeface="Arial"/>
                          <a:cs typeface="Arial"/>
                          <a:sym typeface="Arial"/>
                        </a:rPr>
                        <a:t>11</a:t>
                      </a:r>
                      <a:endParaRPr/>
                    </a:p>
                  </a:txBody>
                  <a:tcPr marL="0" marR="0" marT="0" marB="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F2F1F1"/>
                    </a:solidFill>
                  </a:tcPr>
                </a:tc>
                <a:extLst>
                  <a:ext uri="{0D108BD9-81ED-4DB2-BD59-A6C34878D82A}">
                    <a16:rowId xmlns:a16="http://schemas.microsoft.com/office/drawing/2014/main" val="10004"/>
                  </a:ext>
                </a:extLst>
              </a:tr>
              <a:tr h="161925">
                <a:tc>
                  <a:txBody>
                    <a:bodyPr/>
                    <a:lstStyle/>
                    <a:p>
                      <a:pPr marL="0" marR="0" lvl="0" indent="0" algn="ctr" rtl="0">
                        <a:spcBef>
                          <a:spcPts val="0"/>
                        </a:spcBef>
                        <a:spcAft>
                          <a:spcPts val="0"/>
                        </a:spcAft>
                        <a:buNone/>
                      </a:pPr>
                      <a:r>
                        <a:rPr lang="en-US" sz="1000" b="1" i="0" u="none" strike="noStrike" cap="none">
                          <a:solidFill>
                            <a:srgbClr val="000000"/>
                          </a:solidFill>
                          <a:latin typeface="Tahoma"/>
                          <a:ea typeface="Tahoma"/>
                          <a:cs typeface="Tahoma"/>
                          <a:sym typeface="Tahoma"/>
                        </a:rPr>
                        <a:t> </a:t>
                      </a:r>
                      <a:endParaRPr/>
                    </a:p>
                  </a:txBody>
                  <a:tcPr marL="0" marR="0" marT="0" marB="0" anchor="b">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800" b="0" i="0" u="none" strike="noStrike" cap="none">
                          <a:solidFill>
                            <a:srgbClr val="000000"/>
                          </a:solidFill>
                          <a:latin typeface="Arial"/>
                          <a:ea typeface="Arial"/>
                          <a:cs typeface="Arial"/>
                          <a:sym typeface="Arial"/>
                        </a:rPr>
                        <a:t>Electronic Warfare Systems</a:t>
                      </a:r>
                      <a:endParaRPr/>
                    </a:p>
                  </a:txBody>
                  <a:tcPr marL="0" marR="0" marT="0" marB="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FDE9D9"/>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Arial"/>
                          <a:ea typeface="Arial"/>
                          <a:cs typeface="Arial"/>
                          <a:sym typeface="Arial"/>
                        </a:rPr>
                        <a:t>82</a:t>
                      </a:r>
                      <a:endParaRPr/>
                    </a:p>
                  </a:txBody>
                  <a:tcPr marL="0" marR="0" marT="0" marB="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F2F1F1"/>
                    </a:solidFill>
                  </a:tcPr>
                </a:tc>
                <a:extLst>
                  <a:ext uri="{0D108BD9-81ED-4DB2-BD59-A6C34878D82A}">
                    <a16:rowId xmlns:a16="http://schemas.microsoft.com/office/drawing/2014/main" val="10005"/>
                  </a:ext>
                </a:extLst>
              </a:tr>
              <a:tr h="161925">
                <a:tc>
                  <a:txBody>
                    <a:bodyPr/>
                    <a:lstStyle/>
                    <a:p>
                      <a:pPr marL="0" marR="0" lvl="0" indent="0" algn="ctr" rtl="0">
                        <a:spcBef>
                          <a:spcPts val="0"/>
                        </a:spcBef>
                        <a:spcAft>
                          <a:spcPts val="0"/>
                        </a:spcAft>
                        <a:buNone/>
                      </a:pPr>
                      <a:r>
                        <a:rPr lang="en-US" sz="1000" b="1" i="0" u="none" strike="noStrike" cap="none">
                          <a:solidFill>
                            <a:srgbClr val="000000"/>
                          </a:solidFill>
                          <a:latin typeface="Tahoma"/>
                          <a:ea typeface="Tahoma"/>
                          <a:cs typeface="Tahoma"/>
                          <a:sym typeface="Tahoma"/>
                        </a:rPr>
                        <a:t> </a:t>
                      </a:r>
                      <a:endParaRPr/>
                    </a:p>
                  </a:txBody>
                  <a:tcPr marL="0" marR="0" marT="0" marB="0" anchor="b">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800" b="0" i="0" u="none" strike="noStrike" cap="none">
                          <a:solidFill>
                            <a:srgbClr val="000000"/>
                          </a:solidFill>
                          <a:latin typeface="Arial"/>
                          <a:ea typeface="Arial"/>
                          <a:cs typeface="Arial"/>
                          <a:sym typeface="Arial"/>
                        </a:rPr>
                        <a:t>Energy Conversion Systems</a:t>
                      </a:r>
                      <a:endParaRPr/>
                    </a:p>
                  </a:txBody>
                  <a:tcPr marL="0" marR="0" marT="0" marB="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F2F1F1"/>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Arial"/>
                          <a:ea typeface="Arial"/>
                          <a:cs typeface="Arial"/>
                          <a:sym typeface="Arial"/>
                        </a:rPr>
                        <a:t>36</a:t>
                      </a:r>
                      <a:endParaRPr/>
                    </a:p>
                  </a:txBody>
                  <a:tcPr marL="0" marR="0" marT="0" marB="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F2F1F1"/>
                    </a:solidFill>
                  </a:tcPr>
                </a:tc>
                <a:extLst>
                  <a:ext uri="{0D108BD9-81ED-4DB2-BD59-A6C34878D82A}">
                    <a16:rowId xmlns:a16="http://schemas.microsoft.com/office/drawing/2014/main" val="10006"/>
                  </a:ext>
                </a:extLst>
              </a:tr>
              <a:tr h="161925">
                <a:tc>
                  <a:txBody>
                    <a:bodyPr/>
                    <a:lstStyle/>
                    <a:p>
                      <a:pPr marL="0" marR="0" lvl="0" indent="0" algn="ctr" rtl="0">
                        <a:spcBef>
                          <a:spcPts val="0"/>
                        </a:spcBef>
                        <a:spcAft>
                          <a:spcPts val="0"/>
                        </a:spcAft>
                        <a:buNone/>
                      </a:pPr>
                      <a:r>
                        <a:rPr lang="en-US" sz="1000" b="1" i="0" u="none" strike="noStrike" cap="none">
                          <a:solidFill>
                            <a:srgbClr val="000000"/>
                          </a:solidFill>
                          <a:latin typeface="Tahoma"/>
                          <a:ea typeface="Tahoma"/>
                          <a:cs typeface="Tahoma"/>
                          <a:sym typeface="Tahoma"/>
                        </a:rPr>
                        <a:t> </a:t>
                      </a:r>
                      <a:endParaRPr/>
                    </a:p>
                  </a:txBody>
                  <a:tcPr marL="0" marR="0" marT="0" marB="0" anchor="b">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800" b="0" i="0" u="none" strike="noStrike" cap="none">
                          <a:solidFill>
                            <a:srgbClr val="000000"/>
                          </a:solidFill>
                          <a:latin typeface="Arial"/>
                          <a:ea typeface="Arial"/>
                          <a:cs typeface="Arial"/>
                          <a:sym typeface="Arial"/>
                        </a:rPr>
                        <a:t>Fault Tolerant Systems</a:t>
                      </a:r>
                      <a:endParaRPr/>
                    </a:p>
                  </a:txBody>
                  <a:tcPr marL="0" marR="0" marT="0" marB="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F2F1F1"/>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Arial"/>
                          <a:ea typeface="Arial"/>
                          <a:cs typeface="Arial"/>
                          <a:sym typeface="Arial"/>
                        </a:rPr>
                        <a:t>49</a:t>
                      </a:r>
                      <a:endParaRPr/>
                    </a:p>
                  </a:txBody>
                  <a:tcPr marL="0" marR="0" marT="0" marB="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F2F1F1"/>
                    </a:solidFill>
                  </a:tcPr>
                </a:tc>
                <a:extLst>
                  <a:ext uri="{0D108BD9-81ED-4DB2-BD59-A6C34878D82A}">
                    <a16:rowId xmlns:a16="http://schemas.microsoft.com/office/drawing/2014/main" val="10007"/>
                  </a:ext>
                </a:extLst>
              </a:tr>
              <a:tr h="161925">
                <a:tc>
                  <a:txBody>
                    <a:bodyPr/>
                    <a:lstStyle/>
                    <a:p>
                      <a:pPr marL="0" marR="0" lvl="0" indent="0" algn="ctr" rtl="0">
                        <a:spcBef>
                          <a:spcPts val="0"/>
                        </a:spcBef>
                        <a:spcAft>
                          <a:spcPts val="0"/>
                        </a:spcAft>
                        <a:buNone/>
                      </a:pPr>
                      <a:r>
                        <a:rPr lang="en-US" sz="1000" b="1" i="0" u="none" strike="noStrike" cap="none">
                          <a:solidFill>
                            <a:srgbClr val="000000"/>
                          </a:solidFill>
                          <a:latin typeface="Tahoma"/>
                          <a:ea typeface="Tahoma"/>
                          <a:cs typeface="Tahoma"/>
                          <a:sym typeface="Tahoma"/>
                        </a:rPr>
                        <a:t> </a:t>
                      </a:r>
                      <a:endParaRPr/>
                    </a:p>
                  </a:txBody>
                  <a:tcPr marL="0" marR="0" marT="0" marB="0" anchor="b">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800" b="0" i="0" u="none" strike="noStrike" cap="none">
                          <a:solidFill>
                            <a:srgbClr val="000000"/>
                          </a:solidFill>
                          <a:latin typeface="Arial"/>
                          <a:ea typeface="Arial"/>
                          <a:cs typeface="Arial"/>
                          <a:sym typeface="Arial"/>
                        </a:rPr>
                        <a:t>Guidance and Control Systems</a:t>
                      </a:r>
                      <a:endParaRPr/>
                    </a:p>
                  </a:txBody>
                  <a:tcPr marL="0" marR="0" marT="0" marB="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EBF1DE"/>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Arial"/>
                          <a:ea typeface="Arial"/>
                          <a:cs typeface="Arial"/>
                          <a:sym typeface="Arial"/>
                        </a:rPr>
                        <a:t>351</a:t>
                      </a:r>
                      <a:endParaRPr/>
                    </a:p>
                  </a:txBody>
                  <a:tcPr marL="0" marR="0" marT="0" marB="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F2F1F1"/>
                    </a:solidFill>
                  </a:tcPr>
                </a:tc>
                <a:extLst>
                  <a:ext uri="{0D108BD9-81ED-4DB2-BD59-A6C34878D82A}">
                    <a16:rowId xmlns:a16="http://schemas.microsoft.com/office/drawing/2014/main" val="10008"/>
                  </a:ext>
                </a:extLst>
              </a:tr>
              <a:tr h="161925">
                <a:tc>
                  <a:txBody>
                    <a:bodyPr/>
                    <a:lstStyle/>
                    <a:p>
                      <a:pPr marL="0" marR="0" lvl="0" indent="0" algn="ctr" rtl="0">
                        <a:spcBef>
                          <a:spcPts val="0"/>
                        </a:spcBef>
                        <a:spcAft>
                          <a:spcPts val="0"/>
                        </a:spcAft>
                        <a:buNone/>
                      </a:pPr>
                      <a:r>
                        <a:rPr lang="en-US" sz="1000" b="1" i="0" u="none" strike="noStrike" cap="none">
                          <a:solidFill>
                            <a:srgbClr val="000000"/>
                          </a:solidFill>
                          <a:latin typeface="Tahoma"/>
                          <a:ea typeface="Tahoma"/>
                          <a:cs typeface="Tahoma"/>
                          <a:sym typeface="Tahoma"/>
                        </a:rPr>
                        <a:t> </a:t>
                      </a:r>
                      <a:endParaRPr/>
                    </a:p>
                  </a:txBody>
                  <a:tcPr marL="0" marR="0" marT="0" marB="0" anchor="b">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800" b="0" i="0" u="none" strike="noStrike" cap="none">
                          <a:solidFill>
                            <a:srgbClr val="000000"/>
                          </a:solidFill>
                          <a:latin typeface="Arial"/>
                          <a:ea typeface="Arial"/>
                          <a:cs typeface="Arial"/>
                          <a:sym typeface="Arial"/>
                        </a:rPr>
                        <a:t>Intelligent Systems</a:t>
                      </a:r>
                      <a:endParaRPr/>
                    </a:p>
                  </a:txBody>
                  <a:tcPr marL="0" marR="0" marT="0" marB="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F2F1F1"/>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Arial"/>
                          <a:ea typeface="Arial"/>
                          <a:cs typeface="Arial"/>
                          <a:sym typeface="Arial"/>
                        </a:rPr>
                        <a:t>79</a:t>
                      </a:r>
                      <a:endParaRPr/>
                    </a:p>
                  </a:txBody>
                  <a:tcPr marL="0" marR="0" marT="0" marB="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F2F1F1"/>
                    </a:solidFill>
                  </a:tcPr>
                </a:tc>
                <a:extLst>
                  <a:ext uri="{0D108BD9-81ED-4DB2-BD59-A6C34878D82A}">
                    <a16:rowId xmlns:a16="http://schemas.microsoft.com/office/drawing/2014/main" val="10009"/>
                  </a:ext>
                </a:extLst>
              </a:tr>
              <a:tr h="161925">
                <a:tc>
                  <a:txBody>
                    <a:bodyPr/>
                    <a:lstStyle/>
                    <a:p>
                      <a:pPr marL="0" marR="0" lvl="0" indent="0" algn="ctr" rtl="0">
                        <a:spcBef>
                          <a:spcPts val="0"/>
                        </a:spcBef>
                        <a:spcAft>
                          <a:spcPts val="0"/>
                        </a:spcAft>
                        <a:buNone/>
                      </a:pPr>
                      <a:r>
                        <a:rPr lang="en-US" sz="1000" b="1" i="0" u="none" strike="noStrike" cap="none">
                          <a:solidFill>
                            <a:srgbClr val="000000"/>
                          </a:solidFill>
                          <a:latin typeface="Tahoma"/>
                          <a:ea typeface="Tahoma"/>
                          <a:cs typeface="Tahoma"/>
                          <a:sym typeface="Tahoma"/>
                        </a:rPr>
                        <a:t> </a:t>
                      </a:r>
                      <a:endParaRPr/>
                    </a:p>
                  </a:txBody>
                  <a:tcPr marL="0" marR="0" marT="0" marB="0" anchor="b">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800" b="0" i="0" u="none" strike="noStrike" cap="none">
                          <a:solidFill>
                            <a:srgbClr val="000000"/>
                          </a:solidFill>
                          <a:latin typeface="Arial"/>
                          <a:ea typeface="Arial"/>
                          <a:cs typeface="Arial"/>
                          <a:sym typeface="Arial"/>
                        </a:rPr>
                        <a:t>Navigation</a:t>
                      </a:r>
                      <a:endParaRPr/>
                    </a:p>
                  </a:txBody>
                  <a:tcPr marL="0" marR="0" marT="0" marB="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EBF1DE"/>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Arial"/>
                          <a:ea typeface="Arial"/>
                          <a:cs typeface="Arial"/>
                          <a:sym typeface="Arial"/>
                        </a:rPr>
                        <a:t>134</a:t>
                      </a:r>
                      <a:endParaRPr/>
                    </a:p>
                  </a:txBody>
                  <a:tcPr marL="0" marR="0" marT="0" marB="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F2F1F1"/>
                    </a:solidFill>
                  </a:tcPr>
                </a:tc>
                <a:extLst>
                  <a:ext uri="{0D108BD9-81ED-4DB2-BD59-A6C34878D82A}">
                    <a16:rowId xmlns:a16="http://schemas.microsoft.com/office/drawing/2014/main" val="10010"/>
                  </a:ext>
                </a:extLst>
              </a:tr>
              <a:tr h="161925">
                <a:tc>
                  <a:txBody>
                    <a:bodyPr/>
                    <a:lstStyle/>
                    <a:p>
                      <a:pPr marL="0" marR="0" lvl="0" indent="0" algn="ctr" rtl="0">
                        <a:spcBef>
                          <a:spcPts val="0"/>
                        </a:spcBef>
                        <a:spcAft>
                          <a:spcPts val="0"/>
                        </a:spcAft>
                        <a:buNone/>
                      </a:pPr>
                      <a:r>
                        <a:rPr lang="en-US" sz="1000" b="1" i="0" u="none" strike="noStrike" cap="none">
                          <a:solidFill>
                            <a:srgbClr val="000000"/>
                          </a:solidFill>
                          <a:latin typeface="Tahoma"/>
                          <a:ea typeface="Tahoma"/>
                          <a:cs typeface="Tahoma"/>
                          <a:sym typeface="Tahoma"/>
                        </a:rPr>
                        <a:t> </a:t>
                      </a:r>
                      <a:endParaRPr/>
                    </a:p>
                  </a:txBody>
                  <a:tcPr marL="0" marR="0" marT="0" marB="0" anchor="b">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800" b="0" i="0" u="none" strike="noStrike" cap="none">
                          <a:solidFill>
                            <a:srgbClr val="000000"/>
                          </a:solidFill>
                          <a:latin typeface="Arial"/>
                          <a:ea typeface="Arial"/>
                          <a:cs typeface="Arial"/>
                          <a:sym typeface="Arial"/>
                        </a:rPr>
                        <a:t>Networked Sensor Systems</a:t>
                      </a:r>
                      <a:endParaRPr/>
                    </a:p>
                  </a:txBody>
                  <a:tcPr marL="0" marR="0" marT="0" marB="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F2F1F1"/>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Arial"/>
                          <a:ea typeface="Arial"/>
                          <a:cs typeface="Arial"/>
                          <a:sym typeface="Arial"/>
                        </a:rPr>
                        <a:t>22</a:t>
                      </a:r>
                      <a:endParaRPr/>
                    </a:p>
                  </a:txBody>
                  <a:tcPr marL="0" marR="0" marT="0" marB="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F2F1F1"/>
                    </a:solidFill>
                  </a:tcPr>
                </a:tc>
                <a:extLst>
                  <a:ext uri="{0D108BD9-81ED-4DB2-BD59-A6C34878D82A}">
                    <a16:rowId xmlns:a16="http://schemas.microsoft.com/office/drawing/2014/main" val="10011"/>
                  </a:ext>
                </a:extLst>
              </a:tr>
              <a:tr h="161925">
                <a:tc>
                  <a:txBody>
                    <a:bodyPr/>
                    <a:lstStyle/>
                    <a:p>
                      <a:pPr marL="0" marR="0" lvl="0" indent="0" algn="ctr" rtl="0">
                        <a:spcBef>
                          <a:spcPts val="0"/>
                        </a:spcBef>
                        <a:spcAft>
                          <a:spcPts val="0"/>
                        </a:spcAft>
                        <a:buNone/>
                      </a:pPr>
                      <a:r>
                        <a:rPr lang="en-US" sz="1000" b="1" i="0" u="none" strike="noStrike" cap="none">
                          <a:solidFill>
                            <a:srgbClr val="000000"/>
                          </a:solidFill>
                          <a:latin typeface="Tahoma"/>
                          <a:ea typeface="Tahoma"/>
                          <a:cs typeface="Tahoma"/>
                          <a:sym typeface="Tahoma"/>
                        </a:rPr>
                        <a:t> </a:t>
                      </a:r>
                      <a:endParaRPr/>
                    </a:p>
                  </a:txBody>
                  <a:tcPr marL="0" marR="0" marT="0" marB="0" anchor="b">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800" b="0" i="0" u="none" strike="noStrike" cap="none">
                          <a:solidFill>
                            <a:srgbClr val="000000"/>
                          </a:solidFill>
                          <a:latin typeface="Arial"/>
                          <a:ea typeface="Arial"/>
                          <a:cs typeface="Arial"/>
                          <a:sym typeface="Arial"/>
                        </a:rPr>
                        <a:t>Radar Systems</a:t>
                      </a:r>
                      <a:endParaRPr/>
                    </a:p>
                  </a:txBody>
                  <a:tcPr marL="0" marR="0" marT="0" marB="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FDE9D9"/>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Arial"/>
                          <a:ea typeface="Arial"/>
                          <a:cs typeface="Arial"/>
                          <a:sym typeface="Arial"/>
                        </a:rPr>
                        <a:t>468</a:t>
                      </a:r>
                      <a:endParaRPr/>
                    </a:p>
                  </a:txBody>
                  <a:tcPr marL="0" marR="0" marT="0" marB="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F2F1F1"/>
                    </a:solidFill>
                  </a:tcPr>
                </a:tc>
                <a:extLst>
                  <a:ext uri="{0D108BD9-81ED-4DB2-BD59-A6C34878D82A}">
                    <a16:rowId xmlns:a16="http://schemas.microsoft.com/office/drawing/2014/main" val="10012"/>
                  </a:ext>
                </a:extLst>
              </a:tr>
              <a:tr h="161925">
                <a:tc>
                  <a:txBody>
                    <a:bodyPr/>
                    <a:lstStyle/>
                    <a:p>
                      <a:pPr marL="0" marR="0" lvl="0" indent="0" algn="ctr" rtl="0">
                        <a:spcBef>
                          <a:spcPts val="0"/>
                        </a:spcBef>
                        <a:spcAft>
                          <a:spcPts val="0"/>
                        </a:spcAft>
                        <a:buNone/>
                      </a:pPr>
                      <a:r>
                        <a:rPr lang="en-US" sz="1000" b="1" i="0" u="none" strike="noStrike" cap="none">
                          <a:solidFill>
                            <a:srgbClr val="000000"/>
                          </a:solidFill>
                          <a:latin typeface="Tahoma"/>
                          <a:ea typeface="Tahoma"/>
                          <a:cs typeface="Tahoma"/>
                          <a:sym typeface="Tahoma"/>
                        </a:rPr>
                        <a:t> </a:t>
                      </a:r>
                      <a:endParaRPr/>
                    </a:p>
                  </a:txBody>
                  <a:tcPr marL="0" marR="0" marT="0" marB="0" anchor="b">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800" b="0" i="0" u="none" strike="noStrike" cap="none">
                          <a:solidFill>
                            <a:srgbClr val="000000"/>
                          </a:solidFill>
                          <a:latin typeface="Arial"/>
                          <a:ea typeface="Arial"/>
                          <a:cs typeface="Arial"/>
                          <a:sym typeface="Arial"/>
                        </a:rPr>
                        <a:t>Signal Processing in Aerospace and Acoustic Systems</a:t>
                      </a:r>
                      <a:endParaRPr/>
                    </a:p>
                  </a:txBody>
                  <a:tcPr marL="0" marR="0" marT="0" marB="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FDE9D9"/>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Arial"/>
                          <a:ea typeface="Arial"/>
                          <a:cs typeface="Arial"/>
                          <a:sym typeface="Arial"/>
                        </a:rPr>
                        <a:t>155</a:t>
                      </a:r>
                      <a:endParaRPr/>
                    </a:p>
                  </a:txBody>
                  <a:tcPr marL="0" marR="0" marT="0" marB="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F2F1F1"/>
                    </a:solidFill>
                  </a:tcPr>
                </a:tc>
                <a:extLst>
                  <a:ext uri="{0D108BD9-81ED-4DB2-BD59-A6C34878D82A}">
                    <a16:rowId xmlns:a16="http://schemas.microsoft.com/office/drawing/2014/main" val="10013"/>
                  </a:ext>
                </a:extLst>
              </a:tr>
              <a:tr h="161925">
                <a:tc>
                  <a:txBody>
                    <a:bodyPr/>
                    <a:lstStyle/>
                    <a:p>
                      <a:pPr marL="0" marR="0" lvl="0" indent="0" algn="ctr" rtl="0">
                        <a:spcBef>
                          <a:spcPts val="0"/>
                        </a:spcBef>
                        <a:spcAft>
                          <a:spcPts val="0"/>
                        </a:spcAft>
                        <a:buNone/>
                      </a:pPr>
                      <a:r>
                        <a:rPr lang="en-US" sz="1000" b="1" i="0" u="none" strike="noStrike" cap="none">
                          <a:solidFill>
                            <a:srgbClr val="000000"/>
                          </a:solidFill>
                          <a:latin typeface="Tahoma"/>
                          <a:ea typeface="Tahoma"/>
                          <a:cs typeface="Tahoma"/>
                          <a:sym typeface="Tahoma"/>
                        </a:rPr>
                        <a:t> </a:t>
                      </a:r>
                      <a:endParaRPr/>
                    </a:p>
                  </a:txBody>
                  <a:tcPr marL="0" marR="0" marT="0" marB="0" anchor="b">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800" b="0" i="0" u="none" strike="noStrike" cap="none">
                          <a:solidFill>
                            <a:srgbClr val="000000"/>
                          </a:solidFill>
                          <a:latin typeface="Arial"/>
                          <a:ea typeface="Arial"/>
                          <a:cs typeface="Arial"/>
                          <a:sym typeface="Arial"/>
                        </a:rPr>
                        <a:t>Space Systems</a:t>
                      </a:r>
                      <a:endParaRPr/>
                    </a:p>
                  </a:txBody>
                  <a:tcPr marL="0" marR="0" marT="0" marB="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F2F1F1"/>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Arial"/>
                          <a:ea typeface="Arial"/>
                          <a:cs typeface="Arial"/>
                          <a:sym typeface="Arial"/>
                        </a:rPr>
                        <a:t>82</a:t>
                      </a:r>
                      <a:endParaRPr/>
                    </a:p>
                  </a:txBody>
                  <a:tcPr marL="0" marR="0" marT="0" marB="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F2F1F1"/>
                    </a:solidFill>
                  </a:tcPr>
                </a:tc>
                <a:extLst>
                  <a:ext uri="{0D108BD9-81ED-4DB2-BD59-A6C34878D82A}">
                    <a16:rowId xmlns:a16="http://schemas.microsoft.com/office/drawing/2014/main" val="10014"/>
                  </a:ext>
                </a:extLst>
              </a:tr>
              <a:tr h="161925">
                <a:tc>
                  <a:txBody>
                    <a:bodyPr/>
                    <a:lstStyle/>
                    <a:p>
                      <a:pPr marL="0" marR="0" lvl="0" indent="0" algn="ctr" rtl="0">
                        <a:spcBef>
                          <a:spcPts val="0"/>
                        </a:spcBef>
                        <a:spcAft>
                          <a:spcPts val="0"/>
                        </a:spcAft>
                        <a:buNone/>
                      </a:pPr>
                      <a:r>
                        <a:rPr lang="en-US" sz="1000" b="1" i="0" u="none" strike="noStrike" cap="none">
                          <a:solidFill>
                            <a:srgbClr val="000000"/>
                          </a:solidFill>
                          <a:latin typeface="Tahoma"/>
                          <a:ea typeface="Tahoma"/>
                          <a:cs typeface="Tahoma"/>
                          <a:sym typeface="Tahoma"/>
                        </a:rPr>
                        <a:t> </a:t>
                      </a:r>
                      <a:endParaRPr/>
                    </a:p>
                  </a:txBody>
                  <a:tcPr marL="0" marR="0" marT="0" marB="0" anchor="b">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CCCCCC"/>
                      </a:solidFill>
                      <a:prstDash val="solid"/>
                      <a:round/>
                      <a:headEnd type="none" w="sm" len="sm"/>
                      <a:tailEnd type="none" w="sm" len="sm"/>
                    </a:lnB>
                  </a:tcPr>
                </a:tc>
                <a:tc>
                  <a:txBody>
                    <a:bodyPr/>
                    <a:lstStyle/>
                    <a:p>
                      <a:pPr marL="0" marR="0" lvl="0" indent="0" algn="l" rtl="0">
                        <a:spcBef>
                          <a:spcPts val="0"/>
                        </a:spcBef>
                        <a:spcAft>
                          <a:spcPts val="0"/>
                        </a:spcAft>
                        <a:buNone/>
                      </a:pPr>
                      <a:r>
                        <a:rPr lang="en-US" sz="800" b="0" i="0" u="none" strike="noStrike" cap="none">
                          <a:solidFill>
                            <a:srgbClr val="000000"/>
                          </a:solidFill>
                          <a:latin typeface="Arial"/>
                          <a:ea typeface="Arial"/>
                          <a:cs typeface="Arial"/>
                          <a:sym typeface="Arial"/>
                        </a:rPr>
                        <a:t>Target Tracking and Multisensor Systems</a:t>
                      </a:r>
                      <a:endParaRPr/>
                    </a:p>
                  </a:txBody>
                  <a:tcPr marL="0" marR="0" marT="0" marB="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F2F1F1"/>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Arial"/>
                          <a:ea typeface="Arial"/>
                          <a:cs typeface="Arial"/>
                          <a:sym typeface="Arial"/>
                        </a:rPr>
                        <a:t>179</a:t>
                      </a:r>
                      <a:endParaRPr/>
                    </a:p>
                  </a:txBody>
                  <a:tcPr marL="0" marR="0" marT="0" marB="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F2F1F1"/>
                    </a:solidFill>
                  </a:tcPr>
                </a:tc>
                <a:extLst>
                  <a:ext uri="{0D108BD9-81ED-4DB2-BD59-A6C34878D82A}">
                    <a16:rowId xmlns:a16="http://schemas.microsoft.com/office/drawing/2014/main" val="10015"/>
                  </a:ext>
                </a:extLst>
              </a:tr>
              <a:tr h="161925">
                <a:tc>
                  <a:txBody>
                    <a:bodyPr/>
                    <a:lstStyle/>
                    <a:p>
                      <a:pPr marL="0" marR="0" lvl="0" indent="0" algn="ctr" rtl="0">
                        <a:spcBef>
                          <a:spcPts val="0"/>
                        </a:spcBef>
                        <a:spcAft>
                          <a:spcPts val="0"/>
                        </a:spcAft>
                        <a:buNone/>
                      </a:pPr>
                      <a:r>
                        <a:rPr lang="en-US" sz="800" b="1" i="0" u="none" strike="noStrike" cap="none">
                          <a:solidFill>
                            <a:srgbClr val="000000"/>
                          </a:solidFill>
                          <a:latin typeface="Arial"/>
                          <a:ea typeface="Arial"/>
                          <a:cs typeface="Arial"/>
                          <a:sym typeface="Arial"/>
                        </a:rPr>
                        <a:t>Summary</a:t>
                      </a:r>
                      <a:endParaRPr/>
                    </a:p>
                  </a:txBody>
                  <a:tcPr marL="0" marR="0" marT="0" marB="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DFDFDF"/>
                    </a:solidFill>
                  </a:tcPr>
                </a:tc>
                <a:tc>
                  <a:txBody>
                    <a:bodyPr/>
                    <a:lstStyle/>
                    <a:p>
                      <a:pPr marL="0" marR="0" lvl="0" indent="0" algn="l" rtl="0">
                        <a:spcBef>
                          <a:spcPts val="0"/>
                        </a:spcBef>
                        <a:spcAft>
                          <a:spcPts val="0"/>
                        </a:spcAft>
                        <a:buNone/>
                      </a:pPr>
                      <a:r>
                        <a:rPr lang="en-US" sz="1000" b="0" i="0" u="none" strike="noStrike" cap="none">
                          <a:solidFill>
                            <a:srgbClr val="000000"/>
                          </a:solidFill>
                          <a:latin typeface="Tahoma"/>
                          <a:ea typeface="Tahoma"/>
                          <a:cs typeface="Tahoma"/>
                          <a:sym typeface="Tahoma"/>
                        </a:rPr>
                        <a:t> </a:t>
                      </a:r>
                      <a:endParaRPr/>
                    </a:p>
                  </a:txBody>
                  <a:tcPr marL="0" marR="0" marT="0" marB="0" anchor="b">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DFDFDF"/>
                    </a:solidFill>
                  </a:tcPr>
                </a:tc>
                <a:tc>
                  <a:txBody>
                    <a:bodyPr/>
                    <a:lstStyle/>
                    <a:p>
                      <a:pPr marL="0" marR="0" lvl="0" indent="0" algn="r" rtl="0">
                        <a:spcBef>
                          <a:spcPts val="0"/>
                        </a:spcBef>
                        <a:spcAft>
                          <a:spcPts val="0"/>
                        </a:spcAft>
                        <a:buNone/>
                      </a:pPr>
                      <a:r>
                        <a:rPr lang="en-US" sz="800" b="1" i="0" u="none" strike="noStrike" cap="none">
                          <a:solidFill>
                            <a:srgbClr val="000000"/>
                          </a:solidFill>
                          <a:latin typeface="Arial"/>
                          <a:ea typeface="Arial"/>
                          <a:cs typeface="Arial"/>
                          <a:sym typeface="Arial"/>
                        </a:rPr>
                        <a:t>1923</a:t>
                      </a:r>
                      <a:endParaRPr/>
                    </a:p>
                  </a:txBody>
                  <a:tcPr marL="0" marR="0" marT="0" marB="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DFDFDF"/>
                    </a:solidFill>
                  </a:tcPr>
                </a:tc>
                <a:extLst>
                  <a:ext uri="{0D108BD9-81ED-4DB2-BD59-A6C34878D82A}">
                    <a16:rowId xmlns:a16="http://schemas.microsoft.com/office/drawing/2014/main" val="10016"/>
                  </a:ext>
                </a:extLst>
              </a:tr>
            </a:tbl>
          </a:graphicData>
        </a:graphic>
      </p:graphicFrame>
      <p:graphicFrame>
        <p:nvGraphicFramePr>
          <p:cNvPr id="176" name="Google Shape;176;p10"/>
          <p:cNvGraphicFramePr/>
          <p:nvPr/>
        </p:nvGraphicFramePr>
        <p:xfrm>
          <a:off x="5878160" y="3256926"/>
          <a:ext cx="3000000" cy="3000000"/>
        </p:xfrm>
        <a:graphic>
          <a:graphicData uri="http://schemas.openxmlformats.org/drawingml/2006/table">
            <a:tbl>
              <a:tblPr>
                <a:noFill/>
                <a:tableStyleId>{E2D465EF-9371-4921-B90D-5C579725F7FA}</a:tableStyleId>
              </a:tblPr>
              <a:tblGrid>
                <a:gridCol w="814300">
                  <a:extLst>
                    <a:ext uri="{9D8B030D-6E8A-4147-A177-3AD203B41FA5}">
                      <a16:colId xmlns:a16="http://schemas.microsoft.com/office/drawing/2014/main" val="20000"/>
                    </a:ext>
                  </a:extLst>
                </a:gridCol>
                <a:gridCol w="2587900">
                  <a:extLst>
                    <a:ext uri="{9D8B030D-6E8A-4147-A177-3AD203B41FA5}">
                      <a16:colId xmlns:a16="http://schemas.microsoft.com/office/drawing/2014/main" val="20001"/>
                    </a:ext>
                  </a:extLst>
                </a:gridCol>
                <a:gridCol w="959300">
                  <a:extLst>
                    <a:ext uri="{9D8B030D-6E8A-4147-A177-3AD203B41FA5}">
                      <a16:colId xmlns:a16="http://schemas.microsoft.com/office/drawing/2014/main" val="20002"/>
                    </a:ext>
                  </a:extLst>
                </a:gridCol>
              </a:tblGrid>
              <a:tr h="161925">
                <a:tc>
                  <a:txBody>
                    <a:bodyPr/>
                    <a:lstStyle/>
                    <a:p>
                      <a:pPr marL="0" marR="0" lvl="0" indent="0" algn="ctr" rtl="0">
                        <a:spcBef>
                          <a:spcPts val="0"/>
                        </a:spcBef>
                        <a:spcAft>
                          <a:spcPts val="0"/>
                        </a:spcAft>
                        <a:buNone/>
                      </a:pPr>
                      <a:r>
                        <a:rPr lang="en-US" sz="800" b="1" i="0" u="none" strike="noStrike" cap="none">
                          <a:solidFill>
                            <a:srgbClr val="000000"/>
                          </a:solidFill>
                          <a:latin typeface="Arial"/>
                          <a:ea typeface="Arial"/>
                          <a:cs typeface="Arial"/>
                          <a:sym typeface="Arial"/>
                        </a:rPr>
                        <a:t>Submission Year</a:t>
                      </a:r>
                      <a:endParaRPr/>
                    </a:p>
                  </a:txBody>
                  <a:tcPr marL="0" marR="0" marT="0" marB="0">
                    <a:lnL w="12700" cap="flat" cmpd="sng">
                      <a:solidFill>
                        <a:srgbClr val="608BB4"/>
                      </a:solidFill>
                      <a:prstDash val="solid"/>
                      <a:round/>
                      <a:headEnd type="none" w="sm" len="sm"/>
                      <a:tailEnd type="none" w="sm" len="sm"/>
                    </a:lnL>
                    <a:lnR w="12700" cap="flat" cmpd="sng">
                      <a:solidFill>
                        <a:srgbClr val="608BB4"/>
                      </a:solidFill>
                      <a:prstDash val="solid"/>
                      <a:round/>
                      <a:headEnd type="none" w="sm" len="sm"/>
                      <a:tailEnd type="none" w="sm" len="sm"/>
                    </a:lnR>
                    <a:lnT w="12700" cap="flat" cmpd="sng">
                      <a:solidFill>
                        <a:srgbClr val="608BB4"/>
                      </a:solidFill>
                      <a:prstDash val="solid"/>
                      <a:round/>
                      <a:headEnd type="none" w="sm" len="sm"/>
                      <a:tailEnd type="none" w="sm" len="sm"/>
                    </a:lnT>
                    <a:lnB w="12700" cap="flat" cmpd="sng">
                      <a:solidFill>
                        <a:srgbClr val="CCCCCC"/>
                      </a:solidFill>
                      <a:prstDash val="solid"/>
                      <a:round/>
                      <a:headEnd type="none" w="sm" len="sm"/>
                      <a:tailEnd type="none" w="sm" len="sm"/>
                    </a:lnB>
                    <a:solidFill>
                      <a:srgbClr val="BFD2E2"/>
                    </a:solidFill>
                  </a:tcPr>
                </a:tc>
                <a:tc>
                  <a:txBody>
                    <a:bodyPr/>
                    <a:lstStyle/>
                    <a:p>
                      <a:pPr marL="0" marR="0" lvl="0" indent="0" algn="ctr" rtl="0">
                        <a:spcBef>
                          <a:spcPts val="0"/>
                        </a:spcBef>
                        <a:spcAft>
                          <a:spcPts val="0"/>
                        </a:spcAft>
                        <a:buNone/>
                      </a:pPr>
                      <a:r>
                        <a:rPr lang="en-US" sz="800" b="1" i="0" u="none" strike="noStrike" cap="none">
                          <a:solidFill>
                            <a:srgbClr val="000000"/>
                          </a:solidFill>
                          <a:latin typeface="Arial"/>
                          <a:ea typeface="Arial"/>
                          <a:cs typeface="Arial"/>
                          <a:sym typeface="Arial"/>
                        </a:rPr>
                        <a:t>Techincal Area</a:t>
                      </a:r>
                      <a:endParaRPr/>
                    </a:p>
                  </a:txBody>
                  <a:tcPr marL="0" marR="0" marT="0" marB="0">
                    <a:lnL w="12700" cap="flat" cmpd="sng">
                      <a:solidFill>
                        <a:srgbClr val="608BB4"/>
                      </a:solidFill>
                      <a:prstDash val="solid"/>
                      <a:round/>
                      <a:headEnd type="none" w="sm" len="sm"/>
                      <a:tailEnd type="none" w="sm" len="sm"/>
                    </a:lnL>
                    <a:lnR w="12700" cap="flat" cmpd="sng">
                      <a:solidFill>
                        <a:srgbClr val="608BB4"/>
                      </a:solidFill>
                      <a:prstDash val="solid"/>
                      <a:round/>
                      <a:headEnd type="none" w="sm" len="sm"/>
                      <a:tailEnd type="none" w="sm" len="sm"/>
                    </a:lnR>
                    <a:lnT w="12700" cap="flat" cmpd="sng">
                      <a:solidFill>
                        <a:srgbClr val="608BB4"/>
                      </a:solidFill>
                      <a:prstDash val="solid"/>
                      <a:round/>
                      <a:headEnd type="none" w="sm" len="sm"/>
                      <a:tailEnd type="none" w="sm" len="sm"/>
                    </a:lnT>
                    <a:lnB w="12700" cap="flat" cmpd="sng">
                      <a:solidFill>
                        <a:srgbClr val="CCCCCC"/>
                      </a:solidFill>
                      <a:prstDash val="solid"/>
                      <a:round/>
                      <a:headEnd type="none" w="sm" len="sm"/>
                      <a:tailEnd type="none" w="sm" len="sm"/>
                    </a:lnB>
                    <a:solidFill>
                      <a:srgbClr val="BFD2E2"/>
                    </a:solidFill>
                  </a:tcPr>
                </a:tc>
                <a:tc>
                  <a:txBody>
                    <a:bodyPr/>
                    <a:lstStyle/>
                    <a:p>
                      <a:pPr marL="0" marR="0" lvl="0" indent="0" algn="ctr" rtl="0">
                        <a:spcBef>
                          <a:spcPts val="0"/>
                        </a:spcBef>
                        <a:spcAft>
                          <a:spcPts val="0"/>
                        </a:spcAft>
                        <a:buNone/>
                      </a:pPr>
                      <a:r>
                        <a:rPr lang="en-US" sz="800" b="1" i="0" u="none" strike="noStrike" cap="none">
                          <a:solidFill>
                            <a:srgbClr val="000000"/>
                          </a:solidFill>
                          <a:latin typeface="Arial"/>
                          <a:ea typeface="Arial"/>
                          <a:cs typeface="Arial"/>
                          <a:sym typeface="Arial"/>
                        </a:rPr>
                        <a:t># of submissions</a:t>
                      </a:r>
                      <a:endParaRPr/>
                    </a:p>
                  </a:txBody>
                  <a:tcPr marL="0" marR="0" marT="0" marB="0">
                    <a:lnL w="12700" cap="flat" cmpd="sng">
                      <a:solidFill>
                        <a:srgbClr val="608BB4"/>
                      </a:solidFill>
                      <a:prstDash val="solid"/>
                      <a:round/>
                      <a:headEnd type="none" w="sm" len="sm"/>
                      <a:tailEnd type="none" w="sm" len="sm"/>
                    </a:lnL>
                    <a:lnR w="12700" cap="flat" cmpd="sng">
                      <a:solidFill>
                        <a:srgbClr val="608BB4"/>
                      </a:solidFill>
                      <a:prstDash val="solid"/>
                      <a:round/>
                      <a:headEnd type="none" w="sm" len="sm"/>
                      <a:tailEnd type="none" w="sm" len="sm"/>
                    </a:lnR>
                    <a:lnT w="12700" cap="flat" cmpd="sng">
                      <a:solidFill>
                        <a:srgbClr val="608BB4"/>
                      </a:solidFill>
                      <a:prstDash val="solid"/>
                      <a:round/>
                      <a:headEnd type="none" w="sm" len="sm"/>
                      <a:tailEnd type="none" w="sm" len="sm"/>
                    </a:lnT>
                    <a:lnB w="12700" cap="flat" cmpd="sng">
                      <a:solidFill>
                        <a:srgbClr val="CCCCCC"/>
                      </a:solidFill>
                      <a:prstDash val="solid"/>
                      <a:round/>
                      <a:headEnd type="none" w="sm" len="sm"/>
                      <a:tailEnd type="none" w="sm" len="sm"/>
                    </a:lnB>
                    <a:solidFill>
                      <a:srgbClr val="BFD2E2"/>
                    </a:solidFill>
                  </a:tcPr>
                </a:tc>
                <a:extLst>
                  <a:ext uri="{0D108BD9-81ED-4DB2-BD59-A6C34878D82A}">
                    <a16:rowId xmlns:a16="http://schemas.microsoft.com/office/drawing/2014/main" val="10000"/>
                  </a:ext>
                </a:extLst>
              </a:tr>
              <a:tr h="161925">
                <a:tc>
                  <a:txBody>
                    <a:bodyPr/>
                    <a:lstStyle/>
                    <a:p>
                      <a:pPr marL="0" marR="0" lvl="0" indent="0" algn="ctr" rtl="0">
                        <a:spcBef>
                          <a:spcPts val="0"/>
                        </a:spcBef>
                        <a:spcAft>
                          <a:spcPts val="0"/>
                        </a:spcAft>
                        <a:buNone/>
                      </a:pPr>
                      <a:r>
                        <a:rPr lang="en-US" sz="800" b="1" i="0" u="none" strike="noStrike" cap="none">
                          <a:solidFill>
                            <a:srgbClr val="000000"/>
                          </a:solidFill>
                          <a:latin typeface="Arial"/>
                          <a:ea typeface="Arial"/>
                          <a:cs typeface="Arial"/>
                          <a:sym typeface="Arial"/>
                        </a:rPr>
                        <a:t>2023</a:t>
                      </a:r>
                      <a:endParaRPr/>
                    </a:p>
                  </a:txBody>
                  <a:tcPr marL="0" marR="0" marT="0" marB="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tc>
                  <a:txBody>
                    <a:bodyPr/>
                    <a:lstStyle/>
                    <a:p>
                      <a:pPr marL="0" marR="0" lvl="0" indent="0" algn="l" rtl="0">
                        <a:spcBef>
                          <a:spcPts val="0"/>
                        </a:spcBef>
                        <a:spcAft>
                          <a:spcPts val="0"/>
                        </a:spcAft>
                        <a:buNone/>
                      </a:pPr>
                      <a:r>
                        <a:rPr lang="en-US" sz="800" b="0" i="0" u="none" strike="noStrike" cap="none">
                          <a:solidFill>
                            <a:srgbClr val="000000"/>
                          </a:solidFill>
                          <a:latin typeface="Arial"/>
                          <a:ea typeface="Arial"/>
                          <a:cs typeface="Arial"/>
                          <a:sym typeface="Arial"/>
                        </a:rPr>
                        <a:t>Autonomous Systems</a:t>
                      </a:r>
                      <a:endParaRPr/>
                    </a:p>
                  </a:txBody>
                  <a:tcPr marL="0" marR="0" marT="0" marB="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EBF1DE"/>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Arial"/>
                          <a:ea typeface="Arial"/>
                          <a:cs typeface="Arial"/>
                          <a:sym typeface="Arial"/>
                        </a:rPr>
                        <a:t>200</a:t>
                      </a:r>
                      <a:endParaRPr/>
                    </a:p>
                  </a:txBody>
                  <a:tcPr marL="0" marR="0" marT="0" marB="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extLst>
                  <a:ext uri="{0D108BD9-81ED-4DB2-BD59-A6C34878D82A}">
                    <a16:rowId xmlns:a16="http://schemas.microsoft.com/office/drawing/2014/main" val="10001"/>
                  </a:ext>
                </a:extLst>
              </a:tr>
              <a:tr h="161925">
                <a:tc>
                  <a:txBody>
                    <a:bodyPr/>
                    <a:lstStyle/>
                    <a:p>
                      <a:pPr marL="0" marR="0" lvl="0" indent="0" algn="ctr" rtl="0">
                        <a:spcBef>
                          <a:spcPts val="0"/>
                        </a:spcBef>
                        <a:spcAft>
                          <a:spcPts val="0"/>
                        </a:spcAft>
                        <a:buNone/>
                      </a:pPr>
                      <a:r>
                        <a:rPr lang="en-US" sz="1000" b="1" i="0" u="none" strike="noStrike" cap="none">
                          <a:solidFill>
                            <a:srgbClr val="000000"/>
                          </a:solidFill>
                          <a:latin typeface="Tahoma"/>
                          <a:ea typeface="Tahoma"/>
                          <a:cs typeface="Tahoma"/>
                          <a:sym typeface="Tahoma"/>
                        </a:rPr>
                        <a:t> </a:t>
                      </a:r>
                      <a:endParaRPr/>
                    </a:p>
                  </a:txBody>
                  <a:tcPr marL="0" marR="0" marT="0" marB="0" anchor="b">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800" b="0" i="0" u="none" strike="noStrike" cap="none">
                          <a:solidFill>
                            <a:srgbClr val="000000"/>
                          </a:solidFill>
                          <a:latin typeface="Arial"/>
                          <a:ea typeface="Arial"/>
                          <a:cs typeface="Arial"/>
                          <a:sym typeface="Arial"/>
                        </a:rPr>
                        <a:t>Avionics Systems</a:t>
                      </a:r>
                      <a:endParaRPr/>
                    </a:p>
                  </a:txBody>
                  <a:tcPr marL="0" marR="0" marT="0" marB="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tc>
                  <a:txBody>
                    <a:bodyPr/>
                    <a:lstStyle/>
                    <a:p>
                      <a:pPr marL="0" marR="0" lvl="0" indent="0" algn="r" rtl="0">
                        <a:spcBef>
                          <a:spcPts val="0"/>
                        </a:spcBef>
                        <a:spcAft>
                          <a:spcPts val="0"/>
                        </a:spcAft>
                        <a:buNone/>
                      </a:pPr>
                      <a:r>
                        <a:rPr lang="en-US" sz="800" b="0" i="0" u="none" strike="noStrike" cap="none">
                          <a:solidFill>
                            <a:srgbClr val="000000"/>
                          </a:solidFill>
                          <a:latin typeface="Arial"/>
                          <a:ea typeface="Arial"/>
                          <a:cs typeface="Arial"/>
                          <a:sym typeface="Arial"/>
                        </a:rPr>
                        <a:t>42</a:t>
                      </a:r>
                      <a:endParaRPr/>
                    </a:p>
                  </a:txBody>
                  <a:tcPr marL="0" marR="0" marT="0" marB="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F2F1F1"/>
                    </a:solidFill>
                  </a:tcPr>
                </a:tc>
                <a:extLst>
                  <a:ext uri="{0D108BD9-81ED-4DB2-BD59-A6C34878D82A}">
                    <a16:rowId xmlns:a16="http://schemas.microsoft.com/office/drawing/2014/main" val="10002"/>
                  </a:ext>
                </a:extLst>
              </a:tr>
              <a:tr h="161925">
                <a:tc>
                  <a:txBody>
                    <a:bodyPr/>
                    <a:lstStyle/>
                    <a:p>
                      <a:pPr marL="0" marR="0" lvl="0" indent="0" algn="ctr" rtl="0">
                        <a:spcBef>
                          <a:spcPts val="0"/>
                        </a:spcBef>
                        <a:spcAft>
                          <a:spcPts val="0"/>
                        </a:spcAft>
                        <a:buNone/>
                      </a:pPr>
                      <a:r>
                        <a:rPr lang="en-US" sz="1000" b="1" i="0" u="none" strike="noStrike" cap="none">
                          <a:solidFill>
                            <a:srgbClr val="000000"/>
                          </a:solidFill>
                          <a:latin typeface="Tahoma"/>
                          <a:ea typeface="Tahoma"/>
                          <a:cs typeface="Tahoma"/>
                          <a:sym typeface="Tahoma"/>
                        </a:rPr>
                        <a:t> </a:t>
                      </a:r>
                      <a:endParaRPr/>
                    </a:p>
                  </a:txBody>
                  <a:tcPr marL="0" marR="0" marT="0" marB="0" anchor="b">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800" b="0" i="0" u="none" strike="noStrike" cap="none">
                          <a:solidFill>
                            <a:srgbClr val="000000"/>
                          </a:solidFill>
                          <a:latin typeface="Arial"/>
                          <a:ea typeface="Arial"/>
                          <a:cs typeface="Arial"/>
                          <a:sym typeface="Arial"/>
                        </a:rPr>
                        <a:t>Communication Systems and Networks</a:t>
                      </a:r>
                      <a:endParaRPr/>
                    </a:p>
                  </a:txBody>
                  <a:tcPr marL="0" marR="0" marT="0" marB="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tc>
                  <a:txBody>
                    <a:bodyPr/>
                    <a:lstStyle/>
                    <a:p>
                      <a:pPr marL="0" marR="0" lvl="0" indent="0" algn="r" rtl="0">
                        <a:spcBef>
                          <a:spcPts val="0"/>
                        </a:spcBef>
                        <a:spcAft>
                          <a:spcPts val="0"/>
                        </a:spcAft>
                        <a:buNone/>
                      </a:pPr>
                      <a:r>
                        <a:rPr lang="en-US" sz="800" b="0" i="0" u="none" strike="noStrike" cap="none">
                          <a:solidFill>
                            <a:srgbClr val="000000"/>
                          </a:solidFill>
                          <a:latin typeface="Arial"/>
                          <a:ea typeface="Arial"/>
                          <a:cs typeface="Arial"/>
                          <a:sym typeface="Arial"/>
                        </a:rPr>
                        <a:t>187</a:t>
                      </a:r>
                      <a:endParaRPr/>
                    </a:p>
                  </a:txBody>
                  <a:tcPr marL="0" marR="0" marT="0" marB="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F2F1F1"/>
                    </a:solidFill>
                  </a:tcPr>
                </a:tc>
                <a:extLst>
                  <a:ext uri="{0D108BD9-81ED-4DB2-BD59-A6C34878D82A}">
                    <a16:rowId xmlns:a16="http://schemas.microsoft.com/office/drawing/2014/main" val="10003"/>
                  </a:ext>
                </a:extLst>
              </a:tr>
              <a:tr h="161925">
                <a:tc>
                  <a:txBody>
                    <a:bodyPr/>
                    <a:lstStyle/>
                    <a:p>
                      <a:pPr marL="0" marR="0" lvl="0" indent="0" algn="ctr" rtl="0">
                        <a:spcBef>
                          <a:spcPts val="0"/>
                        </a:spcBef>
                        <a:spcAft>
                          <a:spcPts val="0"/>
                        </a:spcAft>
                        <a:buNone/>
                      </a:pPr>
                      <a:r>
                        <a:rPr lang="en-US" sz="1000" b="1" i="0" u="none" strike="noStrike" cap="none">
                          <a:solidFill>
                            <a:srgbClr val="000000"/>
                          </a:solidFill>
                          <a:latin typeface="Tahoma"/>
                          <a:ea typeface="Tahoma"/>
                          <a:cs typeface="Tahoma"/>
                          <a:sym typeface="Tahoma"/>
                        </a:rPr>
                        <a:t> </a:t>
                      </a:r>
                      <a:endParaRPr/>
                    </a:p>
                  </a:txBody>
                  <a:tcPr marL="0" marR="0" marT="0" marB="0" anchor="b">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800" b="0" i="0" u="none" strike="noStrike" cap="none">
                          <a:solidFill>
                            <a:srgbClr val="000000"/>
                          </a:solidFill>
                          <a:latin typeface="Arial"/>
                          <a:ea typeface="Arial"/>
                          <a:cs typeface="Arial"/>
                          <a:sym typeface="Arial"/>
                        </a:rPr>
                        <a:t>Electro-optic and Infrared Systems</a:t>
                      </a:r>
                      <a:endParaRPr/>
                    </a:p>
                  </a:txBody>
                  <a:tcPr marL="0" marR="0" marT="0" marB="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F2F1F1"/>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Arial"/>
                          <a:ea typeface="Arial"/>
                          <a:cs typeface="Arial"/>
                          <a:sym typeface="Arial"/>
                        </a:rPr>
                        <a:t>21</a:t>
                      </a:r>
                      <a:endParaRPr/>
                    </a:p>
                  </a:txBody>
                  <a:tcPr marL="0" marR="0" marT="0" marB="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F2F1F1"/>
                    </a:solidFill>
                  </a:tcPr>
                </a:tc>
                <a:extLst>
                  <a:ext uri="{0D108BD9-81ED-4DB2-BD59-A6C34878D82A}">
                    <a16:rowId xmlns:a16="http://schemas.microsoft.com/office/drawing/2014/main" val="10004"/>
                  </a:ext>
                </a:extLst>
              </a:tr>
              <a:tr h="161925">
                <a:tc>
                  <a:txBody>
                    <a:bodyPr/>
                    <a:lstStyle/>
                    <a:p>
                      <a:pPr marL="0" marR="0" lvl="0" indent="0" algn="ctr" rtl="0">
                        <a:spcBef>
                          <a:spcPts val="0"/>
                        </a:spcBef>
                        <a:spcAft>
                          <a:spcPts val="0"/>
                        </a:spcAft>
                        <a:buNone/>
                      </a:pPr>
                      <a:r>
                        <a:rPr lang="en-US" sz="1000" b="1" i="0" u="none" strike="noStrike" cap="none">
                          <a:solidFill>
                            <a:srgbClr val="000000"/>
                          </a:solidFill>
                          <a:latin typeface="Tahoma"/>
                          <a:ea typeface="Tahoma"/>
                          <a:cs typeface="Tahoma"/>
                          <a:sym typeface="Tahoma"/>
                        </a:rPr>
                        <a:t> </a:t>
                      </a:r>
                      <a:endParaRPr/>
                    </a:p>
                  </a:txBody>
                  <a:tcPr marL="0" marR="0" marT="0" marB="0" anchor="b">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800" b="0" i="0" u="none" strike="noStrike" cap="none">
                          <a:solidFill>
                            <a:srgbClr val="000000"/>
                          </a:solidFill>
                          <a:latin typeface="Arial"/>
                          <a:ea typeface="Arial"/>
                          <a:cs typeface="Arial"/>
                          <a:sym typeface="Arial"/>
                        </a:rPr>
                        <a:t>Electronic Warfare Systems</a:t>
                      </a:r>
                      <a:endParaRPr/>
                    </a:p>
                  </a:txBody>
                  <a:tcPr marL="0" marR="0" marT="0" marB="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FDE9D9"/>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Arial"/>
                          <a:ea typeface="Arial"/>
                          <a:cs typeface="Arial"/>
                          <a:sym typeface="Arial"/>
                        </a:rPr>
                        <a:t>81</a:t>
                      </a:r>
                      <a:endParaRPr/>
                    </a:p>
                  </a:txBody>
                  <a:tcPr marL="0" marR="0" marT="0" marB="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F2F1F1"/>
                    </a:solidFill>
                  </a:tcPr>
                </a:tc>
                <a:extLst>
                  <a:ext uri="{0D108BD9-81ED-4DB2-BD59-A6C34878D82A}">
                    <a16:rowId xmlns:a16="http://schemas.microsoft.com/office/drawing/2014/main" val="10005"/>
                  </a:ext>
                </a:extLst>
              </a:tr>
              <a:tr h="161925">
                <a:tc>
                  <a:txBody>
                    <a:bodyPr/>
                    <a:lstStyle/>
                    <a:p>
                      <a:pPr marL="0" marR="0" lvl="0" indent="0" algn="ctr" rtl="0">
                        <a:spcBef>
                          <a:spcPts val="0"/>
                        </a:spcBef>
                        <a:spcAft>
                          <a:spcPts val="0"/>
                        </a:spcAft>
                        <a:buNone/>
                      </a:pPr>
                      <a:r>
                        <a:rPr lang="en-US" sz="1000" b="1" i="0" u="none" strike="noStrike" cap="none">
                          <a:solidFill>
                            <a:srgbClr val="000000"/>
                          </a:solidFill>
                          <a:latin typeface="Tahoma"/>
                          <a:ea typeface="Tahoma"/>
                          <a:cs typeface="Tahoma"/>
                          <a:sym typeface="Tahoma"/>
                        </a:rPr>
                        <a:t> </a:t>
                      </a:r>
                      <a:endParaRPr/>
                    </a:p>
                  </a:txBody>
                  <a:tcPr marL="0" marR="0" marT="0" marB="0" anchor="b">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800" b="0" i="0" u="none" strike="noStrike" cap="none">
                          <a:solidFill>
                            <a:srgbClr val="000000"/>
                          </a:solidFill>
                          <a:latin typeface="Arial"/>
                          <a:ea typeface="Arial"/>
                          <a:cs typeface="Arial"/>
                          <a:sym typeface="Arial"/>
                        </a:rPr>
                        <a:t>Energy Conversion Systems</a:t>
                      </a:r>
                      <a:endParaRPr/>
                    </a:p>
                  </a:txBody>
                  <a:tcPr marL="0" marR="0" marT="0" marB="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F2F1F1"/>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Arial"/>
                          <a:ea typeface="Arial"/>
                          <a:cs typeface="Arial"/>
                          <a:sym typeface="Arial"/>
                        </a:rPr>
                        <a:t>62</a:t>
                      </a:r>
                      <a:endParaRPr/>
                    </a:p>
                  </a:txBody>
                  <a:tcPr marL="0" marR="0" marT="0" marB="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F2F1F1"/>
                    </a:solidFill>
                  </a:tcPr>
                </a:tc>
                <a:extLst>
                  <a:ext uri="{0D108BD9-81ED-4DB2-BD59-A6C34878D82A}">
                    <a16:rowId xmlns:a16="http://schemas.microsoft.com/office/drawing/2014/main" val="10006"/>
                  </a:ext>
                </a:extLst>
              </a:tr>
              <a:tr h="161925">
                <a:tc>
                  <a:txBody>
                    <a:bodyPr/>
                    <a:lstStyle/>
                    <a:p>
                      <a:pPr marL="0" marR="0" lvl="0" indent="0" algn="ctr" rtl="0">
                        <a:spcBef>
                          <a:spcPts val="0"/>
                        </a:spcBef>
                        <a:spcAft>
                          <a:spcPts val="0"/>
                        </a:spcAft>
                        <a:buNone/>
                      </a:pPr>
                      <a:r>
                        <a:rPr lang="en-US" sz="1000" b="1" i="0" u="none" strike="noStrike" cap="none">
                          <a:solidFill>
                            <a:srgbClr val="000000"/>
                          </a:solidFill>
                          <a:latin typeface="Tahoma"/>
                          <a:ea typeface="Tahoma"/>
                          <a:cs typeface="Tahoma"/>
                          <a:sym typeface="Tahoma"/>
                        </a:rPr>
                        <a:t> </a:t>
                      </a:r>
                      <a:endParaRPr/>
                    </a:p>
                  </a:txBody>
                  <a:tcPr marL="0" marR="0" marT="0" marB="0" anchor="b">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800" b="0" i="0" u="none" strike="noStrike" cap="none">
                          <a:solidFill>
                            <a:srgbClr val="000000"/>
                          </a:solidFill>
                          <a:latin typeface="Arial"/>
                          <a:ea typeface="Arial"/>
                          <a:cs typeface="Arial"/>
                          <a:sym typeface="Arial"/>
                        </a:rPr>
                        <a:t>Fault Tolerant Systems</a:t>
                      </a:r>
                      <a:endParaRPr/>
                    </a:p>
                  </a:txBody>
                  <a:tcPr marL="0" marR="0" marT="0" marB="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F2F1F1"/>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Arial"/>
                          <a:ea typeface="Arial"/>
                          <a:cs typeface="Arial"/>
                          <a:sym typeface="Arial"/>
                        </a:rPr>
                        <a:t>72</a:t>
                      </a:r>
                      <a:endParaRPr/>
                    </a:p>
                  </a:txBody>
                  <a:tcPr marL="0" marR="0" marT="0" marB="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F2F1F1"/>
                    </a:solidFill>
                  </a:tcPr>
                </a:tc>
                <a:extLst>
                  <a:ext uri="{0D108BD9-81ED-4DB2-BD59-A6C34878D82A}">
                    <a16:rowId xmlns:a16="http://schemas.microsoft.com/office/drawing/2014/main" val="10007"/>
                  </a:ext>
                </a:extLst>
              </a:tr>
              <a:tr h="161925">
                <a:tc>
                  <a:txBody>
                    <a:bodyPr/>
                    <a:lstStyle/>
                    <a:p>
                      <a:pPr marL="0" marR="0" lvl="0" indent="0" algn="ctr" rtl="0">
                        <a:spcBef>
                          <a:spcPts val="0"/>
                        </a:spcBef>
                        <a:spcAft>
                          <a:spcPts val="0"/>
                        </a:spcAft>
                        <a:buNone/>
                      </a:pPr>
                      <a:r>
                        <a:rPr lang="en-US" sz="1000" b="1" i="0" u="none" strike="noStrike" cap="none">
                          <a:solidFill>
                            <a:srgbClr val="000000"/>
                          </a:solidFill>
                          <a:latin typeface="Tahoma"/>
                          <a:ea typeface="Tahoma"/>
                          <a:cs typeface="Tahoma"/>
                          <a:sym typeface="Tahoma"/>
                        </a:rPr>
                        <a:t> </a:t>
                      </a:r>
                      <a:endParaRPr/>
                    </a:p>
                  </a:txBody>
                  <a:tcPr marL="0" marR="0" marT="0" marB="0" anchor="b">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800" b="0" i="0" u="none" strike="noStrike" cap="none">
                          <a:solidFill>
                            <a:srgbClr val="000000"/>
                          </a:solidFill>
                          <a:latin typeface="Arial"/>
                          <a:ea typeface="Arial"/>
                          <a:cs typeface="Arial"/>
                          <a:sym typeface="Arial"/>
                        </a:rPr>
                        <a:t>Guidance and Control Systems</a:t>
                      </a:r>
                      <a:endParaRPr/>
                    </a:p>
                  </a:txBody>
                  <a:tcPr marL="0" marR="0" marT="0" marB="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EBF1DE"/>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Arial"/>
                          <a:ea typeface="Arial"/>
                          <a:cs typeface="Arial"/>
                          <a:sym typeface="Arial"/>
                        </a:rPr>
                        <a:t>531</a:t>
                      </a:r>
                      <a:endParaRPr/>
                    </a:p>
                  </a:txBody>
                  <a:tcPr marL="0" marR="0" marT="0" marB="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F2F1F1"/>
                    </a:solidFill>
                  </a:tcPr>
                </a:tc>
                <a:extLst>
                  <a:ext uri="{0D108BD9-81ED-4DB2-BD59-A6C34878D82A}">
                    <a16:rowId xmlns:a16="http://schemas.microsoft.com/office/drawing/2014/main" val="10008"/>
                  </a:ext>
                </a:extLst>
              </a:tr>
              <a:tr h="161925">
                <a:tc>
                  <a:txBody>
                    <a:bodyPr/>
                    <a:lstStyle/>
                    <a:p>
                      <a:pPr marL="0" marR="0" lvl="0" indent="0" algn="ctr" rtl="0">
                        <a:spcBef>
                          <a:spcPts val="0"/>
                        </a:spcBef>
                        <a:spcAft>
                          <a:spcPts val="0"/>
                        </a:spcAft>
                        <a:buNone/>
                      </a:pPr>
                      <a:r>
                        <a:rPr lang="en-US" sz="1000" b="1" i="0" u="none" strike="noStrike" cap="none">
                          <a:solidFill>
                            <a:srgbClr val="000000"/>
                          </a:solidFill>
                          <a:latin typeface="Tahoma"/>
                          <a:ea typeface="Tahoma"/>
                          <a:cs typeface="Tahoma"/>
                          <a:sym typeface="Tahoma"/>
                        </a:rPr>
                        <a:t> </a:t>
                      </a:r>
                      <a:endParaRPr/>
                    </a:p>
                  </a:txBody>
                  <a:tcPr marL="0" marR="0" marT="0" marB="0" anchor="b">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800" b="0" i="0" u="none" strike="noStrike" cap="none">
                          <a:solidFill>
                            <a:srgbClr val="000000"/>
                          </a:solidFill>
                          <a:latin typeface="Arial"/>
                          <a:ea typeface="Arial"/>
                          <a:cs typeface="Arial"/>
                          <a:sym typeface="Arial"/>
                        </a:rPr>
                        <a:t>Intelligent Systems</a:t>
                      </a:r>
                      <a:endParaRPr/>
                    </a:p>
                  </a:txBody>
                  <a:tcPr marL="0" marR="0" marT="0" marB="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F2F1F1"/>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Arial"/>
                          <a:ea typeface="Arial"/>
                          <a:cs typeface="Arial"/>
                          <a:sym typeface="Arial"/>
                        </a:rPr>
                        <a:t>115</a:t>
                      </a:r>
                      <a:endParaRPr/>
                    </a:p>
                  </a:txBody>
                  <a:tcPr marL="0" marR="0" marT="0" marB="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F2F1F1"/>
                    </a:solidFill>
                  </a:tcPr>
                </a:tc>
                <a:extLst>
                  <a:ext uri="{0D108BD9-81ED-4DB2-BD59-A6C34878D82A}">
                    <a16:rowId xmlns:a16="http://schemas.microsoft.com/office/drawing/2014/main" val="10009"/>
                  </a:ext>
                </a:extLst>
              </a:tr>
              <a:tr h="161925">
                <a:tc>
                  <a:txBody>
                    <a:bodyPr/>
                    <a:lstStyle/>
                    <a:p>
                      <a:pPr marL="0" marR="0" lvl="0" indent="0" algn="ctr" rtl="0">
                        <a:spcBef>
                          <a:spcPts val="0"/>
                        </a:spcBef>
                        <a:spcAft>
                          <a:spcPts val="0"/>
                        </a:spcAft>
                        <a:buNone/>
                      </a:pPr>
                      <a:r>
                        <a:rPr lang="en-US" sz="1000" b="1" i="0" u="none" strike="noStrike" cap="none">
                          <a:solidFill>
                            <a:srgbClr val="000000"/>
                          </a:solidFill>
                          <a:latin typeface="Tahoma"/>
                          <a:ea typeface="Tahoma"/>
                          <a:cs typeface="Tahoma"/>
                          <a:sym typeface="Tahoma"/>
                        </a:rPr>
                        <a:t> </a:t>
                      </a:r>
                      <a:endParaRPr/>
                    </a:p>
                  </a:txBody>
                  <a:tcPr marL="0" marR="0" marT="0" marB="0" anchor="b">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800" b="0" i="0" u="none" strike="noStrike" cap="none">
                          <a:solidFill>
                            <a:srgbClr val="000000"/>
                          </a:solidFill>
                          <a:latin typeface="Arial"/>
                          <a:ea typeface="Arial"/>
                          <a:cs typeface="Arial"/>
                          <a:sym typeface="Arial"/>
                        </a:rPr>
                        <a:t>Navigation</a:t>
                      </a:r>
                      <a:endParaRPr/>
                    </a:p>
                  </a:txBody>
                  <a:tcPr marL="0" marR="0" marT="0" marB="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EBF1DE"/>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Arial"/>
                          <a:ea typeface="Arial"/>
                          <a:cs typeface="Arial"/>
                          <a:sym typeface="Arial"/>
                        </a:rPr>
                        <a:t>268</a:t>
                      </a:r>
                      <a:endParaRPr/>
                    </a:p>
                  </a:txBody>
                  <a:tcPr marL="0" marR="0" marT="0" marB="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F2F1F1"/>
                    </a:solidFill>
                  </a:tcPr>
                </a:tc>
                <a:extLst>
                  <a:ext uri="{0D108BD9-81ED-4DB2-BD59-A6C34878D82A}">
                    <a16:rowId xmlns:a16="http://schemas.microsoft.com/office/drawing/2014/main" val="10010"/>
                  </a:ext>
                </a:extLst>
              </a:tr>
              <a:tr h="161925">
                <a:tc>
                  <a:txBody>
                    <a:bodyPr/>
                    <a:lstStyle/>
                    <a:p>
                      <a:pPr marL="0" marR="0" lvl="0" indent="0" algn="ctr" rtl="0">
                        <a:spcBef>
                          <a:spcPts val="0"/>
                        </a:spcBef>
                        <a:spcAft>
                          <a:spcPts val="0"/>
                        </a:spcAft>
                        <a:buNone/>
                      </a:pPr>
                      <a:r>
                        <a:rPr lang="en-US" sz="1000" b="1" i="0" u="none" strike="noStrike" cap="none">
                          <a:solidFill>
                            <a:srgbClr val="000000"/>
                          </a:solidFill>
                          <a:latin typeface="Tahoma"/>
                          <a:ea typeface="Tahoma"/>
                          <a:cs typeface="Tahoma"/>
                          <a:sym typeface="Tahoma"/>
                        </a:rPr>
                        <a:t> </a:t>
                      </a:r>
                      <a:endParaRPr/>
                    </a:p>
                  </a:txBody>
                  <a:tcPr marL="0" marR="0" marT="0" marB="0" anchor="b">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800" b="0" i="0" u="none" strike="noStrike" cap="none">
                          <a:solidFill>
                            <a:srgbClr val="000000"/>
                          </a:solidFill>
                          <a:latin typeface="Arial"/>
                          <a:ea typeface="Arial"/>
                          <a:cs typeface="Arial"/>
                          <a:sym typeface="Arial"/>
                        </a:rPr>
                        <a:t>Networked Sensor Systems</a:t>
                      </a:r>
                      <a:endParaRPr/>
                    </a:p>
                  </a:txBody>
                  <a:tcPr marL="0" marR="0" marT="0" marB="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F2F1F1"/>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Arial"/>
                          <a:ea typeface="Arial"/>
                          <a:cs typeface="Arial"/>
                          <a:sym typeface="Arial"/>
                        </a:rPr>
                        <a:t>34</a:t>
                      </a:r>
                      <a:endParaRPr/>
                    </a:p>
                  </a:txBody>
                  <a:tcPr marL="0" marR="0" marT="0" marB="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F2F1F1"/>
                    </a:solidFill>
                  </a:tcPr>
                </a:tc>
                <a:extLst>
                  <a:ext uri="{0D108BD9-81ED-4DB2-BD59-A6C34878D82A}">
                    <a16:rowId xmlns:a16="http://schemas.microsoft.com/office/drawing/2014/main" val="10011"/>
                  </a:ext>
                </a:extLst>
              </a:tr>
              <a:tr h="161925">
                <a:tc>
                  <a:txBody>
                    <a:bodyPr/>
                    <a:lstStyle/>
                    <a:p>
                      <a:pPr marL="0" marR="0" lvl="0" indent="0" algn="ctr" rtl="0">
                        <a:spcBef>
                          <a:spcPts val="0"/>
                        </a:spcBef>
                        <a:spcAft>
                          <a:spcPts val="0"/>
                        </a:spcAft>
                        <a:buNone/>
                      </a:pPr>
                      <a:r>
                        <a:rPr lang="en-US" sz="1000" b="1" i="0" u="none" strike="noStrike" cap="none">
                          <a:solidFill>
                            <a:srgbClr val="000000"/>
                          </a:solidFill>
                          <a:latin typeface="Tahoma"/>
                          <a:ea typeface="Tahoma"/>
                          <a:cs typeface="Tahoma"/>
                          <a:sym typeface="Tahoma"/>
                        </a:rPr>
                        <a:t> </a:t>
                      </a:r>
                      <a:endParaRPr/>
                    </a:p>
                  </a:txBody>
                  <a:tcPr marL="0" marR="0" marT="0" marB="0" anchor="b">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800" b="0" i="0" u="none" strike="noStrike" cap="none">
                          <a:solidFill>
                            <a:srgbClr val="000000"/>
                          </a:solidFill>
                          <a:latin typeface="Arial"/>
                          <a:ea typeface="Arial"/>
                          <a:cs typeface="Arial"/>
                          <a:sym typeface="Arial"/>
                        </a:rPr>
                        <a:t>Radar Systems</a:t>
                      </a:r>
                      <a:endParaRPr/>
                    </a:p>
                  </a:txBody>
                  <a:tcPr marL="0" marR="0" marT="0" marB="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FDE9D9"/>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Arial"/>
                          <a:ea typeface="Arial"/>
                          <a:cs typeface="Arial"/>
                          <a:sym typeface="Arial"/>
                        </a:rPr>
                        <a:t>651</a:t>
                      </a:r>
                      <a:endParaRPr/>
                    </a:p>
                  </a:txBody>
                  <a:tcPr marL="0" marR="0" marT="0" marB="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F2F1F1"/>
                    </a:solidFill>
                  </a:tcPr>
                </a:tc>
                <a:extLst>
                  <a:ext uri="{0D108BD9-81ED-4DB2-BD59-A6C34878D82A}">
                    <a16:rowId xmlns:a16="http://schemas.microsoft.com/office/drawing/2014/main" val="10012"/>
                  </a:ext>
                </a:extLst>
              </a:tr>
              <a:tr h="161925">
                <a:tc>
                  <a:txBody>
                    <a:bodyPr/>
                    <a:lstStyle/>
                    <a:p>
                      <a:pPr marL="0" marR="0" lvl="0" indent="0" algn="ctr" rtl="0">
                        <a:spcBef>
                          <a:spcPts val="0"/>
                        </a:spcBef>
                        <a:spcAft>
                          <a:spcPts val="0"/>
                        </a:spcAft>
                        <a:buNone/>
                      </a:pPr>
                      <a:r>
                        <a:rPr lang="en-US" sz="1000" b="1" i="0" u="none" strike="noStrike" cap="none">
                          <a:solidFill>
                            <a:srgbClr val="000000"/>
                          </a:solidFill>
                          <a:latin typeface="Tahoma"/>
                          <a:ea typeface="Tahoma"/>
                          <a:cs typeface="Tahoma"/>
                          <a:sym typeface="Tahoma"/>
                        </a:rPr>
                        <a:t> </a:t>
                      </a:r>
                      <a:endParaRPr/>
                    </a:p>
                  </a:txBody>
                  <a:tcPr marL="0" marR="0" marT="0" marB="0" anchor="b">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800" b="0" i="0" u="none" strike="noStrike" cap="none">
                          <a:solidFill>
                            <a:srgbClr val="000000"/>
                          </a:solidFill>
                          <a:latin typeface="Arial"/>
                          <a:ea typeface="Arial"/>
                          <a:cs typeface="Arial"/>
                          <a:sym typeface="Arial"/>
                        </a:rPr>
                        <a:t>Signal Processing in Aerospace and Acoustic Systems</a:t>
                      </a:r>
                      <a:endParaRPr/>
                    </a:p>
                  </a:txBody>
                  <a:tcPr marL="0" marR="0" marT="0" marB="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FDE9D9"/>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Arial"/>
                          <a:ea typeface="Arial"/>
                          <a:cs typeface="Arial"/>
                          <a:sym typeface="Arial"/>
                        </a:rPr>
                        <a:t>222</a:t>
                      </a:r>
                      <a:endParaRPr/>
                    </a:p>
                  </a:txBody>
                  <a:tcPr marL="0" marR="0" marT="0" marB="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F2F1F1"/>
                    </a:solidFill>
                  </a:tcPr>
                </a:tc>
                <a:extLst>
                  <a:ext uri="{0D108BD9-81ED-4DB2-BD59-A6C34878D82A}">
                    <a16:rowId xmlns:a16="http://schemas.microsoft.com/office/drawing/2014/main" val="10013"/>
                  </a:ext>
                </a:extLst>
              </a:tr>
              <a:tr h="161925">
                <a:tc>
                  <a:txBody>
                    <a:bodyPr/>
                    <a:lstStyle/>
                    <a:p>
                      <a:pPr marL="0" marR="0" lvl="0" indent="0" algn="ctr" rtl="0">
                        <a:spcBef>
                          <a:spcPts val="0"/>
                        </a:spcBef>
                        <a:spcAft>
                          <a:spcPts val="0"/>
                        </a:spcAft>
                        <a:buNone/>
                      </a:pPr>
                      <a:r>
                        <a:rPr lang="en-US" sz="1000" b="1" i="0" u="none" strike="noStrike" cap="none">
                          <a:solidFill>
                            <a:srgbClr val="000000"/>
                          </a:solidFill>
                          <a:latin typeface="Tahoma"/>
                          <a:ea typeface="Tahoma"/>
                          <a:cs typeface="Tahoma"/>
                          <a:sym typeface="Tahoma"/>
                        </a:rPr>
                        <a:t> </a:t>
                      </a:r>
                      <a:endParaRPr/>
                    </a:p>
                  </a:txBody>
                  <a:tcPr marL="0" marR="0" marT="0" marB="0" anchor="b">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800" b="0" i="0" u="none" strike="noStrike" cap="none">
                          <a:solidFill>
                            <a:srgbClr val="000000"/>
                          </a:solidFill>
                          <a:latin typeface="Arial"/>
                          <a:ea typeface="Arial"/>
                          <a:cs typeface="Arial"/>
                          <a:sym typeface="Arial"/>
                        </a:rPr>
                        <a:t>Space Systems</a:t>
                      </a:r>
                      <a:endParaRPr/>
                    </a:p>
                  </a:txBody>
                  <a:tcPr marL="0" marR="0" marT="0" marB="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F2F1F1"/>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Arial"/>
                          <a:ea typeface="Arial"/>
                          <a:cs typeface="Arial"/>
                          <a:sym typeface="Arial"/>
                        </a:rPr>
                        <a:t>103</a:t>
                      </a:r>
                      <a:endParaRPr/>
                    </a:p>
                  </a:txBody>
                  <a:tcPr marL="0" marR="0" marT="0" marB="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F2F1F1"/>
                    </a:solidFill>
                  </a:tcPr>
                </a:tc>
                <a:extLst>
                  <a:ext uri="{0D108BD9-81ED-4DB2-BD59-A6C34878D82A}">
                    <a16:rowId xmlns:a16="http://schemas.microsoft.com/office/drawing/2014/main" val="10014"/>
                  </a:ext>
                </a:extLst>
              </a:tr>
              <a:tr h="161925">
                <a:tc>
                  <a:txBody>
                    <a:bodyPr/>
                    <a:lstStyle/>
                    <a:p>
                      <a:pPr marL="0" marR="0" lvl="0" indent="0" algn="ctr" rtl="0">
                        <a:spcBef>
                          <a:spcPts val="0"/>
                        </a:spcBef>
                        <a:spcAft>
                          <a:spcPts val="0"/>
                        </a:spcAft>
                        <a:buNone/>
                      </a:pPr>
                      <a:r>
                        <a:rPr lang="en-US" sz="1000" b="1" i="0" u="none" strike="noStrike" cap="none">
                          <a:solidFill>
                            <a:srgbClr val="000000"/>
                          </a:solidFill>
                          <a:latin typeface="Tahoma"/>
                          <a:ea typeface="Tahoma"/>
                          <a:cs typeface="Tahoma"/>
                          <a:sym typeface="Tahoma"/>
                        </a:rPr>
                        <a:t> </a:t>
                      </a:r>
                      <a:endParaRPr/>
                    </a:p>
                  </a:txBody>
                  <a:tcPr marL="0" marR="0" marT="0" marB="0" anchor="b">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CCCCCC"/>
                      </a:solidFill>
                      <a:prstDash val="solid"/>
                      <a:round/>
                      <a:headEnd type="none" w="sm" len="sm"/>
                      <a:tailEnd type="none" w="sm" len="sm"/>
                    </a:lnB>
                  </a:tcPr>
                </a:tc>
                <a:tc>
                  <a:txBody>
                    <a:bodyPr/>
                    <a:lstStyle/>
                    <a:p>
                      <a:pPr marL="0" marR="0" lvl="0" indent="0" algn="l" rtl="0">
                        <a:spcBef>
                          <a:spcPts val="0"/>
                        </a:spcBef>
                        <a:spcAft>
                          <a:spcPts val="0"/>
                        </a:spcAft>
                        <a:buNone/>
                      </a:pPr>
                      <a:r>
                        <a:rPr lang="en-US" sz="800" b="0" i="0" u="none" strike="noStrike" cap="none">
                          <a:solidFill>
                            <a:srgbClr val="000000"/>
                          </a:solidFill>
                          <a:latin typeface="Arial"/>
                          <a:ea typeface="Arial"/>
                          <a:cs typeface="Arial"/>
                          <a:sym typeface="Arial"/>
                        </a:rPr>
                        <a:t>Target Tracking and Multisensor Systems</a:t>
                      </a:r>
                      <a:endParaRPr/>
                    </a:p>
                  </a:txBody>
                  <a:tcPr marL="0" marR="0" marT="0" marB="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F2F1F1"/>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Arial"/>
                          <a:ea typeface="Arial"/>
                          <a:cs typeface="Arial"/>
                          <a:sym typeface="Arial"/>
                        </a:rPr>
                        <a:t>274</a:t>
                      </a:r>
                      <a:endParaRPr/>
                    </a:p>
                  </a:txBody>
                  <a:tcPr marL="0" marR="0" marT="0" marB="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F2F1F1"/>
                    </a:solidFill>
                  </a:tcPr>
                </a:tc>
                <a:extLst>
                  <a:ext uri="{0D108BD9-81ED-4DB2-BD59-A6C34878D82A}">
                    <a16:rowId xmlns:a16="http://schemas.microsoft.com/office/drawing/2014/main" val="10015"/>
                  </a:ext>
                </a:extLst>
              </a:tr>
              <a:tr h="161925">
                <a:tc>
                  <a:txBody>
                    <a:bodyPr/>
                    <a:lstStyle/>
                    <a:p>
                      <a:pPr marL="0" marR="0" lvl="0" indent="0" algn="ctr" rtl="0">
                        <a:spcBef>
                          <a:spcPts val="0"/>
                        </a:spcBef>
                        <a:spcAft>
                          <a:spcPts val="0"/>
                        </a:spcAft>
                        <a:buNone/>
                      </a:pPr>
                      <a:r>
                        <a:rPr lang="en-US" sz="800" b="1" i="0" u="none" strike="noStrike" cap="none">
                          <a:solidFill>
                            <a:srgbClr val="000000"/>
                          </a:solidFill>
                          <a:latin typeface="Arial"/>
                          <a:ea typeface="Arial"/>
                          <a:cs typeface="Arial"/>
                          <a:sym typeface="Arial"/>
                        </a:rPr>
                        <a:t>Summary</a:t>
                      </a:r>
                      <a:endParaRPr/>
                    </a:p>
                  </a:txBody>
                  <a:tcPr marL="0" marR="0" marT="0" marB="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DFDFDF"/>
                    </a:solidFill>
                  </a:tcPr>
                </a:tc>
                <a:tc>
                  <a:txBody>
                    <a:bodyPr/>
                    <a:lstStyle/>
                    <a:p>
                      <a:pPr marL="0" marR="0" lvl="0" indent="0" algn="l" rtl="0">
                        <a:spcBef>
                          <a:spcPts val="0"/>
                        </a:spcBef>
                        <a:spcAft>
                          <a:spcPts val="0"/>
                        </a:spcAft>
                        <a:buNone/>
                      </a:pPr>
                      <a:r>
                        <a:rPr lang="en-US" sz="1000" b="0" i="0" u="none" strike="noStrike" cap="none">
                          <a:solidFill>
                            <a:srgbClr val="000000"/>
                          </a:solidFill>
                          <a:latin typeface="Tahoma"/>
                          <a:ea typeface="Tahoma"/>
                          <a:cs typeface="Tahoma"/>
                          <a:sym typeface="Tahoma"/>
                        </a:rPr>
                        <a:t> </a:t>
                      </a:r>
                      <a:endParaRPr/>
                    </a:p>
                  </a:txBody>
                  <a:tcPr marL="0" marR="0" marT="0" marB="0" anchor="b">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DFDFDF"/>
                    </a:solidFill>
                  </a:tcPr>
                </a:tc>
                <a:tc>
                  <a:txBody>
                    <a:bodyPr/>
                    <a:lstStyle/>
                    <a:p>
                      <a:pPr marL="0" marR="0" lvl="0" indent="0" algn="r" rtl="0">
                        <a:spcBef>
                          <a:spcPts val="0"/>
                        </a:spcBef>
                        <a:spcAft>
                          <a:spcPts val="0"/>
                        </a:spcAft>
                        <a:buNone/>
                      </a:pPr>
                      <a:r>
                        <a:rPr lang="en-US" sz="800" b="1" i="0" u="none" strike="noStrike" cap="none">
                          <a:solidFill>
                            <a:srgbClr val="000000"/>
                          </a:solidFill>
                          <a:latin typeface="Arial"/>
                          <a:ea typeface="Arial"/>
                          <a:cs typeface="Arial"/>
                          <a:sym typeface="Arial"/>
                        </a:rPr>
                        <a:t>2863</a:t>
                      </a:r>
                      <a:endParaRPr/>
                    </a:p>
                  </a:txBody>
                  <a:tcPr marL="0" marR="0" marT="0" marB="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DFDFDF"/>
                    </a:solidFill>
                  </a:tcPr>
                </a:tc>
                <a:extLst>
                  <a:ext uri="{0D108BD9-81ED-4DB2-BD59-A6C34878D82A}">
                    <a16:rowId xmlns:a16="http://schemas.microsoft.com/office/drawing/2014/main" val="10016"/>
                  </a:ext>
                </a:extLst>
              </a:tr>
            </a:tbl>
          </a:graphicData>
        </a:graphic>
      </p:graphicFrame>
      <p:pic>
        <p:nvPicPr>
          <p:cNvPr id="177" name="Google Shape;177;p10"/>
          <p:cNvPicPr preferRelativeResize="0"/>
          <p:nvPr/>
        </p:nvPicPr>
        <p:blipFill rotWithShape="1">
          <a:blip r:embed="rId3">
            <a:alphaModFix/>
          </a:blip>
          <a:srcRect/>
          <a:stretch/>
        </p:blipFill>
        <p:spPr>
          <a:xfrm>
            <a:off x="10782602" y="4191589"/>
            <a:ext cx="962025" cy="190500"/>
          </a:xfrm>
          <a:prstGeom prst="rect">
            <a:avLst/>
          </a:prstGeom>
          <a:noFill/>
          <a:ln>
            <a:noFill/>
          </a:ln>
        </p:spPr>
      </p:pic>
      <p:pic>
        <p:nvPicPr>
          <p:cNvPr id="178" name="Google Shape;178;p10"/>
          <p:cNvPicPr preferRelativeResize="0"/>
          <p:nvPr/>
        </p:nvPicPr>
        <p:blipFill rotWithShape="1">
          <a:blip r:embed="rId4">
            <a:alphaModFix/>
          </a:blip>
          <a:srcRect/>
          <a:stretch/>
        </p:blipFill>
        <p:spPr>
          <a:xfrm>
            <a:off x="10769394" y="4512100"/>
            <a:ext cx="962025" cy="190500"/>
          </a:xfrm>
          <a:prstGeom prst="rect">
            <a:avLst/>
          </a:prstGeom>
          <a:noFill/>
          <a:ln>
            <a:noFill/>
          </a:ln>
        </p:spPr>
      </p:pic>
      <p:sp>
        <p:nvSpPr>
          <p:cNvPr id="179" name="Google Shape;179;p10"/>
          <p:cNvSpPr txBox="1"/>
          <p:nvPr/>
        </p:nvSpPr>
        <p:spPr>
          <a:xfrm>
            <a:off x="4038600" y="6488328"/>
            <a:ext cx="4114800" cy="36512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C70AC"/>
              </a:buClr>
              <a:buSzPts val="1200"/>
              <a:buFont typeface="Calibri"/>
              <a:buNone/>
            </a:pPr>
            <a:fld id="{00000000-1234-1234-1234-123412341234}" type="slidenum">
              <a:rPr lang="en-US" sz="1200">
                <a:solidFill>
                  <a:srgbClr val="0C70AC"/>
                </a:solidFill>
                <a:latin typeface="Calibri"/>
                <a:ea typeface="Calibri"/>
                <a:cs typeface="Calibri"/>
                <a:sym typeface="Calibri"/>
              </a:rPr>
              <a:t>10</a:t>
            </a:fld>
            <a:endParaRPr sz="1200">
              <a:solidFill>
                <a:srgbClr val="0C70AC"/>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1"/>
          <p:cNvSpPr txBox="1">
            <a:spLocks noGrp="1"/>
          </p:cNvSpPr>
          <p:nvPr>
            <p:ph type="title"/>
          </p:nvPr>
        </p:nvSpPr>
        <p:spPr>
          <a:xfrm>
            <a:off x="734807" y="59679"/>
            <a:ext cx="10515600" cy="48339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400"/>
              <a:buFont typeface="Calibri"/>
              <a:buNone/>
            </a:pPr>
            <a:r>
              <a:rPr lang="en-US">
                <a:solidFill>
                  <a:schemeClr val="lt1"/>
                </a:solidFill>
              </a:rPr>
              <a:t>EOY Report – AI Status</a:t>
            </a:r>
            <a:endParaRPr/>
          </a:p>
        </p:txBody>
      </p:sp>
      <p:graphicFrame>
        <p:nvGraphicFramePr>
          <p:cNvPr id="185" name="Google Shape;185;p11"/>
          <p:cNvGraphicFramePr/>
          <p:nvPr/>
        </p:nvGraphicFramePr>
        <p:xfrm>
          <a:off x="851097" y="1214633"/>
          <a:ext cx="3000000" cy="3000000"/>
        </p:xfrm>
        <a:graphic>
          <a:graphicData uri="http://schemas.openxmlformats.org/drawingml/2006/table">
            <a:tbl>
              <a:tblPr>
                <a:noFill/>
                <a:tableStyleId>{E2D465EF-9371-4921-B90D-5C579725F7FA}</a:tableStyleId>
              </a:tblPr>
              <a:tblGrid>
                <a:gridCol w="814300">
                  <a:extLst>
                    <a:ext uri="{9D8B030D-6E8A-4147-A177-3AD203B41FA5}">
                      <a16:colId xmlns:a16="http://schemas.microsoft.com/office/drawing/2014/main" val="20000"/>
                    </a:ext>
                  </a:extLst>
                </a:gridCol>
                <a:gridCol w="2587900">
                  <a:extLst>
                    <a:ext uri="{9D8B030D-6E8A-4147-A177-3AD203B41FA5}">
                      <a16:colId xmlns:a16="http://schemas.microsoft.com/office/drawing/2014/main" val="20001"/>
                    </a:ext>
                  </a:extLst>
                </a:gridCol>
                <a:gridCol w="959300">
                  <a:extLst>
                    <a:ext uri="{9D8B030D-6E8A-4147-A177-3AD203B41FA5}">
                      <a16:colId xmlns:a16="http://schemas.microsoft.com/office/drawing/2014/main" val="20002"/>
                    </a:ext>
                  </a:extLst>
                </a:gridCol>
              </a:tblGrid>
              <a:tr h="171450">
                <a:tc>
                  <a:txBody>
                    <a:bodyPr/>
                    <a:lstStyle/>
                    <a:p>
                      <a:pPr marL="0" marR="0" lvl="0" indent="0" algn="ctr" rtl="0">
                        <a:spcBef>
                          <a:spcPts val="0"/>
                        </a:spcBef>
                        <a:spcAft>
                          <a:spcPts val="0"/>
                        </a:spcAft>
                        <a:buNone/>
                      </a:pPr>
                      <a:r>
                        <a:rPr lang="en-US" sz="800" b="1" i="0" u="none" strike="noStrike" cap="none">
                          <a:solidFill>
                            <a:srgbClr val="000000"/>
                          </a:solidFill>
                          <a:latin typeface="Arial"/>
                          <a:ea typeface="Arial"/>
                          <a:cs typeface="Arial"/>
                          <a:sym typeface="Arial"/>
                        </a:rPr>
                        <a:t>Submission Year</a:t>
                      </a:r>
                      <a:endParaRPr/>
                    </a:p>
                  </a:txBody>
                  <a:tcPr marL="0" marR="0" marT="0" marB="0">
                    <a:lnL w="12700" cap="flat" cmpd="sng">
                      <a:solidFill>
                        <a:srgbClr val="608BB4"/>
                      </a:solidFill>
                      <a:prstDash val="solid"/>
                      <a:round/>
                      <a:headEnd type="none" w="sm" len="sm"/>
                      <a:tailEnd type="none" w="sm" len="sm"/>
                    </a:lnL>
                    <a:lnR w="12700" cap="flat" cmpd="sng">
                      <a:solidFill>
                        <a:srgbClr val="608BB4"/>
                      </a:solidFill>
                      <a:prstDash val="solid"/>
                      <a:round/>
                      <a:headEnd type="none" w="sm" len="sm"/>
                      <a:tailEnd type="none" w="sm" len="sm"/>
                    </a:lnR>
                    <a:lnT w="12700" cap="flat" cmpd="sng">
                      <a:solidFill>
                        <a:srgbClr val="608BB4"/>
                      </a:solidFill>
                      <a:prstDash val="solid"/>
                      <a:round/>
                      <a:headEnd type="none" w="sm" len="sm"/>
                      <a:tailEnd type="none" w="sm" len="sm"/>
                    </a:lnT>
                    <a:lnB w="12700" cap="flat" cmpd="sng">
                      <a:solidFill>
                        <a:srgbClr val="608BB4"/>
                      </a:solidFill>
                      <a:prstDash val="solid"/>
                      <a:round/>
                      <a:headEnd type="none" w="sm" len="sm"/>
                      <a:tailEnd type="none" w="sm" len="sm"/>
                    </a:lnB>
                    <a:solidFill>
                      <a:srgbClr val="BFD2E2"/>
                    </a:solidFill>
                  </a:tcPr>
                </a:tc>
                <a:tc>
                  <a:txBody>
                    <a:bodyPr/>
                    <a:lstStyle/>
                    <a:p>
                      <a:pPr marL="0" marR="0" lvl="0" indent="0" algn="ctr" rtl="0">
                        <a:spcBef>
                          <a:spcPts val="0"/>
                        </a:spcBef>
                        <a:spcAft>
                          <a:spcPts val="0"/>
                        </a:spcAft>
                        <a:buNone/>
                      </a:pPr>
                      <a:r>
                        <a:rPr lang="en-US" sz="800" b="1" i="0" u="none" strike="noStrike" cap="none">
                          <a:solidFill>
                            <a:srgbClr val="000000"/>
                          </a:solidFill>
                          <a:latin typeface="Arial"/>
                          <a:ea typeface="Arial"/>
                          <a:cs typeface="Arial"/>
                          <a:sym typeface="Arial"/>
                        </a:rPr>
                        <a:t>Techincal Area</a:t>
                      </a:r>
                      <a:endParaRPr/>
                    </a:p>
                  </a:txBody>
                  <a:tcPr marL="0" marR="0" marT="0" marB="0">
                    <a:lnL w="12700" cap="flat" cmpd="sng">
                      <a:solidFill>
                        <a:srgbClr val="608BB4"/>
                      </a:solidFill>
                      <a:prstDash val="solid"/>
                      <a:round/>
                      <a:headEnd type="none" w="sm" len="sm"/>
                      <a:tailEnd type="none" w="sm" len="sm"/>
                    </a:lnL>
                    <a:lnR w="12700" cap="flat" cmpd="sng">
                      <a:solidFill>
                        <a:srgbClr val="608BB4"/>
                      </a:solidFill>
                      <a:prstDash val="solid"/>
                      <a:round/>
                      <a:headEnd type="none" w="sm" len="sm"/>
                      <a:tailEnd type="none" w="sm" len="sm"/>
                    </a:lnR>
                    <a:lnT w="12700" cap="flat" cmpd="sng">
                      <a:solidFill>
                        <a:srgbClr val="608BB4"/>
                      </a:solidFill>
                      <a:prstDash val="solid"/>
                      <a:round/>
                      <a:headEnd type="none" w="sm" len="sm"/>
                      <a:tailEnd type="none" w="sm" len="sm"/>
                    </a:lnT>
                    <a:lnB w="12700" cap="flat" cmpd="sng">
                      <a:solidFill>
                        <a:srgbClr val="CCCCCC"/>
                      </a:solidFill>
                      <a:prstDash val="solid"/>
                      <a:round/>
                      <a:headEnd type="none" w="sm" len="sm"/>
                      <a:tailEnd type="none" w="sm" len="sm"/>
                    </a:lnB>
                    <a:solidFill>
                      <a:srgbClr val="BFD2E2"/>
                    </a:solidFill>
                  </a:tcPr>
                </a:tc>
                <a:tc>
                  <a:txBody>
                    <a:bodyPr/>
                    <a:lstStyle/>
                    <a:p>
                      <a:pPr marL="0" marR="0" lvl="0" indent="0" algn="ctr" rtl="0">
                        <a:spcBef>
                          <a:spcPts val="0"/>
                        </a:spcBef>
                        <a:spcAft>
                          <a:spcPts val="0"/>
                        </a:spcAft>
                        <a:buNone/>
                      </a:pPr>
                      <a:r>
                        <a:rPr lang="en-US" sz="800" b="1" i="0" u="none" strike="noStrike" cap="none">
                          <a:solidFill>
                            <a:srgbClr val="000000"/>
                          </a:solidFill>
                          <a:latin typeface="Arial"/>
                          <a:ea typeface="Arial"/>
                          <a:cs typeface="Arial"/>
                          <a:sym typeface="Arial"/>
                        </a:rPr>
                        <a:t># of submissions</a:t>
                      </a:r>
                      <a:endParaRPr/>
                    </a:p>
                  </a:txBody>
                  <a:tcPr marL="0" marR="0" marT="0" marB="0">
                    <a:lnL w="12700" cap="flat" cmpd="sng">
                      <a:solidFill>
                        <a:srgbClr val="608BB4"/>
                      </a:solidFill>
                      <a:prstDash val="solid"/>
                      <a:round/>
                      <a:headEnd type="none" w="sm" len="sm"/>
                      <a:tailEnd type="none" w="sm" len="sm"/>
                    </a:lnL>
                    <a:lnR w="12700" cap="flat" cmpd="sng">
                      <a:solidFill>
                        <a:srgbClr val="608BB4"/>
                      </a:solidFill>
                      <a:prstDash val="solid"/>
                      <a:round/>
                      <a:headEnd type="none" w="sm" len="sm"/>
                      <a:tailEnd type="none" w="sm" len="sm"/>
                    </a:lnR>
                    <a:lnT w="12700" cap="flat" cmpd="sng">
                      <a:solidFill>
                        <a:srgbClr val="608BB4"/>
                      </a:solidFill>
                      <a:prstDash val="solid"/>
                      <a:round/>
                      <a:headEnd type="none" w="sm" len="sm"/>
                      <a:tailEnd type="none" w="sm" len="sm"/>
                    </a:lnT>
                    <a:lnB w="12700" cap="flat" cmpd="sng">
                      <a:solidFill>
                        <a:srgbClr val="CCCCCC"/>
                      </a:solidFill>
                      <a:prstDash val="solid"/>
                      <a:round/>
                      <a:headEnd type="none" w="sm" len="sm"/>
                      <a:tailEnd type="none" w="sm" len="sm"/>
                    </a:lnB>
                    <a:solidFill>
                      <a:srgbClr val="BFD2E2"/>
                    </a:solidFill>
                  </a:tcPr>
                </a:tc>
                <a:extLst>
                  <a:ext uri="{0D108BD9-81ED-4DB2-BD59-A6C34878D82A}">
                    <a16:rowId xmlns:a16="http://schemas.microsoft.com/office/drawing/2014/main" val="10000"/>
                  </a:ext>
                </a:extLst>
              </a:tr>
              <a:tr h="171450">
                <a:tc>
                  <a:txBody>
                    <a:bodyPr/>
                    <a:lstStyle/>
                    <a:p>
                      <a:pPr marL="0" marR="0" lvl="0" indent="0" algn="ctr" rtl="0">
                        <a:spcBef>
                          <a:spcPts val="0"/>
                        </a:spcBef>
                        <a:spcAft>
                          <a:spcPts val="0"/>
                        </a:spcAft>
                        <a:buNone/>
                      </a:pPr>
                      <a:r>
                        <a:rPr lang="en-US" sz="800" b="1" i="0" u="none" strike="noStrike" cap="none">
                          <a:solidFill>
                            <a:srgbClr val="000000"/>
                          </a:solidFill>
                          <a:latin typeface="Arial"/>
                          <a:ea typeface="Arial"/>
                          <a:cs typeface="Arial"/>
                          <a:sym typeface="Arial"/>
                        </a:rPr>
                        <a:t>2022</a:t>
                      </a:r>
                      <a:endParaRPr/>
                    </a:p>
                  </a:txBody>
                  <a:tcPr marL="0" marR="0" marT="0" marB="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608BB4"/>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800" b="0" i="0" u="none" strike="noStrike" cap="none">
                          <a:solidFill>
                            <a:srgbClr val="000000"/>
                          </a:solidFill>
                          <a:latin typeface="Arial"/>
                          <a:ea typeface="Arial"/>
                          <a:cs typeface="Arial"/>
                          <a:sym typeface="Arial"/>
                        </a:rPr>
                        <a:t>Autonomous Systems</a:t>
                      </a:r>
                      <a:endParaRPr/>
                    </a:p>
                  </a:txBody>
                  <a:tcPr marL="0" marR="0" marT="0" marB="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EBF1DE"/>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Arial"/>
                          <a:ea typeface="Arial"/>
                          <a:cs typeface="Arial"/>
                          <a:sym typeface="Arial"/>
                        </a:rPr>
                        <a:t>112</a:t>
                      </a:r>
                      <a:endParaRPr/>
                    </a:p>
                  </a:txBody>
                  <a:tcPr marL="0" marR="0" marT="0" marB="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F2F1F1"/>
                    </a:solidFill>
                  </a:tcPr>
                </a:tc>
                <a:extLst>
                  <a:ext uri="{0D108BD9-81ED-4DB2-BD59-A6C34878D82A}">
                    <a16:rowId xmlns:a16="http://schemas.microsoft.com/office/drawing/2014/main" val="10001"/>
                  </a:ext>
                </a:extLst>
              </a:tr>
              <a:tr h="171450">
                <a:tc>
                  <a:txBody>
                    <a:bodyPr/>
                    <a:lstStyle/>
                    <a:p>
                      <a:pPr marL="0" marR="0" lvl="0" indent="0" algn="ctr" rtl="0">
                        <a:spcBef>
                          <a:spcPts val="0"/>
                        </a:spcBef>
                        <a:spcAft>
                          <a:spcPts val="0"/>
                        </a:spcAft>
                        <a:buNone/>
                      </a:pPr>
                      <a:r>
                        <a:rPr lang="en-US" sz="800" b="1" i="0" u="none" strike="noStrike" cap="none">
                          <a:solidFill>
                            <a:srgbClr val="000000"/>
                          </a:solidFill>
                          <a:latin typeface="Arial"/>
                          <a:ea typeface="Arial"/>
                          <a:cs typeface="Arial"/>
                          <a:sym typeface="Arial"/>
                        </a:rPr>
                        <a:t> </a:t>
                      </a:r>
                      <a:endParaRPr/>
                    </a:p>
                  </a:txBody>
                  <a:tcPr marL="0" marR="0" marT="0" marB="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800" b="0" i="0" u="none" strike="noStrike" cap="none">
                          <a:solidFill>
                            <a:srgbClr val="000000"/>
                          </a:solidFill>
                          <a:latin typeface="Arial"/>
                          <a:ea typeface="Arial"/>
                          <a:cs typeface="Arial"/>
                          <a:sym typeface="Arial"/>
                        </a:rPr>
                        <a:t>Avionics Systems</a:t>
                      </a:r>
                      <a:endParaRPr/>
                    </a:p>
                  </a:txBody>
                  <a:tcPr marL="0" marR="0" marT="0" marB="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tc>
                  <a:txBody>
                    <a:bodyPr/>
                    <a:lstStyle/>
                    <a:p>
                      <a:pPr marL="0" marR="0" lvl="0" indent="0" algn="r" rtl="0">
                        <a:spcBef>
                          <a:spcPts val="0"/>
                        </a:spcBef>
                        <a:spcAft>
                          <a:spcPts val="0"/>
                        </a:spcAft>
                        <a:buNone/>
                      </a:pPr>
                      <a:r>
                        <a:rPr lang="en-US" sz="800" b="0" i="0" u="none" strike="noStrike" cap="none">
                          <a:solidFill>
                            <a:srgbClr val="000000"/>
                          </a:solidFill>
                          <a:latin typeface="Arial"/>
                          <a:ea typeface="Arial"/>
                          <a:cs typeface="Arial"/>
                          <a:sym typeface="Arial"/>
                        </a:rPr>
                        <a:t>41</a:t>
                      </a:r>
                      <a:endParaRPr/>
                    </a:p>
                  </a:txBody>
                  <a:tcPr marL="0" marR="0" marT="0" marB="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F2F1F1"/>
                    </a:solidFill>
                  </a:tcPr>
                </a:tc>
                <a:extLst>
                  <a:ext uri="{0D108BD9-81ED-4DB2-BD59-A6C34878D82A}">
                    <a16:rowId xmlns:a16="http://schemas.microsoft.com/office/drawing/2014/main" val="10002"/>
                  </a:ext>
                </a:extLst>
              </a:tr>
              <a:tr h="171450">
                <a:tc>
                  <a:txBody>
                    <a:bodyPr/>
                    <a:lstStyle/>
                    <a:p>
                      <a:pPr marL="0" marR="0" lvl="0" indent="0" algn="ctr" rtl="0">
                        <a:spcBef>
                          <a:spcPts val="0"/>
                        </a:spcBef>
                        <a:spcAft>
                          <a:spcPts val="0"/>
                        </a:spcAft>
                        <a:buNone/>
                      </a:pPr>
                      <a:r>
                        <a:rPr lang="en-US" sz="800" b="1" i="0" u="none" strike="noStrike" cap="none">
                          <a:solidFill>
                            <a:srgbClr val="000000"/>
                          </a:solidFill>
                          <a:latin typeface="Arial"/>
                          <a:ea typeface="Arial"/>
                          <a:cs typeface="Arial"/>
                          <a:sym typeface="Arial"/>
                        </a:rPr>
                        <a:t> </a:t>
                      </a:r>
                      <a:endParaRPr/>
                    </a:p>
                  </a:txBody>
                  <a:tcPr marL="0" marR="0" marT="0" marB="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800" b="0" i="0" u="none" strike="noStrike" cap="none">
                          <a:solidFill>
                            <a:srgbClr val="000000"/>
                          </a:solidFill>
                          <a:latin typeface="Arial"/>
                          <a:ea typeface="Arial"/>
                          <a:cs typeface="Arial"/>
                          <a:sym typeface="Arial"/>
                        </a:rPr>
                        <a:t>Communication Systems and Networks</a:t>
                      </a:r>
                      <a:endParaRPr/>
                    </a:p>
                  </a:txBody>
                  <a:tcPr marL="0" marR="0" marT="0" marB="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tc>
                  <a:txBody>
                    <a:bodyPr/>
                    <a:lstStyle/>
                    <a:p>
                      <a:pPr marL="0" marR="0" lvl="0" indent="0" algn="r" rtl="0">
                        <a:spcBef>
                          <a:spcPts val="0"/>
                        </a:spcBef>
                        <a:spcAft>
                          <a:spcPts val="0"/>
                        </a:spcAft>
                        <a:buNone/>
                      </a:pPr>
                      <a:r>
                        <a:rPr lang="en-US" sz="800" b="0" i="0" u="none" strike="noStrike" cap="none">
                          <a:solidFill>
                            <a:srgbClr val="000000"/>
                          </a:solidFill>
                          <a:latin typeface="Arial"/>
                          <a:ea typeface="Arial"/>
                          <a:cs typeface="Arial"/>
                          <a:sym typeface="Arial"/>
                        </a:rPr>
                        <a:t>194</a:t>
                      </a:r>
                      <a:endParaRPr/>
                    </a:p>
                  </a:txBody>
                  <a:tcPr marL="0" marR="0" marT="0" marB="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F2F1F1"/>
                    </a:solidFill>
                  </a:tcPr>
                </a:tc>
                <a:extLst>
                  <a:ext uri="{0D108BD9-81ED-4DB2-BD59-A6C34878D82A}">
                    <a16:rowId xmlns:a16="http://schemas.microsoft.com/office/drawing/2014/main" val="10003"/>
                  </a:ext>
                </a:extLst>
              </a:tr>
              <a:tr h="171450">
                <a:tc>
                  <a:txBody>
                    <a:bodyPr/>
                    <a:lstStyle/>
                    <a:p>
                      <a:pPr marL="0" marR="0" lvl="0" indent="0" algn="ctr" rtl="0">
                        <a:spcBef>
                          <a:spcPts val="0"/>
                        </a:spcBef>
                        <a:spcAft>
                          <a:spcPts val="0"/>
                        </a:spcAft>
                        <a:buNone/>
                      </a:pPr>
                      <a:r>
                        <a:rPr lang="en-US" sz="800" b="1" i="0" u="none" strike="noStrike" cap="none">
                          <a:solidFill>
                            <a:srgbClr val="000000"/>
                          </a:solidFill>
                          <a:latin typeface="Arial"/>
                          <a:ea typeface="Arial"/>
                          <a:cs typeface="Arial"/>
                          <a:sym typeface="Arial"/>
                        </a:rPr>
                        <a:t> </a:t>
                      </a:r>
                      <a:endParaRPr/>
                    </a:p>
                  </a:txBody>
                  <a:tcPr marL="0" marR="0" marT="0" marB="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800" b="0" i="0" u="none" strike="noStrike" cap="none">
                          <a:solidFill>
                            <a:srgbClr val="000000"/>
                          </a:solidFill>
                          <a:latin typeface="Arial"/>
                          <a:ea typeface="Arial"/>
                          <a:cs typeface="Arial"/>
                          <a:sym typeface="Arial"/>
                        </a:rPr>
                        <a:t>Electro-optic and Infrared Systems</a:t>
                      </a:r>
                      <a:endParaRPr/>
                    </a:p>
                  </a:txBody>
                  <a:tcPr marL="0" marR="0" marT="0" marB="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F2F1F1"/>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Arial"/>
                          <a:ea typeface="Arial"/>
                          <a:cs typeface="Arial"/>
                          <a:sym typeface="Arial"/>
                        </a:rPr>
                        <a:t>19</a:t>
                      </a:r>
                      <a:endParaRPr/>
                    </a:p>
                  </a:txBody>
                  <a:tcPr marL="0" marR="0" marT="0" marB="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F2F1F1"/>
                    </a:solidFill>
                  </a:tcPr>
                </a:tc>
                <a:extLst>
                  <a:ext uri="{0D108BD9-81ED-4DB2-BD59-A6C34878D82A}">
                    <a16:rowId xmlns:a16="http://schemas.microsoft.com/office/drawing/2014/main" val="10004"/>
                  </a:ext>
                </a:extLst>
              </a:tr>
              <a:tr h="171450">
                <a:tc>
                  <a:txBody>
                    <a:bodyPr/>
                    <a:lstStyle/>
                    <a:p>
                      <a:pPr marL="0" marR="0" lvl="0" indent="0" algn="ctr" rtl="0">
                        <a:spcBef>
                          <a:spcPts val="0"/>
                        </a:spcBef>
                        <a:spcAft>
                          <a:spcPts val="0"/>
                        </a:spcAft>
                        <a:buNone/>
                      </a:pPr>
                      <a:r>
                        <a:rPr lang="en-US" sz="800" b="1" i="0" u="none" strike="noStrike" cap="none">
                          <a:solidFill>
                            <a:srgbClr val="000000"/>
                          </a:solidFill>
                          <a:latin typeface="Arial"/>
                          <a:ea typeface="Arial"/>
                          <a:cs typeface="Arial"/>
                          <a:sym typeface="Arial"/>
                        </a:rPr>
                        <a:t> </a:t>
                      </a:r>
                      <a:endParaRPr/>
                    </a:p>
                  </a:txBody>
                  <a:tcPr marL="0" marR="0" marT="0" marB="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800" b="0" i="0" u="none" strike="noStrike" cap="none">
                          <a:solidFill>
                            <a:srgbClr val="000000"/>
                          </a:solidFill>
                          <a:latin typeface="Arial"/>
                          <a:ea typeface="Arial"/>
                          <a:cs typeface="Arial"/>
                          <a:sym typeface="Arial"/>
                        </a:rPr>
                        <a:t>Electronic Warfare Systems</a:t>
                      </a:r>
                      <a:endParaRPr/>
                    </a:p>
                  </a:txBody>
                  <a:tcPr marL="0" marR="0" marT="0" marB="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FDE9D9"/>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Arial"/>
                          <a:ea typeface="Arial"/>
                          <a:cs typeface="Arial"/>
                          <a:sym typeface="Arial"/>
                        </a:rPr>
                        <a:t>71</a:t>
                      </a:r>
                      <a:endParaRPr/>
                    </a:p>
                  </a:txBody>
                  <a:tcPr marL="0" marR="0" marT="0" marB="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F2F1F1"/>
                    </a:solidFill>
                  </a:tcPr>
                </a:tc>
                <a:extLst>
                  <a:ext uri="{0D108BD9-81ED-4DB2-BD59-A6C34878D82A}">
                    <a16:rowId xmlns:a16="http://schemas.microsoft.com/office/drawing/2014/main" val="10005"/>
                  </a:ext>
                </a:extLst>
              </a:tr>
              <a:tr h="171450">
                <a:tc>
                  <a:txBody>
                    <a:bodyPr/>
                    <a:lstStyle/>
                    <a:p>
                      <a:pPr marL="0" marR="0" lvl="0" indent="0" algn="ctr" rtl="0">
                        <a:spcBef>
                          <a:spcPts val="0"/>
                        </a:spcBef>
                        <a:spcAft>
                          <a:spcPts val="0"/>
                        </a:spcAft>
                        <a:buNone/>
                      </a:pPr>
                      <a:r>
                        <a:rPr lang="en-US" sz="800" b="1" i="0" u="none" strike="noStrike" cap="none">
                          <a:solidFill>
                            <a:srgbClr val="000000"/>
                          </a:solidFill>
                          <a:latin typeface="Arial"/>
                          <a:ea typeface="Arial"/>
                          <a:cs typeface="Arial"/>
                          <a:sym typeface="Arial"/>
                        </a:rPr>
                        <a:t> </a:t>
                      </a:r>
                      <a:endParaRPr/>
                    </a:p>
                  </a:txBody>
                  <a:tcPr marL="0" marR="0" marT="0" marB="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800" b="0" i="0" u="none" strike="noStrike" cap="none">
                          <a:solidFill>
                            <a:srgbClr val="000000"/>
                          </a:solidFill>
                          <a:latin typeface="Arial"/>
                          <a:ea typeface="Arial"/>
                          <a:cs typeface="Arial"/>
                          <a:sym typeface="Arial"/>
                        </a:rPr>
                        <a:t>Energy Conversion Systems</a:t>
                      </a:r>
                      <a:endParaRPr/>
                    </a:p>
                  </a:txBody>
                  <a:tcPr marL="0" marR="0" marT="0" marB="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F2F1F1"/>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Arial"/>
                          <a:ea typeface="Arial"/>
                          <a:cs typeface="Arial"/>
                          <a:sym typeface="Arial"/>
                        </a:rPr>
                        <a:t>36</a:t>
                      </a:r>
                      <a:endParaRPr/>
                    </a:p>
                  </a:txBody>
                  <a:tcPr marL="0" marR="0" marT="0" marB="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F2F1F1"/>
                    </a:solidFill>
                  </a:tcPr>
                </a:tc>
                <a:extLst>
                  <a:ext uri="{0D108BD9-81ED-4DB2-BD59-A6C34878D82A}">
                    <a16:rowId xmlns:a16="http://schemas.microsoft.com/office/drawing/2014/main" val="10006"/>
                  </a:ext>
                </a:extLst>
              </a:tr>
              <a:tr h="171450">
                <a:tc>
                  <a:txBody>
                    <a:bodyPr/>
                    <a:lstStyle/>
                    <a:p>
                      <a:pPr marL="0" marR="0" lvl="0" indent="0" algn="ctr" rtl="0">
                        <a:spcBef>
                          <a:spcPts val="0"/>
                        </a:spcBef>
                        <a:spcAft>
                          <a:spcPts val="0"/>
                        </a:spcAft>
                        <a:buNone/>
                      </a:pPr>
                      <a:r>
                        <a:rPr lang="en-US" sz="800" b="1" i="0" u="none" strike="noStrike" cap="none">
                          <a:solidFill>
                            <a:srgbClr val="000000"/>
                          </a:solidFill>
                          <a:latin typeface="Arial"/>
                          <a:ea typeface="Arial"/>
                          <a:cs typeface="Arial"/>
                          <a:sym typeface="Arial"/>
                        </a:rPr>
                        <a:t> </a:t>
                      </a:r>
                      <a:endParaRPr/>
                    </a:p>
                  </a:txBody>
                  <a:tcPr marL="0" marR="0" marT="0" marB="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800" b="0" i="0" u="none" strike="noStrike" cap="none">
                          <a:solidFill>
                            <a:srgbClr val="000000"/>
                          </a:solidFill>
                          <a:latin typeface="Arial"/>
                          <a:ea typeface="Arial"/>
                          <a:cs typeface="Arial"/>
                          <a:sym typeface="Arial"/>
                        </a:rPr>
                        <a:t>Fault Tolerant Systems</a:t>
                      </a:r>
                      <a:endParaRPr/>
                    </a:p>
                  </a:txBody>
                  <a:tcPr marL="0" marR="0" marT="0" marB="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F2F1F1"/>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Arial"/>
                          <a:ea typeface="Arial"/>
                          <a:cs typeface="Arial"/>
                          <a:sym typeface="Arial"/>
                        </a:rPr>
                        <a:t>62</a:t>
                      </a:r>
                      <a:endParaRPr/>
                    </a:p>
                  </a:txBody>
                  <a:tcPr marL="0" marR="0" marT="0" marB="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F2F1F1"/>
                    </a:solidFill>
                  </a:tcPr>
                </a:tc>
                <a:extLst>
                  <a:ext uri="{0D108BD9-81ED-4DB2-BD59-A6C34878D82A}">
                    <a16:rowId xmlns:a16="http://schemas.microsoft.com/office/drawing/2014/main" val="10007"/>
                  </a:ext>
                </a:extLst>
              </a:tr>
              <a:tr h="171450">
                <a:tc>
                  <a:txBody>
                    <a:bodyPr/>
                    <a:lstStyle/>
                    <a:p>
                      <a:pPr marL="0" marR="0" lvl="0" indent="0" algn="ctr" rtl="0">
                        <a:spcBef>
                          <a:spcPts val="0"/>
                        </a:spcBef>
                        <a:spcAft>
                          <a:spcPts val="0"/>
                        </a:spcAft>
                        <a:buNone/>
                      </a:pPr>
                      <a:r>
                        <a:rPr lang="en-US" sz="800" b="1" i="0" u="none" strike="noStrike" cap="none">
                          <a:solidFill>
                            <a:srgbClr val="000000"/>
                          </a:solidFill>
                          <a:latin typeface="Arial"/>
                          <a:ea typeface="Arial"/>
                          <a:cs typeface="Arial"/>
                          <a:sym typeface="Arial"/>
                        </a:rPr>
                        <a:t> </a:t>
                      </a:r>
                      <a:endParaRPr/>
                    </a:p>
                  </a:txBody>
                  <a:tcPr marL="0" marR="0" marT="0" marB="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800" b="0" i="0" u="none" strike="noStrike" cap="none">
                          <a:solidFill>
                            <a:srgbClr val="000000"/>
                          </a:solidFill>
                          <a:latin typeface="Arial"/>
                          <a:ea typeface="Arial"/>
                          <a:cs typeface="Arial"/>
                          <a:sym typeface="Arial"/>
                        </a:rPr>
                        <a:t>Guidance and Control Systems</a:t>
                      </a:r>
                      <a:endParaRPr/>
                    </a:p>
                  </a:txBody>
                  <a:tcPr marL="0" marR="0" marT="0" marB="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EBF1DE"/>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Arial"/>
                          <a:ea typeface="Arial"/>
                          <a:cs typeface="Arial"/>
                          <a:sym typeface="Arial"/>
                        </a:rPr>
                        <a:t>432</a:t>
                      </a:r>
                      <a:endParaRPr/>
                    </a:p>
                  </a:txBody>
                  <a:tcPr marL="0" marR="0" marT="0" marB="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F2F1F1"/>
                    </a:solidFill>
                  </a:tcPr>
                </a:tc>
                <a:extLst>
                  <a:ext uri="{0D108BD9-81ED-4DB2-BD59-A6C34878D82A}">
                    <a16:rowId xmlns:a16="http://schemas.microsoft.com/office/drawing/2014/main" val="10008"/>
                  </a:ext>
                </a:extLst>
              </a:tr>
              <a:tr h="171450">
                <a:tc>
                  <a:txBody>
                    <a:bodyPr/>
                    <a:lstStyle/>
                    <a:p>
                      <a:pPr marL="0" marR="0" lvl="0" indent="0" algn="ctr" rtl="0">
                        <a:spcBef>
                          <a:spcPts val="0"/>
                        </a:spcBef>
                        <a:spcAft>
                          <a:spcPts val="0"/>
                        </a:spcAft>
                        <a:buNone/>
                      </a:pPr>
                      <a:r>
                        <a:rPr lang="en-US" sz="800" b="1" i="0" u="none" strike="noStrike" cap="none">
                          <a:solidFill>
                            <a:srgbClr val="000000"/>
                          </a:solidFill>
                          <a:latin typeface="Arial"/>
                          <a:ea typeface="Arial"/>
                          <a:cs typeface="Arial"/>
                          <a:sym typeface="Arial"/>
                        </a:rPr>
                        <a:t> </a:t>
                      </a:r>
                      <a:endParaRPr/>
                    </a:p>
                  </a:txBody>
                  <a:tcPr marL="0" marR="0" marT="0" marB="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800" b="0" i="0" u="none" strike="noStrike" cap="none">
                          <a:solidFill>
                            <a:srgbClr val="000000"/>
                          </a:solidFill>
                          <a:latin typeface="Arial"/>
                          <a:ea typeface="Arial"/>
                          <a:cs typeface="Arial"/>
                          <a:sym typeface="Arial"/>
                        </a:rPr>
                        <a:t>Intelligent Systems</a:t>
                      </a:r>
                      <a:endParaRPr/>
                    </a:p>
                  </a:txBody>
                  <a:tcPr marL="0" marR="0" marT="0" marB="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F2F1F1"/>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Arial"/>
                          <a:ea typeface="Arial"/>
                          <a:cs typeface="Arial"/>
                          <a:sym typeface="Arial"/>
                        </a:rPr>
                        <a:t>135</a:t>
                      </a:r>
                      <a:endParaRPr/>
                    </a:p>
                  </a:txBody>
                  <a:tcPr marL="0" marR="0" marT="0" marB="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F2F1F1"/>
                    </a:solidFill>
                  </a:tcPr>
                </a:tc>
                <a:extLst>
                  <a:ext uri="{0D108BD9-81ED-4DB2-BD59-A6C34878D82A}">
                    <a16:rowId xmlns:a16="http://schemas.microsoft.com/office/drawing/2014/main" val="10009"/>
                  </a:ext>
                </a:extLst>
              </a:tr>
              <a:tr h="171450">
                <a:tc>
                  <a:txBody>
                    <a:bodyPr/>
                    <a:lstStyle/>
                    <a:p>
                      <a:pPr marL="0" marR="0" lvl="0" indent="0" algn="ctr" rtl="0">
                        <a:spcBef>
                          <a:spcPts val="0"/>
                        </a:spcBef>
                        <a:spcAft>
                          <a:spcPts val="0"/>
                        </a:spcAft>
                        <a:buNone/>
                      </a:pPr>
                      <a:r>
                        <a:rPr lang="en-US" sz="800" b="1" i="0" u="none" strike="noStrike" cap="none">
                          <a:solidFill>
                            <a:srgbClr val="000000"/>
                          </a:solidFill>
                          <a:latin typeface="Arial"/>
                          <a:ea typeface="Arial"/>
                          <a:cs typeface="Arial"/>
                          <a:sym typeface="Arial"/>
                        </a:rPr>
                        <a:t> </a:t>
                      </a:r>
                      <a:endParaRPr/>
                    </a:p>
                  </a:txBody>
                  <a:tcPr marL="0" marR="0" marT="0" marB="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800" b="0" i="0" u="none" strike="noStrike" cap="none">
                          <a:solidFill>
                            <a:srgbClr val="000000"/>
                          </a:solidFill>
                          <a:latin typeface="Arial"/>
                          <a:ea typeface="Arial"/>
                          <a:cs typeface="Arial"/>
                          <a:sym typeface="Arial"/>
                        </a:rPr>
                        <a:t>Navigation</a:t>
                      </a:r>
                      <a:endParaRPr/>
                    </a:p>
                  </a:txBody>
                  <a:tcPr marL="0" marR="0" marT="0" marB="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EBF1DE"/>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Arial"/>
                          <a:ea typeface="Arial"/>
                          <a:cs typeface="Arial"/>
                          <a:sym typeface="Arial"/>
                        </a:rPr>
                        <a:t>245</a:t>
                      </a:r>
                      <a:endParaRPr/>
                    </a:p>
                  </a:txBody>
                  <a:tcPr marL="0" marR="0" marT="0" marB="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F2F1F1"/>
                    </a:solidFill>
                  </a:tcPr>
                </a:tc>
                <a:extLst>
                  <a:ext uri="{0D108BD9-81ED-4DB2-BD59-A6C34878D82A}">
                    <a16:rowId xmlns:a16="http://schemas.microsoft.com/office/drawing/2014/main" val="10010"/>
                  </a:ext>
                </a:extLst>
              </a:tr>
              <a:tr h="171450">
                <a:tc>
                  <a:txBody>
                    <a:bodyPr/>
                    <a:lstStyle/>
                    <a:p>
                      <a:pPr marL="0" marR="0" lvl="0" indent="0" algn="ctr" rtl="0">
                        <a:spcBef>
                          <a:spcPts val="0"/>
                        </a:spcBef>
                        <a:spcAft>
                          <a:spcPts val="0"/>
                        </a:spcAft>
                        <a:buNone/>
                      </a:pPr>
                      <a:r>
                        <a:rPr lang="en-US" sz="800" b="1" i="0" u="none" strike="noStrike" cap="none">
                          <a:solidFill>
                            <a:srgbClr val="000000"/>
                          </a:solidFill>
                          <a:latin typeface="Arial"/>
                          <a:ea typeface="Arial"/>
                          <a:cs typeface="Arial"/>
                          <a:sym typeface="Arial"/>
                        </a:rPr>
                        <a:t> </a:t>
                      </a:r>
                      <a:endParaRPr/>
                    </a:p>
                  </a:txBody>
                  <a:tcPr marL="0" marR="0" marT="0" marB="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800" b="0" i="0" u="none" strike="noStrike" cap="none">
                          <a:solidFill>
                            <a:srgbClr val="000000"/>
                          </a:solidFill>
                          <a:latin typeface="Arial"/>
                          <a:ea typeface="Arial"/>
                          <a:cs typeface="Arial"/>
                          <a:sym typeface="Arial"/>
                        </a:rPr>
                        <a:t>Networked Sensor Systems</a:t>
                      </a:r>
                      <a:endParaRPr/>
                    </a:p>
                  </a:txBody>
                  <a:tcPr marL="0" marR="0" marT="0" marB="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F2F1F1"/>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Arial"/>
                          <a:ea typeface="Arial"/>
                          <a:cs typeface="Arial"/>
                          <a:sym typeface="Arial"/>
                        </a:rPr>
                        <a:t>46</a:t>
                      </a:r>
                      <a:endParaRPr/>
                    </a:p>
                  </a:txBody>
                  <a:tcPr marL="0" marR="0" marT="0" marB="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F2F1F1"/>
                    </a:solidFill>
                  </a:tcPr>
                </a:tc>
                <a:extLst>
                  <a:ext uri="{0D108BD9-81ED-4DB2-BD59-A6C34878D82A}">
                    <a16:rowId xmlns:a16="http://schemas.microsoft.com/office/drawing/2014/main" val="10011"/>
                  </a:ext>
                </a:extLst>
              </a:tr>
              <a:tr h="171450">
                <a:tc>
                  <a:txBody>
                    <a:bodyPr/>
                    <a:lstStyle/>
                    <a:p>
                      <a:pPr marL="0" marR="0" lvl="0" indent="0" algn="ctr" rtl="0">
                        <a:spcBef>
                          <a:spcPts val="0"/>
                        </a:spcBef>
                        <a:spcAft>
                          <a:spcPts val="0"/>
                        </a:spcAft>
                        <a:buNone/>
                      </a:pPr>
                      <a:r>
                        <a:rPr lang="en-US" sz="800" b="1" i="0" u="none" strike="noStrike" cap="none">
                          <a:solidFill>
                            <a:srgbClr val="000000"/>
                          </a:solidFill>
                          <a:latin typeface="Arial"/>
                          <a:ea typeface="Arial"/>
                          <a:cs typeface="Arial"/>
                          <a:sym typeface="Arial"/>
                        </a:rPr>
                        <a:t> </a:t>
                      </a:r>
                      <a:endParaRPr/>
                    </a:p>
                  </a:txBody>
                  <a:tcPr marL="0" marR="0" marT="0" marB="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800" b="0" i="0" u="none" strike="noStrike" cap="none">
                          <a:solidFill>
                            <a:srgbClr val="000000"/>
                          </a:solidFill>
                          <a:latin typeface="Arial"/>
                          <a:ea typeface="Arial"/>
                          <a:cs typeface="Arial"/>
                          <a:sym typeface="Arial"/>
                        </a:rPr>
                        <a:t>Radar Systems</a:t>
                      </a:r>
                      <a:endParaRPr/>
                    </a:p>
                  </a:txBody>
                  <a:tcPr marL="0" marR="0" marT="0" marB="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FDE9D9"/>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Arial"/>
                          <a:ea typeface="Arial"/>
                          <a:cs typeface="Arial"/>
                          <a:sym typeface="Arial"/>
                        </a:rPr>
                        <a:t>548</a:t>
                      </a:r>
                      <a:endParaRPr/>
                    </a:p>
                  </a:txBody>
                  <a:tcPr marL="0" marR="0" marT="0" marB="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F2F1F1"/>
                    </a:solidFill>
                  </a:tcPr>
                </a:tc>
                <a:extLst>
                  <a:ext uri="{0D108BD9-81ED-4DB2-BD59-A6C34878D82A}">
                    <a16:rowId xmlns:a16="http://schemas.microsoft.com/office/drawing/2014/main" val="10012"/>
                  </a:ext>
                </a:extLst>
              </a:tr>
              <a:tr h="171450">
                <a:tc>
                  <a:txBody>
                    <a:bodyPr/>
                    <a:lstStyle/>
                    <a:p>
                      <a:pPr marL="0" marR="0" lvl="0" indent="0" algn="ctr" rtl="0">
                        <a:spcBef>
                          <a:spcPts val="0"/>
                        </a:spcBef>
                        <a:spcAft>
                          <a:spcPts val="0"/>
                        </a:spcAft>
                        <a:buNone/>
                      </a:pPr>
                      <a:r>
                        <a:rPr lang="en-US" sz="800" b="1" i="0" u="none" strike="noStrike" cap="none">
                          <a:solidFill>
                            <a:srgbClr val="000000"/>
                          </a:solidFill>
                          <a:latin typeface="Arial"/>
                          <a:ea typeface="Arial"/>
                          <a:cs typeface="Arial"/>
                          <a:sym typeface="Arial"/>
                        </a:rPr>
                        <a:t> </a:t>
                      </a:r>
                      <a:endParaRPr/>
                    </a:p>
                  </a:txBody>
                  <a:tcPr marL="0" marR="0" marT="0" marB="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800" b="0" i="0" u="none" strike="noStrike" cap="none">
                          <a:solidFill>
                            <a:srgbClr val="000000"/>
                          </a:solidFill>
                          <a:latin typeface="Arial"/>
                          <a:ea typeface="Arial"/>
                          <a:cs typeface="Arial"/>
                          <a:sym typeface="Arial"/>
                        </a:rPr>
                        <a:t>Signal Processing in Aerospace and Acoustic Systems</a:t>
                      </a:r>
                      <a:endParaRPr/>
                    </a:p>
                  </a:txBody>
                  <a:tcPr marL="0" marR="0" marT="0" marB="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FDE9D9"/>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Arial"/>
                          <a:ea typeface="Arial"/>
                          <a:cs typeface="Arial"/>
                          <a:sym typeface="Arial"/>
                        </a:rPr>
                        <a:t>194</a:t>
                      </a:r>
                      <a:endParaRPr/>
                    </a:p>
                  </a:txBody>
                  <a:tcPr marL="0" marR="0" marT="0" marB="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F2F1F1"/>
                    </a:solidFill>
                  </a:tcPr>
                </a:tc>
                <a:extLst>
                  <a:ext uri="{0D108BD9-81ED-4DB2-BD59-A6C34878D82A}">
                    <a16:rowId xmlns:a16="http://schemas.microsoft.com/office/drawing/2014/main" val="10013"/>
                  </a:ext>
                </a:extLst>
              </a:tr>
              <a:tr h="171450">
                <a:tc>
                  <a:txBody>
                    <a:bodyPr/>
                    <a:lstStyle/>
                    <a:p>
                      <a:pPr marL="0" marR="0" lvl="0" indent="0" algn="ctr" rtl="0">
                        <a:spcBef>
                          <a:spcPts val="0"/>
                        </a:spcBef>
                        <a:spcAft>
                          <a:spcPts val="0"/>
                        </a:spcAft>
                        <a:buNone/>
                      </a:pPr>
                      <a:r>
                        <a:rPr lang="en-US" sz="800" b="1" i="0" u="none" strike="noStrike" cap="none">
                          <a:solidFill>
                            <a:srgbClr val="000000"/>
                          </a:solidFill>
                          <a:latin typeface="Arial"/>
                          <a:ea typeface="Arial"/>
                          <a:cs typeface="Arial"/>
                          <a:sym typeface="Arial"/>
                        </a:rPr>
                        <a:t> </a:t>
                      </a:r>
                      <a:endParaRPr/>
                    </a:p>
                  </a:txBody>
                  <a:tcPr marL="0" marR="0" marT="0" marB="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800" b="0" i="0" u="none" strike="noStrike" cap="none">
                          <a:solidFill>
                            <a:srgbClr val="000000"/>
                          </a:solidFill>
                          <a:latin typeface="Arial"/>
                          <a:ea typeface="Arial"/>
                          <a:cs typeface="Arial"/>
                          <a:sym typeface="Arial"/>
                        </a:rPr>
                        <a:t>Space Systems</a:t>
                      </a:r>
                      <a:endParaRPr/>
                    </a:p>
                  </a:txBody>
                  <a:tcPr marL="0" marR="0" marT="0" marB="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F2F1F1"/>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Arial"/>
                          <a:ea typeface="Arial"/>
                          <a:cs typeface="Arial"/>
                          <a:sym typeface="Arial"/>
                        </a:rPr>
                        <a:t>110</a:t>
                      </a:r>
                      <a:endParaRPr/>
                    </a:p>
                  </a:txBody>
                  <a:tcPr marL="0" marR="0" marT="0" marB="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F2F1F1"/>
                    </a:solidFill>
                  </a:tcPr>
                </a:tc>
                <a:extLst>
                  <a:ext uri="{0D108BD9-81ED-4DB2-BD59-A6C34878D82A}">
                    <a16:rowId xmlns:a16="http://schemas.microsoft.com/office/drawing/2014/main" val="10014"/>
                  </a:ext>
                </a:extLst>
              </a:tr>
              <a:tr h="171450">
                <a:tc>
                  <a:txBody>
                    <a:bodyPr/>
                    <a:lstStyle/>
                    <a:p>
                      <a:pPr marL="0" marR="0" lvl="0" indent="0" algn="ctr" rtl="0">
                        <a:spcBef>
                          <a:spcPts val="0"/>
                        </a:spcBef>
                        <a:spcAft>
                          <a:spcPts val="0"/>
                        </a:spcAft>
                        <a:buNone/>
                      </a:pPr>
                      <a:r>
                        <a:rPr lang="en-US" sz="800" b="1" i="0" u="none" strike="noStrike" cap="none">
                          <a:solidFill>
                            <a:srgbClr val="000000"/>
                          </a:solidFill>
                          <a:latin typeface="Arial"/>
                          <a:ea typeface="Arial"/>
                          <a:cs typeface="Arial"/>
                          <a:sym typeface="Arial"/>
                        </a:rPr>
                        <a:t> </a:t>
                      </a:r>
                      <a:endParaRPr/>
                    </a:p>
                  </a:txBody>
                  <a:tcPr marL="0" marR="0" marT="0" marB="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CCCCCC"/>
                      </a:solidFill>
                      <a:prstDash val="solid"/>
                      <a:round/>
                      <a:headEnd type="none" w="sm" len="sm"/>
                      <a:tailEnd type="none" w="sm" len="sm"/>
                    </a:lnB>
                  </a:tcPr>
                </a:tc>
                <a:tc>
                  <a:txBody>
                    <a:bodyPr/>
                    <a:lstStyle/>
                    <a:p>
                      <a:pPr marL="0" marR="0" lvl="0" indent="0" algn="l" rtl="0">
                        <a:spcBef>
                          <a:spcPts val="0"/>
                        </a:spcBef>
                        <a:spcAft>
                          <a:spcPts val="0"/>
                        </a:spcAft>
                        <a:buNone/>
                      </a:pPr>
                      <a:r>
                        <a:rPr lang="en-US" sz="800" b="0" i="0" u="none" strike="noStrike" cap="none">
                          <a:solidFill>
                            <a:srgbClr val="000000"/>
                          </a:solidFill>
                          <a:latin typeface="Arial"/>
                          <a:ea typeface="Arial"/>
                          <a:cs typeface="Arial"/>
                          <a:sym typeface="Arial"/>
                        </a:rPr>
                        <a:t>Target Tracking and Multisensor Systems</a:t>
                      </a:r>
                      <a:endParaRPr/>
                    </a:p>
                  </a:txBody>
                  <a:tcPr marL="0" marR="0" marT="0" marB="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F2F1F1"/>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Arial"/>
                          <a:ea typeface="Arial"/>
                          <a:cs typeface="Arial"/>
                          <a:sym typeface="Arial"/>
                        </a:rPr>
                        <a:t>257</a:t>
                      </a:r>
                      <a:endParaRPr/>
                    </a:p>
                  </a:txBody>
                  <a:tcPr marL="0" marR="0" marT="0" marB="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F2F1F1"/>
                    </a:solidFill>
                  </a:tcPr>
                </a:tc>
                <a:extLst>
                  <a:ext uri="{0D108BD9-81ED-4DB2-BD59-A6C34878D82A}">
                    <a16:rowId xmlns:a16="http://schemas.microsoft.com/office/drawing/2014/main" val="10015"/>
                  </a:ext>
                </a:extLst>
              </a:tr>
              <a:tr h="171450">
                <a:tc>
                  <a:txBody>
                    <a:bodyPr/>
                    <a:lstStyle/>
                    <a:p>
                      <a:pPr marL="0" marR="0" lvl="0" indent="0" algn="ctr" rtl="0">
                        <a:spcBef>
                          <a:spcPts val="0"/>
                        </a:spcBef>
                        <a:spcAft>
                          <a:spcPts val="0"/>
                        </a:spcAft>
                        <a:buNone/>
                      </a:pPr>
                      <a:r>
                        <a:rPr lang="en-US" sz="800" b="1" i="0" u="none" strike="noStrike" cap="none">
                          <a:solidFill>
                            <a:srgbClr val="000000"/>
                          </a:solidFill>
                          <a:latin typeface="Arial"/>
                          <a:ea typeface="Arial"/>
                          <a:cs typeface="Arial"/>
                          <a:sym typeface="Arial"/>
                        </a:rPr>
                        <a:t>Summary</a:t>
                      </a:r>
                      <a:endParaRPr/>
                    </a:p>
                  </a:txBody>
                  <a:tcPr marL="0" marR="0" marT="0" marB="0">
                    <a:lnL w="12700" cap="flat" cmpd="sng">
                      <a:solidFill>
                        <a:srgbClr val="CCCCCC"/>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DFDFDF"/>
                    </a:solidFill>
                  </a:tcPr>
                </a:tc>
                <a:tc>
                  <a:txBody>
                    <a:bodyPr/>
                    <a:lstStyle/>
                    <a:p>
                      <a:pPr marL="0" marR="0" lvl="0" indent="0" algn="l" rtl="0">
                        <a:spcBef>
                          <a:spcPts val="0"/>
                        </a:spcBef>
                        <a:spcAft>
                          <a:spcPts val="0"/>
                        </a:spcAft>
                        <a:buNone/>
                      </a:pPr>
                      <a:r>
                        <a:rPr lang="en-US" sz="800" b="1" i="0" u="none" strike="noStrike" cap="none">
                          <a:solidFill>
                            <a:srgbClr val="000000"/>
                          </a:solidFill>
                          <a:latin typeface="Arial"/>
                          <a:ea typeface="Arial"/>
                          <a:cs typeface="Arial"/>
                          <a:sym typeface="Arial"/>
                        </a:rPr>
                        <a:t> </a:t>
                      </a:r>
                      <a:endParaRPr/>
                    </a:p>
                  </a:txBody>
                  <a:tcPr marL="0" marR="0" marT="0" marB="0">
                    <a:lnL w="9525" cap="flat" cmpd="sng">
                      <a:solidFill>
                        <a:srgbClr val="000000">
                          <a:alpha val="0"/>
                        </a:srgbClr>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DFDFDF"/>
                    </a:solidFill>
                  </a:tcPr>
                </a:tc>
                <a:tc>
                  <a:txBody>
                    <a:bodyPr/>
                    <a:lstStyle/>
                    <a:p>
                      <a:pPr marL="0" marR="0" lvl="0" indent="0" algn="r" rtl="0">
                        <a:spcBef>
                          <a:spcPts val="0"/>
                        </a:spcBef>
                        <a:spcAft>
                          <a:spcPts val="0"/>
                        </a:spcAft>
                        <a:buNone/>
                      </a:pPr>
                      <a:r>
                        <a:rPr lang="en-US" sz="800" b="1" i="0" u="none" strike="noStrike" cap="none">
                          <a:solidFill>
                            <a:srgbClr val="000000"/>
                          </a:solidFill>
                          <a:latin typeface="Arial"/>
                          <a:ea typeface="Arial"/>
                          <a:cs typeface="Arial"/>
                          <a:sym typeface="Arial"/>
                        </a:rPr>
                        <a:t>2502</a:t>
                      </a:r>
                      <a:endParaRPr/>
                    </a:p>
                  </a:txBody>
                  <a:tcPr marL="0" marR="0" marT="0" marB="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DFDFDF"/>
                    </a:solidFill>
                  </a:tcPr>
                </a:tc>
                <a:extLst>
                  <a:ext uri="{0D108BD9-81ED-4DB2-BD59-A6C34878D82A}">
                    <a16:rowId xmlns:a16="http://schemas.microsoft.com/office/drawing/2014/main" val="10016"/>
                  </a:ext>
                </a:extLst>
              </a:tr>
            </a:tbl>
          </a:graphicData>
        </a:graphic>
      </p:graphicFrame>
      <p:graphicFrame>
        <p:nvGraphicFramePr>
          <p:cNvPr id="186" name="Google Shape;186;p11"/>
          <p:cNvGraphicFramePr/>
          <p:nvPr/>
        </p:nvGraphicFramePr>
        <p:xfrm>
          <a:off x="5624961" y="1214633"/>
          <a:ext cx="3000000" cy="3000000"/>
        </p:xfrm>
        <a:graphic>
          <a:graphicData uri="http://schemas.openxmlformats.org/drawingml/2006/table">
            <a:tbl>
              <a:tblPr>
                <a:noFill/>
                <a:tableStyleId>{E2D465EF-9371-4921-B90D-5C579725F7FA}</a:tableStyleId>
              </a:tblPr>
              <a:tblGrid>
                <a:gridCol w="814300">
                  <a:extLst>
                    <a:ext uri="{9D8B030D-6E8A-4147-A177-3AD203B41FA5}">
                      <a16:colId xmlns:a16="http://schemas.microsoft.com/office/drawing/2014/main" val="20000"/>
                    </a:ext>
                  </a:extLst>
                </a:gridCol>
                <a:gridCol w="2587900">
                  <a:extLst>
                    <a:ext uri="{9D8B030D-6E8A-4147-A177-3AD203B41FA5}">
                      <a16:colId xmlns:a16="http://schemas.microsoft.com/office/drawing/2014/main" val="20001"/>
                    </a:ext>
                  </a:extLst>
                </a:gridCol>
                <a:gridCol w="959300">
                  <a:extLst>
                    <a:ext uri="{9D8B030D-6E8A-4147-A177-3AD203B41FA5}">
                      <a16:colId xmlns:a16="http://schemas.microsoft.com/office/drawing/2014/main" val="20002"/>
                    </a:ext>
                  </a:extLst>
                </a:gridCol>
              </a:tblGrid>
              <a:tr h="171450">
                <a:tc>
                  <a:txBody>
                    <a:bodyPr/>
                    <a:lstStyle/>
                    <a:p>
                      <a:pPr marL="0" marR="0" lvl="0" indent="0" algn="ctr" rtl="0">
                        <a:spcBef>
                          <a:spcPts val="0"/>
                        </a:spcBef>
                        <a:spcAft>
                          <a:spcPts val="0"/>
                        </a:spcAft>
                        <a:buNone/>
                      </a:pPr>
                      <a:r>
                        <a:rPr lang="en-US" sz="800" b="1" i="0" u="none" strike="noStrike" cap="none">
                          <a:solidFill>
                            <a:srgbClr val="000000"/>
                          </a:solidFill>
                          <a:latin typeface="Arial"/>
                          <a:ea typeface="Arial"/>
                          <a:cs typeface="Arial"/>
                          <a:sym typeface="Arial"/>
                        </a:rPr>
                        <a:t>Submission Year</a:t>
                      </a:r>
                      <a:endParaRPr/>
                    </a:p>
                  </a:txBody>
                  <a:tcPr marL="0" marR="0" marT="0" marB="0">
                    <a:lnL w="12700" cap="flat" cmpd="sng">
                      <a:solidFill>
                        <a:srgbClr val="608BB4"/>
                      </a:solidFill>
                      <a:prstDash val="solid"/>
                      <a:round/>
                      <a:headEnd type="none" w="sm" len="sm"/>
                      <a:tailEnd type="none" w="sm" len="sm"/>
                    </a:lnL>
                    <a:lnR w="12700" cap="flat" cmpd="sng">
                      <a:solidFill>
                        <a:srgbClr val="608BB4"/>
                      </a:solidFill>
                      <a:prstDash val="solid"/>
                      <a:round/>
                      <a:headEnd type="none" w="sm" len="sm"/>
                      <a:tailEnd type="none" w="sm" len="sm"/>
                    </a:lnR>
                    <a:lnT w="12700" cap="flat" cmpd="sng">
                      <a:solidFill>
                        <a:srgbClr val="608BB4"/>
                      </a:solidFill>
                      <a:prstDash val="solid"/>
                      <a:round/>
                      <a:headEnd type="none" w="sm" len="sm"/>
                      <a:tailEnd type="none" w="sm" len="sm"/>
                    </a:lnT>
                    <a:lnB w="12700" cap="flat" cmpd="sng">
                      <a:solidFill>
                        <a:srgbClr val="CCCCCC"/>
                      </a:solidFill>
                      <a:prstDash val="solid"/>
                      <a:round/>
                      <a:headEnd type="none" w="sm" len="sm"/>
                      <a:tailEnd type="none" w="sm" len="sm"/>
                    </a:lnB>
                    <a:solidFill>
                      <a:srgbClr val="BFD2E2"/>
                    </a:solidFill>
                  </a:tcPr>
                </a:tc>
                <a:tc>
                  <a:txBody>
                    <a:bodyPr/>
                    <a:lstStyle/>
                    <a:p>
                      <a:pPr marL="0" marR="0" lvl="0" indent="0" algn="ctr" rtl="0">
                        <a:spcBef>
                          <a:spcPts val="0"/>
                        </a:spcBef>
                        <a:spcAft>
                          <a:spcPts val="0"/>
                        </a:spcAft>
                        <a:buNone/>
                      </a:pPr>
                      <a:r>
                        <a:rPr lang="en-US" sz="800" b="1" i="0" u="none" strike="noStrike" cap="none">
                          <a:solidFill>
                            <a:srgbClr val="000000"/>
                          </a:solidFill>
                          <a:latin typeface="Arial"/>
                          <a:ea typeface="Arial"/>
                          <a:cs typeface="Arial"/>
                          <a:sym typeface="Arial"/>
                        </a:rPr>
                        <a:t>Techincal Area</a:t>
                      </a:r>
                      <a:endParaRPr/>
                    </a:p>
                  </a:txBody>
                  <a:tcPr marL="0" marR="0" marT="0" marB="0">
                    <a:lnL w="12700" cap="flat" cmpd="sng">
                      <a:solidFill>
                        <a:srgbClr val="608BB4"/>
                      </a:solidFill>
                      <a:prstDash val="solid"/>
                      <a:round/>
                      <a:headEnd type="none" w="sm" len="sm"/>
                      <a:tailEnd type="none" w="sm" len="sm"/>
                    </a:lnL>
                    <a:lnR w="12700" cap="flat" cmpd="sng">
                      <a:solidFill>
                        <a:srgbClr val="608BB4"/>
                      </a:solidFill>
                      <a:prstDash val="solid"/>
                      <a:round/>
                      <a:headEnd type="none" w="sm" len="sm"/>
                      <a:tailEnd type="none" w="sm" len="sm"/>
                    </a:lnR>
                    <a:lnT w="12700" cap="flat" cmpd="sng">
                      <a:solidFill>
                        <a:srgbClr val="608BB4"/>
                      </a:solidFill>
                      <a:prstDash val="solid"/>
                      <a:round/>
                      <a:headEnd type="none" w="sm" len="sm"/>
                      <a:tailEnd type="none" w="sm" len="sm"/>
                    </a:lnT>
                    <a:lnB w="12700" cap="flat" cmpd="sng">
                      <a:solidFill>
                        <a:srgbClr val="CCCCCC"/>
                      </a:solidFill>
                      <a:prstDash val="solid"/>
                      <a:round/>
                      <a:headEnd type="none" w="sm" len="sm"/>
                      <a:tailEnd type="none" w="sm" len="sm"/>
                    </a:lnB>
                    <a:solidFill>
                      <a:srgbClr val="BFD2E2"/>
                    </a:solidFill>
                  </a:tcPr>
                </a:tc>
                <a:tc>
                  <a:txBody>
                    <a:bodyPr/>
                    <a:lstStyle/>
                    <a:p>
                      <a:pPr marL="0" marR="0" lvl="0" indent="0" algn="ctr" rtl="0">
                        <a:spcBef>
                          <a:spcPts val="0"/>
                        </a:spcBef>
                        <a:spcAft>
                          <a:spcPts val="0"/>
                        </a:spcAft>
                        <a:buNone/>
                      </a:pPr>
                      <a:r>
                        <a:rPr lang="en-US" sz="800" b="1" i="0" u="none" strike="noStrike" cap="none">
                          <a:solidFill>
                            <a:srgbClr val="000000"/>
                          </a:solidFill>
                          <a:latin typeface="Arial"/>
                          <a:ea typeface="Arial"/>
                          <a:cs typeface="Arial"/>
                          <a:sym typeface="Arial"/>
                        </a:rPr>
                        <a:t># of submissions</a:t>
                      </a:r>
                      <a:endParaRPr/>
                    </a:p>
                  </a:txBody>
                  <a:tcPr marL="0" marR="0" marT="0" marB="0">
                    <a:lnL w="12700" cap="flat" cmpd="sng">
                      <a:solidFill>
                        <a:srgbClr val="608BB4"/>
                      </a:solidFill>
                      <a:prstDash val="solid"/>
                      <a:round/>
                      <a:headEnd type="none" w="sm" len="sm"/>
                      <a:tailEnd type="none" w="sm" len="sm"/>
                    </a:lnL>
                    <a:lnR w="12700" cap="flat" cmpd="sng">
                      <a:solidFill>
                        <a:srgbClr val="608BB4"/>
                      </a:solidFill>
                      <a:prstDash val="solid"/>
                      <a:round/>
                      <a:headEnd type="none" w="sm" len="sm"/>
                      <a:tailEnd type="none" w="sm" len="sm"/>
                    </a:lnR>
                    <a:lnT w="12700" cap="flat" cmpd="sng">
                      <a:solidFill>
                        <a:srgbClr val="608BB4"/>
                      </a:solidFill>
                      <a:prstDash val="solid"/>
                      <a:round/>
                      <a:headEnd type="none" w="sm" len="sm"/>
                      <a:tailEnd type="none" w="sm" len="sm"/>
                    </a:lnT>
                    <a:lnB w="12700" cap="flat" cmpd="sng">
                      <a:solidFill>
                        <a:srgbClr val="CCCCCC"/>
                      </a:solidFill>
                      <a:prstDash val="solid"/>
                      <a:round/>
                      <a:headEnd type="none" w="sm" len="sm"/>
                      <a:tailEnd type="none" w="sm" len="sm"/>
                    </a:lnB>
                    <a:solidFill>
                      <a:srgbClr val="BFD2E2"/>
                    </a:solidFill>
                  </a:tcPr>
                </a:tc>
                <a:extLst>
                  <a:ext uri="{0D108BD9-81ED-4DB2-BD59-A6C34878D82A}">
                    <a16:rowId xmlns:a16="http://schemas.microsoft.com/office/drawing/2014/main" val="10000"/>
                  </a:ext>
                </a:extLst>
              </a:tr>
              <a:tr h="171450">
                <a:tc>
                  <a:txBody>
                    <a:bodyPr/>
                    <a:lstStyle/>
                    <a:p>
                      <a:pPr marL="0" marR="0" lvl="0" indent="0" algn="ctr" rtl="0">
                        <a:spcBef>
                          <a:spcPts val="0"/>
                        </a:spcBef>
                        <a:spcAft>
                          <a:spcPts val="0"/>
                        </a:spcAft>
                        <a:buNone/>
                      </a:pPr>
                      <a:r>
                        <a:rPr lang="en-US" sz="800" b="1" i="0" u="none" strike="noStrike" cap="none">
                          <a:solidFill>
                            <a:srgbClr val="000000"/>
                          </a:solidFill>
                          <a:latin typeface="Arial"/>
                          <a:ea typeface="Arial"/>
                          <a:cs typeface="Arial"/>
                          <a:sym typeface="Arial"/>
                        </a:rPr>
                        <a:t>2021</a:t>
                      </a:r>
                      <a:endParaRPr/>
                    </a:p>
                  </a:txBody>
                  <a:tcPr marL="0" marR="0" marT="0" marB="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tc>
                  <a:txBody>
                    <a:bodyPr/>
                    <a:lstStyle/>
                    <a:p>
                      <a:pPr marL="0" marR="0" lvl="0" indent="0" algn="l" rtl="0">
                        <a:spcBef>
                          <a:spcPts val="0"/>
                        </a:spcBef>
                        <a:spcAft>
                          <a:spcPts val="0"/>
                        </a:spcAft>
                        <a:buNone/>
                      </a:pPr>
                      <a:r>
                        <a:rPr lang="en-US" sz="800" b="0" i="0" u="none" strike="noStrike" cap="none">
                          <a:solidFill>
                            <a:srgbClr val="000000"/>
                          </a:solidFill>
                          <a:latin typeface="Arial"/>
                          <a:ea typeface="Arial"/>
                          <a:cs typeface="Arial"/>
                          <a:sym typeface="Arial"/>
                        </a:rPr>
                        <a:t>Autonomous Systems</a:t>
                      </a:r>
                      <a:endParaRPr/>
                    </a:p>
                  </a:txBody>
                  <a:tcPr marL="0" marR="0" marT="0" marB="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EBF1DE"/>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Arial"/>
                          <a:ea typeface="Arial"/>
                          <a:cs typeface="Arial"/>
                          <a:sym typeface="Arial"/>
                        </a:rPr>
                        <a:t>71</a:t>
                      </a:r>
                      <a:endParaRPr/>
                    </a:p>
                  </a:txBody>
                  <a:tcPr marL="0" marR="0" marT="0" marB="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extLst>
                  <a:ext uri="{0D108BD9-81ED-4DB2-BD59-A6C34878D82A}">
                    <a16:rowId xmlns:a16="http://schemas.microsoft.com/office/drawing/2014/main" val="10001"/>
                  </a:ext>
                </a:extLst>
              </a:tr>
              <a:tr h="171450">
                <a:tc>
                  <a:txBody>
                    <a:bodyPr/>
                    <a:lstStyle/>
                    <a:p>
                      <a:pPr marL="0" marR="0" lvl="0" indent="0" algn="ctr" rtl="0">
                        <a:spcBef>
                          <a:spcPts val="0"/>
                        </a:spcBef>
                        <a:spcAft>
                          <a:spcPts val="0"/>
                        </a:spcAft>
                        <a:buNone/>
                      </a:pPr>
                      <a:r>
                        <a:rPr lang="en-US" sz="1000" b="1" i="0" u="none" strike="noStrike" cap="none">
                          <a:solidFill>
                            <a:srgbClr val="000000"/>
                          </a:solidFill>
                          <a:latin typeface="Tahoma"/>
                          <a:ea typeface="Tahoma"/>
                          <a:cs typeface="Tahoma"/>
                          <a:sym typeface="Tahoma"/>
                        </a:rPr>
                        <a:t> </a:t>
                      </a:r>
                      <a:endParaRPr/>
                    </a:p>
                  </a:txBody>
                  <a:tcPr marL="0" marR="0" marT="0" marB="0" anchor="b">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800" b="0" i="0" u="none" strike="noStrike" cap="none">
                          <a:solidFill>
                            <a:srgbClr val="000000"/>
                          </a:solidFill>
                          <a:latin typeface="Arial"/>
                          <a:ea typeface="Arial"/>
                          <a:cs typeface="Arial"/>
                          <a:sym typeface="Arial"/>
                        </a:rPr>
                        <a:t>Avionics Systems</a:t>
                      </a:r>
                      <a:endParaRPr/>
                    </a:p>
                  </a:txBody>
                  <a:tcPr marL="0" marR="0" marT="0" marB="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tc>
                  <a:txBody>
                    <a:bodyPr/>
                    <a:lstStyle/>
                    <a:p>
                      <a:pPr marL="0" marR="0" lvl="0" indent="0" algn="r" rtl="0">
                        <a:spcBef>
                          <a:spcPts val="0"/>
                        </a:spcBef>
                        <a:spcAft>
                          <a:spcPts val="0"/>
                        </a:spcAft>
                        <a:buNone/>
                      </a:pPr>
                      <a:r>
                        <a:rPr lang="en-US" sz="800" b="0" i="0" u="none" strike="noStrike" cap="none">
                          <a:solidFill>
                            <a:srgbClr val="000000"/>
                          </a:solidFill>
                          <a:latin typeface="Arial"/>
                          <a:ea typeface="Arial"/>
                          <a:cs typeface="Arial"/>
                          <a:sym typeface="Arial"/>
                        </a:rPr>
                        <a:t>24</a:t>
                      </a:r>
                      <a:endParaRPr/>
                    </a:p>
                  </a:txBody>
                  <a:tcPr marL="0" marR="0" marT="0" marB="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extLst>
                  <a:ext uri="{0D108BD9-81ED-4DB2-BD59-A6C34878D82A}">
                    <a16:rowId xmlns:a16="http://schemas.microsoft.com/office/drawing/2014/main" val="10002"/>
                  </a:ext>
                </a:extLst>
              </a:tr>
              <a:tr h="171450">
                <a:tc>
                  <a:txBody>
                    <a:bodyPr/>
                    <a:lstStyle/>
                    <a:p>
                      <a:pPr marL="0" marR="0" lvl="0" indent="0" algn="ctr" rtl="0">
                        <a:spcBef>
                          <a:spcPts val="0"/>
                        </a:spcBef>
                        <a:spcAft>
                          <a:spcPts val="0"/>
                        </a:spcAft>
                        <a:buNone/>
                      </a:pPr>
                      <a:r>
                        <a:rPr lang="en-US" sz="1000" b="1" i="0" u="none" strike="noStrike" cap="none">
                          <a:solidFill>
                            <a:srgbClr val="000000"/>
                          </a:solidFill>
                          <a:latin typeface="Tahoma"/>
                          <a:ea typeface="Tahoma"/>
                          <a:cs typeface="Tahoma"/>
                          <a:sym typeface="Tahoma"/>
                        </a:rPr>
                        <a:t> </a:t>
                      </a:r>
                      <a:endParaRPr/>
                    </a:p>
                  </a:txBody>
                  <a:tcPr marL="0" marR="0" marT="0" marB="0" anchor="b">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800" b="0" i="0" u="none" strike="noStrike" cap="none">
                          <a:solidFill>
                            <a:srgbClr val="000000"/>
                          </a:solidFill>
                          <a:latin typeface="Arial"/>
                          <a:ea typeface="Arial"/>
                          <a:cs typeface="Arial"/>
                          <a:sym typeface="Arial"/>
                        </a:rPr>
                        <a:t>Communication Systems and Networks</a:t>
                      </a:r>
                      <a:endParaRPr/>
                    </a:p>
                  </a:txBody>
                  <a:tcPr marL="0" marR="0" marT="0" marB="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tc>
                  <a:txBody>
                    <a:bodyPr/>
                    <a:lstStyle/>
                    <a:p>
                      <a:pPr marL="0" marR="0" lvl="0" indent="0" algn="r" rtl="0">
                        <a:spcBef>
                          <a:spcPts val="0"/>
                        </a:spcBef>
                        <a:spcAft>
                          <a:spcPts val="0"/>
                        </a:spcAft>
                        <a:buNone/>
                      </a:pPr>
                      <a:r>
                        <a:rPr lang="en-US" sz="800" b="0" i="0" u="none" strike="noStrike" cap="none">
                          <a:solidFill>
                            <a:srgbClr val="000000"/>
                          </a:solidFill>
                          <a:latin typeface="Arial"/>
                          <a:ea typeface="Arial"/>
                          <a:cs typeface="Arial"/>
                          <a:sym typeface="Arial"/>
                        </a:rPr>
                        <a:t>95</a:t>
                      </a:r>
                      <a:endParaRPr/>
                    </a:p>
                  </a:txBody>
                  <a:tcPr marL="0" marR="0" marT="0" marB="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tcPr>
                </a:tc>
                <a:extLst>
                  <a:ext uri="{0D108BD9-81ED-4DB2-BD59-A6C34878D82A}">
                    <a16:rowId xmlns:a16="http://schemas.microsoft.com/office/drawing/2014/main" val="10003"/>
                  </a:ext>
                </a:extLst>
              </a:tr>
              <a:tr h="171450">
                <a:tc>
                  <a:txBody>
                    <a:bodyPr/>
                    <a:lstStyle/>
                    <a:p>
                      <a:pPr marL="0" marR="0" lvl="0" indent="0" algn="ctr" rtl="0">
                        <a:spcBef>
                          <a:spcPts val="0"/>
                        </a:spcBef>
                        <a:spcAft>
                          <a:spcPts val="0"/>
                        </a:spcAft>
                        <a:buNone/>
                      </a:pPr>
                      <a:r>
                        <a:rPr lang="en-US" sz="1000" b="1" i="0" u="none" strike="noStrike" cap="none">
                          <a:solidFill>
                            <a:srgbClr val="000000"/>
                          </a:solidFill>
                          <a:latin typeface="Tahoma"/>
                          <a:ea typeface="Tahoma"/>
                          <a:cs typeface="Tahoma"/>
                          <a:sym typeface="Tahoma"/>
                        </a:rPr>
                        <a:t> </a:t>
                      </a:r>
                      <a:endParaRPr/>
                    </a:p>
                  </a:txBody>
                  <a:tcPr marL="0" marR="0" marT="0" marB="0" anchor="b">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800" b="0" i="0" u="none" strike="noStrike" cap="none">
                          <a:solidFill>
                            <a:srgbClr val="000000"/>
                          </a:solidFill>
                          <a:latin typeface="Arial"/>
                          <a:ea typeface="Arial"/>
                          <a:cs typeface="Arial"/>
                          <a:sym typeface="Arial"/>
                        </a:rPr>
                        <a:t>Electro-optic and Infrared Systems</a:t>
                      </a:r>
                      <a:endParaRPr/>
                    </a:p>
                  </a:txBody>
                  <a:tcPr marL="0" marR="0" marT="0" marB="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F2F1F1"/>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Arial"/>
                          <a:ea typeface="Arial"/>
                          <a:cs typeface="Arial"/>
                          <a:sym typeface="Arial"/>
                        </a:rPr>
                        <a:t>16</a:t>
                      </a:r>
                      <a:endParaRPr/>
                    </a:p>
                  </a:txBody>
                  <a:tcPr marL="0" marR="0" marT="0" marB="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F2F1F1"/>
                    </a:solidFill>
                  </a:tcPr>
                </a:tc>
                <a:extLst>
                  <a:ext uri="{0D108BD9-81ED-4DB2-BD59-A6C34878D82A}">
                    <a16:rowId xmlns:a16="http://schemas.microsoft.com/office/drawing/2014/main" val="10004"/>
                  </a:ext>
                </a:extLst>
              </a:tr>
              <a:tr h="171450">
                <a:tc>
                  <a:txBody>
                    <a:bodyPr/>
                    <a:lstStyle/>
                    <a:p>
                      <a:pPr marL="0" marR="0" lvl="0" indent="0" algn="ctr" rtl="0">
                        <a:spcBef>
                          <a:spcPts val="0"/>
                        </a:spcBef>
                        <a:spcAft>
                          <a:spcPts val="0"/>
                        </a:spcAft>
                        <a:buNone/>
                      </a:pPr>
                      <a:r>
                        <a:rPr lang="en-US" sz="1000" b="1" i="0" u="none" strike="noStrike" cap="none">
                          <a:solidFill>
                            <a:srgbClr val="000000"/>
                          </a:solidFill>
                          <a:latin typeface="Tahoma"/>
                          <a:ea typeface="Tahoma"/>
                          <a:cs typeface="Tahoma"/>
                          <a:sym typeface="Tahoma"/>
                        </a:rPr>
                        <a:t> </a:t>
                      </a:r>
                      <a:endParaRPr/>
                    </a:p>
                  </a:txBody>
                  <a:tcPr marL="0" marR="0" marT="0" marB="0" anchor="b">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800" b="0" i="0" u="none" strike="noStrike" cap="none">
                          <a:solidFill>
                            <a:srgbClr val="000000"/>
                          </a:solidFill>
                          <a:latin typeface="Arial"/>
                          <a:ea typeface="Arial"/>
                          <a:cs typeface="Arial"/>
                          <a:sym typeface="Arial"/>
                        </a:rPr>
                        <a:t>Electronic Warfare Systems</a:t>
                      </a:r>
                      <a:endParaRPr/>
                    </a:p>
                  </a:txBody>
                  <a:tcPr marL="0" marR="0" marT="0" marB="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FDE9D9"/>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Arial"/>
                          <a:ea typeface="Arial"/>
                          <a:cs typeface="Arial"/>
                          <a:sym typeface="Arial"/>
                        </a:rPr>
                        <a:t>43</a:t>
                      </a:r>
                      <a:endParaRPr/>
                    </a:p>
                  </a:txBody>
                  <a:tcPr marL="0" marR="0" marT="0" marB="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F2F1F1"/>
                    </a:solidFill>
                  </a:tcPr>
                </a:tc>
                <a:extLst>
                  <a:ext uri="{0D108BD9-81ED-4DB2-BD59-A6C34878D82A}">
                    <a16:rowId xmlns:a16="http://schemas.microsoft.com/office/drawing/2014/main" val="10005"/>
                  </a:ext>
                </a:extLst>
              </a:tr>
              <a:tr h="171450">
                <a:tc>
                  <a:txBody>
                    <a:bodyPr/>
                    <a:lstStyle/>
                    <a:p>
                      <a:pPr marL="0" marR="0" lvl="0" indent="0" algn="ctr" rtl="0">
                        <a:spcBef>
                          <a:spcPts val="0"/>
                        </a:spcBef>
                        <a:spcAft>
                          <a:spcPts val="0"/>
                        </a:spcAft>
                        <a:buNone/>
                      </a:pPr>
                      <a:r>
                        <a:rPr lang="en-US" sz="1000" b="1" i="0" u="none" strike="noStrike" cap="none">
                          <a:solidFill>
                            <a:srgbClr val="000000"/>
                          </a:solidFill>
                          <a:latin typeface="Tahoma"/>
                          <a:ea typeface="Tahoma"/>
                          <a:cs typeface="Tahoma"/>
                          <a:sym typeface="Tahoma"/>
                        </a:rPr>
                        <a:t> </a:t>
                      </a:r>
                      <a:endParaRPr/>
                    </a:p>
                  </a:txBody>
                  <a:tcPr marL="0" marR="0" marT="0" marB="0" anchor="b">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800" b="0" i="0" u="none" strike="noStrike" cap="none">
                          <a:solidFill>
                            <a:srgbClr val="000000"/>
                          </a:solidFill>
                          <a:latin typeface="Arial"/>
                          <a:ea typeface="Arial"/>
                          <a:cs typeface="Arial"/>
                          <a:sym typeface="Arial"/>
                        </a:rPr>
                        <a:t>Energy Conversion Systems</a:t>
                      </a:r>
                      <a:endParaRPr/>
                    </a:p>
                  </a:txBody>
                  <a:tcPr marL="0" marR="0" marT="0" marB="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F2F1F1"/>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Arial"/>
                          <a:ea typeface="Arial"/>
                          <a:cs typeface="Arial"/>
                          <a:sym typeface="Arial"/>
                        </a:rPr>
                        <a:t>36</a:t>
                      </a:r>
                      <a:endParaRPr/>
                    </a:p>
                  </a:txBody>
                  <a:tcPr marL="0" marR="0" marT="0" marB="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F2F1F1"/>
                    </a:solidFill>
                  </a:tcPr>
                </a:tc>
                <a:extLst>
                  <a:ext uri="{0D108BD9-81ED-4DB2-BD59-A6C34878D82A}">
                    <a16:rowId xmlns:a16="http://schemas.microsoft.com/office/drawing/2014/main" val="10006"/>
                  </a:ext>
                </a:extLst>
              </a:tr>
              <a:tr h="171450">
                <a:tc>
                  <a:txBody>
                    <a:bodyPr/>
                    <a:lstStyle/>
                    <a:p>
                      <a:pPr marL="0" marR="0" lvl="0" indent="0" algn="ctr" rtl="0">
                        <a:spcBef>
                          <a:spcPts val="0"/>
                        </a:spcBef>
                        <a:spcAft>
                          <a:spcPts val="0"/>
                        </a:spcAft>
                        <a:buNone/>
                      </a:pPr>
                      <a:r>
                        <a:rPr lang="en-US" sz="1000" b="1" i="0" u="none" strike="noStrike" cap="none">
                          <a:solidFill>
                            <a:srgbClr val="000000"/>
                          </a:solidFill>
                          <a:latin typeface="Tahoma"/>
                          <a:ea typeface="Tahoma"/>
                          <a:cs typeface="Tahoma"/>
                          <a:sym typeface="Tahoma"/>
                        </a:rPr>
                        <a:t> </a:t>
                      </a:r>
                      <a:endParaRPr/>
                    </a:p>
                  </a:txBody>
                  <a:tcPr marL="0" marR="0" marT="0" marB="0" anchor="b">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800" b="0" i="0" u="none" strike="noStrike" cap="none">
                          <a:solidFill>
                            <a:srgbClr val="000000"/>
                          </a:solidFill>
                          <a:latin typeface="Arial"/>
                          <a:ea typeface="Arial"/>
                          <a:cs typeface="Arial"/>
                          <a:sym typeface="Arial"/>
                        </a:rPr>
                        <a:t>Fault Tolerant Systems</a:t>
                      </a:r>
                      <a:endParaRPr/>
                    </a:p>
                  </a:txBody>
                  <a:tcPr marL="0" marR="0" marT="0" marB="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F2F1F1"/>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Arial"/>
                          <a:ea typeface="Arial"/>
                          <a:cs typeface="Arial"/>
                          <a:sym typeface="Arial"/>
                        </a:rPr>
                        <a:t>27</a:t>
                      </a:r>
                      <a:endParaRPr/>
                    </a:p>
                  </a:txBody>
                  <a:tcPr marL="0" marR="0" marT="0" marB="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F2F1F1"/>
                    </a:solidFill>
                  </a:tcPr>
                </a:tc>
                <a:extLst>
                  <a:ext uri="{0D108BD9-81ED-4DB2-BD59-A6C34878D82A}">
                    <a16:rowId xmlns:a16="http://schemas.microsoft.com/office/drawing/2014/main" val="10007"/>
                  </a:ext>
                </a:extLst>
              </a:tr>
              <a:tr h="171450">
                <a:tc>
                  <a:txBody>
                    <a:bodyPr/>
                    <a:lstStyle/>
                    <a:p>
                      <a:pPr marL="0" marR="0" lvl="0" indent="0" algn="ctr" rtl="0">
                        <a:spcBef>
                          <a:spcPts val="0"/>
                        </a:spcBef>
                        <a:spcAft>
                          <a:spcPts val="0"/>
                        </a:spcAft>
                        <a:buNone/>
                      </a:pPr>
                      <a:r>
                        <a:rPr lang="en-US" sz="1000" b="1" i="0" u="none" strike="noStrike" cap="none">
                          <a:solidFill>
                            <a:srgbClr val="000000"/>
                          </a:solidFill>
                          <a:latin typeface="Tahoma"/>
                          <a:ea typeface="Tahoma"/>
                          <a:cs typeface="Tahoma"/>
                          <a:sym typeface="Tahoma"/>
                        </a:rPr>
                        <a:t> </a:t>
                      </a:r>
                      <a:endParaRPr/>
                    </a:p>
                  </a:txBody>
                  <a:tcPr marL="0" marR="0" marT="0" marB="0" anchor="b">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800" b="0" i="0" u="none" strike="noStrike" cap="none">
                          <a:solidFill>
                            <a:srgbClr val="000000"/>
                          </a:solidFill>
                          <a:latin typeface="Arial"/>
                          <a:ea typeface="Arial"/>
                          <a:cs typeface="Arial"/>
                          <a:sym typeface="Arial"/>
                        </a:rPr>
                        <a:t>Guidance and Control Systems</a:t>
                      </a:r>
                      <a:endParaRPr/>
                    </a:p>
                  </a:txBody>
                  <a:tcPr marL="0" marR="0" marT="0" marB="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EBF1DE"/>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Arial"/>
                          <a:ea typeface="Arial"/>
                          <a:cs typeface="Arial"/>
                          <a:sym typeface="Arial"/>
                        </a:rPr>
                        <a:t>208</a:t>
                      </a:r>
                      <a:endParaRPr/>
                    </a:p>
                  </a:txBody>
                  <a:tcPr marL="0" marR="0" marT="0" marB="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F2F1F1"/>
                    </a:solidFill>
                  </a:tcPr>
                </a:tc>
                <a:extLst>
                  <a:ext uri="{0D108BD9-81ED-4DB2-BD59-A6C34878D82A}">
                    <a16:rowId xmlns:a16="http://schemas.microsoft.com/office/drawing/2014/main" val="10008"/>
                  </a:ext>
                </a:extLst>
              </a:tr>
              <a:tr h="171450">
                <a:tc>
                  <a:txBody>
                    <a:bodyPr/>
                    <a:lstStyle/>
                    <a:p>
                      <a:pPr marL="0" marR="0" lvl="0" indent="0" algn="ctr" rtl="0">
                        <a:spcBef>
                          <a:spcPts val="0"/>
                        </a:spcBef>
                        <a:spcAft>
                          <a:spcPts val="0"/>
                        </a:spcAft>
                        <a:buNone/>
                      </a:pPr>
                      <a:r>
                        <a:rPr lang="en-US" sz="1000" b="1" i="0" u="none" strike="noStrike" cap="none">
                          <a:solidFill>
                            <a:srgbClr val="000000"/>
                          </a:solidFill>
                          <a:latin typeface="Tahoma"/>
                          <a:ea typeface="Tahoma"/>
                          <a:cs typeface="Tahoma"/>
                          <a:sym typeface="Tahoma"/>
                        </a:rPr>
                        <a:t> </a:t>
                      </a:r>
                      <a:endParaRPr/>
                    </a:p>
                  </a:txBody>
                  <a:tcPr marL="0" marR="0" marT="0" marB="0" anchor="b">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800" b="0" i="0" u="none" strike="noStrike" cap="none">
                          <a:solidFill>
                            <a:srgbClr val="000000"/>
                          </a:solidFill>
                          <a:latin typeface="Arial"/>
                          <a:ea typeface="Arial"/>
                          <a:cs typeface="Arial"/>
                          <a:sym typeface="Arial"/>
                        </a:rPr>
                        <a:t>Intelligent Systems</a:t>
                      </a:r>
                      <a:endParaRPr/>
                    </a:p>
                  </a:txBody>
                  <a:tcPr marL="0" marR="0" marT="0" marB="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F2F1F1"/>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Arial"/>
                          <a:ea typeface="Arial"/>
                          <a:cs typeface="Arial"/>
                          <a:sym typeface="Arial"/>
                        </a:rPr>
                        <a:t>77</a:t>
                      </a:r>
                      <a:endParaRPr/>
                    </a:p>
                  </a:txBody>
                  <a:tcPr marL="0" marR="0" marT="0" marB="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F2F1F1"/>
                    </a:solidFill>
                  </a:tcPr>
                </a:tc>
                <a:extLst>
                  <a:ext uri="{0D108BD9-81ED-4DB2-BD59-A6C34878D82A}">
                    <a16:rowId xmlns:a16="http://schemas.microsoft.com/office/drawing/2014/main" val="10009"/>
                  </a:ext>
                </a:extLst>
              </a:tr>
              <a:tr h="171450">
                <a:tc>
                  <a:txBody>
                    <a:bodyPr/>
                    <a:lstStyle/>
                    <a:p>
                      <a:pPr marL="0" marR="0" lvl="0" indent="0" algn="ctr" rtl="0">
                        <a:spcBef>
                          <a:spcPts val="0"/>
                        </a:spcBef>
                        <a:spcAft>
                          <a:spcPts val="0"/>
                        </a:spcAft>
                        <a:buNone/>
                      </a:pPr>
                      <a:r>
                        <a:rPr lang="en-US" sz="1000" b="1" i="0" u="none" strike="noStrike" cap="none">
                          <a:solidFill>
                            <a:srgbClr val="000000"/>
                          </a:solidFill>
                          <a:latin typeface="Tahoma"/>
                          <a:ea typeface="Tahoma"/>
                          <a:cs typeface="Tahoma"/>
                          <a:sym typeface="Tahoma"/>
                        </a:rPr>
                        <a:t> </a:t>
                      </a:r>
                      <a:endParaRPr/>
                    </a:p>
                  </a:txBody>
                  <a:tcPr marL="0" marR="0" marT="0" marB="0" anchor="b">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800" b="0" i="0" u="none" strike="noStrike" cap="none">
                          <a:solidFill>
                            <a:srgbClr val="000000"/>
                          </a:solidFill>
                          <a:latin typeface="Arial"/>
                          <a:ea typeface="Arial"/>
                          <a:cs typeface="Arial"/>
                          <a:sym typeface="Arial"/>
                        </a:rPr>
                        <a:t>Navigation</a:t>
                      </a:r>
                      <a:endParaRPr/>
                    </a:p>
                  </a:txBody>
                  <a:tcPr marL="0" marR="0" marT="0" marB="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EBF1DE"/>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Arial"/>
                          <a:ea typeface="Arial"/>
                          <a:cs typeface="Arial"/>
                          <a:sym typeface="Arial"/>
                        </a:rPr>
                        <a:t>137</a:t>
                      </a:r>
                      <a:endParaRPr/>
                    </a:p>
                  </a:txBody>
                  <a:tcPr marL="0" marR="0" marT="0" marB="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F2F1F1"/>
                    </a:solidFill>
                  </a:tcPr>
                </a:tc>
                <a:extLst>
                  <a:ext uri="{0D108BD9-81ED-4DB2-BD59-A6C34878D82A}">
                    <a16:rowId xmlns:a16="http://schemas.microsoft.com/office/drawing/2014/main" val="10010"/>
                  </a:ext>
                </a:extLst>
              </a:tr>
              <a:tr h="171450">
                <a:tc>
                  <a:txBody>
                    <a:bodyPr/>
                    <a:lstStyle/>
                    <a:p>
                      <a:pPr marL="0" marR="0" lvl="0" indent="0" algn="ctr" rtl="0">
                        <a:spcBef>
                          <a:spcPts val="0"/>
                        </a:spcBef>
                        <a:spcAft>
                          <a:spcPts val="0"/>
                        </a:spcAft>
                        <a:buNone/>
                      </a:pPr>
                      <a:r>
                        <a:rPr lang="en-US" sz="1000" b="1" i="0" u="none" strike="noStrike" cap="none">
                          <a:solidFill>
                            <a:srgbClr val="000000"/>
                          </a:solidFill>
                          <a:latin typeface="Tahoma"/>
                          <a:ea typeface="Tahoma"/>
                          <a:cs typeface="Tahoma"/>
                          <a:sym typeface="Tahoma"/>
                        </a:rPr>
                        <a:t> </a:t>
                      </a:r>
                      <a:endParaRPr/>
                    </a:p>
                  </a:txBody>
                  <a:tcPr marL="0" marR="0" marT="0" marB="0" anchor="b">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800" b="0" i="0" u="none" strike="noStrike" cap="none">
                          <a:solidFill>
                            <a:srgbClr val="000000"/>
                          </a:solidFill>
                          <a:latin typeface="Arial"/>
                          <a:ea typeface="Arial"/>
                          <a:cs typeface="Arial"/>
                          <a:sym typeface="Arial"/>
                        </a:rPr>
                        <a:t>Networked Sensor Systems</a:t>
                      </a:r>
                      <a:endParaRPr/>
                    </a:p>
                  </a:txBody>
                  <a:tcPr marL="0" marR="0" marT="0" marB="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F2F1F1"/>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Arial"/>
                          <a:ea typeface="Arial"/>
                          <a:cs typeface="Arial"/>
                          <a:sym typeface="Arial"/>
                        </a:rPr>
                        <a:t>13</a:t>
                      </a:r>
                      <a:endParaRPr/>
                    </a:p>
                  </a:txBody>
                  <a:tcPr marL="0" marR="0" marT="0" marB="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F2F1F1"/>
                    </a:solidFill>
                  </a:tcPr>
                </a:tc>
                <a:extLst>
                  <a:ext uri="{0D108BD9-81ED-4DB2-BD59-A6C34878D82A}">
                    <a16:rowId xmlns:a16="http://schemas.microsoft.com/office/drawing/2014/main" val="10011"/>
                  </a:ext>
                </a:extLst>
              </a:tr>
              <a:tr h="171450">
                <a:tc>
                  <a:txBody>
                    <a:bodyPr/>
                    <a:lstStyle/>
                    <a:p>
                      <a:pPr marL="0" marR="0" lvl="0" indent="0" algn="ctr" rtl="0">
                        <a:spcBef>
                          <a:spcPts val="0"/>
                        </a:spcBef>
                        <a:spcAft>
                          <a:spcPts val="0"/>
                        </a:spcAft>
                        <a:buNone/>
                      </a:pPr>
                      <a:r>
                        <a:rPr lang="en-US" sz="1000" b="1" i="0" u="none" strike="noStrike" cap="none">
                          <a:solidFill>
                            <a:srgbClr val="000000"/>
                          </a:solidFill>
                          <a:latin typeface="Tahoma"/>
                          <a:ea typeface="Tahoma"/>
                          <a:cs typeface="Tahoma"/>
                          <a:sym typeface="Tahoma"/>
                        </a:rPr>
                        <a:t> </a:t>
                      </a:r>
                      <a:endParaRPr/>
                    </a:p>
                  </a:txBody>
                  <a:tcPr marL="0" marR="0" marT="0" marB="0" anchor="b">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800" b="0" i="0" u="none" strike="noStrike" cap="none">
                          <a:solidFill>
                            <a:srgbClr val="000000"/>
                          </a:solidFill>
                          <a:latin typeface="Arial"/>
                          <a:ea typeface="Arial"/>
                          <a:cs typeface="Arial"/>
                          <a:sym typeface="Arial"/>
                        </a:rPr>
                        <a:t>Radar Systems</a:t>
                      </a:r>
                      <a:endParaRPr/>
                    </a:p>
                  </a:txBody>
                  <a:tcPr marL="0" marR="0" marT="0" marB="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FDE9D9"/>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Arial"/>
                          <a:ea typeface="Arial"/>
                          <a:cs typeface="Arial"/>
                          <a:sym typeface="Arial"/>
                        </a:rPr>
                        <a:t>263</a:t>
                      </a:r>
                      <a:endParaRPr/>
                    </a:p>
                  </a:txBody>
                  <a:tcPr marL="0" marR="0" marT="0" marB="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F2F1F1"/>
                    </a:solidFill>
                  </a:tcPr>
                </a:tc>
                <a:extLst>
                  <a:ext uri="{0D108BD9-81ED-4DB2-BD59-A6C34878D82A}">
                    <a16:rowId xmlns:a16="http://schemas.microsoft.com/office/drawing/2014/main" val="10012"/>
                  </a:ext>
                </a:extLst>
              </a:tr>
              <a:tr h="171450">
                <a:tc>
                  <a:txBody>
                    <a:bodyPr/>
                    <a:lstStyle/>
                    <a:p>
                      <a:pPr marL="0" marR="0" lvl="0" indent="0" algn="ctr" rtl="0">
                        <a:spcBef>
                          <a:spcPts val="0"/>
                        </a:spcBef>
                        <a:spcAft>
                          <a:spcPts val="0"/>
                        </a:spcAft>
                        <a:buNone/>
                      </a:pPr>
                      <a:r>
                        <a:rPr lang="en-US" sz="1000" b="1" i="0" u="none" strike="noStrike" cap="none">
                          <a:solidFill>
                            <a:srgbClr val="000000"/>
                          </a:solidFill>
                          <a:latin typeface="Tahoma"/>
                          <a:ea typeface="Tahoma"/>
                          <a:cs typeface="Tahoma"/>
                          <a:sym typeface="Tahoma"/>
                        </a:rPr>
                        <a:t> </a:t>
                      </a:r>
                      <a:endParaRPr/>
                    </a:p>
                  </a:txBody>
                  <a:tcPr marL="0" marR="0" marT="0" marB="0" anchor="b">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800" b="0" i="0" u="none" strike="noStrike" cap="none">
                          <a:solidFill>
                            <a:srgbClr val="000000"/>
                          </a:solidFill>
                          <a:latin typeface="Arial"/>
                          <a:ea typeface="Arial"/>
                          <a:cs typeface="Arial"/>
                          <a:sym typeface="Arial"/>
                        </a:rPr>
                        <a:t>Signal Processing in Aerospace and Acoustic Systems</a:t>
                      </a:r>
                      <a:endParaRPr/>
                    </a:p>
                  </a:txBody>
                  <a:tcPr marL="0" marR="0" marT="0" marB="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FDE9D9"/>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Arial"/>
                          <a:ea typeface="Arial"/>
                          <a:cs typeface="Arial"/>
                          <a:sym typeface="Arial"/>
                        </a:rPr>
                        <a:t>105</a:t>
                      </a:r>
                      <a:endParaRPr/>
                    </a:p>
                  </a:txBody>
                  <a:tcPr marL="0" marR="0" marT="0" marB="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F2F1F1"/>
                    </a:solidFill>
                  </a:tcPr>
                </a:tc>
                <a:extLst>
                  <a:ext uri="{0D108BD9-81ED-4DB2-BD59-A6C34878D82A}">
                    <a16:rowId xmlns:a16="http://schemas.microsoft.com/office/drawing/2014/main" val="10013"/>
                  </a:ext>
                </a:extLst>
              </a:tr>
              <a:tr h="171450">
                <a:tc>
                  <a:txBody>
                    <a:bodyPr/>
                    <a:lstStyle/>
                    <a:p>
                      <a:pPr marL="0" marR="0" lvl="0" indent="0" algn="ctr" rtl="0">
                        <a:spcBef>
                          <a:spcPts val="0"/>
                        </a:spcBef>
                        <a:spcAft>
                          <a:spcPts val="0"/>
                        </a:spcAft>
                        <a:buNone/>
                      </a:pPr>
                      <a:r>
                        <a:rPr lang="en-US" sz="1000" b="1" i="0" u="none" strike="noStrike" cap="none">
                          <a:solidFill>
                            <a:srgbClr val="000000"/>
                          </a:solidFill>
                          <a:latin typeface="Tahoma"/>
                          <a:ea typeface="Tahoma"/>
                          <a:cs typeface="Tahoma"/>
                          <a:sym typeface="Tahoma"/>
                        </a:rPr>
                        <a:t> </a:t>
                      </a:r>
                      <a:endParaRPr/>
                    </a:p>
                  </a:txBody>
                  <a:tcPr marL="0" marR="0" marT="0" marB="0" anchor="b">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800" b="0" i="0" u="none" strike="noStrike" cap="none">
                          <a:solidFill>
                            <a:srgbClr val="000000"/>
                          </a:solidFill>
                          <a:latin typeface="Arial"/>
                          <a:ea typeface="Arial"/>
                          <a:cs typeface="Arial"/>
                          <a:sym typeface="Arial"/>
                        </a:rPr>
                        <a:t>Space Systems</a:t>
                      </a:r>
                      <a:endParaRPr/>
                    </a:p>
                  </a:txBody>
                  <a:tcPr marL="0" marR="0" marT="0" marB="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F2F1F1"/>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Arial"/>
                          <a:ea typeface="Arial"/>
                          <a:cs typeface="Arial"/>
                          <a:sym typeface="Arial"/>
                        </a:rPr>
                        <a:t>69</a:t>
                      </a:r>
                      <a:endParaRPr/>
                    </a:p>
                  </a:txBody>
                  <a:tcPr marL="0" marR="0" marT="0" marB="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F2F1F1"/>
                    </a:solidFill>
                  </a:tcPr>
                </a:tc>
                <a:extLst>
                  <a:ext uri="{0D108BD9-81ED-4DB2-BD59-A6C34878D82A}">
                    <a16:rowId xmlns:a16="http://schemas.microsoft.com/office/drawing/2014/main" val="10014"/>
                  </a:ext>
                </a:extLst>
              </a:tr>
              <a:tr h="171450">
                <a:tc>
                  <a:txBody>
                    <a:bodyPr/>
                    <a:lstStyle/>
                    <a:p>
                      <a:pPr marL="0" marR="0" lvl="0" indent="0" algn="ctr" rtl="0">
                        <a:spcBef>
                          <a:spcPts val="0"/>
                        </a:spcBef>
                        <a:spcAft>
                          <a:spcPts val="0"/>
                        </a:spcAft>
                        <a:buNone/>
                      </a:pPr>
                      <a:r>
                        <a:rPr lang="en-US" sz="1000" b="1" i="0" u="none" strike="noStrike" cap="none">
                          <a:solidFill>
                            <a:srgbClr val="000000"/>
                          </a:solidFill>
                          <a:latin typeface="Tahoma"/>
                          <a:ea typeface="Tahoma"/>
                          <a:cs typeface="Tahoma"/>
                          <a:sym typeface="Tahoma"/>
                        </a:rPr>
                        <a:t> </a:t>
                      </a:r>
                      <a:endParaRPr/>
                    </a:p>
                  </a:txBody>
                  <a:tcPr marL="0" marR="0" marT="0" marB="0" anchor="b">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CCCCCC"/>
                      </a:solidFill>
                      <a:prstDash val="solid"/>
                      <a:round/>
                      <a:headEnd type="none" w="sm" len="sm"/>
                      <a:tailEnd type="none" w="sm" len="sm"/>
                    </a:lnB>
                  </a:tcPr>
                </a:tc>
                <a:tc>
                  <a:txBody>
                    <a:bodyPr/>
                    <a:lstStyle/>
                    <a:p>
                      <a:pPr marL="0" marR="0" lvl="0" indent="0" algn="l" rtl="0">
                        <a:spcBef>
                          <a:spcPts val="0"/>
                        </a:spcBef>
                        <a:spcAft>
                          <a:spcPts val="0"/>
                        </a:spcAft>
                        <a:buNone/>
                      </a:pPr>
                      <a:r>
                        <a:rPr lang="en-US" sz="800" b="0" i="0" u="none" strike="noStrike" cap="none">
                          <a:solidFill>
                            <a:srgbClr val="000000"/>
                          </a:solidFill>
                          <a:latin typeface="Arial"/>
                          <a:ea typeface="Arial"/>
                          <a:cs typeface="Arial"/>
                          <a:sym typeface="Arial"/>
                        </a:rPr>
                        <a:t>Target Tracking and Multisensor Systems</a:t>
                      </a:r>
                      <a:endParaRPr/>
                    </a:p>
                  </a:txBody>
                  <a:tcPr marL="0" marR="0" marT="0" marB="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F2F1F1"/>
                    </a:solidFill>
                  </a:tcPr>
                </a:tc>
                <a:tc>
                  <a:txBody>
                    <a:bodyPr/>
                    <a:lstStyle/>
                    <a:p>
                      <a:pPr marL="0" marR="0" lvl="0" indent="0" algn="r" rtl="0">
                        <a:spcBef>
                          <a:spcPts val="0"/>
                        </a:spcBef>
                        <a:spcAft>
                          <a:spcPts val="0"/>
                        </a:spcAft>
                        <a:buNone/>
                      </a:pPr>
                      <a:r>
                        <a:rPr lang="en-US" sz="800" b="0" i="0" u="none" strike="noStrike" cap="none">
                          <a:solidFill>
                            <a:srgbClr val="000000"/>
                          </a:solidFill>
                          <a:latin typeface="Arial"/>
                          <a:ea typeface="Arial"/>
                          <a:cs typeface="Arial"/>
                          <a:sym typeface="Arial"/>
                        </a:rPr>
                        <a:t>105</a:t>
                      </a:r>
                      <a:endParaRPr/>
                    </a:p>
                  </a:txBody>
                  <a:tcPr marL="0" marR="0" marT="0" marB="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F2F1F1"/>
                    </a:solidFill>
                  </a:tcPr>
                </a:tc>
                <a:extLst>
                  <a:ext uri="{0D108BD9-81ED-4DB2-BD59-A6C34878D82A}">
                    <a16:rowId xmlns:a16="http://schemas.microsoft.com/office/drawing/2014/main" val="10015"/>
                  </a:ext>
                </a:extLst>
              </a:tr>
              <a:tr h="171450">
                <a:tc gridSpan="2">
                  <a:txBody>
                    <a:bodyPr/>
                    <a:lstStyle/>
                    <a:p>
                      <a:pPr marL="0" marR="0" lvl="0" indent="0" algn="l" rtl="0">
                        <a:spcBef>
                          <a:spcPts val="0"/>
                        </a:spcBef>
                        <a:spcAft>
                          <a:spcPts val="0"/>
                        </a:spcAft>
                        <a:buNone/>
                      </a:pPr>
                      <a:r>
                        <a:rPr lang="en-US" sz="800" b="1" i="0" u="none" strike="noStrike" cap="none">
                          <a:solidFill>
                            <a:srgbClr val="000000"/>
                          </a:solidFill>
                          <a:latin typeface="Arial"/>
                          <a:ea typeface="Arial"/>
                          <a:cs typeface="Arial"/>
                          <a:sym typeface="Arial"/>
                        </a:rPr>
                        <a:t>Summary</a:t>
                      </a:r>
                      <a:endParaRPr/>
                    </a:p>
                  </a:txBody>
                  <a:tcPr marL="0" marR="0" marT="0" marB="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DFDFDF"/>
                    </a:solidFill>
                  </a:tcPr>
                </a:tc>
                <a:tc hMerge="1">
                  <a:txBody>
                    <a:bodyPr/>
                    <a:lstStyle/>
                    <a:p>
                      <a:endParaRPr lang="en-US"/>
                    </a:p>
                  </a:txBody>
                  <a:tcPr/>
                </a:tc>
                <a:tc>
                  <a:txBody>
                    <a:bodyPr/>
                    <a:lstStyle/>
                    <a:p>
                      <a:pPr marL="0" marR="0" lvl="0" indent="0" algn="r" rtl="0">
                        <a:spcBef>
                          <a:spcPts val="0"/>
                        </a:spcBef>
                        <a:spcAft>
                          <a:spcPts val="0"/>
                        </a:spcAft>
                        <a:buNone/>
                      </a:pPr>
                      <a:r>
                        <a:rPr lang="en-US" sz="800" b="1" i="0" u="none" strike="noStrike" cap="none">
                          <a:solidFill>
                            <a:srgbClr val="000000"/>
                          </a:solidFill>
                          <a:latin typeface="Arial"/>
                          <a:ea typeface="Arial"/>
                          <a:cs typeface="Arial"/>
                          <a:sym typeface="Arial"/>
                        </a:rPr>
                        <a:t>1289</a:t>
                      </a:r>
                      <a:endParaRPr/>
                    </a:p>
                  </a:txBody>
                  <a:tcPr marL="0" marR="0" marT="0" marB="0">
                    <a:lnL w="12700" cap="flat" cmpd="sng">
                      <a:solidFill>
                        <a:srgbClr val="CCCCCC"/>
                      </a:solidFill>
                      <a:prstDash val="solid"/>
                      <a:round/>
                      <a:headEnd type="none" w="sm" len="sm"/>
                      <a:tailEnd type="none" w="sm" len="sm"/>
                    </a:lnL>
                    <a:lnR w="12700" cap="flat" cmpd="sng">
                      <a:solidFill>
                        <a:srgbClr val="CCCCCC"/>
                      </a:solidFill>
                      <a:prstDash val="solid"/>
                      <a:round/>
                      <a:headEnd type="none" w="sm" len="sm"/>
                      <a:tailEnd type="none" w="sm" len="sm"/>
                    </a:lnR>
                    <a:lnT w="12700" cap="flat" cmpd="sng">
                      <a:solidFill>
                        <a:srgbClr val="CCCCCC"/>
                      </a:solidFill>
                      <a:prstDash val="solid"/>
                      <a:round/>
                      <a:headEnd type="none" w="sm" len="sm"/>
                      <a:tailEnd type="none" w="sm" len="sm"/>
                    </a:lnT>
                    <a:lnB w="12700" cap="flat" cmpd="sng">
                      <a:solidFill>
                        <a:srgbClr val="CCCCCC"/>
                      </a:solidFill>
                      <a:prstDash val="solid"/>
                      <a:round/>
                      <a:headEnd type="none" w="sm" len="sm"/>
                      <a:tailEnd type="none" w="sm" len="sm"/>
                    </a:lnB>
                    <a:solidFill>
                      <a:srgbClr val="DFDFDF"/>
                    </a:solidFill>
                  </a:tcPr>
                </a:tc>
                <a:extLst>
                  <a:ext uri="{0D108BD9-81ED-4DB2-BD59-A6C34878D82A}">
                    <a16:rowId xmlns:a16="http://schemas.microsoft.com/office/drawing/2014/main" val="10016"/>
                  </a:ext>
                </a:extLst>
              </a:tr>
            </a:tbl>
          </a:graphicData>
        </a:graphic>
      </p:graphicFrame>
      <p:pic>
        <p:nvPicPr>
          <p:cNvPr id="187" name="Google Shape;187;p11"/>
          <p:cNvPicPr preferRelativeResize="0"/>
          <p:nvPr/>
        </p:nvPicPr>
        <p:blipFill rotWithShape="1">
          <a:blip r:embed="rId3">
            <a:alphaModFix/>
          </a:blip>
          <a:srcRect/>
          <a:stretch/>
        </p:blipFill>
        <p:spPr>
          <a:xfrm>
            <a:off x="10537505" y="2419350"/>
            <a:ext cx="962025" cy="190500"/>
          </a:xfrm>
          <a:prstGeom prst="rect">
            <a:avLst/>
          </a:prstGeom>
          <a:noFill/>
          <a:ln>
            <a:noFill/>
          </a:ln>
        </p:spPr>
      </p:pic>
      <p:pic>
        <p:nvPicPr>
          <p:cNvPr id="188" name="Google Shape;188;p11"/>
          <p:cNvPicPr preferRelativeResize="0"/>
          <p:nvPr/>
        </p:nvPicPr>
        <p:blipFill rotWithShape="1">
          <a:blip r:embed="rId4">
            <a:alphaModFix/>
          </a:blip>
          <a:srcRect/>
          <a:stretch/>
        </p:blipFill>
        <p:spPr>
          <a:xfrm>
            <a:off x="10524297" y="2739861"/>
            <a:ext cx="962025" cy="190500"/>
          </a:xfrm>
          <a:prstGeom prst="rect">
            <a:avLst/>
          </a:prstGeom>
          <a:noFill/>
          <a:ln>
            <a:noFill/>
          </a:ln>
        </p:spPr>
      </p:pic>
      <p:sp>
        <p:nvSpPr>
          <p:cNvPr id="189" name="Google Shape;189;p11"/>
          <p:cNvSpPr txBox="1"/>
          <p:nvPr/>
        </p:nvSpPr>
        <p:spPr>
          <a:xfrm>
            <a:off x="4038600" y="6488328"/>
            <a:ext cx="4114800" cy="36512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C70AC"/>
              </a:buClr>
              <a:buSzPts val="1200"/>
              <a:buFont typeface="Calibri"/>
              <a:buNone/>
            </a:pPr>
            <a:fld id="{00000000-1234-1234-1234-123412341234}" type="slidenum">
              <a:rPr lang="en-US" sz="1200">
                <a:solidFill>
                  <a:srgbClr val="0C70AC"/>
                </a:solidFill>
                <a:latin typeface="Calibri"/>
                <a:ea typeface="Calibri"/>
                <a:cs typeface="Calibri"/>
                <a:sym typeface="Calibri"/>
              </a:rPr>
              <a:t>11</a:t>
            </a:fld>
            <a:endParaRPr sz="1200">
              <a:solidFill>
                <a:srgbClr val="0C70AC"/>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2"/>
          <p:cNvSpPr txBox="1"/>
          <p:nvPr/>
        </p:nvSpPr>
        <p:spPr>
          <a:xfrm>
            <a:off x="735013" y="1107758"/>
            <a:ext cx="10618787" cy="4987925"/>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rgbClr val="0066A1"/>
              </a:buClr>
              <a:buSzPts val="2200"/>
              <a:buFont typeface="Arial"/>
              <a:buChar char="•"/>
            </a:pPr>
            <a:r>
              <a:rPr lang="en-US" sz="2200" b="1">
                <a:solidFill>
                  <a:srgbClr val="0C70AC"/>
                </a:solidFill>
                <a:latin typeface="Calibri"/>
                <a:ea typeface="Calibri"/>
                <a:cs typeface="Calibri"/>
                <a:sym typeface="Calibri"/>
              </a:rPr>
              <a:t>The annual AESS Technical Panel of the Year Award </a:t>
            </a:r>
            <a:r>
              <a:rPr lang="en-US" sz="2200">
                <a:solidFill>
                  <a:schemeClr val="dk1"/>
                </a:solidFill>
                <a:latin typeface="Calibri"/>
                <a:ea typeface="Calibri"/>
                <a:cs typeface="Calibri"/>
                <a:sym typeface="Calibri"/>
              </a:rPr>
              <a:t>is currently conferred based on the contributions documented in the presentations submitted to the BoG semi-annual meetings. Key points: </a:t>
            </a:r>
            <a:endParaRPr/>
          </a:p>
          <a:p>
            <a:pPr marL="685800" marR="0" lvl="1" indent="-228600" algn="l" rtl="0">
              <a:lnSpc>
                <a:spcPct val="90000"/>
              </a:lnSpc>
              <a:spcBef>
                <a:spcPts val="500"/>
              </a:spcBef>
              <a:spcAft>
                <a:spcPts val="0"/>
              </a:spcAft>
              <a:buClr>
                <a:srgbClr val="0066A1"/>
              </a:buClr>
              <a:buSzPts val="1800"/>
              <a:buFont typeface="Arial"/>
              <a:buChar char="−"/>
            </a:pPr>
            <a:r>
              <a:rPr lang="en-US" sz="1800" b="0" i="0" u="none" strike="noStrike" cap="none">
                <a:solidFill>
                  <a:schemeClr val="dk1"/>
                </a:solidFill>
                <a:latin typeface="Calibri"/>
                <a:ea typeface="Calibri"/>
                <a:cs typeface="Calibri"/>
                <a:sym typeface="Calibri"/>
              </a:rPr>
              <a:t>There are advantages in using the presentations, as this allows a clear and evidence-based approach </a:t>
            </a:r>
            <a:endParaRPr/>
          </a:p>
          <a:p>
            <a:pPr marL="685800" marR="0" lvl="1" indent="-228600" algn="l" rtl="0">
              <a:lnSpc>
                <a:spcPct val="90000"/>
              </a:lnSpc>
              <a:spcBef>
                <a:spcPts val="500"/>
              </a:spcBef>
              <a:spcAft>
                <a:spcPts val="0"/>
              </a:spcAft>
              <a:buClr>
                <a:srgbClr val="0066A1"/>
              </a:buClr>
              <a:buSzPts val="1800"/>
              <a:buFont typeface="Arial"/>
              <a:buChar char="−"/>
            </a:pPr>
            <a:r>
              <a:rPr lang="en-US" sz="1800" b="0" i="0" u="none" strike="noStrike" cap="none">
                <a:solidFill>
                  <a:schemeClr val="dk1"/>
                </a:solidFill>
                <a:latin typeface="Calibri"/>
                <a:ea typeface="Calibri"/>
                <a:cs typeface="Calibri"/>
                <a:sym typeface="Calibri"/>
              </a:rPr>
              <a:t>The TechOps Committee is required to assess the presentation material (and this is not an issue) </a:t>
            </a:r>
            <a:endParaRPr/>
          </a:p>
          <a:p>
            <a:pPr marL="685800" marR="0" lvl="1" indent="-228600" algn="l" rtl="0">
              <a:lnSpc>
                <a:spcPct val="90000"/>
              </a:lnSpc>
              <a:spcBef>
                <a:spcPts val="500"/>
              </a:spcBef>
              <a:spcAft>
                <a:spcPts val="0"/>
              </a:spcAft>
              <a:buClr>
                <a:srgbClr val="0066A1"/>
              </a:buClr>
              <a:buSzPts val="1800"/>
              <a:buFont typeface="Arial"/>
              <a:buChar char="−"/>
            </a:pPr>
            <a:r>
              <a:rPr lang="en-US" sz="1800" b="0" i="0" u="none" strike="noStrike" cap="none">
                <a:solidFill>
                  <a:schemeClr val="dk1"/>
                </a:solidFill>
                <a:latin typeface="Calibri"/>
                <a:ea typeface="Calibri"/>
                <a:cs typeface="Calibri"/>
                <a:sym typeface="Calibri"/>
              </a:rPr>
              <a:t>A new template with detailed instructions was provided in Sept 2024 for the TP EOY reports</a:t>
            </a:r>
            <a:endParaRPr/>
          </a:p>
          <a:p>
            <a:pPr marL="685800" marR="0" lvl="1" indent="-228600" algn="l" rtl="0">
              <a:lnSpc>
                <a:spcPct val="90000"/>
              </a:lnSpc>
              <a:spcBef>
                <a:spcPts val="500"/>
              </a:spcBef>
              <a:spcAft>
                <a:spcPts val="0"/>
              </a:spcAft>
              <a:buClr>
                <a:srgbClr val="0066A1"/>
              </a:buClr>
              <a:buSzPts val="1800"/>
              <a:buFont typeface="Arial"/>
              <a:buChar char="−"/>
            </a:pPr>
            <a:r>
              <a:rPr lang="en-US" sz="1800" b="0" i="0" u="none" strike="noStrike" cap="none">
                <a:solidFill>
                  <a:schemeClr val="dk1"/>
                </a:solidFill>
                <a:latin typeface="Calibri"/>
                <a:ea typeface="Calibri"/>
                <a:cs typeface="Calibri"/>
                <a:sym typeface="Calibri"/>
              </a:rPr>
              <a:t>An experimental phase is ongoing to test the validity of the new template</a:t>
            </a:r>
            <a:endParaRPr/>
          </a:p>
          <a:p>
            <a:pPr marL="182563" marR="0" lvl="1" indent="0" algn="l" rtl="0">
              <a:lnSpc>
                <a:spcPct val="90000"/>
              </a:lnSpc>
              <a:spcBef>
                <a:spcPts val="500"/>
              </a:spcBef>
              <a:spcAft>
                <a:spcPts val="0"/>
              </a:spcAft>
              <a:buClr>
                <a:srgbClr val="0066A1"/>
              </a:buClr>
              <a:buSzPts val="1800"/>
              <a:buFont typeface="Merriweather Sans"/>
              <a:buNone/>
            </a:pPr>
            <a:endParaRPr sz="1800" b="0" i="0" u="sng" strike="noStrike" cap="none">
              <a:solidFill>
                <a:schemeClr val="dk1"/>
              </a:solidFill>
              <a:latin typeface="Calibri"/>
              <a:ea typeface="Calibri"/>
              <a:cs typeface="Calibri"/>
              <a:sym typeface="Calibri"/>
            </a:endParaRPr>
          </a:p>
        </p:txBody>
      </p:sp>
      <p:sp>
        <p:nvSpPr>
          <p:cNvPr id="195" name="Google Shape;195;p12"/>
          <p:cNvSpPr txBox="1">
            <a:spLocks noGrp="1"/>
          </p:cNvSpPr>
          <p:nvPr>
            <p:ph type="title"/>
          </p:nvPr>
        </p:nvSpPr>
        <p:spPr>
          <a:xfrm>
            <a:off x="734807" y="59679"/>
            <a:ext cx="10515600" cy="48339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400"/>
              <a:buFont typeface="Calibri"/>
              <a:buNone/>
            </a:pPr>
            <a:r>
              <a:rPr lang="en-US">
                <a:solidFill>
                  <a:schemeClr val="lt1"/>
                </a:solidFill>
              </a:rPr>
              <a:t>EOY Report – AI Status</a:t>
            </a:r>
            <a:endParaRPr/>
          </a:p>
        </p:txBody>
      </p:sp>
      <p:graphicFrame>
        <p:nvGraphicFramePr>
          <p:cNvPr id="196" name="Google Shape;196;p12"/>
          <p:cNvGraphicFramePr/>
          <p:nvPr/>
        </p:nvGraphicFramePr>
        <p:xfrm>
          <a:off x="1441062" y="4325137"/>
          <a:ext cx="3000000" cy="3000000"/>
        </p:xfrm>
        <a:graphic>
          <a:graphicData uri="http://schemas.openxmlformats.org/drawingml/2006/table">
            <a:tbl>
              <a:tblPr>
                <a:noFill/>
                <a:tableStyleId>{E2D465EF-9371-4921-B90D-5C579725F7FA}</a:tableStyleId>
              </a:tblPr>
              <a:tblGrid>
                <a:gridCol w="1132825">
                  <a:extLst>
                    <a:ext uri="{9D8B030D-6E8A-4147-A177-3AD203B41FA5}">
                      <a16:colId xmlns:a16="http://schemas.microsoft.com/office/drawing/2014/main" val="20000"/>
                    </a:ext>
                  </a:extLst>
                </a:gridCol>
                <a:gridCol w="897875">
                  <a:extLst>
                    <a:ext uri="{9D8B030D-6E8A-4147-A177-3AD203B41FA5}">
                      <a16:colId xmlns:a16="http://schemas.microsoft.com/office/drawing/2014/main" val="20001"/>
                    </a:ext>
                  </a:extLst>
                </a:gridCol>
                <a:gridCol w="1604750">
                  <a:extLst>
                    <a:ext uri="{9D8B030D-6E8A-4147-A177-3AD203B41FA5}">
                      <a16:colId xmlns:a16="http://schemas.microsoft.com/office/drawing/2014/main" val="20002"/>
                    </a:ext>
                  </a:extLst>
                </a:gridCol>
                <a:gridCol w="479725">
                  <a:extLst>
                    <a:ext uri="{9D8B030D-6E8A-4147-A177-3AD203B41FA5}">
                      <a16:colId xmlns:a16="http://schemas.microsoft.com/office/drawing/2014/main" val="20003"/>
                    </a:ext>
                  </a:extLst>
                </a:gridCol>
                <a:gridCol w="450825">
                  <a:extLst>
                    <a:ext uri="{9D8B030D-6E8A-4147-A177-3AD203B41FA5}">
                      <a16:colId xmlns:a16="http://schemas.microsoft.com/office/drawing/2014/main" val="20004"/>
                    </a:ext>
                  </a:extLst>
                </a:gridCol>
                <a:gridCol w="485500">
                  <a:extLst>
                    <a:ext uri="{9D8B030D-6E8A-4147-A177-3AD203B41FA5}">
                      <a16:colId xmlns:a16="http://schemas.microsoft.com/office/drawing/2014/main" val="20005"/>
                    </a:ext>
                  </a:extLst>
                </a:gridCol>
                <a:gridCol w="485500">
                  <a:extLst>
                    <a:ext uri="{9D8B030D-6E8A-4147-A177-3AD203B41FA5}">
                      <a16:colId xmlns:a16="http://schemas.microsoft.com/office/drawing/2014/main" val="20006"/>
                    </a:ext>
                  </a:extLst>
                </a:gridCol>
                <a:gridCol w="4086300">
                  <a:extLst>
                    <a:ext uri="{9D8B030D-6E8A-4147-A177-3AD203B41FA5}">
                      <a16:colId xmlns:a16="http://schemas.microsoft.com/office/drawing/2014/main" val="20007"/>
                    </a:ext>
                  </a:extLst>
                </a:gridCol>
              </a:tblGrid>
              <a:tr h="374525">
                <a:tc>
                  <a:txBody>
                    <a:bodyPr/>
                    <a:lstStyle/>
                    <a:p>
                      <a:pPr marL="0" marR="0" lvl="0" indent="0" algn="ctr" rtl="0">
                        <a:spcBef>
                          <a:spcPts val="0"/>
                        </a:spcBef>
                        <a:spcAft>
                          <a:spcPts val="0"/>
                        </a:spcAft>
                        <a:buNone/>
                      </a:pPr>
                      <a:r>
                        <a:rPr lang="en-US" sz="1050" b="1" u="none" strike="noStrike" cap="none"/>
                        <a:t>Open</a:t>
                      </a:r>
                      <a:endParaRPr/>
                    </a:p>
                  </a:txBody>
                  <a:tcPr marL="18950" marR="1895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FF00"/>
                    </a:solidFill>
                  </a:tcPr>
                </a:tc>
                <a:tc>
                  <a:txBody>
                    <a:bodyPr/>
                    <a:lstStyle/>
                    <a:p>
                      <a:pPr marL="0" marR="0" lvl="0" indent="0" algn="ctr" rtl="0">
                        <a:spcBef>
                          <a:spcPts val="0"/>
                        </a:spcBef>
                        <a:spcAft>
                          <a:spcPts val="0"/>
                        </a:spcAft>
                        <a:buNone/>
                      </a:pPr>
                      <a:r>
                        <a:rPr lang="en-US" sz="1050" u="none" strike="noStrike" cap="none"/>
                        <a:t>12/31/2024</a:t>
                      </a:r>
                      <a:endParaRPr/>
                    </a:p>
                  </a:txBody>
                  <a:tcPr marL="18950" marR="1895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en-US" sz="1050" u="none" strike="noStrike" cap="none"/>
                        <a:t>Dale Blair</a:t>
                      </a:r>
                      <a:br>
                        <a:rPr lang="en-US" sz="1050" u="none" strike="noStrike" cap="none"/>
                      </a:br>
                      <a:r>
                        <a:rPr lang="en-US" sz="1050" u="none" strike="noStrike" cap="none"/>
                        <a:t>Roberto Sabatini</a:t>
                      </a:r>
                      <a:endParaRPr/>
                    </a:p>
                  </a:txBody>
                  <a:tcPr marL="18950" marR="1895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en-US" sz="1050" u="none" strike="noStrike" cap="none"/>
                        <a:t>BoG</a:t>
                      </a:r>
                      <a:endParaRPr sz="1050" u="none" strike="noStrike" cap="none"/>
                    </a:p>
                  </a:txBody>
                  <a:tcPr marL="18950" marR="1895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en-US" sz="1050" u="none" strike="noStrike" cap="none"/>
                        <a:t>Spring</a:t>
                      </a:r>
                      <a:endParaRPr/>
                    </a:p>
                  </a:txBody>
                  <a:tcPr marL="18950" marR="1895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en-US" sz="1050" u="none" strike="noStrike" cap="none"/>
                        <a:t>2024</a:t>
                      </a:r>
                      <a:endParaRPr/>
                    </a:p>
                  </a:txBody>
                  <a:tcPr marL="18950" marR="1895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en-US" sz="1050" u="none" strike="noStrike" cap="none"/>
                        <a:t>1195</a:t>
                      </a:r>
                      <a:endParaRPr/>
                    </a:p>
                  </a:txBody>
                  <a:tcPr marL="18950" marR="1895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00"/>
                    </a:solidFill>
                  </a:tcPr>
                </a:tc>
                <a:tc>
                  <a:txBody>
                    <a:bodyPr/>
                    <a:lstStyle/>
                    <a:p>
                      <a:pPr marL="0" marR="0" lvl="0" indent="0" algn="l" rtl="0">
                        <a:spcBef>
                          <a:spcPts val="0"/>
                        </a:spcBef>
                        <a:spcAft>
                          <a:spcPts val="0"/>
                        </a:spcAft>
                        <a:buNone/>
                      </a:pPr>
                      <a:r>
                        <a:rPr lang="en-US" sz="1050" u="none" strike="noStrike" cap="none"/>
                        <a:t>Dale Blair and Roberto Sabatini to review the criteria for judging the Technical Panel of the Year Award</a:t>
                      </a:r>
                      <a:endParaRPr/>
                    </a:p>
                  </a:txBody>
                  <a:tcPr marL="18950" marR="1895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bl>
          </a:graphicData>
        </a:graphic>
      </p:graphicFrame>
      <p:sp>
        <p:nvSpPr>
          <p:cNvPr id="197" name="Google Shape;197;p12"/>
          <p:cNvSpPr/>
          <p:nvPr/>
        </p:nvSpPr>
        <p:spPr>
          <a:xfrm>
            <a:off x="1280539" y="4211572"/>
            <a:ext cx="9969867" cy="934083"/>
          </a:xfrm>
          <a:prstGeom prst="roundRect">
            <a:avLst>
              <a:gd name="adj" fmla="val 16667"/>
            </a:avLst>
          </a:prstGeom>
          <a:noFill/>
          <a:ln w="38100" cap="flat" cmpd="sng">
            <a:solidFill>
              <a:srgbClr val="0C70A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C70AC"/>
              </a:solidFill>
              <a:latin typeface="Calibri"/>
              <a:ea typeface="Calibri"/>
              <a:cs typeface="Calibri"/>
              <a:sym typeface="Calibri"/>
            </a:endParaRPr>
          </a:p>
        </p:txBody>
      </p:sp>
      <p:sp>
        <p:nvSpPr>
          <p:cNvPr id="198" name="Google Shape;198;p12"/>
          <p:cNvSpPr txBox="1"/>
          <p:nvPr/>
        </p:nvSpPr>
        <p:spPr>
          <a:xfrm>
            <a:off x="1372164" y="4724731"/>
            <a:ext cx="100882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Calibri"/>
                <a:ea typeface="Calibri"/>
                <a:cs typeface="Calibri"/>
                <a:sym typeface="Calibri"/>
              </a:rPr>
              <a:t>Action in progress</a:t>
            </a:r>
            <a:endParaRPr/>
          </a:p>
        </p:txBody>
      </p:sp>
      <p:sp>
        <p:nvSpPr>
          <p:cNvPr id="199" name="Google Shape;199;p12"/>
          <p:cNvSpPr/>
          <p:nvPr/>
        </p:nvSpPr>
        <p:spPr>
          <a:xfrm>
            <a:off x="894762" y="4522657"/>
            <a:ext cx="368033" cy="374518"/>
          </a:xfrm>
          <a:prstGeom prst="rightArrow">
            <a:avLst>
              <a:gd name="adj1" fmla="val 50000"/>
              <a:gd name="adj2" fmla="val 50000"/>
            </a:avLst>
          </a:prstGeom>
          <a:solidFill>
            <a:srgbClr val="F4B08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0" name="Google Shape;200;p12"/>
          <p:cNvSpPr txBox="1"/>
          <p:nvPr/>
        </p:nvSpPr>
        <p:spPr>
          <a:xfrm>
            <a:off x="4038600" y="6488328"/>
            <a:ext cx="4114800" cy="36512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C70AC"/>
              </a:buClr>
              <a:buSzPts val="1200"/>
              <a:buFont typeface="Calibri"/>
              <a:buNone/>
            </a:pPr>
            <a:fld id="{00000000-1234-1234-1234-123412341234}" type="slidenum">
              <a:rPr lang="en-US" sz="1200">
                <a:solidFill>
                  <a:srgbClr val="0C70AC"/>
                </a:solidFill>
                <a:latin typeface="Calibri"/>
                <a:ea typeface="Calibri"/>
                <a:cs typeface="Calibri"/>
                <a:sym typeface="Calibri"/>
              </a:rPr>
              <a:t>12</a:t>
            </a:fld>
            <a:endParaRPr sz="1200">
              <a:solidFill>
                <a:srgbClr val="0C70AC"/>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3"/>
          <p:cNvSpPr/>
          <p:nvPr/>
        </p:nvSpPr>
        <p:spPr>
          <a:xfrm>
            <a:off x="5024486" y="2639506"/>
            <a:ext cx="6750953" cy="1365311"/>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FEE599"/>
              </a:buClr>
              <a:buSzPts val="4400"/>
              <a:buFont typeface="Calibri"/>
              <a:buNone/>
            </a:pPr>
            <a:r>
              <a:rPr lang="en-US" sz="4400" b="1" i="0">
                <a:solidFill>
                  <a:srgbClr val="FEE599"/>
                </a:solidFill>
                <a:latin typeface="Calibri"/>
                <a:ea typeface="Calibri"/>
                <a:cs typeface="Calibri"/>
                <a:sym typeface="Calibri"/>
              </a:rPr>
              <a:t>TechOps Panel Motion                                  TP Financial Support</a:t>
            </a:r>
            <a:endParaRPr sz="4800" b="1" i="0">
              <a:solidFill>
                <a:srgbClr val="FEE599"/>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14"/>
          <p:cNvSpPr txBox="1">
            <a:spLocks noGrp="1"/>
          </p:cNvSpPr>
          <p:nvPr>
            <p:ph type="title"/>
          </p:nvPr>
        </p:nvSpPr>
        <p:spPr>
          <a:xfrm>
            <a:off x="734807" y="59679"/>
            <a:ext cx="10515600" cy="48339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400"/>
              <a:buFont typeface="Calibri"/>
              <a:buNone/>
            </a:pPr>
            <a:r>
              <a:rPr lang="en-US"/>
              <a:t>TechOps Motion</a:t>
            </a:r>
            <a:endParaRPr/>
          </a:p>
        </p:txBody>
      </p:sp>
      <p:sp>
        <p:nvSpPr>
          <p:cNvPr id="211" name="Google Shape;211;p14"/>
          <p:cNvSpPr txBox="1">
            <a:spLocks noGrp="1"/>
          </p:cNvSpPr>
          <p:nvPr>
            <p:ph type="body" idx="1"/>
          </p:nvPr>
        </p:nvSpPr>
        <p:spPr>
          <a:xfrm>
            <a:off x="735013" y="1109543"/>
            <a:ext cx="10618787" cy="5282288"/>
          </a:xfrm>
          <a:prstGeom prst="rect">
            <a:avLst/>
          </a:prstGeom>
          <a:noFill/>
          <a:ln>
            <a:noFill/>
          </a:ln>
        </p:spPr>
        <p:txBody>
          <a:bodyPr spcFirstLastPara="1" wrap="square" lIns="91425" tIns="45700" rIns="91425" bIns="45700" anchor="t" anchorCtr="0">
            <a:normAutofit fontScale="92500" lnSpcReduction="10000"/>
          </a:bodyPr>
          <a:lstStyle/>
          <a:p>
            <a:pPr marL="228600" marR="0" lvl="0" indent="-228600" algn="l" rtl="0">
              <a:lnSpc>
                <a:spcPct val="90000"/>
              </a:lnSpc>
              <a:spcBef>
                <a:spcPts val="0"/>
              </a:spcBef>
              <a:spcAft>
                <a:spcPts val="0"/>
              </a:spcAft>
              <a:buClr>
                <a:srgbClr val="0066A1"/>
              </a:buClr>
              <a:buSzPct val="100000"/>
              <a:buFont typeface="Arial"/>
              <a:buChar char="•"/>
            </a:pPr>
            <a:r>
              <a:rPr lang="en-US" sz="2400" b="1" i="0" u="none" strike="noStrike" cap="none">
                <a:solidFill>
                  <a:srgbClr val="0C70AC"/>
                </a:solidFill>
                <a:latin typeface="Calibri"/>
                <a:ea typeface="Calibri"/>
                <a:cs typeface="Calibri"/>
                <a:sym typeface="Calibri"/>
              </a:rPr>
              <a:t>The Technical Operations Panel moves to allocate a yearly budget to the AESS Technical Panels (TPs) of USD 4,000 for normal operations and up to USD 8,000 for special initiatives aligned with their missions. The funding applications shall be submitted by a TP Chair to the VP of Technical Operations and approved by the BOG Technical Operations Committee with a majority vote</a:t>
            </a:r>
            <a:endParaRPr/>
          </a:p>
          <a:p>
            <a:pPr marL="228600" marR="0" lvl="0" indent="-193357" algn="l" rtl="0">
              <a:lnSpc>
                <a:spcPct val="90000"/>
              </a:lnSpc>
              <a:spcBef>
                <a:spcPts val="1000"/>
              </a:spcBef>
              <a:spcAft>
                <a:spcPts val="0"/>
              </a:spcAft>
              <a:buClr>
                <a:srgbClr val="0066A1"/>
              </a:buClr>
              <a:buSzPct val="100000"/>
              <a:buFont typeface="Arial"/>
              <a:buNone/>
            </a:pPr>
            <a:endParaRPr sz="600" b="1" i="0" u="none" strike="noStrike" cap="none">
              <a:solidFill>
                <a:srgbClr val="C00000"/>
              </a:solidFill>
              <a:latin typeface="Calibri"/>
              <a:ea typeface="Calibri"/>
              <a:cs typeface="Calibri"/>
              <a:sym typeface="Calibri"/>
            </a:endParaRPr>
          </a:p>
          <a:p>
            <a:pPr marL="228600" marR="0" lvl="0" indent="-228600" algn="l" rtl="0">
              <a:lnSpc>
                <a:spcPct val="90000"/>
              </a:lnSpc>
              <a:spcBef>
                <a:spcPts val="1000"/>
              </a:spcBef>
              <a:spcAft>
                <a:spcPts val="0"/>
              </a:spcAft>
              <a:buClr>
                <a:srgbClr val="0066A1"/>
              </a:buClr>
              <a:buSzPct val="100000"/>
              <a:buFont typeface="Arial"/>
              <a:buChar char="•"/>
            </a:pPr>
            <a:r>
              <a:rPr lang="en-US" sz="2400" b="0" i="0" u="none" strike="noStrike" cap="none">
                <a:solidFill>
                  <a:schemeClr val="dk1"/>
                </a:solidFill>
                <a:latin typeface="Calibri"/>
                <a:ea typeface="Calibri"/>
                <a:cs typeface="Calibri"/>
                <a:sym typeface="Calibri"/>
              </a:rPr>
              <a:t>Pros: </a:t>
            </a:r>
            <a:endParaRPr/>
          </a:p>
          <a:p>
            <a:pPr marL="685800" marR="0" lvl="1" indent="-228600" algn="l" rtl="0">
              <a:lnSpc>
                <a:spcPct val="90000"/>
              </a:lnSpc>
              <a:spcBef>
                <a:spcPts val="500"/>
              </a:spcBef>
              <a:spcAft>
                <a:spcPts val="0"/>
              </a:spcAft>
              <a:buClr>
                <a:srgbClr val="0066A1"/>
              </a:buClr>
              <a:buSzPct val="100000"/>
              <a:buFont typeface="Arial"/>
              <a:buChar char="•"/>
            </a:pPr>
            <a:r>
              <a:rPr lang="en-US" sz="1800" b="0" i="0" u="none" strike="noStrike" cap="none">
                <a:solidFill>
                  <a:schemeClr val="dk1"/>
                </a:solidFill>
                <a:latin typeface="Calibri"/>
                <a:ea typeface="Calibri"/>
                <a:cs typeface="Calibri"/>
                <a:sym typeface="Calibri"/>
              </a:rPr>
              <a:t>Empowers Technical Panels</a:t>
            </a:r>
            <a:endParaRPr/>
          </a:p>
          <a:p>
            <a:pPr marL="685800" marR="0" lvl="1" indent="-228600" algn="l" rtl="0">
              <a:lnSpc>
                <a:spcPct val="90000"/>
              </a:lnSpc>
              <a:spcBef>
                <a:spcPts val="500"/>
              </a:spcBef>
              <a:spcAft>
                <a:spcPts val="0"/>
              </a:spcAft>
              <a:buClr>
                <a:srgbClr val="0066A1"/>
              </a:buClr>
              <a:buSzPct val="100000"/>
              <a:buFont typeface="Arial"/>
              <a:buChar char="•"/>
            </a:pPr>
            <a:r>
              <a:rPr lang="en-US" sz="1800" b="0" i="0" u="none" strike="noStrike" cap="none">
                <a:solidFill>
                  <a:schemeClr val="dk1"/>
                </a:solidFill>
                <a:latin typeface="Calibri"/>
                <a:ea typeface="Calibri"/>
                <a:cs typeface="Calibri"/>
                <a:sym typeface="Calibri"/>
              </a:rPr>
              <a:t>Supports AESS Strategic Goals</a:t>
            </a:r>
            <a:endParaRPr/>
          </a:p>
          <a:p>
            <a:pPr marL="685800" marR="0" lvl="1" indent="-228600" algn="l" rtl="0">
              <a:lnSpc>
                <a:spcPct val="90000"/>
              </a:lnSpc>
              <a:spcBef>
                <a:spcPts val="500"/>
              </a:spcBef>
              <a:spcAft>
                <a:spcPts val="0"/>
              </a:spcAft>
              <a:buClr>
                <a:srgbClr val="0066A1"/>
              </a:buClr>
              <a:buSzPct val="100000"/>
              <a:buFont typeface="Arial"/>
              <a:buChar char="•"/>
            </a:pPr>
            <a:r>
              <a:rPr lang="en-US" sz="1800" b="0" i="0" u="none" strike="noStrike" cap="none">
                <a:solidFill>
                  <a:schemeClr val="dk1"/>
                </a:solidFill>
                <a:latin typeface="Calibri"/>
                <a:ea typeface="Calibri"/>
                <a:cs typeface="Calibri"/>
                <a:sym typeface="Calibri"/>
              </a:rPr>
              <a:t>Strengthens AESS/TP Representation</a:t>
            </a:r>
            <a:endParaRPr/>
          </a:p>
          <a:p>
            <a:pPr marL="685800" marR="0" lvl="1" indent="-228600" algn="l" rtl="0">
              <a:lnSpc>
                <a:spcPct val="90000"/>
              </a:lnSpc>
              <a:spcBef>
                <a:spcPts val="500"/>
              </a:spcBef>
              <a:spcAft>
                <a:spcPts val="0"/>
              </a:spcAft>
              <a:buClr>
                <a:srgbClr val="0066A1"/>
              </a:buClr>
              <a:buSzPct val="100000"/>
              <a:buFont typeface="Arial"/>
              <a:buChar char="•"/>
            </a:pPr>
            <a:r>
              <a:rPr lang="en-US" sz="1800" b="0" i="0" u="none" strike="noStrike" cap="none">
                <a:solidFill>
                  <a:schemeClr val="dk1"/>
                </a:solidFill>
                <a:latin typeface="Calibri"/>
                <a:ea typeface="Calibri"/>
                <a:cs typeface="Calibri"/>
                <a:sym typeface="Calibri"/>
              </a:rPr>
              <a:t>Promotes Active Participation and Accountability</a:t>
            </a:r>
            <a:endParaRPr/>
          </a:p>
          <a:p>
            <a:pPr marL="685800" marR="0" lvl="1" indent="-228600" algn="l" rtl="0">
              <a:lnSpc>
                <a:spcPct val="90000"/>
              </a:lnSpc>
              <a:spcBef>
                <a:spcPts val="500"/>
              </a:spcBef>
              <a:spcAft>
                <a:spcPts val="0"/>
              </a:spcAft>
              <a:buClr>
                <a:srgbClr val="0066A1"/>
              </a:buClr>
              <a:buSzPct val="100000"/>
              <a:buFont typeface="Arial"/>
              <a:buChar char="•"/>
            </a:pPr>
            <a:r>
              <a:rPr lang="en-US" sz="1800" b="0" i="0" u="none" strike="noStrike" cap="none">
                <a:solidFill>
                  <a:schemeClr val="dk1"/>
                </a:solidFill>
                <a:latin typeface="Calibri"/>
                <a:ea typeface="Calibri"/>
                <a:cs typeface="Calibri"/>
                <a:sym typeface="Calibri"/>
              </a:rPr>
              <a:t>Enhances the Standing of TPs and Attracts New Members</a:t>
            </a:r>
            <a:endParaRPr/>
          </a:p>
          <a:p>
            <a:pPr marL="457200" marR="0" lvl="1" indent="0" algn="l" rtl="0">
              <a:lnSpc>
                <a:spcPct val="90000"/>
              </a:lnSpc>
              <a:spcBef>
                <a:spcPts val="500"/>
              </a:spcBef>
              <a:spcAft>
                <a:spcPts val="0"/>
              </a:spcAft>
              <a:buClr>
                <a:srgbClr val="0066A1"/>
              </a:buClr>
              <a:buSzPct val="100000"/>
              <a:buFont typeface="Merriweather Sans"/>
              <a:buNone/>
            </a:pPr>
            <a:endParaRPr sz="600" b="1" i="0" u="none" strike="noStrike" cap="none">
              <a:solidFill>
                <a:srgbClr val="C00000"/>
              </a:solidFill>
              <a:latin typeface="Calibri"/>
              <a:ea typeface="Calibri"/>
              <a:cs typeface="Calibri"/>
              <a:sym typeface="Calibri"/>
            </a:endParaRPr>
          </a:p>
          <a:p>
            <a:pPr marL="228600" marR="0" lvl="0" indent="-228600" algn="l" rtl="0">
              <a:lnSpc>
                <a:spcPct val="90000"/>
              </a:lnSpc>
              <a:spcBef>
                <a:spcPts val="1000"/>
              </a:spcBef>
              <a:spcAft>
                <a:spcPts val="0"/>
              </a:spcAft>
              <a:buClr>
                <a:srgbClr val="0066A1"/>
              </a:buClr>
              <a:buSzPct val="100000"/>
              <a:buFont typeface="Arial"/>
              <a:buChar char="•"/>
            </a:pPr>
            <a:r>
              <a:rPr lang="en-US" sz="2400" b="0" i="0" u="none" strike="noStrike" cap="none">
                <a:solidFill>
                  <a:schemeClr val="dk1"/>
                </a:solidFill>
                <a:latin typeface="Calibri"/>
                <a:ea typeface="Calibri"/>
                <a:cs typeface="Calibri"/>
                <a:sym typeface="Calibri"/>
              </a:rPr>
              <a:t>Cons: </a:t>
            </a:r>
            <a:endParaRPr/>
          </a:p>
          <a:p>
            <a:pPr marL="685800" marR="0" lvl="1" indent="-228600" algn="l" rtl="0">
              <a:lnSpc>
                <a:spcPct val="90000"/>
              </a:lnSpc>
              <a:spcBef>
                <a:spcPts val="500"/>
              </a:spcBef>
              <a:spcAft>
                <a:spcPts val="0"/>
              </a:spcAft>
              <a:buClr>
                <a:srgbClr val="0066A1"/>
              </a:buClr>
              <a:buSzPct val="100000"/>
              <a:buFont typeface="Arial"/>
              <a:buChar char="•"/>
            </a:pPr>
            <a:r>
              <a:rPr lang="en-US" sz="1800" b="0" i="0" u="none" strike="noStrike" cap="none">
                <a:solidFill>
                  <a:schemeClr val="dk1"/>
                </a:solidFill>
                <a:latin typeface="Calibri"/>
                <a:ea typeface="Calibri"/>
                <a:cs typeface="Calibri"/>
                <a:sym typeface="Calibri"/>
              </a:rPr>
              <a:t>There are no identified contras associated with this initiative</a:t>
            </a:r>
            <a:endParaRPr/>
          </a:p>
          <a:p>
            <a:pPr marL="228600" marR="0" lvl="0" indent="-193357" algn="l" rtl="0">
              <a:lnSpc>
                <a:spcPct val="90000"/>
              </a:lnSpc>
              <a:spcBef>
                <a:spcPts val="1000"/>
              </a:spcBef>
              <a:spcAft>
                <a:spcPts val="0"/>
              </a:spcAft>
              <a:buClr>
                <a:srgbClr val="0066A1"/>
              </a:buClr>
              <a:buSzPct val="100000"/>
              <a:buFont typeface="Arial"/>
              <a:buNone/>
            </a:pPr>
            <a:endParaRPr sz="600" b="0" i="0" u="none" strike="noStrike" cap="none">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rgbClr val="0066A1"/>
              </a:buClr>
              <a:buSzPct val="100000"/>
              <a:buFont typeface="Arial"/>
              <a:buChar char="•"/>
            </a:pPr>
            <a:r>
              <a:rPr lang="en-US" sz="2400" b="0" i="0" u="none" strike="noStrike" cap="none">
                <a:solidFill>
                  <a:schemeClr val="dk1"/>
                </a:solidFill>
                <a:latin typeface="Calibri"/>
                <a:ea typeface="Calibri"/>
                <a:cs typeface="Calibri"/>
                <a:sym typeface="Calibri"/>
              </a:rPr>
              <a:t>Financial Implications: USD 72,000 max per financial year (USD 12,000 max for each of the 6 AESS TPs)</a:t>
            </a:r>
            <a:endParaRPr/>
          </a:p>
        </p:txBody>
      </p:sp>
      <p:sp>
        <p:nvSpPr>
          <p:cNvPr id="212" name="Google Shape;212;p14"/>
          <p:cNvSpPr txBox="1"/>
          <p:nvPr/>
        </p:nvSpPr>
        <p:spPr>
          <a:xfrm>
            <a:off x="4038600" y="6488328"/>
            <a:ext cx="4114800" cy="36512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C70AC"/>
              </a:buClr>
              <a:buSzPts val="1200"/>
              <a:buFont typeface="Calibri"/>
              <a:buNone/>
            </a:pPr>
            <a:fld id="{00000000-1234-1234-1234-123412341234}" type="slidenum">
              <a:rPr lang="en-US" sz="1200">
                <a:solidFill>
                  <a:srgbClr val="0C70AC"/>
                </a:solidFill>
                <a:latin typeface="Calibri"/>
                <a:ea typeface="Calibri"/>
                <a:cs typeface="Calibri"/>
                <a:sym typeface="Calibri"/>
              </a:rPr>
              <a:t>14</a:t>
            </a:fld>
            <a:endParaRPr sz="1200">
              <a:solidFill>
                <a:srgbClr val="0C70AC"/>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5"/>
          <p:cNvSpPr/>
          <p:nvPr/>
        </p:nvSpPr>
        <p:spPr>
          <a:xfrm>
            <a:off x="5024486" y="2639506"/>
            <a:ext cx="6750953" cy="1365311"/>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FEE599"/>
              </a:buClr>
              <a:buSzPts val="4400"/>
              <a:buFont typeface="Calibri"/>
              <a:buNone/>
            </a:pPr>
            <a:r>
              <a:rPr lang="en-US" sz="4400" b="1" i="0">
                <a:solidFill>
                  <a:srgbClr val="FEE599"/>
                </a:solidFill>
                <a:latin typeface="Calibri"/>
                <a:ea typeface="Calibri"/>
                <a:cs typeface="Calibri"/>
                <a:sym typeface="Calibri"/>
              </a:rPr>
              <a:t>2024 EOY Reports                                  from Technical Panels</a:t>
            </a:r>
            <a:endParaRPr sz="4800" b="1" i="0">
              <a:solidFill>
                <a:srgbClr val="FEE599"/>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6"/>
          <p:cNvSpPr/>
          <p:nvPr/>
        </p:nvSpPr>
        <p:spPr>
          <a:xfrm>
            <a:off x="4827402" y="2016895"/>
            <a:ext cx="6881887" cy="99829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SzPts val="4800"/>
              <a:buFont typeface="Calibri"/>
              <a:buNone/>
            </a:pPr>
            <a:br>
              <a:rPr lang="en-US" sz="4800" b="1" i="0">
                <a:solidFill>
                  <a:schemeClr val="lt1"/>
                </a:solidFill>
                <a:latin typeface="Calibri"/>
                <a:ea typeface="Calibri"/>
                <a:cs typeface="Calibri"/>
                <a:sym typeface="Calibri"/>
              </a:rPr>
            </a:br>
            <a:r>
              <a:rPr lang="en-US" sz="4800" b="1" i="0">
                <a:solidFill>
                  <a:schemeClr val="lt1"/>
                </a:solidFill>
                <a:latin typeface="Calibri"/>
                <a:ea typeface="Calibri"/>
                <a:cs typeface="Calibri"/>
                <a:sym typeface="Calibri"/>
              </a:rPr>
              <a:t>Avionics Systems</a:t>
            </a:r>
            <a:r>
              <a:rPr lang="en-US" sz="4400" b="1" i="0">
                <a:solidFill>
                  <a:schemeClr val="lt1"/>
                </a:solidFill>
                <a:latin typeface="Calibri"/>
                <a:ea typeface="Calibri"/>
                <a:cs typeface="Calibri"/>
                <a:sym typeface="Calibri"/>
              </a:rPr>
              <a:t> Panel</a:t>
            </a:r>
            <a:br>
              <a:rPr lang="en-US" sz="3200" b="1" i="0">
                <a:solidFill>
                  <a:schemeClr val="lt1"/>
                </a:solidFill>
                <a:latin typeface="Calibri"/>
                <a:ea typeface="Calibri"/>
                <a:cs typeface="Calibri"/>
                <a:sym typeface="Calibri"/>
              </a:rPr>
            </a:br>
            <a:r>
              <a:rPr lang="en-US" sz="3200" b="1" i="0">
                <a:solidFill>
                  <a:schemeClr val="lt1"/>
                </a:solidFill>
                <a:latin typeface="Calibri"/>
                <a:ea typeface="Calibri"/>
                <a:cs typeface="Calibri"/>
                <a:sym typeface="Calibri"/>
              </a:rPr>
              <a:t>Report to BoG TechOps Panel</a:t>
            </a:r>
            <a:endParaRPr sz="3600" b="1" i="0">
              <a:solidFill>
                <a:schemeClr val="lt1"/>
              </a:solidFill>
              <a:latin typeface="Calibri"/>
              <a:ea typeface="Calibri"/>
              <a:cs typeface="Calibri"/>
              <a:sym typeface="Calibri"/>
            </a:endParaRPr>
          </a:p>
        </p:txBody>
      </p:sp>
      <p:sp>
        <p:nvSpPr>
          <p:cNvPr id="223" name="Google Shape;223;p16"/>
          <p:cNvSpPr/>
          <p:nvPr/>
        </p:nvSpPr>
        <p:spPr>
          <a:xfrm>
            <a:off x="4827402" y="3222436"/>
            <a:ext cx="6881887" cy="2263963"/>
          </a:xfrm>
          <a:prstGeom prst="rect">
            <a:avLst/>
          </a:prstGeom>
          <a:noFill/>
          <a:ln>
            <a:noFill/>
          </a:ln>
        </p:spPr>
        <p:txBody>
          <a:bodyPr spcFirstLastPara="1" wrap="square" lIns="91425" tIns="45700" rIns="91425" bIns="45700" anchor="t" anchorCtr="0">
            <a:normAutofit/>
          </a:bodyPr>
          <a:lstStyle/>
          <a:p>
            <a:pPr marL="0" marR="0" lvl="0" indent="0" algn="l" rtl="0">
              <a:lnSpc>
                <a:spcPct val="70000"/>
              </a:lnSpc>
              <a:spcBef>
                <a:spcPts val="0"/>
              </a:spcBef>
              <a:spcAft>
                <a:spcPts val="0"/>
              </a:spcAft>
              <a:buClr>
                <a:srgbClr val="0066A1"/>
              </a:buClr>
              <a:buSzPts val="2682"/>
              <a:buFont typeface="Merriweather Sans"/>
              <a:buNone/>
            </a:pPr>
            <a:r>
              <a:rPr lang="en-US" sz="2682" b="1" i="1">
                <a:solidFill>
                  <a:srgbClr val="D8D8D8"/>
                </a:solidFill>
                <a:latin typeface="Calibri"/>
                <a:ea typeface="Calibri"/>
                <a:cs typeface="Calibri"/>
                <a:sym typeface="Calibri"/>
              </a:rPr>
              <a:t>Rob Sabatini</a:t>
            </a:r>
            <a:endParaRPr/>
          </a:p>
          <a:p>
            <a:pPr marL="0" marR="0" lvl="0" indent="0" algn="l" rtl="0">
              <a:lnSpc>
                <a:spcPct val="70000"/>
              </a:lnSpc>
              <a:spcBef>
                <a:spcPts val="1000"/>
              </a:spcBef>
              <a:spcAft>
                <a:spcPts val="0"/>
              </a:spcAft>
              <a:buClr>
                <a:srgbClr val="0066A1"/>
              </a:buClr>
              <a:buSzPts val="2682"/>
              <a:buFont typeface="Merriweather Sans"/>
              <a:buNone/>
            </a:pPr>
            <a:r>
              <a:rPr lang="en-US" sz="2682" b="1" i="1">
                <a:solidFill>
                  <a:srgbClr val="D8D8D8"/>
                </a:solidFill>
                <a:latin typeface="Calibri"/>
                <a:ea typeface="Calibri"/>
                <a:cs typeface="Calibri"/>
                <a:sym typeface="Calibri"/>
              </a:rPr>
              <a:t>Chair, Avionics Systems Panel</a:t>
            </a:r>
            <a:endParaRPr/>
          </a:p>
          <a:p>
            <a:pPr marL="0" marR="0" lvl="0" indent="0" algn="l" rtl="0">
              <a:lnSpc>
                <a:spcPct val="70000"/>
              </a:lnSpc>
              <a:spcBef>
                <a:spcPts val="1000"/>
              </a:spcBef>
              <a:spcAft>
                <a:spcPts val="0"/>
              </a:spcAft>
              <a:buClr>
                <a:srgbClr val="0066A1"/>
              </a:buClr>
              <a:buSzPts val="1202"/>
              <a:buFont typeface="Merriweather Sans"/>
              <a:buNone/>
            </a:pPr>
            <a:endParaRPr sz="1202" b="1" i="1">
              <a:solidFill>
                <a:srgbClr val="D8D8D8"/>
              </a:solidFill>
              <a:latin typeface="Calibri"/>
              <a:ea typeface="Calibri"/>
              <a:cs typeface="Calibri"/>
              <a:sym typeface="Calibri"/>
            </a:endParaRPr>
          </a:p>
          <a:p>
            <a:pPr marL="0" marR="0" lvl="0" indent="0" algn="l" rtl="0">
              <a:lnSpc>
                <a:spcPct val="70000"/>
              </a:lnSpc>
              <a:spcBef>
                <a:spcPts val="1000"/>
              </a:spcBef>
              <a:spcAft>
                <a:spcPts val="0"/>
              </a:spcAft>
              <a:buClr>
                <a:srgbClr val="0066A1"/>
              </a:buClr>
              <a:buSzPts val="2035"/>
              <a:buFont typeface="Merriweather Sans"/>
              <a:buNone/>
            </a:pPr>
            <a:r>
              <a:rPr lang="en-US" sz="2035" b="1" i="1">
                <a:solidFill>
                  <a:srgbClr val="D8D8D8"/>
                </a:solidFill>
                <a:latin typeface="Calibri"/>
                <a:ea typeface="Calibri"/>
                <a:cs typeface="Calibri"/>
                <a:sym typeface="Calibri"/>
              </a:rPr>
              <a:t>AESS Board of Governors Meeting – Fall 2024</a:t>
            </a:r>
            <a:endParaRPr/>
          </a:p>
          <a:p>
            <a:pPr marL="0" marR="0" lvl="0" indent="0" algn="l" rtl="0">
              <a:lnSpc>
                <a:spcPct val="70000"/>
              </a:lnSpc>
              <a:spcBef>
                <a:spcPts val="1000"/>
              </a:spcBef>
              <a:spcAft>
                <a:spcPts val="0"/>
              </a:spcAft>
              <a:buClr>
                <a:srgbClr val="0066A1"/>
              </a:buClr>
              <a:buSzPts val="2035"/>
              <a:buFont typeface="Merriweather Sans"/>
              <a:buNone/>
            </a:pPr>
            <a:r>
              <a:rPr lang="en-US" sz="2035" b="1" i="1">
                <a:solidFill>
                  <a:srgbClr val="D8D8D8"/>
                </a:solidFill>
                <a:latin typeface="Calibri"/>
                <a:ea typeface="Calibri"/>
                <a:cs typeface="Calibri"/>
                <a:sym typeface="Calibri"/>
              </a:rPr>
              <a:t>25-26 October 2024</a:t>
            </a:r>
            <a:endParaRPr/>
          </a:p>
          <a:p>
            <a:pPr marL="0" marR="0" lvl="0" indent="0" algn="l" rtl="0">
              <a:lnSpc>
                <a:spcPct val="70000"/>
              </a:lnSpc>
              <a:spcBef>
                <a:spcPts val="1000"/>
              </a:spcBef>
              <a:spcAft>
                <a:spcPts val="0"/>
              </a:spcAft>
              <a:buClr>
                <a:srgbClr val="0066A1"/>
              </a:buClr>
              <a:buSzPts val="2035"/>
              <a:buFont typeface="Merriweather Sans"/>
              <a:buNone/>
            </a:pPr>
            <a:r>
              <a:rPr lang="en-US" sz="2035" b="1" i="1">
                <a:solidFill>
                  <a:srgbClr val="D8D8D8"/>
                </a:solidFill>
                <a:latin typeface="Calibri"/>
                <a:ea typeface="Calibri"/>
                <a:cs typeface="Calibri"/>
                <a:sym typeface="Calibri"/>
              </a:rPr>
              <a:t>Rennes, France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7"/>
          <p:cNvSpPr txBox="1">
            <a:spLocks noGrp="1"/>
          </p:cNvSpPr>
          <p:nvPr>
            <p:ph type="body" idx="1"/>
          </p:nvPr>
        </p:nvSpPr>
        <p:spPr>
          <a:xfrm>
            <a:off x="547725" y="1159799"/>
            <a:ext cx="8207545" cy="5198115"/>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rgbClr val="003366"/>
              </a:buClr>
              <a:buSzPts val="2133"/>
              <a:buNone/>
            </a:pPr>
            <a:r>
              <a:rPr lang="en-US" sz="2133">
                <a:solidFill>
                  <a:srgbClr val="003366"/>
                </a:solidFill>
              </a:rPr>
              <a:t>The Avionics Systems Panel (ASP) is composed of IEEE Associate or higher-level members who are representatives of industry, government laboratories, educational institutions and professional societies, and who are active in the domain of Avionics. Its main objectives are:</a:t>
            </a:r>
            <a:endParaRPr/>
          </a:p>
        </p:txBody>
      </p:sp>
      <p:sp>
        <p:nvSpPr>
          <p:cNvPr id="229" name="Google Shape;229;p17"/>
          <p:cNvSpPr/>
          <p:nvPr/>
        </p:nvSpPr>
        <p:spPr>
          <a:xfrm>
            <a:off x="306332" y="2552418"/>
            <a:ext cx="11041227" cy="3468129"/>
          </a:xfrm>
          <a:prstGeom prst="rect">
            <a:avLst/>
          </a:prstGeom>
          <a:noFill/>
          <a:ln>
            <a:noFill/>
          </a:ln>
        </p:spPr>
        <p:txBody>
          <a:bodyPr spcFirstLastPara="1" wrap="square" lIns="91425" tIns="45700" rIns="91425" bIns="45700" anchor="t" anchorCtr="0">
            <a:spAutoFit/>
          </a:bodyPr>
          <a:lstStyle/>
          <a:p>
            <a:pPr marL="601118" marR="0" lvl="1" indent="-332732" algn="l" rtl="0">
              <a:spcBef>
                <a:spcPts val="0"/>
              </a:spcBef>
              <a:spcAft>
                <a:spcPts val="0"/>
              </a:spcAft>
              <a:buClr>
                <a:srgbClr val="595959"/>
              </a:buClr>
              <a:buSzPts val="1867"/>
              <a:buFont typeface="Arial"/>
              <a:buChar char="•"/>
            </a:pPr>
            <a:r>
              <a:rPr lang="en-US" sz="1867" b="0" i="0" u="none" strike="noStrike" cap="none">
                <a:solidFill>
                  <a:srgbClr val="003366"/>
                </a:solidFill>
                <a:latin typeface="Calibri"/>
                <a:ea typeface="Calibri"/>
                <a:cs typeface="Calibri"/>
                <a:sym typeface="Calibri"/>
              </a:rPr>
              <a:t>Promote and support collaborative research initiatives in the domain of Avionics</a:t>
            </a:r>
            <a:endParaRPr/>
          </a:p>
          <a:p>
            <a:pPr marL="601118" marR="0" lvl="1" indent="-332732" algn="l" rtl="0">
              <a:spcBef>
                <a:spcPts val="1334"/>
              </a:spcBef>
              <a:spcAft>
                <a:spcPts val="0"/>
              </a:spcAft>
              <a:buClr>
                <a:srgbClr val="595959"/>
              </a:buClr>
              <a:buSzPts val="1867"/>
              <a:buFont typeface="Arial"/>
              <a:buChar char="•"/>
            </a:pPr>
            <a:r>
              <a:rPr lang="en-US" sz="1867" b="0" i="0" u="none" strike="noStrike" cap="none">
                <a:solidFill>
                  <a:srgbClr val="003366"/>
                </a:solidFill>
                <a:latin typeface="Calibri"/>
                <a:ea typeface="Calibri"/>
                <a:cs typeface="Calibri"/>
                <a:sym typeface="Calibri"/>
              </a:rPr>
              <a:t>Develop and disseminate high-quality IEEE publications in the domain of Avionics</a:t>
            </a:r>
            <a:endParaRPr/>
          </a:p>
          <a:p>
            <a:pPr marL="601118" marR="0" lvl="1" indent="-332732" algn="l" rtl="0">
              <a:spcBef>
                <a:spcPts val="1334"/>
              </a:spcBef>
              <a:spcAft>
                <a:spcPts val="0"/>
              </a:spcAft>
              <a:buClr>
                <a:srgbClr val="595959"/>
              </a:buClr>
              <a:buSzPts val="1867"/>
              <a:buFont typeface="Arial"/>
              <a:buChar char="•"/>
            </a:pPr>
            <a:r>
              <a:rPr lang="en-US" sz="1867" b="0" i="0" u="none" strike="noStrike" cap="none">
                <a:solidFill>
                  <a:srgbClr val="003366"/>
                </a:solidFill>
                <a:latin typeface="Calibri"/>
                <a:ea typeface="Calibri"/>
                <a:cs typeface="Calibri"/>
                <a:sym typeface="Calibri"/>
              </a:rPr>
              <a:t>Promote and support educational activities in the domain of Avionics</a:t>
            </a:r>
            <a:endParaRPr/>
          </a:p>
          <a:p>
            <a:pPr marL="601118" marR="0" lvl="1" indent="-332732" algn="l" rtl="0">
              <a:spcBef>
                <a:spcPts val="1334"/>
              </a:spcBef>
              <a:spcAft>
                <a:spcPts val="0"/>
              </a:spcAft>
              <a:buClr>
                <a:srgbClr val="595959"/>
              </a:buClr>
              <a:buSzPts val="1867"/>
              <a:buFont typeface="Arial"/>
              <a:buChar char="•"/>
            </a:pPr>
            <a:r>
              <a:rPr lang="en-US" sz="1867" b="0" i="0" u="none" strike="noStrike" cap="none">
                <a:solidFill>
                  <a:srgbClr val="003366"/>
                </a:solidFill>
                <a:latin typeface="Calibri"/>
                <a:ea typeface="Calibri"/>
                <a:cs typeface="Calibri"/>
                <a:sym typeface="Calibri"/>
              </a:rPr>
              <a:t>Sustain and oversee the programs of the IEEE/AIAA Digital Avionics Systems Conference (DASC) and the Integrated CNS Conference; and contribute to other conferences and dissemination initiatives</a:t>
            </a:r>
            <a:endParaRPr/>
          </a:p>
          <a:p>
            <a:pPr marL="601118" marR="0" lvl="1" indent="-332732" algn="l" rtl="0">
              <a:spcBef>
                <a:spcPts val="1334"/>
              </a:spcBef>
              <a:spcAft>
                <a:spcPts val="0"/>
              </a:spcAft>
              <a:buClr>
                <a:srgbClr val="595959"/>
              </a:buClr>
              <a:buSzPts val="1867"/>
              <a:buFont typeface="Arial"/>
              <a:buChar char="•"/>
            </a:pPr>
            <a:r>
              <a:rPr lang="en-US" sz="1867" b="0" i="0" u="none" strike="noStrike" cap="none">
                <a:solidFill>
                  <a:srgbClr val="003366"/>
                </a:solidFill>
                <a:latin typeface="Calibri"/>
                <a:ea typeface="Calibri"/>
                <a:cs typeface="Calibri"/>
                <a:sym typeface="Calibri"/>
              </a:rPr>
              <a:t>Manage the nomination and selection of candidates for IEEE Awards in the domain of Avionics</a:t>
            </a:r>
            <a:endParaRPr/>
          </a:p>
          <a:p>
            <a:pPr marL="601118" marR="0" lvl="1" indent="-332732" algn="l" rtl="0">
              <a:spcBef>
                <a:spcPts val="1334"/>
              </a:spcBef>
              <a:spcAft>
                <a:spcPts val="0"/>
              </a:spcAft>
              <a:buClr>
                <a:srgbClr val="595959"/>
              </a:buClr>
              <a:buSzPts val="1867"/>
              <a:buFont typeface="Arial"/>
              <a:buChar char="•"/>
            </a:pPr>
            <a:r>
              <a:rPr lang="en-US" sz="1867" b="0" i="0" u="none" strike="noStrike" cap="none">
                <a:solidFill>
                  <a:srgbClr val="003366"/>
                </a:solidFill>
                <a:latin typeface="Calibri"/>
                <a:ea typeface="Calibri"/>
                <a:cs typeface="Calibri"/>
                <a:sym typeface="Calibri"/>
              </a:rPr>
              <a:t>Encourage submission of nominations for IEEE Fellows and Senior Members in the domain of Avionics</a:t>
            </a:r>
            <a:endParaRPr/>
          </a:p>
          <a:p>
            <a:pPr marL="601118" marR="0" lvl="1" indent="-332732" algn="l" rtl="0">
              <a:spcBef>
                <a:spcPts val="1334"/>
              </a:spcBef>
              <a:spcAft>
                <a:spcPts val="0"/>
              </a:spcAft>
              <a:buClr>
                <a:srgbClr val="595959"/>
              </a:buClr>
              <a:buSzPts val="1867"/>
              <a:buFont typeface="Arial"/>
              <a:buChar char="•"/>
            </a:pPr>
            <a:r>
              <a:rPr lang="en-US" sz="1867" b="0" i="0" u="none" strike="noStrike" cap="none">
                <a:solidFill>
                  <a:srgbClr val="003366"/>
                </a:solidFill>
                <a:latin typeface="Calibri"/>
                <a:ea typeface="Calibri"/>
                <a:cs typeface="Calibri"/>
                <a:sym typeface="Calibri"/>
              </a:rPr>
              <a:t>Recommend and support new IEEE avionics standards or revisions of existing standards</a:t>
            </a:r>
            <a:endParaRPr sz="1867" b="0" i="0" u="none" strike="noStrike" cap="none">
              <a:solidFill>
                <a:srgbClr val="003366"/>
              </a:solidFill>
              <a:latin typeface="Calibri"/>
              <a:ea typeface="Calibri"/>
              <a:cs typeface="Calibri"/>
              <a:sym typeface="Calibri"/>
            </a:endParaRPr>
          </a:p>
        </p:txBody>
      </p:sp>
      <p:grpSp>
        <p:nvGrpSpPr>
          <p:cNvPr id="230" name="Google Shape;230;p17"/>
          <p:cNvGrpSpPr/>
          <p:nvPr/>
        </p:nvGrpSpPr>
        <p:grpSpPr>
          <a:xfrm>
            <a:off x="9071144" y="1274649"/>
            <a:ext cx="2544103" cy="1675939"/>
            <a:chOff x="6732240" y="2066179"/>
            <a:chExt cx="1944216" cy="1297660"/>
          </a:xfrm>
        </p:grpSpPr>
        <p:sp>
          <p:nvSpPr>
            <p:cNvPr id="231" name="Google Shape;231;p17"/>
            <p:cNvSpPr/>
            <p:nvPr/>
          </p:nvSpPr>
          <p:spPr>
            <a:xfrm>
              <a:off x="6732240" y="2066179"/>
              <a:ext cx="1944216" cy="1297660"/>
            </a:xfrm>
            <a:prstGeom prst="roundRect">
              <a:avLst>
                <a:gd name="adj" fmla="val 5268"/>
              </a:avLst>
            </a:prstGeom>
            <a:solidFill>
              <a:schemeClr val="dk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003366"/>
                </a:solidFill>
                <a:latin typeface="Calibri"/>
                <a:ea typeface="Calibri"/>
                <a:cs typeface="Calibri"/>
                <a:sym typeface="Calibri"/>
              </a:endParaRPr>
            </a:p>
          </p:txBody>
        </p:sp>
        <p:pic>
          <p:nvPicPr>
            <p:cNvPr id="232" name="Google Shape;232;p17"/>
            <p:cNvPicPr preferRelativeResize="0"/>
            <p:nvPr/>
          </p:nvPicPr>
          <p:blipFill rotWithShape="1">
            <a:blip r:embed="rId3">
              <a:alphaModFix/>
            </a:blip>
            <a:srcRect/>
            <a:stretch/>
          </p:blipFill>
          <p:spPr>
            <a:xfrm>
              <a:off x="6914644" y="2196811"/>
              <a:ext cx="1584176" cy="1036459"/>
            </a:xfrm>
            <a:prstGeom prst="rect">
              <a:avLst/>
            </a:prstGeom>
            <a:noFill/>
            <a:ln>
              <a:noFill/>
            </a:ln>
          </p:spPr>
        </p:pic>
      </p:grpSp>
      <p:sp>
        <p:nvSpPr>
          <p:cNvPr id="233" name="Google Shape;233;p17"/>
          <p:cNvSpPr/>
          <p:nvPr/>
        </p:nvSpPr>
        <p:spPr>
          <a:xfrm>
            <a:off x="557289" y="72085"/>
            <a:ext cx="8983291" cy="553336"/>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SzPts val="3400"/>
              <a:buFont typeface="Calibri"/>
              <a:buNone/>
            </a:pPr>
            <a:r>
              <a:rPr lang="en-US" sz="3400" b="1" i="0">
                <a:solidFill>
                  <a:schemeClr val="lt1"/>
                </a:solidFill>
                <a:latin typeface="Calibri"/>
                <a:ea typeface="Calibri"/>
                <a:cs typeface="Calibri"/>
                <a:sym typeface="Calibri"/>
              </a:rPr>
              <a:t>Avionics Systems Panel</a:t>
            </a:r>
            <a:endParaRPr/>
          </a:p>
        </p:txBody>
      </p:sp>
      <p:sp>
        <p:nvSpPr>
          <p:cNvPr id="234" name="Google Shape;23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8"/>
          <p:cNvSpPr txBox="1">
            <a:spLocks noGrp="1"/>
          </p:cNvSpPr>
          <p:nvPr>
            <p:ph type="body" idx="1"/>
          </p:nvPr>
        </p:nvSpPr>
        <p:spPr>
          <a:xfrm>
            <a:off x="503941" y="978427"/>
            <a:ext cx="11137237" cy="537438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003366"/>
              </a:buClr>
              <a:buSzPts val="2200"/>
              <a:buChar char="•"/>
            </a:pPr>
            <a:r>
              <a:rPr lang="en-US" sz="2200">
                <a:solidFill>
                  <a:srgbClr val="003366"/>
                </a:solidFill>
              </a:rPr>
              <a:t>The ASP relies on a diverse community of experts (currently from US, EU, UK and Asia), contributing to the work of five different committees. The panel holds regular monthly meetings addressing the following topics, managed by separate panels:</a:t>
            </a:r>
            <a:endParaRPr/>
          </a:p>
          <a:p>
            <a:pPr marL="685800" lvl="1" indent="-228600" algn="l" rtl="0">
              <a:lnSpc>
                <a:spcPct val="90000"/>
              </a:lnSpc>
              <a:spcBef>
                <a:spcPts val="1100"/>
              </a:spcBef>
              <a:spcAft>
                <a:spcPts val="0"/>
              </a:spcAft>
              <a:buClr>
                <a:srgbClr val="003366"/>
              </a:buClr>
              <a:buSzPts val="1800"/>
              <a:buFont typeface="Calibri"/>
              <a:buChar char="−"/>
            </a:pPr>
            <a:r>
              <a:rPr lang="en-US" sz="1800" b="1">
                <a:solidFill>
                  <a:srgbClr val="003366"/>
                </a:solidFill>
              </a:rPr>
              <a:t>Research and Innovation (R&amp;I).</a:t>
            </a:r>
            <a:r>
              <a:rPr lang="en-US" sz="1800">
                <a:solidFill>
                  <a:srgbClr val="003366"/>
                </a:solidFill>
              </a:rPr>
              <a:t> Participation to NASA UTM and AAM activities; connections/collaborations with NextGen in the US and SESAR in the EU; other national and international Avionics/ATM/UAS programs; Collaborations with JARUS, ICAO, IFATCA, and others </a:t>
            </a:r>
            <a:endParaRPr/>
          </a:p>
          <a:p>
            <a:pPr marL="685800" lvl="1" indent="-228600" algn="l" rtl="0">
              <a:lnSpc>
                <a:spcPct val="90000"/>
              </a:lnSpc>
              <a:spcBef>
                <a:spcPts val="1100"/>
              </a:spcBef>
              <a:spcAft>
                <a:spcPts val="0"/>
              </a:spcAft>
              <a:buClr>
                <a:srgbClr val="003366"/>
              </a:buClr>
              <a:buSzPts val="1800"/>
              <a:buFont typeface="Calibri"/>
              <a:buChar char="−"/>
            </a:pPr>
            <a:r>
              <a:rPr lang="en-US" sz="1800" b="1">
                <a:solidFill>
                  <a:srgbClr val="003366"/>
                </a:solidFill>
              </a:rPr>
              <a:t>Publications Committee.</a:t>
            </a:r>
            <a:r>
              <a:rPr lang="en-US" sz="1800">
                <a:solidFill>
                  <a:srgbClr val="003366"/>
                </a:solidFill>
              </a:rPr>
              <a:t> Editorial Board and reviewer contributions to the Transactions on Aerospace and Electronic Systems and AESS Systems Magazine; Special Issues on Avionics, UTM/UAM and Space Systems; joint journal publication initiatives (e.g., Avionics Systems for Trusted Autonomy, Multi-Domain Traffic Management, Avionics Education)</a:t>
            </a:r>
            <a:endParaRPr/>
          </a:p>
          <a:p>
            <a:pPr marL="685800" lvl="1" indent="-228600" algn="l" rtl="0">
              <a:lnSpc>
                <a:spcPct val="90000"/>
              </a:lnSpc>
              <a:spcBef>
                <a:spcPts val="1100"/>
              </a:spcBef>
              <a:spcAft>
                <a:spcPts val="0"/>
              </a:spcAft>
              <a:buClr>
                <a:srgbClr val="003366"/>
              </a:buClr>
              <a:buSzPts val="1800"/>
              <a:buFont typeface="Calibri"/>
              <a:buChar char="−"/>
            </a:pPr>
            <a:r>
              <a:rPr lang="en-US" sz="1800" b="1">
                <a:solidFill>
                  <a:srgbClr val="003366"/>
                </a:solidFill>
              </a:rPr>
              <a:t>Conferences.</a:t>
            </a:r>
            <a:r>
              <a:rPr lang="en-US" sz="1800">
                <a:solidFill>
                  <a:srgbClr val="003366"/>
                </a:solidFill>
              </a:rPr>
              <a:t> IEEE/AIAA Digital Avionics Systems Conference (DASC); IEEE/AIAA Integrated Communications, Navigation and Surveillance Systems (ICNS) Conference; IEEE/AIAA/PHM Aerospace Conference; other conferences</a:t>
            </a:r>
            <a:endParaRPr/>
          </a:p>
          <a:p>
            <a:pPr marL="685800" lvl="1" indent="-228600" algn="l" rtl="0">
              <a:lnSpc>
                <a:spcPct val="90000"/>
              </a:lnSpc>
              <a:spcBef>
                <a:spcPts val="1100"/>
              </a:spcBef>
              <a:spcAft>
                <a:spcPts val="0"/>
              </a:spcAft>
              <a:buClr>
                <a:srgbClr val="003366"/>
              </a:buClr>
              <a:buSzPts val="1800"/>
              <a:buFont typeface="Calibri"/>
              <a:buChar char="−"/>
            </a:pPr>
            <a:r>
              <a:rPr lang="en-US" sz="1800" b="1">
                <a:solidFill>
                  <a:srgbClr val="003366"/>
                </a:solidFill>
              </a:rPr>
              <a:t>Education Activities.</a:t>
            </a:r>
            <a:r>
              <a:rPr lang="en-US" sz="1800">
                <a:solidFill>
                  <a:srgbClr val="003366"/>
                </a:solidFill>
              </a:rPr>
              <a:t> AESS Distinguished Lecturers/VDL Program updates; Webinars, Tutorials and Short Course initiatives </a:t>
            </a:r>
            <a:endParaRPr/>
          </a:p>
          <a:p>
            <a:pPr marL="685800" lvl="1" indent="-228600" algn="l" rtl="0">
              <a:lnSpc>
                <a:spcPct val="90000"/>
              </a:lnSpc>
              <a:spcBef>
                <a:spcPts val="1100"/>
              </a:spcBef>
              <a:spcAft>
                <a:spcPts val="0"/>
              </a:spcAft>
              <a:buClr>
                <a:srgbClr val="003366"/>
              </a:buClr>
              <a:buSzPts val="1800"/>
              <a:buFont typeface="Calibri"/>
              <a:buChar char="−"/>
            </a:pPr>
            <a:r>
              <a:rPr lang="en-US" sz="1800" b="1">
                <a:solidFill>
                  <a:srgbClr val="003366"/>
                </a:solidFill>
              </a:rPr>
              <a:t>Industry Engagement and Standards.</a:t>
            </a:r>
            <a:r>
              <a:rPr lang="en-US" sz="1800">
                <a:solidFill>
                  <a:srgbClr val="003366"/>
                </a:solidFill>
              </a:rPr>
              <a:t> UAS/Autonomy, AI, V2X Communications, Cyber Security, etc.</a:t>
            </a:r>
            <a:endParaRPr/>
          </a:p>
          <a:p>
            <a:pPr marL="685800" lvl="1" indent="-228600" algn="l" rtl="0">
              <a:lnSpc>
                <a:spcPct val="90000"/>
              </a:lnSpc>
              <a:spcBef>
                <a:spcPts val="1100"/>
              </a:spcBef>
              <a:spcAft>
                <a:spcPts val="0"/>
              </a:spcAft>
              <a:buClr>
                <a:srgbClr val="003366"/>
              </a:buClr>
              <a:buSzPts val="1800"/>
              <a:buFont typeface="Calibri"/>
              <a:buChar char="−"/>
            </a:pPr>
            <a:r>
              <a:rPr lang="en-US" sz="1800" b="1">
                <a:solidFill>
                  <a:srgbClr val="003366"/>
                </a:solidFill>
              </a:rPr>
              <a:t>Nominations and Awards. </a:t>
            </a:r>
            <a:r>
              <a:rPr lang="en-US" sz="1800">
                <a:solidFill>
                  <a:srgbClr val="003366"/>
                </a:solidFill>
              </a:rPr>
              <a:t>Senior Member/Fellow nominations and relevant awards</a:t>
            </a:r>
            <a:endParaRPr/>
          </a:p>
        </p:txBody>
      </p:sp>
      <p:sp>
        <p:nvSpPr>
          <p:cNvPr id="240" name="Google Shape;240;p18"/>
          <p:cNvSpPr/>
          <p:nvPr/>
        </p:nvSpPr>
        <p:spPr>
          <a:xfrm>
            <a:off x="503941" y="72085"/>
            <a:ext cx="9167265" cy="553336"/>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SzPts val="3400"/>
              <a:buFont typeface="Calibri"/>
              <a:buNone/>
            </a:pPr>
            <a:r>
              <a:rPr lang="en-US" sz="3400" b="1" i="0">
                <a:solidFill>
                  <a:schemeClr val="lt1"/>
                </a:solidFill>
                <a:latin typeface="Calibri"/>
                <a:ea typeface="Calibri"/>
                <a:cs typeface="Calibri"/>
                <a:sym typeface="Calibri"/>
              </a:rPr>
              <a:t>ASP Committees</a:t>
            </a:r>
            <a:endParaRPr/>
          </a:p>
        </p:txBody>
      </p:sp>
      <p:sp>
        <p:nvSpPr>
          <p:cNvPr id="241" name="Google Shape;241;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9"/>
          <p:cNvSpPr txBox="1">
            <a:spLocks noGrp="1"/>
          </p:cNvSpPr>
          <p:nvPr>
            <p:ph type="body" idx="1"/>
          </p:nvPr>
        </p:nvSpPr>
        <p:spPr>
          <a:xfrm>
            <a:off x="561997" y="1013621"/>
            <a:ext cx="11034917" cy="5188969"/>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rgbClr val="003366"/>
              </a:buClr>
              <a:buSzPts val="1800"/>
              <a:buFont typeface="Calibri"/>
              <a:buAutoNum type="arabicPeriod"/>
            </a:pPr>
            <a:r>
              <a:rPr lang="en-US" sz="1800" b="1" i="0">
                <a:solidFill>
                  <a:srgbClr val="003366"/>
                </a:solidFill>
                <a:latin typeface="Arial"/>
                <a:ea typeface="Arial"/>
                <a:cs typeface="Arial"/>
                <a:sym typeface="Arial"/>
              </a:rPr>
              <a:t>Research and Innovation:</a:t>
            </a:r>
            <a:endParaRPr sz="1800" b="0" i="0">
              <a:solidFill>
                <a:srgbClr val="003366"/>
              </a:solidFill>
              <a:latin typeface="Arial"/>
              <a:ea typeface="Arial"/>
              <a:cs typeface="Arial"/>
              <a:sym typeface="Arial"/>
            </a:endParaRPr>
          </a:p>
          <a:p>
            <a:pPr marL="742950" lvl="1" indent="-285750" algn="l" rtl="0">
              <a:lnSpc>
                <a:spcPct val="100000"/>
              </a:lnSpc>
              <a:spcBef>
                <a:spcPts val="300"/>
              </a:spcBef>
              <a:spcAft>
                <a:spcPts val="0"/>
              </a:spcAft>
              <a:buClr>
                <a:srgbClr val="003366"/>
              </a:buClr>
              <a:buSzPts val="1400"/>
              <a:buFont typeface="Calibri"/>
              <a:buAutoNum type="arabicPeriod"/>
            </a:pPr>
            <a:r>
              <a:rPr lang="en-US" sz="1400">
                <a:solidFill>
                  <a:srgbClr val="003366"/>
                </a:solidFill>
                <a:latin typeface="Arial"/>
                <a:ea typeface="Arial"/>
                <a:cs typeface="Arial"/>
                <a:sym typeface="Arial"/>
              </a:rPr>
              <a:t>Advanced CNS/ATM systems and AI-based decision support systems</a:t>
            </a:r>
            <a:endParaRPr/>
          </a:p>
          <a:p>
            <a:pPr marL="742950" lvl="1" indent="-285750" algn="l" rtl="0">
              <a:lnSpc>
                <a:spcPct val="100000"/>
              </a:lnSpc>
              <a:spcBef>
                <a:spcPts val="200"/>
              </a:spcBef>
              <a:spcAft>
                <a:spcPts val="0"/>
              </a:spcAft>
              <a:buClr>
                <a:srgbClr val="003366"/>
              </a:buClr>
              <a:buSzPts val="1400"/>
              <a:buFont typeface="Calibri"/>
              <a:buAutoNum type="arabicPeriod"/>
            </a:pPr>
            <a:r>
              <a:rPr lang="en-US" sz="1400">
                <a:solidFill>
                  <a:srgbClr val="003366"/>
                </a:solidFill>
                <a:latin typeface="Arial"/>
                <a:ea typeface="Arial"/>
                <a:cs typeface="Arial"/>
                <a:sym typeface="Arial"/>
              </a:rPr>
              <a:t>Integration of UAS in airspace and development of low-emission technologies</a:t>
            </a:r>
            <a:endParaRPr/>
          </a:p>
          <a:p>
            <a:pPr marL="742950" lvl="1" indent="-285750" algn="l" rtl="0">
              <a:lnSpc>
                <a:spcPct val="100000"/>
              </a:lnSpc>
              <a:spcBef>
                <a:spcPts val="200"/>
              </a:spcBef>
              <a:spcAft>
                <a:spcPts val="0"/>
              </a:spcAft>
              <a:buClr>
                <a:srgbClr val="003366"/>
              </a:buClr>
              <a:buSzPts val="1400"/>
              <a:buFont typeface="Calibri"/>
              <a:buAutoNum type="arabicPeriod"/>
            </a:pPr>
            <a:r>
              <a:rPr lang="en-US" sz="1400">
                <a:solidFill>
                  <a:srgbClr val="003366"/>
                </a:solidFill>
                <a:latin typeface="Arial"/>
                <a:ea typeface="Arial"/>
                <a:cs typeface="Arial"/>
                <a:sym typeface="Arial"/>
              </a:rPr>
              <a:t>Focus on Multi-Domain Traffic Management (MDTM) and AI-based Cyber-Physical Systems</a:t>
            </a:r>
            <a:endParaRPr/>
          </a:p>
          <a:p>
            <a:pPr marL="228600" lvl="0" indent="-228600" algn="l" rtl="0">
              <a:lnSpc>
                <a:spcPct val="100000"/>
              </a:lnSpc>
              <a:spcBef>
                <a:spcPts val="500"/>
              </a:spcBef>
              <a:spcAft>
                <a:spcPts val="0"/>
              </a:spcAft>
              <a:buClr>
                <a:srgbClr val="003366"/>
              </a:buClr>
              <a:buSzPts val="1800"/>
              <a:buFont typeface="Calibri"/>
              <a:buAutoNum type="arabicPeriod"/>
            </a:pPr>
            <a:r>
              <a:rPr lang="en-US" sz="1800" b="1" i="0">
                <a:solidFill>
                  <a:srgbClr val="003366"/>
                </a:solidFill>
                <a:latin typeface="Arial"/>
                <a:ea typeface="Arial"/>
                <a:cs typeface="Arial"/>
                <a:sym typeface="Arial"/>
              </a:rPr>
              <a:t>Conferences and Publications:</a:t>
            </a:r>
            <a:endParaRPr sz="1800" b="0" i="0">
              <a:solidFill>
                <a:srgbClr val="003366"/>
              </a:solidFill>
              <a:latin typeface="Arial"/>
              <a:ea typeface="Arial"/>
              <a:cs typeface="Arial"/>
              <a:sym typeface="Arial"/>
            </a:endParaRPr>
          </a:p>
          <a:p>
            <a:pPr marL="742950" lvl="1" indent="-285750" algn="l" rtl="0">
              <a:lnSpc>
                <a:spcPct val="100000"/>
              </a:lnSpc>
              <a:spcBef>
                <a:spcPts val="300"/>
              </a:spcBef>
              <a:spcAft>
                <a:spcPts val="0"/>
              </a:spcAft>
              <a:buClr>
                <a:srgbClr val="003366"/>
              </a:buClr>
              <a:buSzPts val="1400"/>
              <a:buFont typeface="Calibri"/>
              <a:buAutoNum type="arabicPeriod"/>
            </a:pPr>
            <a:r>
              <a:rPr lang="en-US" sz="1400">
                <a:solidFill>
                  <a:srgbClr val="003366"/>
                </a:solidFill>
                <a:latin typeface="Arial"/>
                <a:ea typeface="Arial"/>
                <a:cs typeface="Arial"/>
                <a:sym typeface="Arial"/>
              </a:rPr>
              <a:t>Co-led the 43</a:t>
            </a:r>
            <a:r>
              <a:rPr lang="en-US" sz="1400" baseline="30000">
                <a:solidFill>
                  <a:srgbClr val="003366"/>
                </a:solidFill>
                <a:latin typeface="Arial"/>
                <a:ea typeface="Arial"/>
                <a:cs typeface="Arial"/>
                <a:sym typeface="Arial"/>
              </a:rPr>
              <a:t>rd</a:t>
            </a:r>
            <a:r>
              <a:rPr lang="en-US" sz="1400">
                <a:solidFill>
                  <a:srgbClr val="003366"/>
                </a:solidFill>
                <a:latin typeface="Arial"/>
                <a:ea typeface="Arial"/>
                <a:cs typeface="Arial"/>
                <a:sym typeface="Arial"/>
              </a:rPr>
              <a:t> IEEE/AIAA Digital Avionics Systems Conference</a:t>
            </a:r>
            <a:endParaRPr/>
          </a:p>
          <a:p>
            <a:pPr marL="742950" lvl="1" indent="-285750" algn="l" rtl="0">
              <a:lnSpc>
                <a:spcPct val="100000"/>
              </a:lnSpc>
              <a:spcBef>
                <a:spcPts val="200"/>
              </a:spcBef>
              <a:spcAft>
                <a:spcPts val="0"/>
              </a:spcAft>
              <a:buClr>
                <a:srgbClr val="003366"/>
              </a:buClr>
              <a:buSzPts val="1400"/>
              <a:buFont typeface="Calibri"/>
              <a:buAutoNum type="arabicPeriod"/>
            </a:pPr>
            <a:r>
              <a:rPr lang="en-US" sz="1400">
                <a:solidFill>
                  <a:srgbClr val="003366"/>
                </a:solidFill>
                <a:latin typeface="Arial"/>
                <a:ea typeface="Arial"/>
                <a:cs typeface="Arial"/>
                <a:sym typeface="Arial"/>
              </a:rPr>
              <a:t>Contributed to IEEE/AIAA ICNS 2024 and IEEE/AIAA/PHM AeroConf 2024</a:t>
            </a:r>
            <a:endParaRPr/>
          </a:p>
          <a:p>
            <a:pPr marL="742950" lvl="1" indent="-285750" algn="l" rtl="0">
              <a:lnSpc>
                <a:spcPct val="100000"/>
              </a:lnSpc>
              <a:spcBef>
                <a:spcPts val="200"/>
              </a:spcBef>
              <a:spcAft>
                <a:spcPts val="0"/>
              </a:spcAft>
              <a:buClr>
                <a:srgbClr val="003366"/>
              </a:buClr>
              <a:buSzPts val="1400"/>
              <a:buFont typeface="Calibri"/>
              <a:buAutoNum type="arabicPeriod"/>
            </a:pPr>
            <a:r>
              <a:rPr lang="en-US" sz="1400">
                <a:solidFill>
                  <a:srgbClr val="003366"/>
                </a:solidFill>
                <a:latin typeface="Arial"/>
                <a:ea typeface="Arial"/>
                <a:cs typeface="Arial"/>
                <a:sym typeface="Arial"/>
              </a:rPr>
              <a:t>Actively engaged in editorial activities for IEEE AESS publications and developed a new IEEE Series book proposal</a:t>
            </a:r>
            <a:endParaRPr/>
          </a:p>
          <a:p>
            <a:pPr marL="228600" lvl="0" indent="-228600" algn="l" rtl="0">
              <a:lnSpc>
                <a:spcPct val="100000"/>
              </a:lnSpc>
              <a:spcBef>
                <a:spcPts val="500"/>
              </a:spcBef>
              <a:spcAft>
                <a:spcPts val="0"/>
              </a:spcAft>
              <a:buClr>
                <a:srgbClr val="003366"/>
              </a:buClr>
              <a:buSzPts val="1800"/>
              <a:buFont typeface="Calibri"/>
              <a:buAutoNum type="arabicPeriod"/>
            </a:pPr>
            <a:r>
              <a:rPr lang="en-US" sz="1800" b="1" i="0">
                <a:solidFill>
                  <a:srgbClr val="003366"/>
                </a:solidFill>
                <a:latin typeface="Arial"/>
                <a:ea typeface="Arial"/>
                <a:cs typeface="Arial"/>
                <a:sym typeface="Arial"/>
              </a:rPr>
              <a:t>Education Activities:</a:t>
            </a:r>
            <a:endParaRPr sz="1800" b="0" i="0">
              <a:solidFill>
                <a:srgbClr val="003366"/>
              </a:solidFill>
              <a:latin typeface="Arial"/>
              <a:ea typeface="Arial"/>
              <a:cs typeface="Arial"/>
              <a:sym typeface="Arial"/>
            </a:endParaRPr>
          </a:p>
          <a:p>
            <a:pPr marL="742950" lvl="1" indent="-285750" algn="l" rtl="0">
              <a:lnSpc>
                <a:spcPct val="100000"/>
              </a:lnSpc>
              <a:spcBef>
                <a:spcPts val="300"/>
              </a:spcBef>
              <a:spcAft>
                <a:spcPts val="0"/>
              </a:spcAft>
              <a:buClr>
                <a:srgbClr val="003366"/>
              </a:buClr>
              <a:buSzPts val="1400"/>
              <a:buFont typeface="Calibri"/>
              <a:buAutoNum type="arabicPeriod"/>
            </a:pPr>
            <a:r>
              <a:rPr lang="en-US" sz="1400">
                <a:solidFill>
                  <a:srgbClr val="003366"/>
                </a:solidFill>
                <a:latin typeface="Arial"/>
                <a:ea typeface="Arial"/>
                <a:cs typeface="Arial"/>
                <a:sym typeface="Arial"/>
              </a:rPr>
              <a:t>Delivered a public AESS tutorial on “Digital Avionics for Sustainability”</a:t>
            </a:r>
            <a:endParaRPr/>
          </a:p>
          <a:p>
            <a:pPr marL="742950" lvl="1" indent="-285750" algn="l" rtl="0">
              <a:lnSpc>
                <a:spcPct val="100000"/>
              </a:lnSpc>
              <a:spcBef>
                <a:spcPts val="200"/>
              </a:spcBef>
              <a:spcAft>
                <a:spcPts val="0"/>
              </a:spcAft>
              <a:buClr>
                <a:srgbClr val="003366"/>
              </a:buClr>
              <a:buSzPts val="1400"/>
              <a:buFont typeface="Calibri"/>
              <a:buAutoNum type="arabicPeriod"/>
            </a:pPr>
            <a:r>
              <a:rPr lang="en-US" sz="1400">
                <a:solidFill>
                  <a:srgbClr val="003366"/>
                </a:solidFill>
                <a:latin typeface="Arial"/>
                <a:ea typeface="Arial"/>
                <a:cs typeface="Arial"/>
                <a:sym typeface="Arial"/>
              </a:rPr>
              <a:t>Developed educational materials focusing on UAS/UTM, AI/ML and avionics systems design</a:t>
            </a:r>
            <a:endParaRPr/>
          </a:p>
          <a:p>
            <a:pPr marL="742950" lvl="1" indent="-285750" algn="l" rtl="0">
              <a:lnSpc>
                <a:spcPct val="100000"/>
              </a:lnSpc>
              <a:spcBef>
                <a:spcPts val="200"/>
              </a:spcBef>
              <a:spcAft>
                <a:spcPts val="0"/>
              </a:spcAft>
              <a:buClr>
                <a:srgbClr val="003366"/>
              </a:buClr>
              <a:buSzPts val="1400"/>
              <a:buFont typeface="Calibri"/>
              <a:buAutoNum type="arabicPeriod"/>
            </a:pPr>
            <a:r>
              <a:rPr lang="en-US" sz="1400">
                <a:solidFill>
                  <a:srgbClr val="003366"/>
                </a:solidFill>
                <a:latin typeface="Arial"/>
                <a:ea typeface="Arial"/>
                <a:cs typeface="Arial"/>
                <a:sym typeface="Arial"/>
              </a:rPr>
              <a:t>Delivered several virtual and live Distinguished Lectures on digital avionics and space systems</a:t>
            </a:r>
            <a:endParaRPr/>
          </a:p>
          <a:p>
            <a:pPr marL="228600" lvl="0" indent="-228600" algn="l" rtl="0">
              <a:lnSpc>
                <a:spcPct val="100000"/>
              </a:lnSpc>
              <a:spcBef>
                <a:spcPts val="500"/>
              </a:spcBef>
              <a:spcAft>
                <a:spcPts val="0"/>
              </a:spcAft>
              <a:buClr>
                <a:srgbClr val="003366"/>
              </a:buClr>
              <a:buSzPts val="1800"/>
              <a:buFont typeface="Calibri"/>
              <a:buAutoNum type="arabicPeriod"/>
            </a:pPr>
            <a:r>
              <a:rPr lang="en-US" sz="1800" b="1" i="0">
                <a:solidFill>
                  <a:srgbClr val="003366"/>
                </a:solidFill>
                <a:latin typeface="Arial"/>
                <a:ea typeface="Arial"/>
                <a:cs typeface="Arial"/>
                <a:sym typeface="Arial"/>
              </a:rPr>
              <a:t>Industry Engagement and Standards:</a:t>
            </a:r>
            <a:endParaRPr sz="1800" b="0" i="0">
              <a:solidFill>
                <a:srgbClr val="003366"/>
              </a:solidFill>
              <a:latin typeface="Arial"/>
              <a:ea typeface="Arial"/>
              <a:cs typeface="Arial"/>
              <a:sym typeface="Arial"/>
            </a:endParaRPr>
          </a:p>
          <a:p>
            <a:pPr marL="742950" lvl="1" indent="-285750" algn="l" rtl="0">
              <a:lnSpc>
                <a:spcPct val="100000"/>
              </a:lnSpc>
              <a:spcBef>
                <a:spcPts val="300"/>
              </a:spcBef>
              <a:spcAft>
                <a:spcPts val="0"/>
              </a:spcAft>
              <a:buClr>
                <a:srgbClr val="003366"/>
              </a:buClr>
              <a:buSzPts val="1400"/>
              <a:buFont typeface="Calibri"/>
              <a:buAutoNum type="arabicPeriod"/>
            </a:pPr>
            <a:r>
              <a:rPr lang="en-US" sz="1400">
                <a:solidFill>
                  <a:srgbClr val="003366"/>
                </a:solidFill>
                <a:latin typeface="Arial"/>
                <a:ea typeface="Arial"/>
                <a:cs typeface="Arial"/>
                <a:sym typeface="Arial"/>
              </a:rPr>
              <a:t>Engaged in the development of new methodologies and standards for AI/ML certification in avionics systems</a:t>
            </a:r>
            <a:endParaRPr/>
          </a:p>
          <a:p>
            <a:pPr marL="742950" lvl="1" indent="-285750" algn="l" rtl="0">
              <a:lnSpc>
                <a:spcPct val="100000"/>
              </a:lnSpc>
              <a:spcBef>
                <a:spcPts val="200"/>
              </a:spcBef>
              <a:spcAft>
                <a:spcPts val="0"/>
              </a:spcAft>
              <a:buClr>
                <a:srgbClr val="003366"/>
              </a:buClr>
              <a:buSzPts val="1400"/>
              <a:buFont typeface="Calibri"/>
              <a:buAutoNum type="arabicPeriod"/>
            </a:pPr>
            <a:r>
              <a:rPr lang="en-US" sz="1400">
                <a:solidFill>
                  <a:srgbClr val="003366"/>
                </a:solidFill>
                <a:latin typeface="Arial"/>
                <a:ea typeface="Arial"/>
                <a:cs typeface="Arial"/>
                <a:sym typeface="Arial"/>
              </a:rPr>
              <a:t>Contributed to the development and dissemination of JARUS Automation WG recommended practices</a:t>
            </a:r>
            <a:endParaRPr/>
          </a:p>
          <a:p>
            <a:pPr marL="742950" lvl="1" indent="-285750" algn="l" rtl="0">
              <a:lnSpc>
                <a:spcPct val="100000"/>
              </a:lnSpc>
              <a:spcBef>
                <a:spcPts val="200"/>
              </a:spcBef>
              <a:spcAft>
                <a:spcPts val="0"/>
              </a:spcAft>
              <a:buClr>
                <a:srgbClr val="003366"/>
              </a:buClr>
              <a:buSzPts val="1400"/>
              <a:buFont typeface="Calibri"/>
              <a:buAutoNum type="arabicPeriod"/>
            </a:pPr>
            <a:r>
              <a:rPr lang="en-US" sz="1400">
                <a:solidFill>
                  <a:srgbClr val="003366"/>
                </a:solidFill>
                <a:latin typeface="Arial"/>
                <a:ea typeface="Arial"/>
                <a:cs typeface="Arial"/>
                <a:sym typeface="Arial"/>
              </a:rPr>
              <a:t>Contributed to ICAO and other international WGs on environmental sustainability</a:t>
            </a:r>
            <a:endParaRPr/>
          </a:p>
          <a:p>
            <a:pPr marL="0" lvl="1" indent="0" algn="l" rtl="0">
              <a:lnSpc>
                <a:spcPct val="100000"/>
              </a:lnSpc>
              <a:spcBef>
                <a:spcPts val="500"/>
              </a:spcBef>
              <a:spcAft>
                <a:spcPts val="0"/>
              </a:spcAft>
              <a:buClr>
                <a:srgbClr val="003366"/>
              </a:buClr>
              <a:buSzPts val="1800"/>
              <a:buNone/>
            </a:pPr>
            <a:r>
              <a:rPr lang="en-US" sz="1800" b="1">
                <a:solidFill>
                  <a:srgbClr val="003366"/>
                </a:solidFill>
                <a:latin typeface="Arial"/>
                <a:ea typeface="Arial"/>
                <a:cs typeface="Arial"/>
                <a:sym typeface="Arial"/>
              </a:rPr>
              <a:t>5.	Awards and Nominations:</a:t>
            </a:r>
            <a:endParaRPr/>
          </a:p>
          <a:p>
            <a:pPr marL="742950" lvl="1" indent="-285750" algn="l" rtl="0">
              <a:lnSpc>
                <a:spcPct val="100000"/>
              </a:lnSpc>
              <a:spcBef>
                <a:spcPts val="300"/>
              </a:spcBef>
              <a:spcAft>
                <a:spcPts val="0"/>
              </a:spcAft>
              <a:buClr>
                <a:srgbClr val="003366"/>
              </a:buClr>
              <a:buSzPts val="1400"/>
              <a:buFont typeface="Calibri"/>
              <a:buAutoNum type="arabicPeriod"/>
            </a:pPr>
            <a:r>
              <a:rPr lang="en-US" sz="1400">
                <a:solidFill>
                  <a:srgbClr val="003366"/>
                </a:solidFill>
                <a:latin typeface="Arial"/>
                <a:ea typeface="Arial"/>
                <a:cs typeface="Arial"/>
                <a:sym typeface="Arial"/>
              </a:rPr>
              <a:t>Promoted nominations for relevant AESS awards</a:t>
            </a:r>
            <a:endParaRPr/>
          </a:p>
          <a:p>
            <a:pPr marL="742950" lvl="1" indent="-285750" algn="l" rtl="0">
              <a:lnSpc>
                <a:spcPct val="100000"/>
              </a:lnSpc>
              <a:spcBef>
                <a:spcPts val="200"/>
              </a:spcBef>
              <a:spcAft>
                <a:spcPts val="0"/>
              </a:spcAft>
              <a:buClr>
                <a:srgbClr val="003366"/>
              </a:buClr>
              <a:buSzPts val="1400"/>
              <a:buFont typeface="Calibri"/>
              <a:buAutoNum type="arabicPeriod"/>
            </a:pPr>
            <a:r>
              <a:rPr lang="en-US" sz="1400">
                <a:solidFill>
                  <a:srgbClr val="003366"/>
                </a:solidFill>
                <a:latin typeface="Arial"/>
                <a:ea typeface="Arial"/>
                <a:cs typeface="Arial"/>
                <a:sym typeface="Arial"/>
              </a:rPr>
              <a:t>Contributed to the Robert T. Hill Best Dissertation Award</a:t>
            </a:r>
            <a:endParaRPr/>
          </a:p>
          <a:p>
            <a:pPr marL="742950" lvl="1" indent="-285750" algn="l" rtl="0">
              <a:lnSpc>
                <a:spcPct val="100000"/>
              </a:lnSpc>
              <a:spcBef>
                <a:spcPts val="200"/>
              </a:spcBef>
              <a:spcAft>
                <a:spcPts val="0"/>
              </a:spcAft>
              <a:buClr>
                <a:srgbClr val="003366"/>
              </a:buClr>
              <a:buSzPts val="1400"/>
              <a:buFont typeface="Calibri"/>
              <a:buAutoNum type="arabicPeriod"/>
            </a:pPr>
            <a:r>
              <a:rPr lang="en-US" sz="1400">
                <a:solidFill>
                  <a:srgbClr val="003366"/>
                </a:solidFill>
                <a:latin typeface="Arial"/>
                <a:ea typeface="Arial"/>
                <a:cs typeface="Arial"/>
                <a:sym typeface="Arial"/>
              </a:rPr>
              <a:t>Nominated the winning candidate of the AESS Early Career Award</a:t>
            </a:r>
            <a:endParaRPr/>
          </a:p>
        </p:txBody>
      </p:sp>
      <p:sp>
        <p:nvSpPr>
          <p:cNvPr id="247" name="Google Shape;247;p19"/>
          <p:cNvSpPr/>
          <p:nvPr/>
        </p:nvSpPr>
        <p:spPr>
          <a:xfrm>
            <a:off x="561997" y="72085"/>
            <a:ext cx="9167265" cy="553336"/>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SzPts val="3400"/>
              <a:buFont typeface="Calibri"/>
              <a:buNone/>
            </a:pPr>
            <a:r>
              <a:rPr lang="en-US" sz="3400" b="1" i="0">
                <a:solidFill>
                  <a:schemeClr val="lt1"/>
                </a:solidFill>
                <a:latin typeface="Calibri"/>
                <a:ea typeface="Calibri"/>
                <a:cs typeface="Calibri"/>
                <a:sym typeface="Calibri"/>
              </a:rPr>
              <a:t>Summary of 2024 Activities </a:t>
            </a:r>
            <a:endParaRPr/>
          </a:p>
        </p:txBody>
      </p:sp>
      <p:sp>
        <p:nvSpPr>
          <p:cNvPr id="248" name="Google Shape;248;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
          <p:cNvSpPr txBox="1">
            <a:spLocks noGrp="1"/>
          </p:cNvSpPr>
          <p:nvPr>
            <p:ph type="title"/>
          </p:nvPr>
        </p:nvSpPr>
        <p:spPr>
          <a:xfrm>
            <a:off x="734807" y="59679"/>
            <a:ext cx="10515600" cy="48339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400"/>
              <a:buFont typeface="Calibri"/>
              <a:buNone/>
            </a:pPr>
            <a:r>
              <a:rPr lang="en-US">
                <a:solidFill>
                  <a:schemeClr val="lt1"/>
                </a:solidFill>
              </a:rPr>
              <a:t>Introduction</a:t>
            </a:r>
            <a:endParaRPr/>
          </a:p>
        </p:txBody>
      </p:sp>
      <p:pic>
        <p:nvPicPr>
          <p:cNvPr id="101" name="Google Shape;101;p2"/>
          <p:cNvPicPr preferRelativeResize="0"/>
          <p:nvPr/>
        </p:nvPicPr>
        <p:blipFill rotWithShape="1">
          <a:blip r:embed="rId3">
            <a:alphaModFix/>
          </a:blip>
          <a:srcRect l="10129" t="25589" r="11159" b="5781"/>
          <a:stretch/>
        </p:blipFill>
        <p:spPr>
          <a:xfrm>
            <a:off x="841813" y="3848387"/>
            <a:ext cx="4932935" cy="2258102"/>
          </a:xfrm>
          <a:prstGeom prst="rect">
            <a:avLst/>
          </a:prstGeom>
          <a:noFill/>
          <a:ln>
            <a:noFill/>
          </a:ln>
        </p:spPr>
      </p:pic>
      <p:pic>
        <p:nvPicPr>
          <p:cNvPr id="102" name="Google Shape;102;p2"/>
          <p:cNvPicPr preferRelativeResize="0"/>
          <p:nvPr/>
        </p:nvPicPr>
        <p:blipFill rotWithShape="1">
          <a:blip r:embed="rId4">
            <a:alphaModFix/>
          </a:blip>
          <a:srcRect l="9897" t="24263" r="10928" b="3570"/>
          <a:stretch/>
        </p:blipFill>
        <p:spPr>
          <a:xfrm>
            <a:off x="6381946" y="1309959"/>
            <a:ext cx="4713402" cy="2255437"/>
          </a:xfrm>
          <a:prstGeom prst="rect">
            <a:avLst/>
          </a:prstGeom>
          <a:noFill/>
          <a:ln>
            <a:noFill/>
          </a:ln>
        </p:spPr>
      </p:pic>
      <p:pic>
        <p:nvPicPr>
          <p:cNvPr id="103" name="Google Shape;103;p2"/>
          <p:cNvPicPr preferRelativeResize="0"/>
          <p:nvPr/>
        </p:nvPicPr>
        <p:blipFill rotWithShape="1">
          <a:blip r:embed="rId5">
            <a:alphaModFix/>
          </a:blip>
          <a:srcRect l="9432" t="24557" r="10773" b="3719"/>
          <a:stretch/>
        </p:blipFill>
        <p:spPr>
          <a:xfrm>
            <a:off x="6372519" y="3846137"/>
            <a:ext cx="4830848" cy="2279672"/>
          </a:xfrm>
          <a:prstGeom prst="rect">
            <a:avLst/>
          </a:prstGeom>
          <a:noFill/>
          <a:ln>
            <a:noFill/>
          </a:ln>
        </p:spPr>
      </p:pic>
      <p:pic>
        <p:nvPicPr>
          <p:cNvPr id="104" name="Google Shape;104;p2" descr="Michael Braasch In Memoriam"/>
          <p:cNvPicPr preferRelativeResize="0"/>
          <p:nvPr/>
        </p:nvPicPr>
        <p:blipFill rotWithShape="1">
          <a:blip r:embed="rId6">
            <a:alphaModFix/>
          </a:blip>
          <a:srcRect l="29216" t="4705" r="29216" b="6571"/>
          <a:stretch/>
        </p:blipFill>
        <p:spPr>
          <a:xfrm>
            <a:off x="2134584" y="1137416"/>
            <a:ext cx="2347391" cy="2505075"/>
          </a:xfrm>
          <a:prstGeom prst="rect">
            <a:avLst/>
          </a:prstGeom>
          <a:noFill/>
          <a:ln w="38100" cap="flat" cmpd="sng">
            <a:solidFill>
              <a:srgbClr val="0C70AC"/>
            </a:solidFill>
            <a:prstDash val="solid"/>
            <a:round/>
            <a:headEnd type="none" w="sm" len="sm"/>
            <a:tailEnd type="none" w="sm" len="sm"/>
          </a:ln>
        </p:spPr>
      </p:pic>
      <p:sp>
        <p:nvSpPr>
          <p:cNvPr id="105" name="Google Shape;105;p2"/>
          <p:cNvSpPr txBox="1"/>
          <p:nvPr/>
        </p:nvSpPr>
        <p:spPr>
          <a:xfrm>
            <a:off x="4038600" y="6488328"/>
            <a:ext cx="4114800" cy="36512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C70AC"/>
              </a:buClr>
              <a:buSzPts val="1200"/>
              <a:buFont typeface="Calibri"/>
              <a:buNone/>
            </a:pPr>
            <a:fld id="{00000000-1234-1234-1234-123412341234}" type="slidenum">
              <a:rPr lang="en-US" sz="1200">
                <a:solidFill>
                  <a:srgbClr val="0C70AC"/>
                </a:solidFill>
                <a:latin typeface="Calibri"/>
                <a:ea typeface="Calibri"/>
                <a:cs typeface="Calibri"/>
                <a:sym typeface="Calibri"/>
              </a:rPr>
              <a:t>2</a:t>
            </a:fld>
            <a:endParaRPr sz="1200">
              <a:solidFill>
                <a:srgbClr val="0C70AC"/>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20"/>
          <p:cNvSpPr/>
          <p:nvPr/>
        </p:nvSpPr>
        <p:spPr>
          <a:xfrm>
            <a:off x="4827402" y="2016895"/>
            <a:ext cx="6881887" cy="99829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SzPts val="3600"/>
              <a:buFont typeface="Calibri"/>
              <a:buNone/>
            </a:pPr>
            <a:br>
              <a:rPr lang="en-US" sz="3600" b="1" i="0">
                <a:solidFill>
                  <a:schemeClr val="lt1"/>
                </a:solidFill>
                <a:latin typeface="Calibri"/>
                <a:ea typeface="Calibri"/>
                <a:cs typeface="Calibri"/>
                <a:sym typeface="Calibri"/>
              </a:rPr>
            </a:br>
            <a:r>
              <a:rPr lang="en-US" sz="3600" b="1" i="0">
                <a:solidFill>
                  <a:schemeClr val="lt1"/>
                </a:solidFill>
                <a:latin typeface="Calibri"/>
                <a:ea typeface="Calibri"/>
                <a:cs typeface="Calibri"/>
                <a:sym typeface="Calibri"/>
              </a:rPr>
              <a:t>Cybersecurity Panel </a:t>
            </a:r>
            <a:endParaRPr/>
          </a:p>
          <a:p>
            <a:pPr marL="0" marR="0" lvl="0" indent="0" algn="l" rtl="0">
              <a:lnSpc>
                <a:spcPct val="90000"/>
              </a:lnSpc>
              <a:spcBef>
                <a:spcPts val="0"/>
              </a:spcBef>
              <a:spcAft>
                <a:spcPts val="0"/>
              </a:spcAft>
              <a:buClr>
                <a:schemeClr val="lt1"/>
              </a:buClr>
              <a:buSzPts val="3200"/>
              <a:buFont typeface="Calibri"/>
              <a:buNone/>
            </a:pPr>
            <a:r>
              <a:rPr lang="en-US" sz="3200" b="1" i="0">
                <a:solidFill>
                  <a:schemeClr val="lt1"/>
                </a:solidFill>
                <a:latin typeface="Calibri"/>
                <a:ea typeface="Calibri"/>
                <a:cs typeface="Calibri"/>
                <a:sym typeface="Calibri"/>
              </a:rPr>
              <a:t>Report to BoG TechOps Panel</a:t>
            </a:r>
            <a:endParaRPr sz="3600" b="1" i="0">
              <a:solidFill>
                <a:schemeClr val="lt1"/>
              </a:solidFill>
              <a:latin typeface="Calibri"/>
              <a:ea typeface="Calibri"/>
              <a:cs typeface="Calibri"/>
              <a:sym typeface="Calibri"/>
            </a:endParaRPr>
          </a:p>
        </p:txBody>
      </p:sp>
      <p:sp>
        <p:nvSpPr>
          <p:cNvPr id="254" name="Google Shape;254;p20"/>
          <p:cNvSpPr/>
          <p:nvPr/>
        </p:nvSpPr>
        <p:spPr>
          <a:xfrm>
            <a:off x="4827402" y="3222436"/>
            <a:ext cx="6881887" cy="2263963"/>
          </a:xfrm>
          <a:prstGeom prst="rect">
            <a:avLst/>
          </a:prstGeom>
          <a:noFill/>
          <a:ln>
            <a:noFill/>
          </a:ln>
        </p:spPr>
        <p:txBody>
          <a:bodyPr spcFirstLastPara="1" wrap="square" lIns="91425" tIns="45700" rIns="91425" bIns="45700" anchor="t" anchorCtr="0">
            <a:normAutofit/>
          </a:bodyPr>
          <a:lstStyle/>
          <a:p>
            <a:pPr marL="0" marR="0" lvl="0" indent="0" algn="l" rtl="0">
              <a:lnSpc>
                <a:spcPct val="70000"/>
              </a:lnSpc>
              <a:spcBef>
                <a:spcPts val="0"/>
              </a:spcBef>
              <a:spcAft>
                <a:spcPts val="0"/>
              </a:spcAft>
              <a:buClr>
                <a:srgbClr val="0066A1"/>
              </a:buClr>
              <a:buSzPts val="2682"/>
              <a:buFont typeface="Merriweather Sans"/>
              <a:buNone/>
            </a:pPr>
            <a:r>
              <a:rPr lang="en-US" sz="2682" b="1" i="1">
                <a:solidFill>
                  <a:srgbClr val="D8D8D8"/>
                </a:solidFill>
                <a:latin typeface="Calibri"/>
                <a:ea typeface="Calibri"/>
                <a:cs typeface="Calibri"/>
                <a:sym typeface="Calibri"/>
              </a:rPr>
              <a:t>Aloke Roy</a:t>
            </a:r>
            <a:endParaRPr/>
          </a:p>
          <a:p>
            <a:pPr marL="0" marR="0" lvl="0" indent="0" algn="l" rtl="0">
              <a:lnSpc>
                <a:spcPct val="70000"/>
              </a:lnSpc>
              <a:spcBef>
                <a:spcPts val="1000"/>
              </a:spcBef>
              <a:spcAft>
                <a:spcPts val="0"/>
              </a:spcAft>
              <a:buClr>
                <a:srgbClr val="0066A1"/>
              </a:buClr>
              <a:buSzPts val="2682"/>
              <a:buFont typeface="Merriweather Sans"/>
              <a:buNone/>
            </a:pPr>
            <a:r>
              <a:rPr lang="en-US" sz="2682" b="1" i="1">
                <a:solidFill>
                  <a:srgbClr val="D8D8D8"/>
                </a:solidFill>
                <a:latin typeface="Calibri"/>
                <a:ea typeface="Calibri"/>
                <a:cs typeface="Calibri"/>
                <a:sym typeface="Calibri"/>
              </a:rPr>
              <a:t>Chair, Cybersecurity Panel</a:t>
            </a:r>
            <a:endParaRPr/>
          </a:p>
          <a:p>
            <a:pPr marL="0" marR="0" lvl="0" indent="0" algn="l" rtl="0">
              <a:lnSpc>
                <a:spcPct val="70000"/>
              </a:lnSpc>
              <a:spcBef>
                <a:spcPts val="1000"/>
              </a:spcBef>
              <a:spcAft>
                <a:spcPts val="0"/>
              </a:spcAft>
              <a:buClr>
                <a:srgbClr val="0066A1"/>
              </a:buClr>
              <a:buSzPts val="1202"/>
              <a:buFont typeface="Merriweather Sans"/>
              <a:buNone/>
            </a:pPr>
            <a:endParaRPr sz="1202" b="1" i="1">
              <a:solidFill>
                <a:srgbClr val="D8D8D8"/>
              </a:solidFill>
              <a:latin typeface="Calibri"/>
              <a:ea typeface="Calibri"/>
              <a:cs typeface="Calibri"/>
              <a:sym typeface="Calibri"/>
            </a:endParaRPr>
          </a:p>
          <a:p>
            <a:pPr marL="0" marR="0" lvl="0" indent="0" algn="l" rtl="0">
              <a:lnSpc>
                <a:spcPct val="70000"/>
              </a:lnSpc>
              <a:spcBef>
                <a:spcPts val="1000"/>
              </a:spcBef>
              <a:spcAft>
                <a:spcPts val="0"/>
              </a:spcAft>
              <a:buClr>
                <a:srgbClr val="0066A1"/>
              </a:buClr>
              <a:buSzPts val="2035"/>
              <a:buFont typeface="Merriweather Sans"/>
              <a:buNone/>
            </a:pPr>
            <a:r>
              <a:rPr lang="en-US" sz="2035" b="1" i="1">
                <a:solidFill>
                  <a:srgbClr val="D8D8D8"/>
                </a:solidFill>
                <a:latin typeface="Calibri"/>
                <a:ea typeface="Calibri"/>
                <a:cs typeface="Calibri"/>
                <a:sym typeface="Calibri"/>
              </a:rPr>
              <a:t>2024 AESS Board of Governors Meeting – Fall 2024</a:t>
            </a:r>
            <a:endParaRPr/>
          </a:p>
          <a:p>
            <a:pPr marL="0" marR="0" lvl="0" indent="0" algn="l" rtl="0">
              <a:lnSpc>
                <a:spcPct val="70000"/>
              </a:lnSpc>
              <a:spcBef>
                <a:spcPts val="1000"/>
              </a:spcBef>
              <a:spcAft>
                <a:spcPts val="0"/>
              </a:spcAft>
              <a:buClr>
                <a:srgbClr val="0066A1"/>
              </a:buClr>
              <a:buSzPts val="2035"/>
              <a:buFont typeface="Merriweather Sans"/>
              <a:buNone/>
            </a:pPr>
            <a:r>
              <a:rPr lang="en-US" sz="2035" b="1" i="1">
                <a:solidFill>
                  <a:srgbClr val="D8D8D8"/>
                </a:solidFill>
                <a:latin typeface="Calibri"/>
                <a:ea typeface="Calibri"/>
                <a:cs typeface="Calibri"/>
                <a:sym typeface="Calibri"/>
              </a:rPr>
              <a:t>25-26 October 2024</a:t>
            </a:r>
            <a:endParaRPr/>
          </a:p>
          <a:p>
            <a:pPr marL="0" marR="0" lvl="0" indent="0" algn="l" rtl="0">
              <a:lnSpc>
                <a:spcPct val="70000"/>
              </a:lnSpc>
              <a:spcBef>
                <a:spcPts val="1000"/>
              </a:spcBef>
              <a:spcAft>
                <a:spcPts val="0"/>
              </a:spcAft>
              <a:buClr>
                <a:srgbClr val="0066A1"/>
              </a:buClr>
              <a:buSzPts val="2035"/>
              <a:buFont typeface="Merriweather Sans"/>
              <a:buNone/>
            </a:pPr>
            <a:r>
              <a:rPr lang="en-US" sz="2035" b="1" i="1">
                <a:solidFill>
                  <a:srgbClr val="D8D8D8"/>
                </a:solidFill>
                <a:latin typeface="Calibri"/>
                <a:ea typeface="Calibri"/>
                <a:cs typeface="Calibri"/>
                <a:sym typeface="Calibri"/>
              </a:rPr>
              <a:t>Rennes, France</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21"/>
          <p:cNvSpPr txBox="1">
            <a:spLocks noGrp="1"/>
          </p:cNvSpPr>
          <p:nvPr>
            <p:ph type="title"/>
          </p:nvPr>
        </p:nvSpPr>
        <p:spPr>
          <a:xfrm>
            <a:off x="838200" y="33824"/>
            <a:ext cx="10515600" cy="56252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400"/>
              <a:buFont typeface="Calibri"/>
              <a:buNone/>
            </a:pPr>
            <a:r>
              <a:rPr lang="en-US" sz="3400" b="1">
                <a:solidFill>
                  <a:schemeClr val="lt1"/>
                </a:solidFill>
                <a:latin typeface="Calibri"/>
                <a:ea typeface="Calibri"/>
                <a:cs typeface="Calibri"/>
                <a:sym typeface="Calibri"/>
              </a:rPr>
              <a:t>2024 Cybersecurity Panel Annual Updates</a:t>
            </a:r>
            <a:br>
              <a:rPr lang="en-US">
                <a:solidFill>
                  <a:schemeClr val="lt1"/>
                </a:solidFill>
              </a:rPr>
            </a:br>
            <a:endParaRPr/>
          </a:p>
        </p:txBody>
      </p:sp>
      <p:sp>
        <p:nvSpPr>
          <p:cNvPr id="260" name="Google Shape;260;p21"/>
          <p:cNvSpPr txBox="1">
            <a:spLocks noGrp="1"/>
          </p:cNvSpPr>
          <p:nvPr>
            <p:ph type="body" idx="1"/>
          </p:nvPr>
        </p:nvSpPr>
        <p:spPr>
          <a:xfrm>
            <a:off x="838200" y="1037767"/>
            <a:ext cx="10515600" cy="506378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SzPts val="2200"/>
              <a:buNone/>
            </a:pPr>
            <a:r>
              <a:rPr lang="en-US"/>
              <a:t>The Objectives of the Cybersecurity Panel are:</a:t>
            </a:r>
            <a:endParaRPr/>
          </a:p>
          <a:p>
            <a:pPr marL="457200" lvl="1" indent="-228600" algn="just" rtl="0">
              <a:lnSpc>
                <a:spcPct val="100000"/>
              </a:lnSpc>
              <a:spcBef>
                <a:spcPts val="400"/>
              </a:spcBef>
              <a:spcAft>
                <a:spcPts val="0"/>
              </a:spcAft>
              <a:buSzPts val="1600"/>
              <a:buChar char="-"/>
            </a:pPr>
            <a:r>
              <a:rPr lang="en-US" sz="1600">
                <a:latin typeface="Arial"/>
                <a:ea typeface="Arial"/>
                <a:cs typeface="Arial"/>
                <a:sym typeface="Arial"/>
              </a:rPr>
              <a:t>To understand the cybersecurity threats and risks that affect the AESS sectors.  This will be accomplished by developing and maintaining a comprehensive knowledge base of cybersecurity vulnerabilities and threats that can affect the sectors of interest and their respective assets.   The threats and vulnerabilities will be prioritized to identify the most critical cybersecurity vulnerabilities.</a:t>
            </a:r>
            <a:endParaRPr/>
          </a:p>
          <a:p>
            <a:pPr marL="457200" lvl="1" indent="-228600" algn="just" rtl="0">
              <a:lnSpc>
                <a:spcPct val="100000"/>
              </a:lnSpc>
              <a:spcBef>
                <a:spcPts val="800"/>
              </a:spcBef>
              <a:spcAft>
                <a:spcPts val="0"/>
              </a:spcAft>
              <a:buSzPts val="1600"/>
              <a:buChar char="-"/>
            </a:pPr>
            <a:r>
              <a:rPr lang="en-US" sz="1600">
                <a:latin typeface="Arial"/>
                <a:ea typeface="Arial"/>
                <a:cs typeface="Arial"/>
                <a:sym typeface="Arial"/>
              </a:rPr>
              <a:t>To develop recommended mitigation strategies and controls for the ecosystem of each sector that can prevent, detect, respond to, and recover from cybersecurity incidents.</a:t>
            </a:r>
            <a:endParaRPr/>
          </a:p>
          <a:p>
            <a:pPr marL="457200" lvl="1" indent="-228600" algn="just" rtl="0">
              <a:lnSpc>
                <a:spcPct val="100000"/>
              </a:lnSpc>
              <a:spcBef>
                <a:spcPts val="800"/>
              </a:spcBef>
              <a:spcAft>
                <a:spcPts val="0"/>
              </a:spcAft>
              <a:buSzPts val="1600"/>
              <a:buChar char="-"/>
            </a:pPr>
            <a:r>
              <a:rPr lang="en-US" sz="1600">
                <a:latin typeface="Arial"/>
                <a:ea typeface="Arial"/>
                <a:cs typeface="Arial"/>
                <a:sym typeface="Arial"/>
              </a:rPr>
              <a:t>To promote and support the adoption of cybersecurity best practices throughout the AESS to improve its cybersecurity posture. </a:t>
            </a:r>
            <a:endParaRPr/>
          </a:p>
          <a:p>
            <a:pPr marL="457200" lvl="1" indent="-228600" algn="just" rtl="0">
              <a:lnSpc>
                <a:spcPct val="100000"/>
              </a:lnSpc>
              <a:spcBef>
                <a:spcPts val="800"/>
              </a:spcBef>
              <a:spcAft>
                <a:spcPts val="0"/>
              </a:spcAft>
              <a:buSzPts val="1600"/>
              <a:buChar char="-"/>
            </a:pPr>
            <a:r>
              <a:rPr lang="en-US" sz="1600">
                <a:latin typeface="Arial"/>
                <a:ea typeface="Arial"/>
                <a:cs typeface="Arial"/>
                <a:sym typeface="Arial"/>
              </a:rPr>
              <a:t>To Provide cybersecurity training and education to associated industry personnel to equip them with the skills and knowledge to deal with cybersecurity incidents.  This will be accomplished by papers and publications in various industry and cybersecurity conferences, magazines, and journals.  In addition, distinguished lectures will be prepared by the Panel member and offered to IEEE member organizations, Local Chapters and through virtual media.</a:t>
            </a:r>
            <a:endParaRPr/>
          </a:p>
          <a:p>
            <a:pPr marL="457200" lvl="1" indent="-228600" algn="just" rtl="0">
              <a:lnSpc>
                <a:spcPct val="100000"/>
              </a:lnSpc>
              <a:spcBef>
                <a:spcPts val="800"/>
              </a:spcBef>
              <a:spcAft>
                <a:spcPts val="0"/>
              </a:spcAft>
              <a:buSzPts val="1600"/>
              <a:buChar char="-"/>
            </a:pPr>
            <a:r>
              <a:rPr lang="en-US" sz="1600">
                <a:latin typeface="Arial"/>
                <a:ea typeface="Arial"/>
                <a:cs typeface="Arial"/>
                <a:sym typeface="Arial"/>
              </a:rPr>
              <a:t>To enhance the cybersecurity awareness and knowledge of AESS industry personnel to enable them to detect and respond to cybersecurity incidents.</a:t>
            </a:r>
            <a:endParaRPr/>
          </a:p>
          <a:p>
            <a:pPr marL="457200" lvl="1" indent="-228600" algn="just" rtl="0">
              <a:lnSpc>
                <a:spcPct val="100000"/>
              </a:lnSpc>
              <a:spcBef>
                <a:spcPts val="800"/>
              </a:spcBef>
              <a:spcAft>
                <a:spcPts val="0"/>
              </a:spcAft>
              <a:buSzPts val="1600"/>
              <a:buChar char="-"/>
            </a:pPr>
            <a:r>
              <a:rPr lang="en-US" sz="1600">
                <a:latin typeface="Arial"/>
                <a:ea typeface="Arial"/>
                <a:cs typeface="Arial"/>
                <a:sym typeface="Arial"/>
              </a:rPr>
              <a:t>To collaborate with other stakeholders to ensure a coordinated and comprehensive approach to AESS cybersecurity that aligns with the underlying sector's needs and priorities.</a:t>
            </a:r>
            <a:endParaRPr/>
          </a:p>
          <a:p>
            <a:pPr marL="228600" lvl="0" indent="-88900" algn="l" rtl="0">
              <a:lnSpc>
                <a:spcPct val="90000"/>
              </a:lnSpc>
              <a:spcBef>
                <a:spcPts val="1400"/>
              </a:spcBef>
              <a:spcAft>
                <a:spcPts val="0"/>
              </a:spcAft>
              <a:buClr>
                <a:srgbClr val="0066A1"/>
              </a:buClr>
              <a:buSzPts val="2200"/>
              <a:buFont typeface="Merriweather Sans"/>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22"/>
          <p:cNvSpPr txBox="1">
            <a:spLocks noGrp="1"/>
          </p:cNvSpPr>
          <p:nvPr>
            <p:ph type="title"/>
          </p:nvPr>
        </p:nvSpPr>
        <p:spPr>
          <a:xfrm>
            <a:off x="838200" y="60326"/>
            <a:ext cx="10515600" cy="56252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400"/>
              <a:buFont typeface="Calibri"/>
              <a:buNone/>
            </a:pPr>
            <a:r>
              <a:rPr lang="en-US" sz="3400" b="1">
                <a:solidFill>
                  <a:schemeClr val="lt1"/>
                </a:solidFill>
                <a:latin typeface="Calibri"/>
                <a:ea typeface="Calibri"/>
                <a:cs typeface="Calibri"/>
                <a:sym typeface="Calibri"/>
              </a:rPr>
              <a:t>2024 Cybersecurity Panel Annual Updates</a:t>
            </a:r>
            <a:endParaRPr/>
          </a:p>
        </p:txBody>
      </p:sp>
      <p:sp>
        <p:nvSpPr>
          <p:cNvPr id="266" name="Google Shape;266;p22"/>
          <p:cNvSpPr txBox="1">
            <a:spLocks noGrp="1"/>
          </p:cNvSpPr>
          <p:nvPr>
            <p:ph type="body" idx="1"/>
          </p:nvPr>
        </p:nvSpPr>
        <p:spPr>
          <a:xfrm>
            <a:off x="838200" y="1126435"/>
            <a:ext cx="10515600" cy="505052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200"/>
              <a:buNone/>
            </a:pPr>
            <a:r>
              <a:rPr lang="en-US"/>
              <a:t>Goals of the Cybersecurity Panel:</a:t>
            </a:r>
            <a:endParaRPr/>
          </a:p>
          <a:p>
            <a:pPr marL="800100" lvl="1" indent="-342900" algn="l" rtl="0">
              <a:lnSpc>
                <a:spcPct val="100000"/>
              </a:lnSpc>
              <a:spcBef>
                <a:spcPts val="600"/>
              </a:spcBef>
              <a:spcAft>
                <a:spcPts val="0"/>
              </a:spcAft>
              <a:buSzPts val="1000"/>
              <a:buFont typeface="Noto Sans Symbols"/>
              <a:buChar char="∙"/>
            </a:pPr>
            <a:r>
              <a:rPr lang="en-US" sz="2000">
                <a:solidFill>
                  <a:srgbClr val="474747"/>
                </a:solidFill>
                <a:highlight>
                  <a:srgbClr val="F4F5F5"/>
                </a:highlight>
                <a:latin typeface="Roboto"/>
                <a:ea typeface="Roboto"/>
                <a:cs typeface="Roboto"/>
                <a:sym typeface="Roboto"/>
              </a:rPr>
              <a:t>Develop and maintain a comprehensive understanding of the cybersecurity threats and risks to the aerospace sector.</a:t>
            </a:r>
            <a:endParaRPr sz="2000">
              <a:solidFill>
                <a:srgbClr val="474747"/>
              </a:solidFill>
              <a:highlight>
                <a:srgbClr val="F4F5F5"/>
              </a:highlight>
              <a:latin typeface="Calibri"/>
              <a:ea typeface="Calibri"/>
              <a:cs typeface="Calibri"/>
              <a:sym typeface="Calibri"/>
            </a:endParaRPr>
          </a:p>
          <a:p>
            <a:pPr marL="800100" lvl="1" indent="-342900" algn="l" rtl="0">
              <a:lnSpc>
                <a:spcPct val="100000"/>
              </a:lnSpc>
              <a:spcBef>
                <a:spcPts val="1200"/>
              </a:spcBef>
              <a:spcAft>
                <a:spcPts val="0"/>
              </a:spcAft>
              <a:buSzPts val="1000"/>
              <a:buFont typeface="Noto Sans Symbols"/>
              <a:buChar char="∙"/>
            </a:pPr>
            <a:r>
              <a:rPr lang="en-US" sz="2000">
                <a:solidFill>
                  <a:srgbClr val="474747"/>
                </a:solidFill>
                <a:highlight>
                  <a:srgbClr val="F4F5F5"/>
                </a:highlight>
                <a:latin typeface="Roboto"/>
                <a:ea typeface="Roboto"/>
                <a:cs typeface="Roboto"/>
                <a:sym typeface="Roboto"/>
              </a:rPr>
              <a:t>Identify and prioritize the most critical cybersecurity vulnerabilities and threats.</a:t>
            </a:r>
            <a:endParaRPr sz="2000">
              <a:solidFill>
                <a:srgbClr val="474747"/>
              </a:solidFill>
              <a:highlight>
                <a:srgbClr val="F4F5F5"/>
              </a:highlight>
              <a:latin typeface="Calibri"/>
              <a:ea typeface="Calibri"/>
              <a:cs typeface="Calibri"/>
              <a:sym typeface="Calibri"/>
            </a:endParaRPr>
          </a:p>
          <a:p>
            <a:pPr marL="800100" lvl="1" indent="-342900" algn="l" rtl="0">
              <a:lnSpc>
                <a:spcPct val="100000"/>
              </a:lnSpc>
              <a:spcBef>
                <a:spcPts val="1200"/>
              </a:spcBef>
              <a:spcAft>
                <a:spcPts val="0"/>
              </a:spcAft>
              <a:buSzPts val="1000"/>
              <a:buFont typeface="Noto Sans Symbols"/>
              <a:buChar char="∙"/>
            </a:pPr>
            <a:r>
              <a:rPr lang="en-US" sz="2000">
                <a:solidFill>
                  <a:srgbClr val="474747"/>
                </a:solidFill>
                <a:highlight>
                  <a:srgbClr val="F4F5F5"/>
                </a:highlight>
                <a:latin typeface="Roboto"/>
                <a:ea typeface="Roboto"/>
                <a:cs typeface="Roboto"/>
                <a:sym typeface="Roboto"/>
              </a:rPr>
              <a:t>Develop and implement effective cybersecurity mitigation strategies and controls.</a:t>
            </a:r>
            <a:endParaRPr sz="2000">
              <a:solidFill>
                <a:srgbClr val="474747"/>
              </a:solidFill>
              <a:highlight>
                <a:srgbClr val="F4F5F5"/>
              </a:highlight>
              <a:latin typeface="Calibri"/>
              <a:ea typeface="Calibri"/>
              <a:cs typeface="Calibri"/>
              <a:sym typeface="Calibri"/>
            </a:endParaRPr>
          </a:p>
          <a:p>
            <a:pPr marL="800100" lvl="1" indent="-342900" algn="l" rtl="0">
              <a:lnSpc>
                <a:spcPct val="100000"/>
              </a:lnSpc>
              <a:spcBef>
                <a:spcPts val="1200"/>
              </a:spcBef>
              <a:spcAft>
                <a:spcPts val="0"/>
              </a:spcAft>
              <a:buSzPts val="1000"/>
              <a:buFont typeface="Noto Sans Symbols"/>
              <a:buChar char="∙"/>
            </a:pPr>
            <a:r>
              <a:rPr lang="en-US" sz="2000">
                <a:solidFill>
                  <a:srgbClr val="474747"/>
                </a:solidFill>
                <a:highlight>
                  <a:srgbClr val="F4F5F5"/>
                </a:highlight>
                <a:latin typeface="Roboto"/>
                <a:ea typeface="Roboto"/>
                <a:cs typeface="Roboto"/>
                <a:sym typeface="Roboto"/>
              </a:rPr>
              <a:t>Promote and support the adoption of cybersecurity best practices throughout the aerospace sector.</a:t>
            </a:r>
            <a:endParaRPr sz="2000">
              <a:solidFill>
                <a:srgbClr val="474747"/>
              </a:solidFill>
              <a:highlight>
                <a:srgbClr val="F4F5F5"/>
              </a:highlight>
              <a:latin typeface="Calibri"/>
              <a:ea typeface="Calibri"/>
              <a:cs typeface="Calibri"/>
              <a:sym typeface="Calibri"/>
            </a:endParaRPr>
          </a:p>
          <a:p>
            <a:pPr marL="800100" lvl="1" indent="-342900" algn="l" rtl="0">
              <a:lnSpc>
                <a:spcPct val="100000"/>
              </a:lnSpc>
              <a:spcBef>
                <a:spcPts val="1200"/>
              </a:spcBef>
              <a:spcAft>
                <a:spcPts val="0"/>
              </a:spcAft>
              <a:buSzPts val="1000"/>
              <a:buFont typeface="Noto Sans Symbols"/>
              <a:buChar char="∙"/>
            </a:pPr>
            <a:r>
              <a:rPr lang="en-US" sz="2000">
                <a:solidFill>
                  <a:srgbClr val="474747"/>
                </a:solidFill>
                <a:highlight>
                  <a:srgbClr val="F4F5F5"/>
                </a:highlight>
                <a:latin typeface="Roboto"/>
                <a:ea typeface="Roboto"/>
                <a:cs typeface="Roboto"/>
                <a:sym typeface="Roboto"/>
              </a:rPr>
              <a:t>Enhance the cybersecurity awareness and knowledge of aerospace industry personnel.</a:t>
            </a:r>
            <a:endParaRPr sz="2000">
              <a:solidFill>
                <a:srgbClr val="474747"/>
              </a:solidFill>
              <a:highlight>
                <a:srgbClr val="F4F5F5"/>
              </a:highlight>
              <a:latin typeface="Calibri"/>
              <a:ea typeface="Calibri"/>
              <a:cs typeface="Calibri"/>
              <a:sym typeface="Calibri"/>
            </a:endParaRPr>
          </a:p>
          <a:p>
            <a:pPr marL="800100" lvl="1" indent="-342900" algn="l" rtl="0">
              <a:lnSpc>
                <a:spcPct val="100000"/>
              </a:lnSpc>
              <a:spcBef>
                <a:spcPts val="1200"/>
              </a:spcBef>
              <a:spcAft>
                <a:spcPts val="0"/>
              </a:spcAft>
              <a:buSzPts val="1000"/>
              <a:buFont typeface="Noto Sans Symbols"/>
              <a:buChar char="∙"/>
            </a:pPr>
            <a:r>
              <a:rPr lang="en-US" sz="2000">
                <a:solidFill>
                  <a:srgbClr val="474747"/>
                </a:solidFill>
                <a:highlight>
                  <a:srgbClr val="F4F5F5"/>
                </a:highlight>
                <a:latin typeface="Roboto"/>
                <a:ea typeface="Roboto"/>
                <a:cs typeface="Roboto"/>
                <a:sym typeface="Roboto"/>
              </a:rPr>
              <a:t>Coordinate and collaborate with other stakeholders to ensure a coordinated and comprehensive approach to aerospace cybersecurity.</a:t>
            </a:r>
            <a:endParaRPr sz="3600"/>
          </a:p>
          <a:p>
            <a:pPr marL="228600" lvl="0" indent="-88900" algn="l" rtl="0">
              <a:lnSpc>
                <a:spcPct val="90000"/>
              </a:lnSpc>
              <a:spcBef>
                <a:spcPts val="1000"/>
              </a:spcBef>
              <a:spcAft>
                <a:spcPts val="0"/>
              </a:spcAft>
              <a:buClr>
                <a:srgbClr val="0066A1"/>
              </a:buClr>
              <a:buSzPts val="2200"/>
              <a:buFont typeface="Merriweather Sans"/>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23"/>
          <p:cNvSpPr txBox="1">
            <a:spLocks noGrp="1"/>
          </p:cNvSpPr>
          <p:nvPr>
            <p:ph type="body" idx="1"/>
          </p:nvPr>
        </p:nvSpPr>
        <p:spPr>
          <a:xfrm>
            <a:off x="829491" y="1026412"/>
            <a:ext cx="10515600" cy="537438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200"/>
              <a:buChar char="•"/>
            </a:pPr>
            <a:r>
              <a:rPr lang="en-US" sz="2200"/>
              <a:t>The CSP held bi-monthly telecons among the members to discuss work plan</a:t>
            </a:r>
            <a:endParaRPr/>
          </a:p>
          <a:p>
            <a:pPr marL="228600" lvl="0" indent="-228600" algn="l" rtl="0">
              <a:lnSpc>
                <a:spcPct val="90000"/>
              </a:lnSpc>
              <a:spcBef>
                <a:spcPts val="1600"/>
              </a:spcBef>
              <a:spcAft>
                <a:spcPts val="0"/>
              </a:spcAft>
              <a:buClr>
                <a:schemeClr val="dk1"/>
              </a:buClr>
              <a:buSzPts val="2200"/>
              <a:buChar char="•"/>
            </a:pPr>
            <a:r>
              <a:rPr lang="en-US" sz="2200"/>
              <a:t>The telecons were attended by members from the US, EU, UK and Asia)</a:t>
            </a:r>
            <a:endParaRPr/>
          </a:p>
          <a:p>
            <a:pPr marL="685800" lvl="1" indent="-228600" algn="l" rtl="0">
              <a:lnSpc>
                <a:spcPct val="90000"/>
              </a:lnSpc>
              <a:spcBef>
                <a:spcPts val="1100"/>
              </a:spcBef>
              <a:spcAft>
                <a:spcPts val="0"/>
              </a:spcAft>
              <a:buClr>
                <a:schemeClr val="dk1"/>
              </a:buClr>
              <a:buSzPts val="1800"/>
              <a:buFont typeface="Calibri"/>
              <a:buChar char="−"/>
            </a:pPr>
            <a:r>
              <a:rPr lang="en-US" sz="1800"/>
              <a:t>The attendees reviewed and approved the Charter and the Goals of the Panel</a:t>
            </a:r>
            <a:endParaRPr/>
          </a:p>
          <a:p>
            <a:pPr marL="685800" lvl="1" indent="-228600" algn="l" rtl="0">
              <a:lnSpc>
                <a:spcPct val="90000"/>
              </a:lnSpc>
              <a:spcBef>
                <a:spcPts val="1100"/>
              </a:spcBef>
              <a:spcAft>
                <a:spcPts val="0"/>
              </a:spcAft>
              <a:buClr>
                <a:schemeClr val="dk1"/>
              </a:buClr>
              <a:buSzPts val="1800"/>
              <a:buFont typeface="Calibri"/>
              <a:buChar char="−"/>
            </a:pPr>
            <a:r>
              <a:rPr lang="en-US" sz="1800"/>
              <a:t>With leadership from SWRI, DLR, JHU-APL, the team started developing an article for publication at the Systems Magazine article.  The title of the proposed article is: “risk management methodologies in the aerospace sector”.</a:t>
            </a:r>
            <a:endParaRPr/>
          </a:p>
          <a:p>
            <a:pPr marL="685800" lvl="1" indent="-228600" algn="l" rtl="0">
              <a:lnSpc>
                <a:spcPct val="90000"/>
              </a:lnSpc>
              <a:spcBef>
                <a:spcPts val="1100"/>
              </a:spcBef>
              <a:spcAft>
                <a:spcPts val="0"/>
              </a:spcAft>
              <a:buClr>
                <a:schemeClr val="dk1"/>
              </a:buClr>
              <a:buSzPts val="1800"/>
              <a:buFont typeface="Calibri"/>
              <a:buChar char="−"/>
            </a:pPr>
            <a:r>
              <a:rPr lang="en-US" sz="1800"/>
              <a:t>The Chair proposed and the group agreed to hold a Cybersecurity Panel discussion at the upcoming DASC in San Diego.  The proposed Panellists were representatives  from Boeing, ERAU, JHU-APL and SWRI.  The Chair agreed to moderate the Panel.</a:t>
            </a:r>
            <a:endParaRPr/>
          </a:p>
          <a:p>
            <a:pPr marL="228600" lvl="0" indent="-228600" algn="l" rtl="0">
              <a:lnSpc>
                <a:spcPct val="90000"/>
              </a:lnSpc>
              <a:spcBef>
                <a:spcPts val="1600"/>
              </a:spcBef>
              <a:spcAft>
                <a:spcPts val="0"/>
              </a:spcAft>
              <a:buClr>
                <a:schemeClr val="dk1"/>
              </a:buClr>
              <a:buSzPts val="2200"/>
              <a:buChar char="•"/>
            </a:pPr>
            <a:r>
              <a:rPr lang="en-US" sz="2200"/>
              <a:t>A Joint meeting was held with the IEEE SA Cybersecurity for Space Systems.  Both groups agreed that there is value in periodic colaborations</a:t>
            </a:r>
            <a:endParaRPr sz="2200"/>
          </a:p>
          <a:p>
            <a:pPr marL="228600" lvl="0" indent="-228600" algn="l" rtl="0">
              <a:lnSpc>
                <a:spcPct val="90000"/>
              </a:lnSpc>
              <a:spcBef>
                <a:spcPts val="1600"/>
              </a:spcBef>
              <a:spcAft>
                <a:spcPts val="0"/>
              </a:spcAft>
              <a:buClr>
                <a:schemeClr val="dk1"/>
              </a:buClr>
              <a:buSzPts val="2200"/>
              <a:buChar char="•"/>
            </a:pPr>
            <a:r>
              <a:rPr lang="en-US" sz="2200"/>
              <a:t>Held joint meetings with the Avionics System Panel on a quarterly basis.</a:t>
            </a:r>
            <a:endParaRPr sz="2200"/>
          </a:p>
        </p:txBody>
      </p:sp>
      <p:sp>
        <p:nvSpPr>
          <p:cNvPr id="272" name="Google Shape;272;p23"/>
          <p:cNvSpPr/>
          <p:nvPr/>
        </p:nvSpPr>
        <p:spPr>
          <a:xfrm>
            <a:off x="754685" y="72085"/>
            <a:ext cx="8983291" cy="553336"/>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SzPts val="3400"/>
              <a:buFont typeface="Calibri"/>
              <a:buNone/>
            </a:pPr>
            <a:r>
              <a:rPr lang="en-US" sz="3400" b="1" i="0">
                <a:solidFill>
                  <a:schemeClr val="lt1"/>
                </a:solidFill>
                <a:latin typeface="Calibri"/>
                <a:ea typeface="Calibri"/>
                <a:cs typeface="Calibri"/>
                <a:sym typeface="Calibri"/>
              </a:rPr>
              <a:t>2024 Cybersecurity Panel Summary of Activities</a:t>
            </a:r>
            <a:endParaRPr/>
          </a:p>
        </p:txBody>
      </p:sp>
      <p:sp>
        <p:nvSpPr>
          <p:cNvPr id="273" name="Google Shape;273;p23"/>
          <p:cNvSpPr txBox="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fld id="{00000000-1234-1234-1234-123412341234}" type="slidenum">
              <a:rPr lang="en-US" sz="1800">
                <a:solidFill>
                  <a:srgbClr val="0C70AC"/>
                </a:solidFill>
                <a:latin typeface="Calibri"/>
                <a:ea typeface="Calibri"/>
                <a:cs typeface="Calibri"/>
                <a:sym typeface="Calibri"/>
              </a:rPr>
              <a:t>23</a:t>
            </a:fld>
            <a:endParaRPr sz="1800">
              <a:solidFill>
                <a:srgbClr val="0C70AC"/>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24"/>
          <p:cNvSpPr/>
          <p:nvPr/>
        </p:nvSpPr>
        <p:spPr>
          <a:xfrm>
            <a:off x="4827402" y="2016895"/>
            <a:ext cx="6881887" cy="99829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SzPts val="4800"/>
              <a:buFont typeface="Calibri"/>
              <a:buNone/>
            </a:pPr>
            <a:br>
              <a:rPr lang="en-US" sz="4800" b="1" i="0">
                <a:solidFill>
                  <a:schemeClr val="lt1"/>
                </a:solidFill>
                <a:latin typeface="Calibri"/>
                <a:ea typeface="Calibri"/>
                <a:cs typeface="Calibri"/>
                <a:sym typeface="Calibri"/>
              </a:rPr>
            </a:br>
            <a:r>
              <a:rPr lang="en-US" sz="4000" b="1" i="0">
                <a:solidFill>
                  <a:schemeClr val="lt1"/>
                </a:solidFill>
                <a:latin typeface="Calibri"/>
                <a:ea typeface="Calibri"/>
                <a:cs typeface="Calibri"/>
                <a:sym typeface="Calibri"/>
              </a:rPr>
              <a:t>Gyro and Accelerometer Panel</a:t>
            </a:r>
            <a:br>
              <a:rPr lang="en-US" sz="3200" b="1" i="0">
                <a:solidFill>
                  <a:schemeClr val="lt1"/>
                </a:solidFill>
                <a:latin typeface="Calibri"/>
                <a:ea typeface="Calibri"/>
                <a:cs typeface="Calibri"/>
                <a:sym typeface="Calibri"/>
              </a:rPr>
            </a:br>
            <a:r>
              <a:rPr lang="en-US" sz="3200" b="1" i="0">
                <a:solidFill>
                  <a:schemeClr val="lt1"/>
                </a:solidFill>
                <a:latin typeface="Calibri"/>
                <a:ea typeface="Calibri"/>
                <a:cs typeface="Calibri"/>
                <a:sym typeface="Calibri"/>
              </a:rPr>
              <a:t>Report to BoG TechOps Panel</a:t>
            </a:r>
            <a:endParaRPr sz="3600" b="1" i="0">
              <a:solidFill>
                <a:schemeClr val="lt1"/>
              </a:solidFill>
              <a:latin typeface="Calibri"/>
              <a:ea typeface="Calibri"/>
              <a:cs typeface="Calibri"/>
              <a:sym typeface="Calibri"/>
            </a:endParaRPr>
          </a:p>
        </p:txBody>
      </p:sp>
      <p:sp>
        <p:nvSpPr>
          <p:cNvPr id="279" name="Google Shape;279;p24"/>
          <p:cNvSpPr/>
          <p:nvPr/>
        </p:nvSpPr>
        <p:spPr>
          <a:xfrm>
            <a:off x="4827402" y="3222436"/>
            <a:ext cx="6881887" cy="2263963"/>
          </a:xfrm>
          <a:prstGeom prst="rect">
            <a:avLst/>
          </a:prstGeom>
          <a:noFill/>
          <a:ln>
            <a:noFill/>
          </a:ln>
        </p:spPr>
        <p:txBody>
          <a:bodyPr spcFirstLastPara="1" wrap="square" lIns="91425" tIns="45700" rIns="91425" bIns="45700" anchor="t" anchorCtr="0">
            <a:normAutofit/>
          </a:bodyPr>
          <a:lstStyle/>
          <a:p>
            <a:pPr marL="0" marR="0" lvl="0" indent="0" algn="l" rtl="0">
              <a:lnSpc>
                <a:spcPct val="70000"/>
              </a:lnSpc>
              <a:spcBef>
                <a:spcPts val="0"/>
              </a:spcBef>
              <a:spcAft>
                <a:spcPts val="0"/>
              </a:spcAft>
              <a:buClr>
                <a:srgbClr val="0066A1"/>
              </a:buClr>
              <a:buSzPts val="2682"/>
              <a:buFont typeface="Merriweather Sans"/>
              <a:buNone/>
            </a:pPr>
            <a:r>
              <a:rPr lang="en-US" sz="2682" b="1" i="1">
                <a:solidFill>
                  <a:srgbClr val="D8D8D8"/>
                </a:solidFill>
                <a:latin typeface="Calibri"/>
                <a:ea typeface="Calibri"/>
                <a:cs typeface="Calibri"/>
                <a:sym typeface="Calibri"/>
              </a:rPr>
              <a:t>Jason Bingham </a:t>
            </a:r>
            <a:endParaRPr/>
          </a:p>
          <a:p>
            <a:pPr marL="0" marR="0" lvl="0" indent="0" algn="l" rtl="0">
              <a:lnSpc>
                <a:spcPct val="70000"/>
              </a:lnSpc>
              <a:spcBef>
                <a:spcPts val="1000"/>
              </a:spcBef>
              <a:spcAft>
                <a:spcPts val="0"/>
              </a:spcAft>
              <a:buClr>
                <a:srgbClr val="0066A1"/>
              </a:buClr>
              <a:buSzPts val="2682"/>
              <a:buFont typeface="Merriweather Sans"/>
              <a:buNone/>
            </a:pPr>
            <a:r>
              <a:rPr lang="en-US" sz="2682" b="1" i="1">
                <a:solidFill>
                  <a:srgbClr val="D8D8D8"/>
                </a:solidFill>
                <a:latin typeface="Calibri"/>
                <a:ea typeface="Calibri"/>
                <a:cs typeface="Calibri"/>
                <a:sym typeface="Calibri"/>
              </a:rPr>
              <a:t>Chair, Gyro and Accelerometer Panel</a:t>
            </a:r>
            <a:endParaRPr/>
          </a:p>
          <a:p>
            <a:pPr marL="0" marR="0" lvl="0" indent="0" algn="l" rtl="0">
              <a:lnSpc>
                <a:spcPct val="70000"/>
              </a:lnSpc>
              <a:spcBef>
                <a:spcPts val="1000"/>
              </a:spcBef>
              <a:spcAft>
                <a:spcPts val="0"/>
              </a:spcAft>
              <a:buClr>
                <a:srgbClr val="0066A1"/>
              </a:buClr>
              <a:buSzPts val="1202"/>
              <a:buFont typeface="Merriweather Sans"/>
              <a:buNone/>
            </a:pPr>
            <a:endParaRPr sz="1202" b="1" i="1">
              <a:solidFill>
                <a:srgbClr val="D8D8D8"/>
              </a:solidFill>
              <a:latin typeface="Calibri"/>
              <a:ea typeface="Calibri"/>
              <a:cs typeface="Calibri"/>
              <a:sym typeface="Calibri"/>
            </a:endParaRPr>
          </a:p>
          <a:p>
            <a:pPr marL="0" marR="0" lvl="0" indent="0" algn="l" rtl="0">
              <a:lnSpc>
                <a:spcPct val="70000"/>
              </a:lnSpc>
              <a:spcBef>
                <a:spcPts val="1000"/>
              </a:spcBef>
              <a:spcAft>
                <a:spcPts val="0"/>
              </a:spcAft>
              <a:buClr>
                <a:srgbClr val="0066A1"/>
              </a:buClr>
              <a:buSzPts val="2035"/>
              <a:buFont typeface="Merriweather Sans"/>
              <a:buNone/>
            </a:pPr>
            <a:r>
              <a:rPr lang="en-US" sz="2035" b="1" i="1">
                <a:solidFill>
                  <a:srgbClr val="D8D8D8"/>
                </a:solidFill>
                <a:latin typeface="Calibri"/>
                <a:ea typeface="Calibri"/>
                <a:cs typeface="Calibri"/>
                <a:sym typeface="Calibri"/>
              </a:rPr>
              <a:t>AESS Board of Governors Meeting – Fall 2024</a:t>
            </a:r>
            <a:endParaRPr/>
          </a:p>
          <a:p>
            <a:pPr marL="0" marR="0" lvl="0" indent="0" algn="l" rtl="0">
              <a:lnSpc>
                <a:spcPct val="70000"/>
              </a:lnSpc>
              <a:spcBef>
                <a:spcPts val="1000"/>
              </a:spcBef>
              <a:spcAft>
                <a:spcPts val="0"/>
              </a:spcAft>
              <a:buClr>
                <a:srgbClr val="0066A1"/>
              </a:buClr>
              <a:buSzPts val="2035"/>
              <a:buFont typeface="Merriweather Sans"/>
              <a:buNone/>
            </a:pPr>
            <a:r>
              <a:rPr lang="en-US" sz="2035" b="1" i="1">
                <a:solidFill>
                  <a:srgbClr val="D8D8D8"/>
                </a:solidFill>
                <a:latin typeface="Calibri"/>
                <a:ea typeface="Calibri"/>
                <a:cs typeface="Calibri"/>
                <a:sym typeface="Calibri"/>
              </a:rPr>
              <a:t>25-26 October 2024</a:t>
            </a:r>
            <a:endParaRPr/>
          </a:p>
          <a:p>
            <a:pPr marL="0" marR="0" lvl="0" indent="0" algn="l" rtl="0">
              <a:lnSpc>
                <a:spcPct val="70000"/>
              </a:lnSpc>
              <a:spcBef>
                <a:spcPts val="1000"/>
              </a:spcBef>
              <a:spcAft>
                <a:spcPts val="0"/>
              </a:spcAft>
              <a:buClr>
                <a:srgbClr val="0066A1"/>
              </a:buClr>
              <a:buSzPts val="2035"/>
              <a:buFont typeface="Merriweather Sans"/>
              <a:buNone/>
            </a:pPr>
            <a:r>
              <a:rPr lang="en-US" sz="2035" b="1" i="1">
                <a:solidFill>
                  <a:srgbClr val="D8D8D8"/>
                </a:solidFill>
                <a:latin typeface="Calibri"/>
                <a:ea typeface="Calibri"/>
                <a:cs typeface="Calibri"/>
                <a:sym typeface="Calibri"/>
              </a:rPr>
              <a:t>Rennes, France</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25"/>
          <p:cNvSpPr txBox="1">
            <a:spLocks noGrp="1"/>
          </p:cNvSpPr>
          <p:nvPr>
            <p:ph type="title"/>
          </p:nvPr>
        </p:nvSpPr>
        <p:spPr>
          <a:xfrm>
            <a:off x="836019" y="1054197"/>
            <a:ext cx="10363200" cy="74658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Font typeface="Calibri"/>
              <a:buNone/>
            </a:pPr>
            <a:r>
              <a:rPr lang="en-US" sz="3600" b="1">
                <a:latin typeface="Calibri"/>
                <a:ea typeface="Calibri"/>
                <a:cs typeface="Calibri"/>
                <a:sym typeface="Calibri"/>
              </a:rPr>
              <a:t>About the Gyro and Accelerometer Panel</a:t>
            </a:r>
            <a:endParaRPr/>
          </a:p>
        </p:txBody>
      </p:sp>
      <p:sp>
        <p:nvSpPr>
          <p:cNvPr id="285" name="Google Shape;285;p25"/>
          <p:cNvSpPr txBox="1">
            <a:spLocks noGrp="1"/>
          </p:cNvSpPr>
          <p:nvPr>
            <p:ph type="body" idx="1"/>
          </p:nvPr>
        </p:nvSpPr>
        <p:spPr>
          <a:xfrm>
            <a:off x="838200" y="1755953"/>
            <a:ext cx="10515600" cy="434657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400"/>
              <a:buNone/>
            </a:pPr>
            <a:r>
              <a:rPr lang="en-US" sz="2400"/>
              <a:t>The Gyro and Accelerometer Panel (GAP) is composed of representatives of industry, government laboratories, educational institutions and professional societies, and who are active in the domain of inertial sensors and systems. Its main objectives are:</a:t>
            </a:r>
            <a:endParaRPr/>
          </a:p>
          <a:p>
            <a:pPr marL="539750" lvl="1" indent="-269875" algn="l" rtl="0">
              <a:lnSpc>
                <a:spcPct val="90000"/>
              </a:lnSpc>
              <a:spcBef>
                <a:spcPts val="900"/>
              </a:spcBef>
              <a:spcAft>
                <a:spcPts val="0"/>
              </a:spcAft>
              <a:buClr>
                <a:srgbClr val="595959"/>
              </a:buClr>
              <a:buSzPts val="1800"/>
              <a:buChar char="-"/>
            </a:pPr>
            <a:r>
              <a:rPr lang="en-US" sz="1800"/>
              <a:t>Create and maintain terminology, specification format, and test procedure standards for components and systems designed to detect or measure inertial motion.</a:t>
            </a:r>
            <a:endParaRPr/>
          </a:p>
          <a:p>
            <a:pPr marL="539750" lvl="1" indent="-269875" algn="l" rtl="0">
              <a:lnSpc>
                <a:spcPct val="90000"/>
              </a:lnSpc>
              <a:spcBef>
                <a:spcPts val="900"/>
              </a:spcBef>
              <a:spcAft>
                <a:spcPts val="0"/>
              </a:spcAft>
              <a:buClr>
                <a:srgbClr val="595959"/>
              </a:buClr>
              <a:buSzPts val="1800"/>
              <a:buChar char="-"/>
            </a:pPr>
            <a:r>
              <a:rPr lang="en-US" sz="1800"/>
              <a:t>Promote understanding of inertial components and systems.</a:t>
            </a:r>
            <a:endParaRPr/>
          </a:p>
          <a:p>
            <a:pPr marL="539750" lvl="1" indent="-269875" algn="l" rtl="0">
              <a:lnSpc>
                <a:spcPct val="90000"/>
              </a:lnSpc>
              <a:spcBef>
                <a:spcPts val="900"/>
              </a:spcBef>
              <a:spcAft>
                <a:spcPts val="0"/>
              </a:spcAft>
              <a:buClr>
                <a:srgbClr val="595959"/>
              </a:buClr>
              <a:buSzPts val="1800"/>
              <a:buChar char="-"/>
            </a:pPr>
            <a:r>
              <a:rPr lang="en-US" sz="1800"/>
              <a:t>Establish accepted ways to describe inertial technologies and products.</a:t>
            </a:r>
            <a:endParaRPr/>
          </a:p>
          <a:p>
            <a:pPr marL="539750" lvl="1" indent="-269875" algn="l" rtl="0">
              <a:lnSpc>
                <a:spcPct val="90000"/>
              </a:lnSpc>
              <a:spcBef>
                <a:spcPts val="900"/>
              </a:spcBef>
              <a:spcAft>
                <a:spcPts val="0"/>
              </a:spcAft>
              <a:buClr>
                <a:srgbClr val="595959"/>
              </a:buClr>
              <a:buSzPts val="1800"/>
              <a:buChar char="-"/>
            </a:pPr>
            <a:r>
              <a:rPr lang="en-US" sz="1800"/>
              <a:t>Create a common language that can be used by the inertial industry.</a:t>
            </a:r>
            <a:endParaRPr sz="1800"/>
          </a:p>
        </p:txBody>
      </p:sp>
      <p:sp>
        <p:nvSpPr>
          <p:cNvPr id="286" name="Google Shape;286;p25"/>
          <p:cNvSpPr/>
          <p:nvPr/>
        </p:nvSpPr>
        <p:spPr>
          <a:xfrm>
            <a:off x="754685" y="72085"/>
            <a:ext cx="8983291" cy="553336"/>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FFFFFF"/>
              </a:buClr>
              <a:buSzPts val="3400"/>
              <a:buFont typeface="Calibri"/>
              <a:buNone/>
            </a:pPr>
            <a:r>
              <a:rPr lang="en-US" sz="3400" b="1" i="0" u="none" strike="noStrike" cap="none">
                <a:solidFill>
                  <a:srgbClr val="FFFFFF"/>
                </a:solidFill>
                <a:latin typeface="Calibri"/>
                <a:ea typeface="Calibri"/>
                <a:cs typeface="Calibri"/>
                <a:sym typeface="Calibri"/>
              </a:rPr>
              <a:t>Gyro and Accelerometer Panel</a:t>
            </a:r>
            <a:endParaRPr/>
          </a:p>
        </p:txBody>
      </p:sp>
      <p:sp>
        <p:nvSpPr>
          <p:cNvPr id="287" name="Google Shape;287;p25"/>
          <p:cNvSpPr txBox="1"/>
          <p:nvPr/>
        </p:nvSpPr>
        <p:spPr>
          <a:xfrm>
            <a:off x="4038600" y="6488328"/>
            <a:ext cx="4114800" cy="36512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C70AC"/>
              </a:buClr>
              <a:buSzPts val="1200"/>
              <a:buFont typeface="Calibri"/>
              <a:buNone/>
            </a:pPr>
            <a:fld id="{00000000-1234-1234-1234-123412341234}" type="slidenum">
              <a:rPr lang="en-US" sz="1200">
                <a:solidFill>
                  <a:srgbClr val="0C70AC"/>
                </a:solidFill>
                <a:latin typeface="Calibri"/>
                <a:ea typeface="Calibri"/>
                <a:cs typeface="Calibri"/>
                <a:sym typeface="Calibri"/>
              </a:rPr>
              <a:t>25</a:t>
            </a:fld>
            <a:endParaRPr sz="1200">
              <a:solidFill>
                <a:srgbClr val="0C70AC"/>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26"/>
          <p:cNvSpPr txBox="1">
            <a:spLocks noGrp="1"/>
          </p:cNvSpPr>
          <p:nvPr>
            <p:ph type="body" idx="1"/>
          </p:nvPr>
        </p:nvSpPr>
        <p:spPr>
          <a:xfrm>
            <a:off x="829491" y="1026412"/>
            <a:ext cx="10515600" cy="537438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200"/>
              <a:buChar char="•"/>
            </a:pPr>
            <a:r>
              <a:rPr lang="en-US" sz="2200"/>
              <a:t>The GAP held bimonthly meetings to address the following standards:</a:t>
            </a:r>
            <a:endParaRPr/>
          </a:p>
          <a:p>
            <a:pPr marL="685800" lvl="1" indent="-228600" algn="l" rtl="0">
              <a:lnSpc>
                <a:spcPct val="90000"/>
              </a:lnSpc>
              <a:spcBef>
                <a:spcPts val="1100"/>
              </a:spcBef>
              <a:spcAft>
                <a:spcPts val="0"/>
              </a:spcAft>
              <a:buClr>
                <a:schemeClr val="dk1"/>
              </a:buClr>
              <a:buSzPts val="1800"/>
              <a:buFont typeface="Calibri"/>
              <a:buChar char="−"/>
            </a:pPr>
            <a:r>
              <a:rPr lang="en-US" sz="1800" b="1"/>
              <a:t>IEEE Std 836</a:t>
            </a:r>
            <a:r>
              <a:rPr lang="en-US" sz="1800"/>
              <a:t> </a:t>
            </a:r>
            <a:r>
              <a:rPr lang="en-US" sz="1800" i="1"/>
              <a:t>Recommended Practice for Precision Centrifuge Testing of Linear Accelerometers</a:t>
            </a:r>
            <a:r>
              <a:rPr lang="en-US" sz="1800"/>
              <a:t> – Working to revise the standard to address technical issues and bring it inline with current industry practices. Work on this standard is nearing completion.</a:t>
            </a:r>
            <a:endParaRPr sz="1800"/>
          </a:p>
          <a:p>
            <a:pPr marL="685800" lvl="1" indent="-228600" algn="l" rtl="0">
              <a:lnSpc>
                <a:spcPct val="90000"/>
              </a:lnSpc>
              <a:spcBef>
                <a:spcPts val="1100"/>
              </a:spcBef>
              <a:spcAft>
                <a:spcPts val="0"/>
              </a:spcAft>
              <a:buClr>
                <a:schemeClr val="dk1"/>
              </a:buClr>
              <a:buSzPts val="1800"/>
              <a:buFont typeface="Calibri"/>
              <a:buChar char="−"/>
            </a:pPr>
            <a:r>
              <a:rPr lang="en-US" sz="1800" b="1"/>
              <a:t>IEEE Std 1431</a:t>
            </a:r>
            <a:r>
              <a:rPr lang="en-US" sz="1800"/>
              <a:t> </a:t>
            </a:r>
            <a:r>
              <a:rPr lang="en-US" sz="1800" i="1"/>
              <a:t>IEEE Standard for Specifying and Testing Coriolis Vibratory Gyros</a:t>
            </a:r>
            <a:r>
              <a:rPr lang="en-US" sz="1800"/>
              <a:t> – Working to revise the standard to address technical issues and bring it inline with current industry practices. Revision of this standard continues and will require a PAR extension to allow for a complete update to current industry practices. PAR extension submitted on 5 October 2024.</a:t>
            </a:r>
            <a:endParaRPr/>
          </a:p>
          <a:p>
            <a:pPr marL="685800" lvl="1" indent="-228600" algn="l" rtl="0">
              <a:lnSpc>
                <a:spcPct val="90000"/>
              </a:lnSpc>
              <a:spcBef>
                <a:spcPts val="1100"/>
              </a:spcBef>
              <a:spcAft>
                <a:spcPts val="0"/>
              </a:spcAft>
              <a:buClr>
                <a:schemeClr val="dk1"/>
              </a:buClr>
              <a:buSzPts val="1800"/>
              <a:buFont typeface="Calibri"/>
              <a:buChar char="−"/>
            </a:pPr>
            <a:r>
              <a:rPr lang="en-US" sz="1800" b="1"/>
              <a:t>Draft Inertial Navigation System Standard</a:t>
            </a:r>
            <a:r>
              <a:rPr lang="en-US" sz="1800"/>
              <a:t> Initial concept development of a future standard to address the recommended practice for specifying inertial navigation systems. </a:t>
            </a:r>
            <a:endParaRPr/>
          </a:p>
          <a:p>
            <a:pPr marL="228600" lvl="0" indent="-228600" algn="l" rtl="0">
              <a:lnSpc>
                <a:spcPct val="90000"/>
              </a:lnSpc>
              <a:spcBef>
                <a:spcPts val="1600"/>
              </a:spcBef>
              <a:spcAft>
                <a:spcPts val="0"/>
              </a:spcAft>
              <a:buClr>
                <a:schemeClr val="dk1"/>
              </a:buClr>
              <a:buSzPts val="2200"/>
              <a:buChar char="•"/>
            </a:pPr>
            <a:r>
              <a:rPr lang="en-US" sz="2200"/>
              <a:t>Past meeting hosts:</a:t>
            </a:r>
            <a:endParaRPr/>
          </a:p>
          <a:p>
            <a:pPr marL="685800" lvl="1" indent="-228600" algn="l" rtl="0">
              <a:lnSpc>
                <a:spcPct val="90000"/>
              </a:lnSpc>
              <a:spcBef>
                <a:spcPts val="1100"/>
              </a:spcBef>
              <a:spcAft>
                <a:spcPts val="0"/>
              </a:spcAft>
              <a:buClr>
                <a:schemeClr val="dk1"/>
              </a:buClr>
              <a:buSzPts val="1800"/>
              <a:buChar char="•"/>
            </a:pPr>
            <a:r>
              <a:rPr lang="en-US" sz="1800"/>
              <a:t>July 2024 meeting was cancelled and September 2024 meeting was held virtually.</a:t>
            </a:r>
            <a:endParaRPr/>
          </a:p>
          <a:p>
            <a:pPr marL="228600" lvl="0" indent="-228600" algn="l" rtl="0">
              <a:lnSpc>
                <a:spcPct val="90000"/>
              </a:lnSpc>
              <a:spcBef>
                <a:spcPts val="1600"/>
              </a:spcBef>
              <a:spcAft>
                <a:spcPts val="0"/>
              </a:spcAft>
              <a:buClr>
                <a:schemeClr val="dk1"/>
              </a:buClr>
              <a:buSzPts val="2200"/>
              <a:buChar char="•"/>
            </a:pPr>
            <a:r>
              <a:rPr lang="en-US" sz="2200"/>
              <a:t>Future meeting hosts:</a:t>
            </a:r>
            <a:endParaRPr/>
          </a:p>
          <a:p>
            <a:pPr marL="685800" lvl="1" indent="-228600" algn="l" rtl="0">
              <a:lnSpc>
                <a:spcPct val="90000"/>
              </a:lnSpc>
              <a:spcBef>
                <a:spcPts val="1100"/>
              </a:spcBef>
              <a:spcAft>
                <a:spcPts val="0"/>
              </a:spcAft>
              <a:buClr>
                <a:schemeClr val="dk1"/>
              </a:buClr>
              <a:buSzPts val="1800"/>
              <a:buFont typeface="Calibri"/>
              <a:buChar char="−"/>
            </a:pPr>
            <a:r>
              <a:rPr lang="en-US" sz="1800"/>
              <a:t>Cleon Barker Consulting (11-12 Nov ‘24)</a:t>
            </a:r>
            <a:endParaRPr/>
          </a:p>
          <a:p>
            <a:pPr marL="685800" lvl="1" indent="-228600" algn="l" rtl="0">
              <a:lnSpc>
                <a:spcPct val="90000"/>
              </a:lnSpc>
              <a:spcBef>
                <a:spcPts val="1100"/>
              </a:spcBef>
              <a:spcAft>
                <a:spcPts val="0"/>
              </a:spcAft>
              <a:buClr>
                <a:schemeClr val="dk1"/>
              </a:buClr>
              <a:buSzPts val="1800"/>
              <a:buFont typeface="Calibri"/>
              <a:buChar char="−"/>
            </a:pPr>
            <a:r>
              <a:rPr lang="en-US" sz="1800"/>
              <a:t>Meetings beyond November 2024 will all be virtual.</a:t>
            </a:r>
            <a:endParaRPr/>
          </a:p>
        </p:txBody>
      </p:sp>
      <p:sp>
        <p:nvSpPr>
          <p:cNvPr id="293" name="Google Shape;293;p26"/>
          <p:cNvSpPr/>
          <p:nvPr/>
        </p:nvSpPr>
        <p:spPr>
          <a:xfrm>
            <a:off x="754685" y="72085"/>
            <a:ext cx="8983291" cy="553336"/>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FFFFFF"/>
              </a:buClr>
              <a:buSzPts val="3400"/>
              <a:buFont typeface="Calibri"/>
              <a:buNone/>
            </a:pPr>
            <a:r>
              <a:rPr lang="en-US" sz="3400" b="1" i="0" u="none" strike="noStrike" cap="none">
                <a:solidFill>
                  <a:srgbClr val="FFFFFF"/>
                </a:solidFill>
                <a:latin typeface="Calibri"/>
                <a:ea typeface="Calibri"/>
                <a:cs typeface="Calibri"/>
                <a:sym typeface="Calibri"/>
              </a:rPr>
              <a:t>Summary of Activities</a:t>
            </a:r>
            <a:endParaRPr/>
          </a:p>
        </p:txBody>
      </p:sp>
      <p:sp>
        <p:nvSpPr>
          <p:cNvPr id="294" name="Google Shape;294;p26"/>
          <p:cNvSpPr txBox="1"/>
          <p:nvPr/>
        </p:nvSpPr>
        <p:spPr>
          <a:xfrm>
            <a:off x="4038600" y="6488328"/>
            <a:ext cx="4114800" cy="36512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C70AC"/>
              </a:buClr>
              <a:buSzPts val="1200"/>
              <a:buFont typeface="Calibri"/>
              <a:buNone/>
            </a:pPr>
            <a:fld id="{00000000-1234-1234-1234-123412341234}" type="slidenum">
              <a:rPr lang="en-US" sz="1200">
                <a:solidFill>
                  <a:srgbClr val="0C70AC"/>
                </a:solidFill>
                <a:latin typeface="Calibri"/>
                <a:ea typeface="Calibri"/>
                <a:cs typeface="Calibri"/>
                <a:sym typeface="Calibri"/>
              </a:rPr>
              <a:t>26</a:t>
            </a:fld>
            <a:endParaRPr sz="1200">
              <a:solidFill>
                <a:srgbClr val="0C70AC"/>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27"/>
          <p:cNvSpPr/>
          <p:nvPr/>
        </p:nvSpPr>
        <p:spPr>
          <a:xfrm>
            <a:off x="4827402" y="2016895"/>
            <a:ext cx="7131516" cy="99829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SzPts val="3600"/>
              <a:buFont typeface="Calibri"/>
              <a:buNone/>
            </a:pPr>
            <a:r>
              <a:rPr lang="en-US" sz="3600" b="1" i="0">
                <a:solidFill>
                  <a:schemeClr val="lt1"/>
                </a:solidFill>
                <a:latin typeface="Calibri"/>
                <a:ea typeface="Calibri"/>
                <a:cs typeface="Calibri"/>
                <a:sym typeface="Calibri"/>
              </a:rPr>
              <a:t>Glue Tech for Space Systems Panel</a:t>
            </a:r>
            <a:br>
              <a:rPr lang="en-US" sz="3600" b="1" i="0">
                <a:solidFill>
                  <a:schemeClr val="lt1"/>
                </a:solidFill>
                <a:latin typeface="Calibri"/>
                <a:ea typeface="Calibri"/>
                <a:cs typeface="Calibri"/>
                <a:sym typeface="Calibri"/>
              </a:rPr>
            </a:br>
            <a:r>
              <a:rPr lang="en-US" sz="3200" b="1" i="0">
                <a:solidFill>
                  <a:schemeClr val="lt1"/>
                </a:solidFill>
                <a:latin typeface="Calibri"/>
                <a:ea typeface="Calibri"/>
                <a:cs typeface="Calibri"/>
                <a:sym typeface="Calibri"/>
              </a:rPr>
              <a:t>Report to BoG TechOps Panel</a:t>
            </a:r>
            <a:endParaRPr sz="3600" b="1" i="0">
              <a:solidFill>
                <a:schemeClr val="lt1"/>
              </a:solidFill>
              <a:latin typeface="Calibri"/>
              <a:ea typeface="Calibri"/>
              <a:cs typeface="Calibri"/>
              <a:sym typeface="Calibri"/>
            </a:endParaRPr>
          </a:p>
        </p:txBody>
      </p:sp>
      <p:sp>
        <p:nvSpPr>
          <p:cNvPr id="300" name="Google Shape;300;p27"/>
          <p:cNvSpPr/>
          <p:nvPr/>
        </p:nvSpPr>
        <p:spPr>
          <a:xfrm>
            <a:off x="4827402" y="3222436"/>
            <a:ext cx="6881887" cy="2263963"/>
          </a:xfrm>
          <a:prstGeom prst="rect">
            <a:avLst/>
          </a:prstGeom>
          <a:noFill/>
          <a:ln>
            <a:noFill/>
          </a:ln>
        </p:spPr>
        <p:txBody>
          <a:bodyPr spcFirstLastPara="1" wrap="square" lIns="91425" tIns="45700" rIns="91425" bIns="45700" anchor="t" anchorCtr="0">
            <a:normAutofit/>
          </a:bodyPr>
          <a:lstStyle/>
          <a:p>
            <a:pPr marL="0" marR="0" lvl="0" indent="0" algn="l" rtl="0">
              <a:lnSpc>
                <a:spcPct val="70000"/>
              </a:lnSpc>
              <a:spcBef>
                <a:spcPts val="0"/>
              </a:spcBef>
              <a:spcAft>
                <a:spcPts val="0"/>
              </a:spcAft>
              <a:buClr>
                <a:srgbClr val="0066A1"/>
              </a:buClr>
              <a:buSzPts val="2682"/>
              <a:buFont typeface="Merriweather Sans"/>
              <a:buNone/>
            </a:pPr>
            <a:r>
              <a:rPr lang="en-US" sz="2682" b="1" i="1">
                <a:solidFill>
                  <a:srgbClr val="D8D8D8"/>
                </a:solidFill>
                <a:latin typeface="Calibri"/>
                <a:ea typeface="Calibri"/>
                <a:cs typeface="Calibri"/>
                <a:sym typeface="Calibri"/>
              </a:rPr>
              <a:t>Claudio Sacchi</a:t>
            </a:r>
            <a:endParaRPr/>
          </a:p>
          <a:p>
            <a:pPr marL="0" marR="0" lvl="0" indent="0" algn="l" rtl="0">
              <a:lnSpc>
                <a:spcPct val="80000"/>
              </a:lnSpc>
              <a:spcBef>
                <a:spcPts val="1000"/>
              </a:spcBef>
              <a:spcAft>
                <a:spcPts val="0"/>
              </a:spcAft>
              <a:buClr>
                <a:srgbClr val="0066A1"/>
              </a:buClr>
              <a:buSzPts val="2682"/>
              <a:buFont typeface="Merriweather Sans"/>
              <a:buNone/>
            </a:pPr>
            <a:r>
              <a:rPr lang="en-US" sz="2682" b="1" i="1">
                <a:solidFill>
                  <a:srgbClr val="D8D8D8"/>
                </a:solidFill>
                <a:latin typeface="Calibri"/>
                <a:ea typeface="Calibri"/>
                <a:cs typeface="Calibri"/>
                <a:sym typeface="Calibri"/>
              </a:rPr>
              <a:t>Chair, Glue Technologies for Space Systems</a:t>
            </a:r>
            <a:endParaRPr/>
          </a:p>
          <a:p>
            <a:pPr marL="0" marR="0" lvl="0" indent="0" algn="l" rtl="0">
              <a:lnSpc>
                <a:spcPct val="70000"/>
              </a:lnSpc>
              <a:spcBef>
                <a:spcPts val="1000"/>
              </a:spcBef>
              <a:spcAft>
                <a:spcPts val="0"/>
              </a:spcAft>
              <a:buClr>
                <a:srgbClr val="0066A1"/>
              </a:buClr>
              <a:buSzPts val="1202"/>
              <a:buFont typeface="Merriweather Sans"/>
              <a:buNone/>
            </a:pPr>
            <a:endParaRPr sz="1202" b="1" i="1">
              <a:solidFill>
                <a:srgbClr val="D8D8D8"/>
              </a:solidFill>
              <a:latin typeface="Calibri"/>
              <a:ea typeface="Calibri"/>
              <a:cs typeface="Calibri"/>
              <a:sym typeface="Calibri"/>
            </a:endParaRPr>
          </a:p>
          <a:p>
            <a:pPr marL="0" marR="0" lvl="0" indent="0" algn="l" rtl="0">
              <a:lnSpc>
                <a:spcPct val="70000"/>
              </a:lnSpc>
              <a:spcBef>
                <a:spcPts val="1000"/>
              </a:spcBef>
              <a:spcAft>
                <a:spcPts val="0"/>
              </a:spcAft>
              <a:buClr>
                <a:srgbClr val="0066A1"/>
              </a:buClr>
              <a:buSzPts val="2035"/>
              <a:buFont typeface="Merriweather Sans"/>
              <a:buNone/>
            </a:pPr>
            <a:r>
              <a:rPr lang="en-US" sz="2035" b="1" i="1">
                <a:solidFill>
                  <a:srgbClr val="D8D8D8"/>
                </a:solidFill>
                <a:latin typeface="Calibri"/>
                <a:ea typeface="Calibri"/>
                <a:cs typeface="Calibri"/>
                <a:sym typeface="Calibri"/>
              </a:rPr>
              <a:t>AESS Board of Governors Meeting – Fall 2024</a:t>
            </a:r>
            <a:endParaRPr/>
          </a:p>
          <a:p>
            <a:pPr marL="0" marR="0" lvl="0" indent="0" algn="l" rtl="0">
              <a:lnSpc>
                <a:spcPct val="70000"/>
              </a:lnSpc>
              <a:spcBef>
                <a:spcPts val="1000"/>
              </a:spcBef>
              <a:spcAft>
                <a:spcPts val="0"/>
              </a:spcAft>
              <a:buClr>
                <a:srgbClr val="0066A1"/>
              </a:buClr>
              <a:buSzPts val="2035"/>
              <a:buFont typeface="Merriweather Sans"/>
              <a:buNone/>
            </a:pPr>
            <a:r>
              <a:rPr lang="en-US" sz="2035" b="1" i="1">
                <a:solidFill>
                  <a:srgbClr val="D8D8D8"/>
                </a:solidFill>
                <a:latin typeface="Calibri"/>
                <a:ea typeface="Calibri"/>
                <a:cs typeface="Calibri"/>
                <a:sym typeface="Calibri"/>
              </a:rPr>
              <a:t>25-26 October 2024</a:t>
            </a:r>
            <a:endParaRPr/>
          </a:p>
          <a:p>
            <a:pPr marL="0" marR="0" lvl="0" indent="0" algn="l" rtl="0">
              <a:lnSpc>
                <a:spcPct val="70000"/>
              </a:lnSpc>
              <a:spcBef>
                <a:spcPts val="1000"/>
              </a:spcBef>
              <a:spcAft>
                <a:spcPts val="0"/>
              </a:spcAft>
              <a:buClr>
                <a:srgbClr val="0066A1"/>
              </a:buClr>
              <a:buSzPts val="2035"/>
              <a:buFont typeface="Merriweather Sans"/>
              <a:buNone/>
            </a:pPr>
            <a:r>
              <a:rPr lang="en-US" sz="2035" b="1" i="1">
                <a:solidFill>
                  <a:srgbClr val="D8D8D8"/>
                </a:solidFill>
                <a:latin typeface="Calibri"/>
                <a:ea typeface="Calibri"/>
                <a:cs typeface="Calibri"/>
                <a:sym typeface="Calibri"/>
              </a:rPr>
              <a:t>Rennes, France</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28"/>
          <p:cNvSpPr txBox="1">
            <a:spLocks noGrp="1"/>
          </p:cNvSpPr>
          <p:nvPr>
            <p:ph type="body" idx="1"/>
          </p:nvPr>
        </p:nvSpPr>
        <p:spPr>
          <a:xfrm>
            <a:off x="527707" y="1295677"/>
            <a:ext cx="11034917" cy="4670783"/>
          </a:xfrm>
          <a:prstGeom prst="rect">
            <a:avLst/>
          </a:prstGeom>
          <a:noFill/>
          <a:ln>
            <a:noFill/>
          </a:ln>
        </p:spPr>
        <p:txBody>
          <a:bodyPr spcFirstLastPara="1" wrap="square" lIns="91425" tIns="45700" rIns="91425" bIns="45700" anchor="t" anchorCtr="0">
            <a:normAutofit fontScale="92500"/>
          </a:bodyPr>
          <a:lstStyle/>
          <a:p>
            <a:pPr marL="0" marR="0" lvl="0" indent="0" algn="just" rtl="0">
              <a:lnSpc>
                <a:spcPct val="90000"/>
              </a:lnSpc>
              <a:spcBef>
                <a:spcPts val="0"/>
              </a:spcBef>
              <a:spcAft>
                <a:spcPts val="0"/>
              </a:spcAft>
              <a:buClr>
                <a:srgbClr val="003366"/>
              </a:buClr>
              <a:buSzPct val="100000"/>
              <a:buFont typeface="Arial"/>
              <a:buNone/>
            </a:pPr>
            <a:r>
              <a:rPr lang="en-US" sz="3200" b="1">
                <a:solidFill>
                  <a:srgbClr val="003366"/>
                </a:solidFill>
                <a:latin typeface="Calibri"/>
                <a:ea typeface="Calibri"/>
                <a:cs typeface="Calibri"/>
                <a:sym typeface="Calibri"/>
              </a:rPr>
              <a:t>About the ”Glue Tech” panel:</a:t>
            </a:r>
            <a:endParaRPr/>
          </a:p>
          <a:p>
            <a:pPr marL="0" lvl="0" indent="0" algn="l" rtl="0">
              <a:lnSpc>
                <a:spcPct val="90000"/>
              </a:lnSpc>
              <a:spcBef>
                <a:spcPts val="1400"/>
              </a:spcBef>
              <a:spcAft>
                <a:spcPts val="0"/>
              </a:spcAft>
              <a:buClr>
                <a:schemeClr val="dk1"/>
              </a:buClr>
              <a:buSzPct val="100000"/>
              <a:buNone/>
            </a:pPr>
            <a:r>
              <a:rPr lang="en-US" sz="2400"/>
              <a:t>The Glue Technologies for Space Systems (Glue-Tech) is composed by members who are representatives of industry, research laboratories, educational institutions and professional societies, and who are active in the domain of future Space systems, where Space communications are regarded as the “glue” for a new interconnected world. The panel aims to:</a:t>
            </a:r>
            <a:endParaRPr/>
          </a:p>
          <a:p>
            <a:pPr marL="539750" lvl="1" indent="-269875" algn="l" rtl="0">
              <a:lnSpc>
                <a:spcPct val="90000"/>
              </a:lnSpc>
              <a:spcBef>
                <a:spcPts val="900"/>
              </a:spcBef>
              <a:spcAft>
                <a:spcPts val="0"/>
              </a:spcAft>
              <a:buClr>
                <a:srgbClr val="595959"/>
              </a:buClr>
              <a:buSzPct val="100000"/>
              <a:buChar char="•"/>
            </a:pPr>
            <a:r>
              <a:rPr lang="en-US" sz="1800"/>
              <a:t>Promote the coordination of the technical activities related to the technologies that constitute the necessary common platform for innovative Space Systems.</a:t>
            </a:r>
            <a:endParaRPr/>
          </a:p>
          <a:p>
            <a:pPr marL="539750" lvl="1" indent="-269875" algn="l" rtl="0">
              <a:lnSpc>
                <a:spcPct val="90000"/>
              </a:lnSpc>
              <a:spcBef>
                <a:spcPts val="900"/>
              </a:spcBef>
              <a:spcAft>
                <a:spcPts val="0"/>
              </a:spcAft>
              <a:buClr>
                <a:srgbClr val="595959"/>
              </a:buClr>
              <a:buSzPct val="100000"/>
              <a:buChar char="•"/>
            </a:pPr>
            <a:r>
              <a:rPr lang="en-US" sz="1800"/>
              <a:t>Promote and support publications concerning the panel topics;</a:t>
            </a:r>
            <a:endParaRPr/>
          </a:p>
          <a:p>
            <a:pPr marL="539750" lvl="1" indent="-269875" algn="l" rtl="0">
              <a:lnSpc>
                <a:spcPct val="90000"/>
              </a:lnSpc>
              <a:spcBef>
                <a:spcPts val="900"/>
              </a:spcBef>
              <a:spcAft>
                <a:spcPts val="0"/>
              </a:spcAft>
              <a:buClr>
                <a:srgbClr val="595959"/>
              </a:buClr>
              <a:buSzPct val="100000"/>
              <a:buChar char="•"/>
            </a:pPr>
            <a:r>
              <a:rPr lang="en-US" sz="1800"/>
              <a:t>Organize panels and special sessions in featured-topic conferences. </a:t>
            </a:r>
            <a:endParaRPr/>
          </a:p>
          <a:p>
            <a:pPr marL="539750" lvl="1" indent="-269875" algn="l" rtl="0">
              <a:lnSpc>
                <a:spcPct val="90000"/>
              </a:lnSpc>
              <a:spcBef>
                <a:spcPts val="900"/>
              </a:spcBef>
              <a:spcAft>
                <a:spcPts val="0"/>
              </a:spcAft>
              <a:buClr>
                <a:srgbClr val="595959"/>
              </a:buClr>
              <a:buSzPct val="100000"/>
              <a:buChar char="•"/>
            </a:pPr>
            <a:r>
              <a:rPr lang="en-US" sz="1800"/>
              <a:t>Promote educational activities.</a:t>
            </a:r>
            <a:endParaRPr/>
          </a:p>
          <a:p>
            <a:pPr marL="539750" lvl="1" indent="-269875" algn="l" rtl="0">
              <a:lnSpc>
                <a:spcPct val="90000"/>
              </a:lnSpc>
              <a:spcBef>
                <a:spcPts val="900"/>
              </a:spcBef>
              <a:spcAft>
                <a:spcPts val="0"/>
              </a:spcAft>
              <a:buClr>
                <a:srgbClr val="595959"/>
              </a:buClr>
              <a:buSzPct val="100000"/>
              <a:buChar char="•"/>
            </a:pPr>
            <a:r>
              <a:rPr lang="en-US" sz="1800"/>
              <a:t>Encourage the submission of nominations for IEEE Fellows and Senior Members in the fields of interest of the panel.</a:t>
            </a:r>
            <a:endParaRPr/>
          </a:p>
          <a:p>
            <a:pPr marL="539750" lvl="1" indent="-269875" algn="l" rtl="0">
              <a:lnSpc>
                <a:spcPct val="90000"/>
              </a:lnSpc>
              <a:spcBef>
                <a:spcPts val="900"/>
              </a:spcBef>
              <a:spcAft>
                <a:spcPts val="0"/>
              </a:spcAft>
              <a:buClr>
                <a:srgbClr val="595959"/>
              </a:buClr>
              <a:buSzPct val="100000"/>
              <a:buChar char="•"/>
            </a:pPr>
            <a:r>
              <a:rPr lang="en-US" sz="1800"/>
              <a:t>Manage the nomination and selection of candidates for IEEE Awards in the fields of interest of the panel.</a:t>
            </a:r>
            <a:endParaRPr/>
          </a:p>
          <a:p>
            <a:pPr marL="539750" lvl="1" indent="-269875" algn="l" rtl="0">
              <a:lnSpc>
                <a:spcPct val="90000"/>
              </a:lnSpc>
              <a:spcBef>
                <a:spcPts val="900"/>
              </a:spcBef>
              <a:spcAft>
                <a:spcPts val="0"/>
              </a:spcAft>
              <a:buClr>
                <a:srgbClr val="595959"/>
              </a:buClr>
              <a:buSzPct val="100000"/>
              <a:buChar char="•"/>
            </a:pPr>
            <a:r>
              <a:rPr lang="en-US" sz="1800"/>
              <a:t>Create of communities and forums cooperating in the development of panel technical activities.</a:t>
            </a:r>
            <a:endParaRPr/>
          </a:p>
          <a:p>
            <a:pPr marL="0" marR="0" lvl="0" indent="0" algn="just" rtl="0">
              <a:lnSpc>
                <a:spcPct val="90000"/>
              </a:lnSpc>
              <a:spcBef>
                <a:spcPts val="1400"/>
              </a:spcBef>
              <a:spcAft>
                <a:spcPts val="0"/>
              </a:spcAft>
              <a:buClr>
                <a:schemeClr val="dk1"/>
              </a:buClr>
              <a:buSzPct val="100000"/>
              <a:buFont typeface="Arial"/>
              <a:buNone/>
            </a:pPr>
            <a:endParaRPr sz="2200">
              <a:solidFill>
                <a:srgbClr val="003366"/>
              </a:solidFill>
              <a:latin typeface="Calibri"/>
              <a:ea typeface="Calibri"/>
              <a:cs typeface="Calibri"/>
              <a:sym typeface="Calibri"/>
            </a:endParaRPr>
          </a:p>
          <a:p>
            <a:pPr marL="0" lvl="0" indent="0" algn="l" rtl="0">
              <a:lnSpc>
                <a:spcPct val="100000"/>
              </a:lnSpc>
              <a:spcBef>
                <a:spcPts val="1400"/>
              </a:spcBef>
              <a:spcAft>
                <a:spcPts val="0"/>
              </a:spcAft>
              <a:buClr>
                <a:schemeClr val="dk1"/>
              </a:buClr>
              <a:buSzPct val="100000"/>
              <a:buNone/>
            </a:pPr>
            <a:endParaRPr sz="2200">
              <a:solidFill>
                <a:srgbClr val="003366"/>
              </a:solidFill>
            </a:endParaRPr>
          </a:p>
        </p:txBody>
      </p:sp>
      <p:sp>
        <p:nvSpPr>
          <p:cNvPr id="306" name="Google Shape;306;p28"/>
          <p:cNvSpPr/>
          <p:nvPr/>
        </p:nvSpPr>
        <p:spPr>
          <a:xfrm>
            <a:off x="561997" y="72085"/>
            <a:ext cx="9167265" cy="553336"/>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SzPts val="3400"/>
              <a:buFont typeface="Calibri"/>
              <a:buNone/>
            </a:pPr>
            <a:r>
              <a:rPr lang="en-US" sz="3400" b="1" i="0">
                <a:solidFill>
                  <a:schemeClr val="lt1"/>
                </a:solidFill>
                <a:latin typeface="Calibri"/>
                <a:ea typeface="Calibri"/>
                <a:cs typeface="Calibri"/>
                <a:sym typeface="Calibri"/>
              </a:rPr>
              <a:t>Glue Technologies for Space Systems</a:t>
            </a:r>
            <a:endParaRPr/>
          </a:p>
        </p:txBody>
      </p:sp>
      <p:sp>
        <p:nvSpPr>
          <p:cNvPr id="307" name="Google Shape;307;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29"/>
          <p:cNvSpPr txBox="1">
            <a:spLocks noGrp="1"/>
          </p:cNvSpPr>
          <p:nvPr>
            <p:ph type="body" idx="1"/>
          </p:nvPr>
        </p:nvSpPr>
        <p:spPr>
          <a:xfrm>
            <a:off x="527707" y="1192807"/>
            <a:ext cx="11034917" cy="4670783"/>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rgbClr val="003366"/>
              </a:buClr>
              <a:buSzPts val="3200"/>
              <a:buFont typeface="Arial"/>
              <a:buNone/>
            </a:pPr>
            <a:r>
              <a:rPr lang="en-US" sz="3200" b="1">
                <a:solidFill>
                  <a:srgbClr val="003366"/>
                </a:solidFill>
                <a:latin typeface="Calibri"/>
                <a:ea typeface="Calibri"/>
                <a:cs typeface="Calibri"/>
                <a:sym typeface="Calibri"/>
              </a:rPr>
              <a:t>Panel (updated) membership</a:t>
            </a:r>
            <a:endParaRPr/>
          </a:p>
          <a:p>
            <a:pPr marL="228600" lvl="0" indent="-228600" algn="l" rtl="0">
              <a:lnSpc>
                <a:spcPct val="90000"/>
              </a:lnSpc>
              <a:spcBef>
                <a:spcPts val="1400"/>
              </a:spcBef>
              <a:spcAft>
                <a:spcPts val="0"/>
              </a:spcAft>
              <a:buClr>
                <a:schemeClr val="dk1"/>
              </a:buClr>
              <a:buSzPts val="2400"/>
              <a:buChar char="•"/>
            </a:pPr>
            <a:r>
              <a:rPr lang="en-US" sz="2400"/>
              <a:t>So far, the panel accounts </a:t>
            </a:r>
            <a:r>
              <a:rPr lang="en-US" sz="2400" b="1"/>
              <a:t>42 members</a:t>
            </a:r>
            <a:r>
              <a:rPr lang="en-US" sz="2400"/>
              <a:t>, distributed in terms of geography, affiliation and fields of interest as follows (picture updated on: October 2024):</a:t>
            </a:r>
            <a:endParaRPr/>
          </a:p>
          <a:p>
            <a:pPr marL="0" marR="0" lvl="0" indent="0" algn="just" rtl="0">
              <a:lnSpc>
                <a:spcPct val="90000"/>
              </a:lnSpc>
              <a:spcBef>
                <a:spcPts val="1600"/>
              </a:spcBef>
              <a:spcAft>
                <a:spcPts val="0"/>
              </a:spcAft>
              <a:buClr>
                <a:schemeClr val="dk1"/>
              </a:buClr>
              <a:buSzPts val="2200"/>
              <a:buFont typeface="Arial"/>
              <a:buNone/>
            </a:pPr>
            <a:endParaRPr sz="2200">
              <a:solidFill>
                <a:srgbClr val="003366"/>
              </a:solidFill>
              <a:latin typeface="Calibri"/>
              <a:ea typeface="Calibri"/>
              <a:cs typeface="Calibri"/>
              <a:sym typeface="Calibri"/>
            </a:endParaRPr>
          </a:p>
          <a:p>
            <a:pPr marL="0" lvl="0" indent="0" algn="l" rtl="0">
              <a:lnSpc>
                <a:spcPct val="100000"/>
              </a:lnSpc>
              <a:spcBef>
                <a:spcPts val="1400"/>
              </a:spcBef>
              <a:spcAft>
                <a:spcPts val="0"/>
              </a:spcAft>
              <a:buClr>
                <a:schemeClr val="dk1"/>
              </a:buClr>
              <a:buSzPts val="2200"/>
              <a:buNone/>
            </a:pPr>
            <a:endParaRPr sz="2200">
              <a:solidFill>
                <a:srgbClr val="003366"/>
              </a:solidFill>
            </a:endParaRPr>
          </a:p>
        </p:txBody>
      </p:sp>
      <p:sp>
        <p:nvSpPr>
          <p:cNvPr id="313" name="Google Shape;313;p29"/>
          <p:cNvSpPr/>
          <p:nvPr/>
        </p:nvSpPr>
        <p:spPr>
          <a:xfrm>
            <a:off x="561997" y="72085"/>
            <a:ext cx="9167265" cy="553336"/>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SzPts val="3400"/>
              <a:buFont typeface="Calibri"/>
              <a:buNone/>
            </a:pPr>
            <a:r>
              <a:rPr lang="en-US" sz="3400" b="1" i="0">
                <a:solidFill>
                  <a:schemeClr val="lt1"/>
                </a:solidFill>
                <a:latin typeface="Calibri"/>
                <a:ea typeface="Calibri"/>
                <a:cs typeface="Calibri"/>
                <a:sym typeface="Calibri"/>
              </a:rPr>
              <a:t>Glue Technologies for Space Systems</a:t>
            </a:r>
            <a:endParaRPr/>
          </a:p>
        </p:txBody>
      </p:sp>
      <p:sp>
        <p:nvSpPr>
          <p:cNvPr id="314" name="Google Shape;314;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29</a:t>
            </a:fld>
            <a:endParaRPr/>
          </a:p>
        </p:txBody>
      </p:sp>
      <p:graphicFrame>
        <p:nvGraphicFramePr>
          <p:cNvPr id="315" name="Google Shape;315;p29"/>
          <p:cNvGraphicFramePr/>
          <p:nvPr/>
        </p:nvGraphicFramePr>
        <p:xfrm>
          <a:off x="-377190" y="2863217"/>
          <a:ext cx="5057774" cy="266318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16" name="Google Shape;316;p29"/>
          <p:cNvGraphicFramePr/>
          <p:nvPr/>
        </p:nvGraphicFramePr>
        <p:xfrm>
          <a:off x="4020185" y="2920364"/>
          <a:ext cx="4426585" cy="26460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7" name="Google Shape;317;p29"/>
          <p:cNvGraphicFramePr/>
          <p:nvPr/>
        </p:nvGraphicFramePr>
        <p:xfrm>
          <a:off x="7886700" y="2868930"/>
          <a:ext cx="4099560" cy="2624137"/>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3"/>
          <p:cNvSpPr txBox="1">
            <a:spLocks noGrp="1"/>
          </p:cNvSpPr>
          <p:nvPr>
            <p:ph type="title"/>
          </p:nvPr>
        </p:nvSpPr>
        <p:spPr>
          <a:xfrm>
            <a:off x="734807" y="59679"/>
            <a:ext cx="10515600" cy="48339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400"/>
              <a:buFont typeface="Calibri"/>
              <a:buNone/>
            </a:pPr>
            <a:r>
              <a:rPr lang="en-US">
                <a:solidFill>
                  <a:schemeClr val="lt1"/>
                </a:solidFill>
              </a:rPr>
              <a:t>2024 Short-Term Objectives</a:t>
            </a:r>
            <a:endParaRPr/>
          </a:p>
        </p:txBody>
      </p:sp>
      <p:sp>
        <p:nvSpPr>
          <p:cNvPr id="111" name="Google Shape;111;p3"/>
          <p:cNvSpPr txBox="1">
            <a:spLocks noGrp="1"/>
          </p:cNvSpPr>
          <p:nvPr>
            <p:ph type="body" idx="1"/>
          </p:nvPr>
        </p:nvSpPr>
        <p:spPr>
          <a:xfrm>
            <a:off x="735013" y="1189038"/>
            <a:ext cx="10618787" cy="4987925"/>
          </a:xfrm>
          <a:prstGeom prst="rect">
            <a:avLst/>
          </a:prstGeom>
          <a:noFill/>
          <a:ln>
            <a:noFill/>
          </a:ln>
        </p:spPr>
        <p:txBody>
          <a:bodyPr spcFirstLastPara="1" wrap="square" lIns="91425" tIns="45700" rIns="91425" bIns="45700" anchor="t" anchorCtr="0">
            <a:normAutofit/>
          </a:bodyPr>
          <a:lstStyle/>
          <a:p>
            <a:pPr marL="263525" marR="0" lvl="0" indent="-263525" algn="l" rtl="0">
              <a:lnSpc>
                <a:spcPct val="90000"/>
              </a:lnSpc>
              <a:spcBef>
                <a:spcPts val="0"/>
              </a:spcBef>
              <a:spcAft>
                <a:spcPts val="0"/>
              </a:spcAft>
              <a:buClr>
                <a:srgbClr val="0066A1"/>
              </a:buClr>
              <a:buSzPts val="2662"/>
              <a:buFont typeface="Merriweather Sans"/>
              <a:buChar char="▸"/>
            </a:pPr>
            <a:r>
              <a:rPr lang="en-US" sz="2200" b="0" i="0" u="none" strike="noStrike" cap="none">
                <a:solidFill>
                  <a:schemeClr val="dk1"/>
                </a:solidFill>
                <a:latin typeface="Calibri"/>
                <a:ea typeface="Calibri"/>
                <a:cs typeface="Calibri"/>
                <a:sym typeface="Calibri"/>
              </a:rPr>
              <a:t>Support the AESS Technical Panels (TPs) in developing coherent and effective roadmaps for their activities:</a:t>
            </a:r>
            <a:endParaRPr/>
          </a:p>
          <a:p>
            <a:pPr marL="715963" marR="0" lvl="1" indent="-258762" algn="l" rtl="0">
              <a:lnSpc>
                <a:spcPct val="90000"/>
              </a:lnSpc>
              <a:spcBef>
                <a:spcPts val="500"/>
              </a:spcBef>
              <a:spcAft>
                <a:spcPts val="0"/>
              </a:spcAft>
              <a:buClr>
                <a:srgbClr val="0066A1"/>
              </a:buClr>
              <a:buSzPts val="1800"/>
              <a:buFont typeface="Arial"/>
              <a:buChar char="−"/>
            </a:pPr>
            <a:r>
              <a:rPr lang="en-US" sz="1800" b="0" i="0" u="none" strike="noStrike" cap="none">
                <a:solidFill>
                  <a:schemeClr val="dk1"/>
                </a:solidFill>
                <a:latin typeface="Calibri"/>
                <a:ea typeface="Calibri"/>
                <a:cs typeface="Calibri"/>
                <a:sym typeface="Calibri"/>
              </a:rPr>
              <a:t>Identify strategic areas of operation (R&amp;I, education, publications, standards, etc.) and identify appropriate ways to support the TPs financially</a:t>
            </a:r>
            <a:endParaRPr/>
          </a:p>
          <a:p>
            <a:pPr marL="715963" marR="0" lvl="1" indent="-258762" algn="l" rtl="0">
              <a:lnSpc>
                <a:spcPct val="90000"/>
              </a:lnSpc>
              <a:spcBef>
                <a:spcPts val="500"/>
              </a:spcBef>
              <a:spcAft>
                <a:spcPts val="0"/>
              </a:spcAft>
              <a:buClr>
                <a:srgbClr val="0066A1"/>
              </a:buClr>
              <a:buSzPts val="1800"/>
              <a:buFont typeface="Arial"/>
              <a:buChar char="−"/>
            </a:pPr>
            <a:r>
              <a:rPr lang="en-US" sz="1800" b="0" i="0" u="none" strike="noStrike" cap="none">
                <a:solidFill>
                  <a:schemeClr val="dk1"/>
                </a:solidFill>
                <a:latin typeface="Calibri"/>
                <a:ea typeface="Calibri"/>
                <a:cs typeface="Calibri"/>
                <a:sym typeface="Calibri"/>
              </a:rPr>
              <a:t>Restructuring and revitalizing the Cyber-Security Panel (CSP)</a:t>
            </a:r>
            <a:endParaRPr/>
          </a:p>
          <a:p>
            <a:pPr marL="715963" marR="0" lvl="1" indent="-258762" algn="l" rtl="0">
              <a:lnSpc>
                <a:spcPct val="90000"/>
              </a:lnSpc>
              <a:spcBef>
                <a:spcPts val="500"/>
              </a:spcBef>
              <a:spcAft>
                <a:spcPts val="0"/>
              </a:spcAft>
              <a:buClr>
                <a:srgbClr val="0066A1"/>
              </a:buClr>
              <a:buSzPts val="1800"/>
              <a:buFont typeface="Arial"/>
              <a:buChar char="−"/>
            </a:pPr>
            <a:r>
              <a:rPr lang="en-US" sz="1800" b="0" i="0" u="none" strike="noStrike" cap="none">
                <a:solidFill>
                  <a:schemeClr val="dk1"/>
                </a:solidFill>
                <a:latin typeface="Calibri"/>
                <a:ea typeface="Calibri"/>
                <a:cs typeface="Calibri"/>
                <a:sym typeface="Calibri"/>
              </a:rPr>
              <a:t>Identify key deliverables for each panel (as part of the roadmaps) in each area of activity</a:t>
            </a:r>
            <a:endParaRPr/>
          </a:p>
          <a:p>
            <a:pPr marL="715963" marR="0" lvl="1" indent="-258762" algn="l" rtl="0">
              <a:lnSpc>
                <a:spcPct val="90000"/>
              </a:lnSpc>
              <a:spcBef>
                <a:spcPts val="500"/>
              </a:spcBef>
              <a:spcAft>
                <a:spcPts val="0"/>
              </a:spcAft>
              <a:buClr>
                <a:srgbClr val="0066A1"/>
              </a:buClr>
              <a:buSzPts val="1800"/>
              <a:buFont typeface="Arial"/>
              <a:buChar char="−"/>
            </a:pPr>
            <a:r>
              <a:rPr lang="en-US" sz="1800" b="0" i="0" u="none" strike="noStrike" cap="none">
                <a:solidFill>
                  <a:schemeClr val="dk1"/>
                </a:solidFill>
                <a:latin typeface="Calibri"/>
                <a:ea typeface="Calibri"/>
                <a:cs typeface="Calibri"/>
                <a:sym typeface="Calibri"/>
              </a:rPr>
              <a:t>Standardize TP reporting to the TechOps Panel (develop and implement a new template)</a:t>
            </a:r>
            <a:endParaRPr/>
          </a:p>
          <a:p>
            <a:pPr marL="685800" marR="0" lvl="1" indent="-114300" algn="l" rtl="0">
              <a:lnSpc>
                <a:spcPct val="90000"/>
              </a:lnSpc>
              <a:spcBef>
                <a:spcPts val="500"/>
              </a:spcBef>
              <a:spcAft>
                <a:spcPts val="0"/>
              </a:spcAft>
              <a:buClr>
                <a:srgbClr val="0066A1"/>
              </a:buClr>
              <a:buSzPts val="1800"/>
              <a:buFont typeface="Merriweather Sans"/>
              <a:buNone/>
            </a:pPr>
            <a:endParaRPr sz="1800" b="0" i="0" u="none" strike="noStrike" cap="none">
              <a:solidFill>
                <a:schemeClr val="dk1"/>
              </a:solidFill>
              <a:latin typeface="Calibri"/>
              <a:ea typeface="Calibri"/>
              <a:cs typeface="Calibri"/>
              <a:sym typeface="Calibri"/>
            </a:endParaRPr>
          </a:p>
          <a:p>
            <a:pPr marL="263525" marR="0" lvl="0" indent="-263525" algn="l" rtl="0">
              <a:lnSpc>
                <a:spcPct val="90000"/>
              </a:lnSpc>
              <a:spcBef>
                <a:spcPts val="1000"/>
              </a:spcBef>
              <a:spcAft>
                <a:spcPts val="0"/>
              </a:spcAft>
              <a:buClr>
                <a:srgbClr val="0066A1"/>
              </a:buClr>
              <a:buSzPts val="2662"/>
              <a:buFont typeface="Merriweather Sans"/>
              <a:buChar char="▸"/>
            </a:pPr>
            <a:r>
              <a:rPr lang="en-US" sz="2200" b="0" i="0" u="none" strike="noStrike" cap="none">
                <a:solidFill>
                  <a:schemeClr val="dk1"/>
                </a:solidFill>
                <a:latin typeface="Calibri"/>
                <a:ea typeface="Calibri"/>
                <a:cs typeface="Calibri"/>
                <a:sym typeface="Calibri"/>
              </a:rPr>
              <a:t>Required resources and support to accomplish these goals:</a:t>
            </a:r>
            <a:endParaRPr/>
          </a:p>
          <a:p>
            <a:pPr marL="715963" marR="0" lvl="1" indent="-258762" algn="l" rtl="0">
              <a:lnSpc>
                <a:spcPct val="90000"/>
              </a:lnSpc>
              <a:spcBef>
                <a:spcPts val="500"/>
              </a:spcBef>
              <a:spcAft>
                <a:spcPts val="0"/>
              </a:spcAft>
              <a:buClr>
                <a:srgbClr val="0066A1"/>
              </a:buClr>
              <a:buSzPts val="1800"/>
              <a:buFont typeface="Arial"/>
              <a:buChar char="−"/>
            </a:pPr>
            <a:r>
              <a:rPr lang="en-US" sz="1800" b="0" i="0" u="none" strike="noStrike" cap="none">
                <a:solidFill>
                  <a:schemeClr val="dk1"/>
                </a:solidFill>
                <a:latin typeface="Calibri"/>
                <a:ea typeface="Calibri"/>
                <a:cs typeface="Calibri"/>
                <a:sym typeface="Calibri"/>
              </a:rPr>
              <a:t>Administrative support for meetings and reporting activities</a:t>
            </a:r>
            <a:endParaRPr/>
          </a:p>
          <a:p>
            <a:pPr marL="715963" marR="0" lvl="1" indent="-258762" algn="l" rtl="0">
              <a:lnSpc>
                <a:spcPct val="90000"/>
              </a:lnSpc>
              <a:spcBef>
                <a:spcPts val="500"/>
              </a:spcBef>
              <a:spcAft>
                <a:spcPts val="0"/>
              </a:spcAft>
              <a:buClr>
                <a:srgbClr val="0066A1"/>
              </a:buClr>
              <a:buSzPts val="1800"/>
              <a:buFont typeface="Arial"/>
              <a:buChar char="−"/>
            </a:pPr>
            <a:r>
              <a:rPr lang="en-US" sz="1800" b="0" i="0" u="none" strike="noStrike" cap="none">
                <a:solidFill>
                  <a:schemeClr val="dk1"/>
                </a:solidFill>
                <a:latin typeface="Calibri"/>
                <a:ea typeface="Calibri"/>
                <a:cs typeface="Calibri"/>
                <a:sym typeface="Calibri"/>
              </a:rPr>
              <a:t>Financial support to allow participation to selected/relevant IEEE and non-IEEE standardization activities (meetings, workshops, etc.), educational initiatives (bootcamps, short courses, public tutorials, etc.), and other tasks (R&amp;I, publications, inter-panel collaborations, etc.)</a:t>
            </a:r>
            <a:endParaRPr/>
          </a:p>
          <a:p>
            <a:pPr marL="685800" marR="0" lvl="1" indent="-114300" algn="l" rtl="0">
              <a:lnSpc>
                <a:spcPct val="90000"/>
              </a:lnSpc>
              <a:spcBef>
                <a:spcPts val="500"/>
              </a:spcBef>
              <a:spcAft>
                <a:spcPts val="0"/>
              </a:spcAft>
              <a:buClr>
                <a:srgbClr val="0066A1"/>
              </a:buClr>
              <a:buSzPts val="1800"/>
              <a:buFont typeface="Merriweather Sans"/>
              <a:buNone/>
            </a:pPr>
            <a:endParaRPr sz="1800" b="0" i="0" u="none" strike="noStrike" cap="none">
              <a:solidFill>
                <a:schemeClr val="dk1"/>
              </a:solidFill>
              <a:latin typeface="Calibri"/>
              <a:ea typeface="Calibri"/>
              <a:cs typeface="Calibri"/>
              <a:sym typeface="Calibri"/>
            </a:endParaRPr>
          </a:p>
          <a:p>
            <a:pPr marL="228600" marR="0" lvl="0" indent="-88900" algn="l" rtl="0">
              <a:lnSpc>
                <a:spcPct val="90000"/>
              </a:lnSpc>
              <a:spcBef>
                <a:spcPts val="1000"/>
              </a:spcBef>
              <a:spcAft>
                <a:spcPts val="0"/>
              </a:spcAft>
              <a:buClr>
                <a:srgbClr val="0066A1"/>
              </a:buClr>
              <a:buSzPts val="2200"/>
              <a:buFont typeface="Merriweather Sans"/>
              <a:buNone/>
            </a:pPr>
            <a:endParaRPr sz="2200" b="1" i="0" u="none" strike="noStrike" cap="none">
              <a:solidFill>
                <a:schemeClr val="dk1"/>
              </a:solidFill>
              <a:latin typeface="Calibri"/>
              <a:ea typeface="Calibri"/>
              <a:cs typeface="Calibri"/>
              <a:sym typeface="Calibri"/>
            </a:endParaRPr>
          </a:p>
        </p:txBody>
      </p:sp>
      <p:sp>
        <p:nvSpPr>
          <p:cNvPr id="112" name="Google Shape;112;p3"/>
          <p:cNvSpPr txBox="1"/>
          <p:nvPr/>
        </p:nvSpPr>
        <p:spPr>
          <a:xfrm>
            <a:off x="4038600" y="6488328"/>
            <a:ext cx="4114800" cy="36512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C70AC"/>
              </a:buClr>
              <a:buSzPts val="1200"/>
              <a:buFont typeface="Calibri"/>
              <a:buNone/>
            </a:pPr>
            <a:fld id="{00000000-1234-1234-1234-123412341234}" type="slidenum">
              <a:rPr lang="en-US" sz="1200">
                <a:solidFill>
                  <a:srgbClr val="0C70AC"/>
                </a:solidFill>
                <a:latin typeface="Calibri"/>
                <a:ea typeface="Calibri"/>
                <a:cs typeface="Calibri"/>
                <a:sym typeface="Calibri"/>
              </a:rPr>
              <a:t>3</a:t>
            </a:fld>
            <a:endParaRPr sz="1200">
              <a:solidFill>
                <a:srgbClr val="0C70AC"/>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30"/>
          <p:cNvSpPr txBox="1">
            <a:spLocks noGrp="1"/>
          </p:cNvSpPr>
          <p:nvPr>
            <p:ph type="body" idx="1"/>
          </p:nvPr>
        </p:nvSpPr>
        <p:spPr>
          <a:xfrm>
            <a:off x="561997" y="1112796"/>
            <a:ext cx="11034917" cy="5188969"/>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rgbClr val="003366"/>
              </a:buClr>
              <a:buSzPts val="2200"/>
              <a:buChar char="•"/>
            </a:pPr>
            <a:r>
              <a:rPr lang="en-US" sz="2200">
                <a:solidFill>
                  <a:srgbClr val="003366"/>
                </a:solidFill>
              </a:rPr>
              <a:t>Organization and presentation of the special session 4.03: </a:t>
            </a:r>
            <a:r>
              <a:rPr lang="en-US" sz="2200" i="1">
                <a:solidFill>
                  <a:srgbClr val="003366"/>
                </a:solidFill>
              </a:rPr>
              <a:t>“Next Generation Space Systems: AESS GLUE” </a:t>
            </a:r>
            <a:r>
              <a:rPr lang="en-US" sz="2200">
                <a:solidFill>
                  <a:srgbClr val="003366"/>
                </a:solidFill>
              </a:rPr>
              <a:t>at IEEE Aerospace Conference 2024 (Big Sky, MT, March 2-9, 2024)</a:t>
            </a:r>
            <a:endParaRPr/>
          </a:p>
          <a:p>
            <a:pPr marL="228600" lvl="0" indent="-228600" algn="l" rtl="0">
              <a:lnSpc>
                <a:spcPct val="100000"/>
              </a:lnSpc>
              <a:spcBef>
                <a:spcPts val="1600"/>
              </a:spcBef>
              <a:spcAft>
                <a:spcPts val="0"/>
              </a:spcAft>
              <a:buClr>
                <a:srgbClr val="003366"/>
              </a:buClr>
              <a:buSzPts val="2200"/>
              <a:buChar char="•"/>
            </a:pPr>
            <a:r>
              <a:rPr lang="en-US" sz="2200">
                <a:solidFill>
                  <a:srgbClr val="003366"/>
                </a:solidFill>
              </a:rPr>
              <a:t>Organization and presentation of the special track: </a:t>
            </a:r>
            <a:r>
              <a:rPr lang="en-US" sz="2200" i="1">
                <a:solidFill>
                  <a:srgbClr val="003366"/>
                </a:solidFill>
              </a:rPr>
              <a:t>“Criteria and Technologies for the Development of a New Space Ecosystem (CASTAWAYS)” </a:t>
            </a:r>
            <a:r>
              <a:rPr lang="en-US" sz="2200">
                <a:solidFill>
                  <a:srgbClr val="003366"/>
                </a:solidFill>
              </a:rPr>
              <a:t>at IEEE MetroAeroSpace Workshop 2024 (Lublin, Poland, June 3-5, 2024).</a:t>
            </a:r>
            <a:endParaRPr/>
          </a:p>
          <a:p>
            <a:pPr marL="228600" lvl="0" indent="-228600" algn="l" rtl="0">
              <a:lnSpc>
                <a:spcPct val="100000"/>
              </a:lnSpc>
              <a:spcBef>
                <a:spcPts val="1600"/>
              </a:spcBef>
              <a:spcAft>
                <a:spcPts val="0"/>
              </a:spcAft>
              <a:buClr>
                <a:srgbClr val="003366"/>
              </a:buClr>
              <a:buSzPts val="2200"/>
              <a:buChar char="•"/>
            </a:pPr>
            <a:r>
              <a:rPr lang="en-US" sz="2200">
                <a:solidFill>
                  <a:srgbClr val="003366"/>
                </a:solidFill>
              </a:rPr>
              <a:t>Organization of the Summer School: </a:t>
            </a:r>
            <a:r>
              <a:rPr lang="en-US" sz="2200" i="1">
                <a:solidFill>
                  <a:srgbClr val="003366"/>
                </a:solidFill>
              </a:rPr>
              <a:t>“Frontier Technologies for Space 2.0 Communications”</a:t>
            </a:r>
            <a:r>
              <a:rPr lang="en-US" sz="2200">
                <a:solidFill>
                  <a:srgbClr val="003366"/>
                </a:solidFill>
              </a:rPr>
              <a:t>, organized online, September 2-6, 2024. </a:t>
            </a:r>
            <a:endParaRPr/>
          </a:p>
          <a:p>
            <a:pPr marL="228600" lvl="0" indent="-228600" algn="l" rtl="0">
              <a:lnSpc>
                <a:spcPct val="100000"/>
              </a:lnSpc>
              <a:spcBef>
                <a:spcPts val="1600"/>
              </a:spcBef>
              <a:spcAft>
                <a:spcPts val="0"/>
              </a:spcAft>
              <a:buClr>
                <a:srgbClr val="003366"/>
              </a:buClr>
              <a:buSzPts val="2200"/>
              <a:buChar char="•"/>
            </a:pPr>
            <a:r>
              <a:rPr lang="en-US" sz="2200">
                <a:solidFill>
                  <a:srgbClr val="003366"/>
                </a:solidFill>
              </a:rPr>
              <a:t>Spring panel meeting, organized online on June 11, 2024.</a:t>
            </a:r>
            <a:endParaRPr/>
          </a:p>
        </p:txBody>
      </p:sp>
      <p:sp>
        <p:nvSpPr>
          <p:cNvPr id="323" name="Google Shape;323;p30"/>
          <p:cNvSpPr/>
          <p:nvPr/>
        </p:nvSpPr>
        <p:spPr>
          <a:xfrm>
            <a:off x="125730" y="152095"/>
            <a:ext cx="10732770" cy="487985"/>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SzPts val="3400"/>
              <a:buFont typeface="Calibri"/>
              <a:buNone/>
            </a:pPr>
            <a:r>
              <a:rPr lang="en-US" sz="3400" b="1" i="0">
                <a:solidFill>
                  <a:schemeClr val="lt1"/>
                </a:solidFill>
                <a:latin typeface="Calibri"/>
                <a:ea typeface="Calibri"/>
                <a:cs typeface="Calibri"/>
                <a:sym typeface="Calibri"/>
              </a:rPr>
              <a:t>Glue Technologies for Space Syst. - Summary of Activities</a:t>
            </a:r>
            <a:endParaRPr/>
          </a:p>
        </p:txBody>
      </p:sp>
      <p:sp>
        <p:nvSpPr>
          <p:cNvPr id="324" name="Google Shape;324;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31"/>
          <p:cNvSpPr/>
          <p:nvPr/>
        </p:nvSpPr>
        <p:spPr>
          <a:xfrm>
            <a:off x="4827402" y="2016895"/>
            <a:ext cx="7131516" cy="99829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SzPts val="3600"/>
              <a:buFont typeface="Calibri"/>
              <a:buNone/>
            </a:pPr>
            <a:r>
              <a:rPr lang="en-US" sz="3600" b="1" i="0">
                <a:solidFill>
                  <a:schemeClr val="lt1"/>
                </a:solidFill>
                <a:latin typeface="Calibri"/>
                <a:ea typeface="Calibri"/>
                <a:cs typeface="Calibri"/>
                <a:sym typeface="Calibri"/>
              </a:rPr>
              <a:t>Navigation Systems </a:t>
            </a:r>
            <a:br>
              <a:rPr lang="en-US" sz="3600" b="1" i="0">
                <a:solidFill>
                  <a:schemeClr val="lt1"/>
                </a:solidFill>
                <a:latin typeface="Calibri"/>
                <a:ea typeface="Calibri"/>
                <a:cs typeface="Calibri"/>
                <a:sym typeface="Calibri"/>
              </a:rPr>
            </a:br>
            <a:r>
              <a:rPr lang="en-US" sz="3200" b="1" i="0">
                <a:solidFill>
                  <a:schemeClr val="lt1"/>
                </a:solidFill>
                <a:latin typeface="Calibri"/>
                <a:ea typeface="Calibri"/>
                <a:cs typeface="Calibri"/>
                <a:sym typeface="Calibri"/>
              </a:rPr>
              <a:t>Technical Operations Panel Report</a:t>
            </a:r>
            <a:endParaRPr sz="3600" b="1" i="0">
              <a:solidFill>
                <a:schemeClr val="lt1"/>
              </a:solidFill>
              <a:latin typeface="Calibri"/>
              <a:ea typeface="Calibri"/>
              <a:cs typeface="Calibri"/>
              <a:sym typeface="Calibri"/>
            </a:endParaRPr>
          </a:p>
        </p:txBody>
      </p:sp>
      <p:sp>
        <p:nvSpPr>
          <p:cNvPr id="330" name="Google Shape;330;p31"/>
          <p:cNvSpPr/>
          <p:nvPr/>
        </p:nvSpPr>
        <p:spPr>
          <a:xfrm>
            <a:off x="4827402" y="3222436"/>
            <a:ext cx="6881887" cy="2263963"/>
          </a:xfrm>
          <a:prstGeom prst="rect">
            <a:avLst/>
          </a:prstGeom>
          <a:noFill/>
          <a:ln>
            <a:noFill/>
          </a:ln>
        </p:spPr>
        <p:txBody>
          <a:bodyPr spcFirstLastPara="1" wrap="square" lIns="91425" tIns="45700" rIns="91425" bIns="45700" anchor="t" anchorCtr="0">
            <a:normAutofit/>
          </a:bodyPr>
          <a:lstStyle/>
          <a:p>
            <a:pPr marL="0" marR="0" lvl="0" indent="0" algn="l" rtl="0">
              <a:lnSpc>
                <a:spcPct val="70000"/>
              </a:lnSpc>
              <a:spcBef>
                <a:spcPts val="0"/>
              </a:spcBef>
              <a:spcAft>
                <a:spcPts val="0"/>
              </a:spcAft>
              <a:buClr>
                <a:srgbClr val="0066A1"/>
              </a:buClr>
              <a:buSzPts val="2682"/>
              <a:buFont typeface="Merriweather Sans"/>
              <a:buNone/>
            </a:pPr>
            <a:r>
              <a:rPr lang="en-US" sz="2682" b="1" i="1">
                <a:solidFill>
                  <a:srgbClr val="D8D8D8"/>
                </a:solidFill>
                <a:latin typeface="Calibri"/>
                <a:ea typeface="Calibri"/>
                <a:cs typeface="Calibri"/>
                <a:sym typeface="Calibri"/>
              </a:rPr>
              <a:t>Zak Kassas</a:t>
            </a:r>
            <a:endParaRPr/>
          </a:p>
          <a:p>
            <a:pPr marL="0" marR="0" lvl="0" indent="0" algn="l" rtl="0">
              <a:lnSpc>
                <a:spcPct val="80000"/>
              </a:lnSpc>
              <a:spcBef>
                <a:spcPts val="1000"/>
              </a:spcBef>
              <a:spcAft>
                <a:spcPts val="0"/>
              </a:spcAft>
              <a:buClr>
                <a:srgbClr val="0066A1"/>
              </a:buClr>
              <a:buSzPts val="2682"/>
              <a:buFont typeface="Merriweather Sans"/>
              <a:buNone/>
            </a:pPr>
            <a:r>
              <a:rPr lang="en-US" sz="2682" b="1" i="1">
                <a:solidFill>
                  <a:srgbClr val="D8D8D8"/>
                </a:solidFill>
                <a:latin typeface="Calibri"/>
                <a:ea typeface="Calibri"/>
                <a:cs typeface="Calibri"/>
                <a:sym typeface="Calibri"/>
              </a:rPr>
              <a:t>Chair, Navigation Systems Panel</a:t>
            </a:r>
            <a:endParaRPr/>
          </a:p>
          <a:p>
            <a:pPr marL="0" marR="0" lvl="0" indent="0" algn="l" rtl="0">
              <a:lnSpc>
                <a:spcPct val="70000"/>
              </a:lnSpc>
              <a:spcBef>
                <a:spcPts val="1000"/>
              </a:spcBef>
              <a:spcAft>
                <a:spcPts val="0"/>
              </a:spcAft>
              <a:buClr>
                <a:srgbClr val="0066A1"/>
              </a:buClr>
              <a:buSzPts val="1202"/>
              <a:buFont typeface="Merriweather Sans"/>
              <a:buNone/>
            </a:pPr>
            <a:endParaRPr sz="1202" b="1" i="1">
              <a:solidFill>
                <a:srgbClr val="D8D8D8"/>
              </a:solidFill>
              <a:latin typeface="Calibri"/>
              <a:ea typeface="Calibri"/>
              <a:cs typeface="Calibri"/>
              <a:sym typeface="Calibri"/>
            </a:endParaRPr>
          </a:p>
          <a:p>
            <a:pPr marL="0" marR="0" lvl="0" indent="0" algn="l" rtl="0">
              <a:lnSpc>
                <a:spcPct val="70000"/>
              </a:lnSpc>
              <a:spcBef>
                <a:spcPts val="1000"/>
              </a:spcBef>
              <a:spcAft>
                <a:spcPts val="0"/>
              </a:spcAft>
              <a:buClr>
                <a:srgbClr val="0066A1"/>
              </a:buClr>
              <a:buSzPts val="2035"/>
              <a:buFont typeface="Merriweather Sans"/>
              <a:buNone/>
            </a:pPr>
            <a:r>
              <a:rPr lang="en-US" sz="2035" b="1" i="1">
                <a:solidFill>
                  <a:srgbClr val="D8D8D8"/>
                </a:solidFill>
                <a:latin typeface="Calibri"/>
                <a:ea typeface="Calibri"/>
                <a:cs typeface="Calibri"/>
                <a:sym typeface="Calibri"/>
              </a:rPr>
              <a:t>AESS Board of Governors Meeting – Fall 2024</a:t>
            </a:r>
            <a:endParaRPr/>
          </a:p>
          <a:p>
            <a:pPr marL="0" marR="0" lvl="0" indent="0" algn="l" rtl="0">
              <a:lnSpc>
                <a:spcPct val="70000"/>
              </a:lnSpc>
              <a:spcBef>
                <a:spcPts val="1000"/>
              </a:spcBef>
              <a:spcAft>
                <a:spcPts val="0"/>
              </a:spcAft>
              <a:buClr>
                <a:srgbClr val="0066A1"/>
              </a:buClr>
              <a:buSzPts val="2035"/>
              <a:buFont typeface="Merriweather Sans"/>
              <a:buNone/>
            </a:pPr>
            <a:r>
              <a:rPr lang="en-US" sz="2035" b="1" i="1">
                <a:solidFill>
                  <a:srgbClr val="D8D8D8"/>
                </a:solidFill>
                <a:latin typeface="Calibri"/>
                <a:ea typeface="Calibri"/>
                <a:cs typeface="Calibri"/>
                <a:sym typeface="Calibri"/>
              </a:rPr>
              <a:t>25-26 October 2024</a:t>
            </a:r>
            <a:endParaRPr/>
          </a:p>
          <a:p>
            <a:pPr marL="0" marR="0" lvl="0" indent="0" algn="l" rtl="0">
              <a:lnSpc>
                <a:spcPct val="70000"/>
              </a:lnSpc>
              <a:spcBef>
                <a:spcPts val="1000"/>
              </a:spcBef>
              <a:spcAft>
                <a:spcPts val="0"/>
              </a:spcAft>
              <a:buClr>
                <a:srgbClr val="0066A1"/>
              </a:buClr>
              <a:buSzPts val="2035"/>
              <a:buFont typeface="Merriweather Sans"/>
              <a:buNone/>
            </a:pPr>
            <a:r>
              <a:rPr lang="en-US" sz="2035" b="1" i="1">
                <a:solidFill>
                  <a:srgbClr val="D8D8D8"/>
                </a:solidFill>
                <a:latin typeface="Calibri"/>
                <a:ea typeface="Calibri"/>
                <a:cs typeface="Calibri"/>
                <a:sym typeface="Calibri"/>
              </a:rPr>
              <a:t>Rennes, France</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32"/>
          <p:cNvSpPr txBox="1">
            <a:spLocks noGrp="1"/>
          </p:cNvSpPr>
          <p:nvPr>
            <p:ph type="title"/>
          </p:nvPr>
        </p:nvSpPr>
        <p:spPr>
          <a:xfrm>
            <a:off x="571928" y="136525"/>
            <a:ext cx="10363200" cy="74658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400"/>
              <a:buFont typeface="Calibri"/>
              <a:buNone/>
            </a:pPr>
            <a:r>
              <a:rPr lang="en-US"/>
              <a:t>About the Navigation Systems Panel</a:t>
            </a:r>
            <a:endParaRPr/>
          </a:p>
        </p:txBody>
      </p:sp>
      <p:sp>
        <p:nvSpPr>
          <p:cNvPr id="336" name="Google Shape;336;p32"/>
          <p:cNvSpPr txBox="1">
            <a:spLocks noGrp="1"/>
          </p:cNvSpPr>
          <p:nvPr>
            <p:ph type="body" idx="1"/>
          </p:nvPr>
        </p:nvSpPr>
        <p:spPr>
          <a:xfrm>
            <a:off x="952072" y="1175497"/>
            <a:ext cx="9678256" cy="472834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000"/>
              <a:buNone/>
            </a:pPr>
            <a:r>
              <a:rPr lang="en-US" sz="2000" b="0" i="0">
                <a:solidFill>
                  <a:srgbClr val="4B5563"/>
                </a:solidFill>
              </a:rPr>
              <a:t>The Panel shall address navigation systems for aircraft, spacecraft, ground and marine vehicles and pedestrians as well as history of navigation systems and navigation education.</a:t>
            </a:r>
            <a:endParaRPr/>
          </a:p>
          <a:p>
            <a:pPr marL="0" lvl="0" indent="0" algn="l" rtl="0">
              <a:lnSpc>
                <a:spcPct val="90000"/>
              </a:lnSpc>
              <a:spcBef>
                <a:spcPts val="1000"/>
              </a:spcBef>
              <a:spcAft>
                <a:spcPts val="0"/>
              </a:spcAft>
              <a:buSzPts val="2000"/>
              <a:buNone/>
            </a:pPr>
            <a:endParaRPr sz="2000" b="1" i="0">
              <a:solidFill>
                <a:srgbClr val="4B5563"/>
              </a:solidFill>
            </a:endParaRPr>
          </a:p>
          <a:p>
            <a:pPr marL="0" lvl="0" indent="0" algn="l" rtl="0">
              <a:lnSpc>
                <a:spcPct val="90000"/>
              </a:lnSpc>
              <a:spcBef>
                <a:spcPts val="1000"/>
              </a:spcBef>
              <a:spcAft>
                <a:spcPts val="0"/>
              </a:spcAft>
              <a:buSzPts val="2000"/>
              <a:buNone/>
            </a:pPr>
            <a:r>
              <a:rPr lang="en-US" sz="2000" b="1" i="0">
                <a:solidFill>
                  <a:srgbClr val="4B5563"/>
                </a:solidFill>
              </a:rPr>
              <a:t>Objectives</a:t>
            </a:r>
            <a:endParaRPr sz="2000" b="0" i="0">
              <a:solidFill>
                <a:srgbClr val="4B5563"/>
              </a:solidFill>
            </a:endParaRPr>
          </a:p>
          <a:p>
            <a:pPr marL="0" lvl="0" indent="0" algn="l" rtl="0">
              <a:lnSpc>
                <a:spcPct val="90000"/>
              </a:lnSpc>
              <a:spcBef>
                <a:spcPts val="1000"/>
              </a:spcBef>
              <a:spcAft>
                <a:spcPts val="0"/>
              </a:spcAft>
              <a:buSzPts val="2000"/>
              <a:buNone/>
            </a:pPr>
            <a:r>
              <a:rPr lang="en-US" sz="2000" b="0" i="0">
                <a:solidFill>
                  <a:srgbClr val="4B5563"/>
                </a:solidFill>
              </a:rPr>
              <a:t>The objectives of this Panel are:</a:t>
            </a:r>
            <a:endParaRPr/>
          </a:p>
          <a:p>
            <a:pPr marL="228600" lvl="0" indent="-228600" algn="l" rtl="0">
              <a:lnSpc>
                <a:spcPct val="90000"/>
              </a:lnSpc>
              <a:spcBef>
                <a:spcPts val="1000"/>
              </a:spcBef>
              <a:spcAft>
                <a:spcPts val="0"/>
              </a:spcAft>
              <a:buSzPts val="2000"/>
              <a:buFont typeface="Calibri"/>
              <a:buAutoNum type="arabicPeriod"/>
            </a:pPr>
            <a:r>
              <a:rPr lang="en-US" sz="2000" b="0" i="0">
                <a:solidFill>
                  <a:srgbClr val="4B5563"/>
                </a:solidFill>
              </a:rPr>
              <a:t>Work with the Institute of Navigation (ION) and the PLANS Executive Committee to select and support volunteers for PLANS (e.g., track chairs, session chairs, etc.).</a:t>
            </a:r>
            <a:endParaRPr/>
          </a:p>
          <a:p>
            <a:pPr marL="228600" lvl="0" indent="-228600" algn="l" rtl="0">
              <a:lnSpc>
                <a:spcPct val="90000"/>
              </a:lnSpc>
              <a:spcBef>
                <a:spcPts val="1000"/>
              </a:spcBef>
              <a:spcAft>
                <a:spcPts val="0"/>
              </a:spcAft>
              <a:buSzPts val="2000"/>
              <a:buFont typeface="Calibri"/>
              <a:buAutoNum type="arabicPeriod"/>
            </a:pPr>
            <a:r>
              <a:rPr lang="en-US" sz="2000" b="0" i="0">
                <a:solidFill>
                  <a:srgbClr val="4B5563"/>
                </a:solidFill>
              </a:rPr>
              <a:t>Maintain a repository of past conference Budgets, Final Reports, Best Practices and lessons learned.</a:t>
            </a:r>
            <a:endParaRPr/>
          </a:p>
          <a:p>
            <a:pPr marL="228600" lvl="0" indent="-228600" algn="l" rtl="0">
              <a:lnSpc>
                <a:spcPct val="90000"/>
              </a:lnSpc>
              <a:spcBef>
                <a:spcPts val="1000"/>
              </a:spcBef>
              <a:spcAft>
                <a:spcPts val="0"/>
              </a:spcAft>
              <a:buSzPts val="2000"/>
              <a:buFont typeface="Calibri"/>
              <a:buAutoNum type="arabicPeriod"/>
            </a:pPr>
            <a:r>
              <a:rPr lang="en-US" sz="2000" b="0" i="0">
                <a:solidFill>
                  <a:srgbClr val="4B5563"/>
                </a:solidFill>
              </a:rPr>
              <a:t>Promote the submission of navigation manuscripts to the IEEE Transactions on Aerospace and Electronic Systems and the AESS Magazine.</a:t>
            </a:r>
            <a:endParaRPr/>
          </a:p>
          <a:p>
            <a:pPr marL="228600" lvl="0" indent="-228600" algn="l" rtl="0">
              <a:lnSpc>
                <a:spcPct val="90000"/>
              </a:lnSpc>
              <a:spcBef>
                <a:spcPts val="1000"/>
              </a:spcBef>
              <a:spcAft>
                <a:spcPts val="0"/>
              </a:spcAft>
              <a:buSzPts val="2000"/>
              <a:buFont typeface="Calibri"/>
              <a:buAutoNum type="arabicPeriod"/>
            </a:pPr>
            <a:r>
              <a:rPr lang="en-US" sz="2000" b="0" i="0">
                <a:solidFill>
                  <a:srgbClr val="4B5563"/>
                </a:solidFill>
              </a:rPr>
              <a:t>Facilitate NSP nominations/endorsements for Senior Member and Fellow Grade.</a:t>
            </a:r>
            <a:endParaRPr/>
          </a:p>
          <a:p>
            <a:pPr marL="228600" lvl="0" indent="-228600" algn="l" rtl="0">
              <a:lnSpc>
                <a:spcPct val="90000"/>
              </a:lnSpc>
              <a:spcBef>
                <a:spcPts val="1000"/>
              </a:spcBef>
              <a:spcAft>
                <a:spcPts val="0"/>
              </a:spcAft>
              <a:buSzPts val="2000"/>
              <a:buFont typeface="Calibri"/>
              <a:buAutoNum type="arabicPeriod"/>
            </a:pPr>
            <a:r>
              <a:rPr lang="en-US" sz="2000" b="0" i="0">
                <a:solidFill>
                  <a:srgbClr val="4B5563"/>
                </a:solidFill>
              </a:rPr>
              <a:t>Develop, as needed, new conferences related to the NSP’s areas of interest.</a:t>
            </a:r>
            <a:endParaRPr sz="2000"/>
          </a:p>
          <a:p>
            <a:pPr marL="228600" lvl="0" indent="-101600" algn="l" rtl="0">
              <a:lnSpc>
                <a:spcPct val="90000"/>
              </a:lnSpc>
              <a:spcBef>
                <a:spcPts val="1000"/>
              </a:spcBef>
              <a:spcAft>
                <a:spcPts val="0"/>
              </a:spcAft>
              <a:buClr>
                <a:srgbClr val="0C70AC"/>
              </a:buClr>
              <a:buSzPts val="2000"/>
              <a:buFont typeface="Arial"/>
              <a:buNone/>
            </a:pPr>
            <a:endParaRPr sz="2000"/>
          </a:p>
        </p:txBody>
      </p:sp>
      <p:sp>
        <p:nvSpPr>
          <p:cNvPr id="337" name="Google Shape;337;p32"/>
          <p:cNvSpPr txBox="1">
            <a:spLocks noGrp="1"/>
          </p:cNvSpPr>
          <p:nvPr>
            <p:ph type="dt" idx="10"/>
          </p:nvPr>
        </p:nvSpPr>
        <p:spPr>
          <a:xfrm>
            <a:off x="1625600" y="6172201"/>
            <a:ext cx="41656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000">
                <a:solidFill>
                  <a:srgbClr val="898989"/>
                </a:solidFill>
                <a:latin typeface="Arial"/>
                <a:ea typeface="Arial"/>
                <a:cs typeface="Arial"/>
                <a:sym typeface="Arial"/>
              </a:rPr>
              <a:t>10/18/2024</a:t>
            </a:r>
            <a:endParaRPr sz="1000">
              <a:solidFill>
                <a:srgbClr val="898989"/>
              </a:solidFill>
              <a:latin typeface="Arial"/>
              <a:ea typeface="Arial"/>
              <a:cs typeface="Arial"/>
              <a:sym typeface="Arial"/>
            </a:endParaRPr>
          </a:p>
        </p:txBody>
      </p:sp>
      <p:sp>
        <p:nvSpPr>
          <p:cNvPr id="338" name="Google Shape;338;p32"/>
          <p:cNvSpPr txBox="1">
            <a:spLocks noGrp="1"/>
          </p:cNvSpPr>
          <p:nvPr>
            <p:ph type="sldNum" idx="12"/>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32</a:t>
            </a:fld>
            <a:endParaRPr sz="1800">
              <a:solidFill>
                <a:schemeClr val="dk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33"/>
          <p:cNvSpPr txBox="1">
            <a:spLocks noGrp="1"/>
          </p:cNvSpPr>
          <p:nvPr>
            <p:ph type="title"/>
          </p:nvPr>
        </p:nvSpPr>
        <p:spPr>
          <a:xfrm>
            <a:off x="734807" y="59679"/>
            <a:ext cx="10515600" cy="48339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2800"/>
              <a:buFont typeface="Calibri"/>
              <a:buNone/>
            </a:pPr>
            <a:r>
              <a:rPr lang="en-US" sz="2800"/>
              <a:t>2024 Navigation Systems Panel Activities</a:t>
            </a:r>
            <a:endParaRPr/>
          </a:p>
        </p:txBody>
      </p:sp>
      <p:sp>
        <p:nvSpPr>
          <p:cNvPr id="345" name="Google Shape;345;p33"/>
          <p:cNvSpPr txBox="1">
            <a:spLocks noGrp="1"/>
          </p:cNvSpPr>
          <p:nvPr>
            <p:ph type="body" idx="1"/>
          </p:nvPr>
        </p:nvSpPr>
        <p:spPr>
          <a:xfrm>
            <a:off x="526774" y="1037380"/>
            <a:ext cx="11151704" cy="539689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800"/>
              <a:buNone/>
            </a:pPr>
            <a:r>
              <a:rPr lang="en-US" sz="1800" u="sng"/>
              <a:t>Panel Meetings</a:t>
            </a:r>
            <a:endParaRPr/>
          </a:p>
          <a:p>
            <a:pPr marL="228600" lvl="0" indent="-228600" algn="l" rtl="0">
              <a:lnSpc>
                <a:spcPct val="100000"/>
              </a:lnSpc>
              <a:spcBef>
                <a:spcPts val="200"/>
              </a:spcBef>
              <a:spcAft>
                <a:spcPts val="0"/>
              </a:spcAft>
              <a:buSzPts val="1600"/>
              <a:buChar char="•"/>
            </a:pPr>
            <a:r>
              <a:rPr lang="en-US" sz="1600"/>
              <a:t>Virtual meetings in January 2024, April 2024, August 2024.</a:t>
            </a:r>
            <a:endParaRPr/>
          </a:p>
          <a:p>
            <a:pPr marL="228600" lvl="0" indent="-228600" algn="l" rtl="0">
              <a:lnSpc>
                <a:spcPct val="100000"/>
              </a:lnSpc>
              <a:spcBef>
                <a:spcPts val="200"/>
              </a:spcBef>
              <a:spcAft>
                <a:spcPts val="0"/>
              </a:spcAft>
              <a:buSzPts val="1600"/>
              <a:buChar char="•"/>
            </a:pPr>
            <a:r>
              <a:rPr lang="en-US" sz="1600"/>
              <a:t>In-person meeting in September 2024 at ION GNSS+ Conference, Baltimore, MD.</a:t>
            </a:r>
            <a:endParaRPr/>
          </a:p>
          <a:p>
            <a:pPr marL="0" lvl="0" indent="0" algn="l" rtl="0">
              <a:lnSpc>
                <a:spcPct val="90000"/>
              </a:lnSpc>
              <a:spcBef>
                <a:spcPts val="1000"/>
              </a:spcBef>
              <a:spcAft>
                <a:spcPts val="0"/>
              </a:spcAft>
              <a:buSzPts val="1800"/>
              <a:buNone/>
            </a:pPr>
            <a:r>
              <a:rPr lang="en-US" sz="1800" u="sng"/>
              <a:t>Vision and Perspectives</a:t>
            </a:r>
            <a:endParaRPr/>
          </a:p>
          <a:p>
            <a:pPr marL="0" lvl="0" indent="0" algn="l" rtl="0">
              <a:lnSpc>
                <a:spcPct val="90000"/>
              </a:lnSpc>
              <a:spcBef>
                <a:spcPts val="1000"/>
              </a:spcBef>
              <a:spcAft>
                <a:spcPts val="0"/>
              </a:spcAft>
              <a:buSzPts val="1600"/>
              <a:buNone/>
            </a:pPr>
            <a:r>
              <a:rPr lang="en-US" sz="1600"/>
              <a:t>NSP Chair Zak Kassas co-authored with AESS Committee on Vision and Perspectives members E. Cianca, J. Dauncey, G. Fasano, W. Nel, and M. Ruggieri an article titled “Autonomy for sustainability: An AESS vision and perspective,” published in IEEE AES Magazine, June 2024.</a:t>
            </a:r>
            <a:endParaRPr/>
          </a:p>
          <a:p>
            <a:pPr marL="0" lvl="0" indent="0" algn="l" rtl="0">
              <a:lnSpc>
                <a:spcPct val="90000"/>
              </a:lnSpc>
              <a:spcBef>
                <a:spcPts val="1000"/>
              </a:spcBef>
              <a:spcAft>
                <a:spcPts val="0"/>
              </a:spcAft>
              <a:buSzPts val="1800"/>
              <a:buNone/>
            </a:pPr>
            <a:r>
              <a:rPr lang="en-US" sz="1800" u="sng"/>
              <a:t>TAES Special Section</a:t>
            </a:r>
            <a:endParaRPr/>
          </a:p>
          <a:p>
            <a:pPr marL="0" lvl="0" indent="0" algn="l" rtl="0">
              <a:lnSpc>
                <a:spcPct val="90000"/>
              </a:lnSpc>
              <a:spcBef>
                <a:spcPts val="1000"/>
              </a:spcBef>
              <a:spcAft>
                <a:spcPts val="0"/>
              </a:spcAft>
              <a:buSzPts val="1600"/>
              <a:buNone/>
            </a:pPr>
            <a:r>
              <a:rPr lang="en-US" sz="1600"/>
              <a:t>NSP members K. Yu, J. Dunik, M. Braasch, P. Closas, and F. Dovis organized a special section in IEEE TAES titled “Machine Learning Methods for Aerial and Space Positioning and Navigation,” June 2024</a:t>
            </a:r>
            <a:endParaRPr/>
          </a:p>
          <a:p>
            <a:pPr marL="0" lvl="0" indent="0" algn="l" rtl="0">
              <a:lnSpc>
                <a:spcPct val="90000"/>
              </a:lnSpc>
              <a:spcBef>
                <a:spcPts val="1000"/>
              </a:spcBef>
              <a:spcAft>
                <a:spcPts val="0"/>
              </a:spcAft>
              <a:buSzPts val="1800"/>
              <a:buNone/>
            </a:pPr>
            <a:r>
              <a:rPr lang="en-US" sz="1800" u="sng"/>
              <a:t>Distinguished Lectures</a:t>
            </a:r>
            <a:endParaRPr/>
          </a:p>
          <a:p>
            <a:pPr marL="0" lvl="0" indent="0" algn="l" rtl="0">
              <a:lnSpc>
                <a:spcPct val="90000"/>
              </a:lnSpc>
              <a:spcBef>
                <a:spcPts val="1000"/>
              </a:spcBef>
              <a:spcAft>
                <a:spcPts val="0"/>
              </a:spcAft>
              <a:buSzPts val="1600"/>
              <a:buNone/>
            </a:pPr>
            <a:r>
              <a:rPr lang="en-US" sz="1600"/>
              <a:t>Panelists Braasch and Kassas delivered virtual and in-person Distinguished Lectures on topics related to the panel’s scope (navigation systems).</a:t>
            </a:r>
            <a:endParaRPr sz="1050"/>
          </a:p>
          <a:p>
            <a:pPr marL="0" lvl="0" indent="0" algn="l" rtl="0">
              <a:lnSpc>
                <a:spcPct val="90000"/>
              </a:lnSpc>
              <a:spcBef>
                <a:spcPts val="400"/>
              </a:spcBef>
              <a:spcAft>
                <a:spcPts val="0"/>
              </a:spcAft>
              <a:buSzPts val="1800"/>
              <a:buNone/>
            </a:pPr>
            <a:r>
              <a:rPr lang="en-US" sz="1800" u="sng"/>
              <a:t>Panel Bylaws</a:t>
            </a:r>
            <a:endParaRPr sz="1600"/>
          </a:p>
          <a:p>
            <a:pPr marL="0" lvl="0" indent="0" algn="l" rtl="0">
              <a:lnSpc>
                <a:spcPct val="90000"/>
              </a:lnSpc>
              <a:spcBef>
                <a:spcPts val="400"/>
              </a:spcBef>
              <a:spcAft>
                <a:spcPts val="0"/>
              </a:spcAft>
              <a:buSzPts val="1600"/>
              <a:buNone/>
            </a:pPr>
            <a:r>
              <a:rPr lang="en-US" sz="1600"/>
              <a:t>Panel bylaws were revised to specify how membership in the panel is established, namely</a:t>
            </a:r>
            <a:endParaRPr/>
          </a:p>
          <a:p>
            <a:pPr marL="0" lvl="0" indent="0" algn="l" rtl="0">
              <a:lnSpc>
                <a:spcPct val="90000"/>
              </a:lnSpc>
              <a:spcBef>
                <a:spcPts val="400"/>
              </a:spcBef>
              <a:spcAft>
                <a:spcPts val="0"/>
              </a:spcAft>
              <a:buSzPts val="1600"/>
              <a:buNone/>
            </a:pPr>
            <a:r>
              <a:rPr lang="en-US" sz="1600"/>
              <a:t>“</a:t>
            </a:r>
            <a:r>
              <a:rPr lang="en-US" sz="1600" i="1"/>
              <a:t>Membership to the Panel can be via nomination by current panel members or via self-nomination. Upon receiving a nomination, the Chair will inform the Panel members. The candidate's credentials will be discussed by the Panel, leading to a vote. An "in-favor" vote from 2/3 of the Panel members is needed to join the Panel</a:t>
            </a:r>
            <a:r>
              <a:rPr lang="en-US" sz="1600"/>
              <a:t>.”</a:t>
            </a:r>
            <a:endParaRPr/>
          </a:p>
        </p:txBody>
      </p:sp>
      <p:sp>
        <p:nvSpPr>
          <p:cNvPr id="346" name="Google Shape;346;p33"/>
          <p:cNvSpPr txBox="1">
            <a:spLocks noGrp="1"/>
          </p:cNvSpPr>
          <p:nvPr>
            <p:ph type="dt" idx="10"/>
          </p:nvPr>
        </p:nvSpPr>
        <p:spPr>
          <a:xfrm>
            <a:off x="1625600" y="6281530"/>
            <a:ext cx="41656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898989"/>
              </a:buClr>
              <a:buSzPts val="1000"/>
              <a:buFont typeface="Arial"/>
              <a:buNone/>
            </a:pPr>
            <a:r>
              <a:rPr lang="en-US" sz="1000">
                <a:solidFill>
                  <a:srgbClr val="898989"/>
                </a:solidFill>
                <a:latin typeface="Arial"/>
                <a:ea typeface="Arial"/>
                <a:cs typeface="Arial"/>
                <a:sym typeface="Arial"/>
              </a:rPr>
              <a:t>10/18/2024</a:t>
            </a:r>
            <a:endParaRPr sz="1000">
              <a:solidFill>
                <a:srgbClr val="898989"/>
              </a:solidFill>
              <a:latin typeface="Arial"/>
              <a:ea typeface="Arial"/>
              <a:cs typeface="Arial"/>
              <a:sym typeface="Arial"/>
            </a:endParaRPr>
          </a:p>
        </p:txBody>
      </p:sp>
      <p:sp>
        <p:nvSpPr>
          <p:cNvPr id="347" name="Google Shape;347;p33"/>
          <p:cNvSpPr txBox="1">
            <a:spLocks noGrp="1"/>
          </p:cNvSpPr>
          <p:nvPr>
            <p:ph type="sldNum" idx="12"/>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898989"/>
              </a:buClr>
              <a:buSzPts val="1000"/>
              <a:buFont typeface="Arial"/>
              <a:buNone/>
            </a:pPr>
            <a:fld id="{00000000-1234-1234-1234-123412341234}" type="slidenum">
              <a:rPr lang="en-US" sz="1000">
                <a:solidFill>
                  <a:srgbClr val="898989"/>
                </a:solidFill>
                <a:latin typeface="Arial"/>
                <a:ea typeface="Arial"/>
                <a:cs typeface="Arial"/>
                <a:sym typeface="Arial"/>
              </a:rPr>
              <a:t>33</a:t>
            </a:fld>
            <a:endParaRPr sz="1000">
              <a:solidFill>
                <a:srgbClr val="898989"/>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34"/>
          <p:cNvSpPr txBox="1">
            <a:spLocks noGrp="1"/>
          </p:cNvSpPr>
          <p:nvPr>
            <p:ph type="title"/>
          </p:nvPr>
        </p:nvSpPr>
        <p:spPr>
          <a:xfrm>
            <a:off x="734807" y="59679"/>
            <a:ext cx="10515600" cy="48339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2800"/>
              <a:buFont typeface="Calibri"/>
              <a:buNone/>
            </a:pPr>
            <a:r>
              <a:rPr lang="en-US" sz="2800"/>
              <a:t>2024 Navigation Systems Panel Activities</a:t>
            </a:r>
            <a:endParaRPr/>
          </a:p>
        </p:txBody>
      </p:sp>
      <p:sp>
        <p:nvSpPr>
          <p:cNvPr id="354" name="Google Shape;354;p34"/>
          <p:cNvSpPr txBox="1">
            <a:spLocks noGrp="1"/>
          </p:cNvSpPr>
          <p:nvPr>
            <p:ph type="body" idx="1"/>
          </p:nvPr>
        </p:nvSpPr>
        <p:spPr>
          <a:xfrm>
            <a:off x="526774" y="838600"/>
            <a:ext cx="11151704" cy="539689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800"/>
              <a:buNone/>
            </a:pPr>
            <a:r>
              <a:rPr lang="en-US" sz="1800" u="sng"/>
              <a:t>Membership</a:t>
            </a:r>
            <a:endParaRPr sz="2000" u="sng"/>
          </a:p>
          <a:p>
            <a:pPr marL="0" lvl="0" indent="0" algn="l" rtl="0">
              <a:lnSpc>
                <a:spcPct val="90000"/>
              </a:lnSpc>
              <a:spcBef>
                <a:spcPts val="400"/>
              </a:spcBef>
              <a:spcAft>
                <a:spcPts val="0"/>
              </a:spcAft>
              <a:buSzPts val="1800"/>
              <a:buNone/>
            </a:pPr>
            <a:r>
              <a:rPr lang="en-US" sz="1800"/>
              <a:t>Membership was updated to add Dr. Elena Simona Lohan, Tampere University, Finland, while Dr. Mike Veth left the panel.</a:t>
            </a:r>
            <a:endParaRPr sz="1800" u="sng"/>
          </a:p>
          <a:p>
            <a:pPr marL="0" lvl="0" indent="0" algn="l" rtl="0">
              <a:lnSpc>
                <a:spcPct val="90000"/>
              </a:lnSpc>
              <a:spcBef>
                <a:spcPts val="1000"/>
              </a:spcBef>
              <a:spcAft>
                <a:spcPts val="0"/>
              </a:spcAft>
              <a:buSzPts val="1800"/>
              <a:buNone/>
            </a:pPr>
            <a:r>
              <a:rPr lang="en-US" sz="1800" u="sng"/>
              <a:t>Conference Activities</a:t>
            </a:r>
            <a:endParaRPr/>
          </a:p>
          <a:p>
            <a:pPr marL="228600" lvl="0" indent="-228600" algn="l" rtl="0">
              <a:lnSpc>
                <a:spcPct val="90000"/>
              </a:lnSpc>
              <a:spcBef>
                <a:spcPts val="400"/>
              </a:spcBef>
              <a:spcAft>
                <a:spcPts val="0"/>
              </a:spcAft>
              <a:buSzPts val="1800"/>
              <a:buChar char="•"/>
            </a:pPr>
            <a:r>
              <a:rPr lang="en-US" sz="1800"/>
              <a:t>The NSP was heavily engaged with organization of IEEE/ION PLANS 2025 </a:t>
            </a:r>
            <a:endParaRPr/>
          </a:p>
          <a:p>
            <a:pPr marL="685800" lvl="1" indent="-228600" algn="l" rtl="0">
              <a:lnSpc>
                <a:spcPct val="90000"/>
              </a:lnSpc>
              <a:spcBef>
                <a:spcPts val="400"/>
              </a:spcBef>
              <a:spcAft>
                <a:spcPts val="0"/>
              </a:spcAft>
              <a:buSzPts val="1800"/>
              <a:buChar char="•"/>
            </a:pPr>
            <a:r>
              <a:rPr lang="en-US" sz="1800"/>
              <a:t>Two of the four Track Chairs are NSP Members: Z. Kassas and T. Pany</a:t>
            </a:r>
            <a:endParaRPr/>
          </a:p>
          <a:p>
            <a:pPr marL="685800" lvl="1" indent="-228600" algn="l" rtl="0">
              <a:lnSpc>
                <a:spcPct val="90000"/>
              </a:lnSpc>
              <a:spcBef>
                <a:spcPts val="400"/>
              </a:spcBef>
              <a:spcAft>
                <a:spcPts val="0"/>
              </a:spcAft>
              <a:buSzPts val="1800"/>
              <a:buChar char="•"/>
            </a:pPr>
            <a:r>
              <a:rPr lang="en-US" sz="1800"/>
              <a:t>The NSP worked NSP-nominated PLANS Program Chair (Christian Gentner, German Aerospace Institute- DLR) on several initiatives for IEEE/ION PLANS</a:t>
            </a:r>
            <a:endParaRPr/>
          </a:p>
          <a:p>
            <a:pPr marL="1143000" lvl="2" indent="-228600" algn="l" rtl="0">
              <a:lnSpc>
                <a:spcPct val="90000"/>
              </a:lnSpc>
              <a:spcBef>
                <a:spcPts val="400"/>
              </a:spcBef>
              <a:spcAft>
                <a:spcPts val="0"/>
              </a:spcAft>
              <a:buSzPts val="1600"/>
              <a:buChar char="•"/>
            </a:pPr>
            <a:r>
              <a:rPr lang="en-US" sz="1600"/>
              <a:t>Added a Plenary Presentation to the conference and identified the inaugural plenary presenter: Dr. Brad Parkinson, who is considered the “Father of GPS”</a:t>
            </a:r>
            <a:endParaRPr/>
          </a:p>
          <a:p>
            <a:pPr marL="1143000" lvl="2" indent="-228600" algn="l" rtl="0">
              <a:lnSpc>
                <a:spcPct val="90000"/>
              </a:lnSpc>
              <a:spcBef>
                <a:spcPts val="400"/>
              </a:spcBef>
              <a:spcAft>
                <a:spcPts val="0"/>
              </a:spcAft>
              <a:buSzPts val="1600"/>
              <a:buChar char="•"/>
            </a:pPr>
            <a:r>
              <a:rPr lang="en-US" sz="1600"/>
              <a:t>Helped identify a diverse set of Session Chairs, focusing on quality aspects</a:t>
            </a:r>
            <a:endParaRPr/>
          </a:p>
          <a:p>
            <a:pPr marL="1143000" lvl="2" indent="-228600" algn="l" rtl="0">
              <a:lnSpc>
                <a:spcPct val="90000"/>
              </a:lnSpc>
              <a:spcBef>
                <a:spcPts val="400"/>
              </a:spcBef>
              <a:spcAft>
                <a:spcPts val="0"/>
              </a:spcAft>
              <a:buSzPts val="1600"/>
              <a:buChar char="•"/>
            </a:pPr>
            <a:r>
              <a:rPr lang="en-US" sz="1600"/>
              <a:t>Introduced new sessions in timely topics, while phasing out older topics</a:t>
            </a:r>
            <a:endParaRPr/>
          </a:p>
          <a:p>
            <a:pPr marL="1143000" lvl="2" indent="-228600" algn="l" rtl="0">
              <a:lnSpc>
                <a:spcPct val="90000"/>
              </a:lnSpc>
              <a:spcBef>
                <a:spcPts val="400"/>
              </a:spcBef>
              <a:spcAft>
                <a:spcPts val="0"/>
              </a:spcAft>
              <a:buSzPts val="1600"/>
              <a:buChar char="•"/>
            </a:pPr>
            <a:r>
              <a:rPr lang="en-US" sz="1600"/>
              <a:t>Added 4 Invited Sessions in some of the hottest topics in positioning, navigation, and timing (PNT): Cutting-Edge Inertial-Based Pedestrian Localization; Frontiers of GNSS; Frontiers of Radionavigation: Signals of Opportunity, 5G, LEO, and Beyond; Optimization for PNT and Sensor Fusion</a:t>
            </a:r>
            <a:endParaRPr/>
          </a:p>
          <a:p>
            <a:pPr marL="1143000" lvl="2" indent="-152400" algn="l" rtl="0">
              <a:lnSpc>
                <a:spcPct val="90000"/>
              </a:lnSpc>
              <a:spcBef>
                <a:spcPts val="400"/>
              </a:spcBef>
              <a:spcAft>
                <a:spcPts val="0"/>
              </a:spcAft>
              <a:buSzPts val="1200"/>
              <a:buNone/>
            </a:pPr>
            <a:endParaRPr sz="1200"/>
          </a:p>
          <a:p>
            <a:pPr marL="228600" lvl="0" indent="-228600" algn="l" rtl="0">
              <a:lnSpc>
                <a:spcPct val="90000"/>
              </a:lnSpc>
              <a:spcBef>
                <a:spcPts val="400"/>
              </a:spcBef>
              <a:spcAft>
                <a:spcPts val="0"/>
              </a:spcAft>
              <a:buSzPts val="1800"/>
              <a:buChar char="•"/>
            </a:pPr>
            <a:r>
              <a:rPr lang="en-US" sz="1800"/>
              <a:t>The NSP continued discussing the newly created AESS-sponsored conference: “IEEE Navigation Systems Conference” during PLANS “off-years.” German Aerospace (DLR) volunteered to host the conference. NSP discussed with representatives from DLR about the logistics and started planning out the conference’s scope, format, submission process, and key differentiating identity from other navigation conferences. The objective is to get this conference to be a flagship IEEE AESS conference and the highest-quality PNT conference.</a:t>
            </a:r>
            <a:endParaRPr/>
          </a:p>
          <a:p>
            <a:pPr marL="228600" lvl="0" indent="-101600" algn="l" rtl="0">
              <a:lnSpc>
                <a:spcPct val="90000"/>
              </a:lnSpc>
              <a:spcBef>
                <a:spcPts val="1000"/>
              </a:spcBef>
              <a:spcAft>
                <a:spcPts val="0"/>
              </a:spcAft>
              <a:buClr>
                <a:srgbClr val="0C70AC"/>
              </a:buClr>
              <a:buSzPts val="2000"/>
              <a:buFont typeface="Arial"/>
              <a:buNone/>
            </a:pPr>
            <a:endParaRPr sz="2000"/>
          </a:p>
          <a:p>
            <a:pPr marL="685800" lvl="1" indent="-127000" algn="l" rtl="0">
              <a:lnSpc>
                <a:spcPct val="90000"/>
              </a:lnSpc>
              <a:spcBef>
                <a:spcPts val="500"/>
              </a:spcBef>
              <a:spcAft>
                <a:spcPts val="0"/>
              </a:spcAft>
              <a:buSzPts val="1600"/>
              <a:buNone/>
            </a:pPr>
            <a:endParaRPr sz="1600"/>
          </a:p>
          <a:p>
            <a:pPr marL="228600" lvl="0" indent="-76200" algn="l" rtl="0">
              <a:lnSpc>
                <a:spcPct val="90000"/>
              </a:lnSpc>
              <a:spcBef>
                <a:spcPts val="1000"/>
              </a:spcBef>
              <a:spcAft>
                <a:spcPts val="0"/>
              </a:spcAft>
              <a:buClr>
                <a:srgbClr val="0C70AC"/>
              </a:buClr>
              <a:buSzPts val="2400"/>
              <a:buFont typeface="Arial"/>
              <a:buNone/>
            </a:pPr>
            <a:endParaRPr sz="2400"/>
          </a:p>
          <a:p>
            <a:pPr marL="228600" lvl="0" indent="-101600" algn="l" rtl="0">
              <a:lnSpc>
                <a:spcPct val="90000"/>
              </a:lnSpc>
              <a:spcBef>
                <a:spcPts val="1000"/>
              </a:spcBef>
              <a:spcAft>
                <a:spcPts val="0"/>
              </a:spcAft>
              <a:buClr>
                <a:srgbClr val="0C70AC"/>
              </a:buClr>
              <a:buSzPts val="2000"/>
              <a:buFont typeface="Arial"/>
              <a:buNone/>
            </a:pPr>
            <a:endParaRPr sz="2000"/>
          </a:p>
          <a:p>
            <a:pPr marL="457200" lvl="1" indent="0" algn="l" rtl="0">
              <a:lnSpc>
                <a:spcPct val="90000"/>
              </a:lnSpc>
              <a:spcBef>
                <a:spcPts val="500"/>
              </a:spcBef>
              <a:spcAft>
                <a:spcPts val="0"/>
              </a:spcAft>
              <a:buSzPts val="1200"/>
              <a:buNone/>
            </a:pPr>
            <a:endParaRPr sz="1200"/>
          </a:p>
        </p:txBody>
      </p:sp>
      <p:sp>
        <p:nvSpPr>
          <p:cNvPr id="355" name="Google Shape;355;p34"/>
          <p:cNvSpPr txBox="1">
            <a:spLocks noGrp="1"/>
          </p:cNvSpPr>
          <p:nvPr>
            <p:ph type="dt" idx="10"/>
          </p:nvPr>
        </p:nvSpPr>
        <p:spPr>
          <a:xfrm>
            <a:off x="1625600" y="6430617"/>
            <a:ext cx="41656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898989"/>
              </a:buClr>
              <a:buSzPts val="1000"/>
              <a:buFont typeface="Arial"/>
              <a:buNone/>
            </a:pPr>
            <a:r>
              <a:rPr lang="en-US" sz="1000">
                <a:solidFill>
                  <a:srgbClr val="898989"/>
                </a:solidFill>
                <a:latin typeface="Arial"/>
                <a:ea typeface="Arial"/>
                <a:cs typeface="Arial"/>
                <a:sym typeface="Arial"/>
              </a:rPr>
              <a:t>10/18/2024</a:t>
            </a:r>
            <a:endParaRPr sz="1000">
              <a:solidFill>
                <a:srgbClr val="898989"/>
              </a:solidFill>
              <a:latin typeface="Arial"/>
              <a:ea typeface="Arial"/>
              <a:cs typeface="Arial"/>
              <a:sym typeface="Arial"/>
            </a:endParaRPr>
          </a:p>
        </p:txBody>
      </p:sp>
      <p:sp>
        <p:nvSpPr>
          <p:cNvPr id="356" name="Google Shape;356;p34"/>
          <p:cNvSpPr txBox="1">
            <a:spLocks noGrp="1"/>
          </p:cNvSpPr>
          <p:nvPr>
            <p:ph type="sldNum" idx="12"/>
          </p:nvPr>
        </p:nvSpPr>
        <p:spPr>
          <a:xfrm>
            <a:off x="4038600" y="6485557"/>
            <a:ext cx="41148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898989"/>
              </a:buClr>
              <a:buSzPts val="1000"/>
              <a:buFont typeface="Arial"/>
              <a:buNone/>
            </a:pPr>
            <a:fld id="{00000000-1234-1234-1234-123412341234}" type="slidenum">
              <a:rPr lang="en-US" sz="1000">
                <a:solidFill>
                  <a:srgbClr val="898989"/>
                </a:solidFill>
                <a:latin typeface="Arial"/>
                <a:ea typeface="Arial"/>
                <a:cs typeface="Arial"/>
                <a:sym typeface="Arial"/>
              </a:rPr>
              <a:t>34</a:t>
            </a:fld>
            <a:endParaRPr sz="1000">
              <a:solidFill>
                <a:srgbClr val="898989"/>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35"/>
          <p:cNvSpPr/>
          <p:nvPr/>
        </p:nvSpPr>
        <p:spPr>
          <a:xfrm>
            <a:off x="4827402" y="2016895"/>
            <a:ext cx="6881887" cy="99829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SzPts val="3600"/>
              <a:buFont typeface="Calibri"/>
              <a:buNone/>
            </a:pPr>
            <a:r>
              <a:rPr lang="en-US" sz="3600" b="1" i="0">
                <a:solidFill>
                  <a:schemeClr val="lt1"/>
                </a:solidFill>
                <a:latin typeface="Calibri"/>
                <a:ea typeface="Calibri"/>
                <a:cs typeface="Calibri"/>
                <a:sym typeface="Calibri"/>
              </a:rPr>
              <a:t>Radar Systems Panel</a:t>
            </a:r>
            <a:endParaRPr sz="1800">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lt1"/>
              </a:buClr>
              <a:buSzPts val="3200"/>
              <a:buFont typeface="Calibri"/>
              <a:buNone/>
            </a:pPr>
            <a:r>
              <a:rPr lang="en-US" sz="3200" b="1" i="0">
                <a:solidFill>
                  <a:schemeClr val="lt1"/>
                </a:solidFill>
                <a:latin typeface="Calibri"/>
                <a:ea typeface="Calibri"/>
                <a:cs typeface="Calibri"/>
                <a:sym typeface="Calibri"/>
              </a:rPr>
              <a:t>Report to BoG TechOps Panel</a:t>
            </a:r>
            <a:endParaRPr sz="3600" b="1" i="0">
              <a:solidFill>
                <a:schemeClr val="lt1"/>
              </a:solidFill>
              <a:latin typeface="Calibri"/>
              <a:ea typeface="Calibri"/>
              <a:cs typeface="Calibri"/>
              <a:sym typeface="Calibri"/>
            </a:endParaRPr>
          </a:p>
        </p:txBody>
      </p:sp>
      <p:sp>
        <p:nvSpPr>
          <p:cNvPr id="362" name="Google Shape;362;p35"/>
          <p:cNvSpPr/>
          <p:nvPr/>
        </p:nvSpPr>
        <p:spPr>
          <a:xfrm>
            <a:off x="4827402" y="3222436"/>
            <a:ext cx="6881887" cy="2263963"/>
          </a:xfrm>
          <a:prstGeom prst="rect">
            <a:avLst/>
          </a:prstGeom>
          <a:noFill/>
          <a:ln>
            <a:noFill/>
          </a:ln>
        </p:spPr>
        <p:txBody>
          <a:bodyPr spcFirstLastPara="1" wrap="square" lIns="91425" tIns="45700" rIns="91425" bIns="45700" anchor="t" anchorCtr="0">
            <a:normAutofit/>
          </a:bodyPr>
          <a:lstStyle/>
          <a:p>
            <a:pPr marL="0" marR="0" lvl="0" indent="0" algn="l" rtl="0">
              <a:lnSpc>
                <a:spcPct val="70000"/>
              </a:lnSpc>
              <a:spcBef>
                <a:spcPts val="0"/>
              </a:spcBef>
              <a:spcAft>
                <a:spcPts val="0"/>
              </a:spcAft>
              <a:buClr>
                <a:srgbClr val="0066A1"/>
              </a:buClr>
              <a:buSzPts val="2682"/>
              <a:buFont typeface="Merriweather Sans"/>
              <a:buNone/>
            </a:pPr>
            <a:r>
              <a:rPr lang="en-US" sz="2682" b="1" i="1">
                <a:solidFill>
                  <a:srgbClr val="D8D8D8"/>
                </a:solidFill>
                <a:latin typeface="Calibri"/>
                <a:ea typeface="Calibri"/>
                <a:cs typeface="Calibri"/>
                <a:sym typeface="Calibri"/>
              </a:rPr>
              <a:t>Laura Anitori</a:t>
            </a:r>
            <a:endParaRPr sz="1800">
              <a:solidFill>
                <a:schemeClr val="dk1"/>
              </a:solidFill>
              <a:latin typeface="Calibri"/>
              <a:ea typeface="Calibri"/>
              <a:cs typeface="Calibri"/>
              <a:sym typeface="Calibri"/>
            </a:endParaRPr>
          </a:p>
          <a:p>
            <a:pPr marL="0" marR="0" lvl="0" indent="0" algn="l" rtl="0">
              <a:lnSpc>
                <a:spcPct val="70000"/>
              </a:lnSpc>
              <a:spcBef>
                <a:spcPts val="1000"/>
              </a:spcBef>
              <a:spcAft>
                <a:spcPts val="0"/>
              </a:spcAft>
              <a:buClr>
                <a:srgbClr val="0066A1"/>
              </a:buClr>
              <a:buSzPts val="2682"/>
              <a:buFont typeface="Merriweather Sans"/>
              <a:buNone/>
            </a:pPr>
            <a:r>
              <a:rPr lang="en-US" sz="2682" b="1" i="1">
                <a:solidFill>
                  <a:srgbClr val="D8D8D8"/>
                </a:solidFill>
                <a:latin typeface="Calibri"/>
                <a:ea typeface="Calibri"/>
                <a:cs typeface="Calibri"/>
                <a:sym typeface="Calibri"/>
              </a:rPr>
              <a:t>Chair, Radar Systems Panel</a:t>
            </a:r>
            <a:endParaRPr sz="1800">
              <a:solidFill>
                <a:schemeClr val="dk1"/>
              </a:solidFill>
              <a:latin typeface="Calibri"/>
              <a:ea typeface="Calibri"/>
              <a:cs typeface="Calibri"/>
              <a:sym typeface="Calibri"/>
            </a:endParaRPr>
          </a:p>
          <a:p>
            <a:pPr marL="0" marR="0" lvl="0" indent="0" algn="l" rtl="0">
              <a:lnSpc>
                <a:spcPct val="70000"/>
              </a:lnSpc>
              <a:spcBef>
                <a:spcPts val="1000"/>
              </a:spcBef>
              <a:spcAft>
                <a:spcPts val="0"/>
              </a:spcAft>
              <a:buClr>
                <a:srgbClr val="0066A1"/>
              </a:buClr>
              <a:buSzPts val="1202"/>
              <a:buFont typeface="Merriweather Sans"/>
              <a:buNone/>
            </a:pPr>
            <a:endParaRPr sz="1202" b="1" i="1">
              <a:solidFill>
                <a:srgbClr val="D8D8D8"/>
              </a:solidFill>
              <a:latin typeface="Calibri"/>
              <a:ea typeface="Calibri"/>
              <a:cs typeface="Calibri"/>
              <a:sym typeface="Calibri"/>
            </a:endParaRPr>
          </a:p>
          <a:p>
            <a:pPr marL="0" marR="0" lvl="0" indent="0" algn="l" rtl="0">
              <a:lnSpc>
                <a:spcPct val="70000"/>
              </a:lnSpc>
              <a:spcBef>
                <a:spcPts val="1000"/>
              </a:spcBef>
              <a:spcAft>
                <a:spcPts val="0"/>
              </a:spcAft>
              <a:buClr>
                <a:srgbClr val="0066A1"/>
              </a:buClr>
              <a:buSzPts val="2035"/>
              <a:buFont typeface="Merriweather Sans"/>
              <a:buNone/>
            </a:pPr>
            <a:r>
              <a:rPr lang="en-US" sz="2035" b="1" i="1">
                <a:solidFill>
                  <a:srgbClr val="D8D8D8"/>
                </a:solidFill>
                <a:latin typeface="Calibri"/>
                <a:ea typeface="Calibri"/>
                <a:cs typeface="Calibri"/>
                <a:sym typeface="Calibri"/>
              </a:rPr>
              <a:t>2024 AESS Fall Board of Governors Meeting</a:t>
            </a:r>
            <a:endParaRPr sz="1800">
              <a:solidFill>
                <a:schemeClr val="dk1"/>
              </a:solidFill>
              <a:latin typeface="Calibri"/>
              <a:ea typeface="Calibri"/>
              <a:cs typeface="Calibri"/>
              <a:sym typeface="Calibri"/>
            </a:endParaRPr>
          </a:p>
          <a:p>
            <a:pPr marL="0" marR="0" lvl="0" indent="0" algn="l" rtl="0">
              <a:lnSpc>
                <a:spcPct val="70000"/>
              </a:lnSpc>
              <a:spcBef>
                <a:spcPts val="1000"/>
              </a:spcBef>
              <a:spcAft>
                <a:spcPts val="0"/>
              </a:spcAft>
              <a:buClr>
                <a:srgbClr val="0066A1"/>
              </a:buClr>
              <a:buSzPts val="2035"/>
              <a:buFont typeface="Merriweather Sans"/>
              <a:buNone/>
            </a:pPr>
            <a:r>
              <a:rPr lang="en-US" sz="2035" b="1" i="1">
                <a:solidFill>
                  <a:srgbClr val="D8D8D8"/>
                </a:solidFill>
                <a:latin typeface="Calibri"/>
                <a:ea typeface="Calibri"/>
                <a:cs typeface="Calibri"/>
                <a:sym typeface="Calibri"/>
              </a:rPr>
              <a:t>October 2024</a:t>
            </a:r>
            <a:endParaRPr sz="1800">
              <a:solidFill>
                <a:schemeClr val="dk1"/>
              </a:solidFill>
              <a:latin typeface="Calibri"/>
              <a:ea typeface="Calibri"/>
              <a:cs typeface="Calibri"/>
              <a:sym typeface="Calibri"/>
            </a:endParaRPr>
          </a:p>
          <a:p>
            <a:pPr marL="0" marR="0" lvl="0" indent="0" algn="l" rtl="0">
              <a:lnSpc>
                <a:spcPct val="70000"/>
              </a:lnSpc>
              <a:spcBef>
                <a:spcPts val="1000"/>
              </a:spcBef>
              <a:spcAft>
                <a:spcPts val="0"/>
              </a:spcAft>
              <a:buClr>
                <a:srgbClr val="0066A1"/>
              </a:buClr>
              <a:buSzPts val="2035"/>
              <a:buFont typeface="Merriweather Sans"/>
              <a:buNone/>
            </a:pPr>
            <a:r>
              <a:rPr lang="en-US" sz="2035" b="1" i="1">
                <a:solidFill>
                  <a:srgbClr val="D8D8D8"/>
                </a:solidFill>
                <a:latin typeface="Calibri"/>
                <a:ea typeface="Calibri"/>
                <a:cs typeface="Calibri"/>
                <a:sym typeface="Calibri"/>
              </a:rPr>
              <a:t>Rennes, France</a:t>
            </a:r>
            <a:endParaRPr sz="1800">
              <a:solidFill>
                <a:schemeClr val="dk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36"/>
          <p:cNvSpPr txBox="1">
            <a:spLocks noGrp="1"/>
          </p:cNvSpPr>
          <p:nvPr>
            <p:ph type="dt" idx="10"/>
          </p:nvPr>
        </p:nvSpPr>
        <p:spPr>
          <a:xfrm>
            <a:off x="1625600" y="6172201"/>
            <a:ext cx="41656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898989"/>
              </a:buClr>
              <a:buSzPts val="1000"/>
              <a:buFont typeface="Arial"/>
              <a:buNone/>
            </a:pPr>
            <a:r>
              <a:rPr lang="en-US" sz="1000">
                <a:solidFill>
                  <a:srgbClr val="898989"/>
                </a:solidFill>
                <a:latin typeface="Arial"/>
                <a:ea typeface="Arial"/>
                <a:cs typeface="Arial"/>
                <a:sym typeface="Arial"/>
              </a:rPr>
              <a:t>5/6/2024</a:t>
            </a:r>
            <a:endParaRPr sz="1000">
              <a:solidFill>
                <a:srgbClr val="898989"/>
              </a:solidFill>
              <a:latin typeface="Arial"/>
              <a:ea typeface="Arial"/>
              <a:cs typeface="Arial"/>
              <a:sym typeface="Arial"/>
            </a:endParaRPr>
          </a:p>
        </p:txBody>
      </p:sp>
      <p:sp>
        <p:nvSpPr>
          <p:cNvPr id="368" name="Google Shape;368;p36"/>
          <p:cNvSpPr txBox="1">
            <a:spLocks noGrp="1"/>
          </p:cNvSpPr>
          <p:nvPr>
            <p:ph type="sldNum" idx="12"/>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fld id="{00000000-1234-1234-1234-123412341234}" type="slidenum">
              <a:rPr lang="en-US" sz="1800">
                <a:solidFill>
                  <a:schemeClr val="dk1"/>
                </a:solidFill>
                <a:latin typeface="Calibri"/>
                <a:ea typeface="Calibri"/>
                <a:cs typeface="Calibri"/>
                <a:sym typeface="Calibri"/>
              </a:rPr>
              <a:t>36</a:t>
            </a:fld>
            <a:endParaRPr sz="1800">
              <a:solidFill>
                <a:schemeClr val="dk1"/>
              </a:solidFill>
              <a:latin typeface="Calibri"/>
              <a:ea typeface="Calibri"/>
              <a:cs typeface="Calibri"/>
              <a:sym typeface="Calibri"/>
            </a:endParaRPr>
          </a:p>
        </p:txBody>
      </p:sp>
      <p:sp>
        <p:nvSpPr>
          <p:cNvPr id="369" name="Google Shape;369;p36"/>
          <p:cNvSpPr txBox="1">
            <a:spLocks noGrp="1"/>
          </p:cNvSpPr>
          <p:nvPr>
            <p:ph type="body" idx="1"/>
          </p:nvPr>
        </p:nvSpPr>
        <p:spPr>
          <a:xfrm>
            <a:off x="675290" y="1361815"/>
            <a:ext cx="10515600" cy="434657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400"/>
              <a:buNone/>
            </a:pPr>
            <a:r>
              <a:rPr lang="en-US" sz="2400"/>
              <a:t>The Radar Systems Panel (RSP) is composed of IEEE members who are representatives of industry, government laboratories, educational institutions and professional societies, and who are active in the domain of Radar.</a:t>
            </a:r>
            <a:endParaRPr/>
          </a:p>
          <a:p>
            <a:pPr marL="0" lvl="0" indent="0" algn="l" rtl="0">
              <a:lnSpc>
                <a:spcPct val="90000"/>
              </a:lnSpc>
              <a:spcBef>
                <a:spcPts val="1400"/>
              </a:spcBef>
              <a:spcAft>
                <a:spcPts val="0"/>
              </a:spcAft>
              <a:buClr>
                <a:schemeClr val="dk1"/>
              </a:buClr>
              <a:buSzPts val="2400"/>
              <a:buNone/>
            </a:pPr>
            <a:r>
              <a:rPr lang="en-US" sz="2400"/>
              <a:t> Its main objectives are:</a:t>
            </a:r>
            <a:endParaRPr/>
          </a:p>
          <a:p>
            <a:pPr marL="539750" lvl="1" indent="-269875" algn="l" rtl="0">
              <a:lnSpc>
                <a:spcPct val="90000"/>
              </a:lnSpc>
              <a:spcBef>
                <a:spcPts val="900"/>
              </a:spcBef>
              <a:spcAft>
                <a:spcPts val="0"/>
              </a:spcAft>
              <a:buClr>
                <a:srgbClr val="595959"/>
              </a:buClr>
              <a:buSzPts val="1800"/>
              <a:buChar char="•"/>
            </a:pPr>
            <a:r>
              <a:rPr lang="en-US" sz="1800"/>
              <a:t>Sustain and oversee the program of IEEE Radar Conferences;</a:t>
            </a:r>
            <a:endParaRPr/>
          </a:p>
          <a:p>
            <a:pPr marL="539750" lvl="1" indent="-269875" algn="l" rtl="0">
              <a:lnSpc>
                <a:spcPct val="90000"/>
              </a:lnSpc>
              <a:spcBef>
                <a:spcPts val="900"/>
              </a:spcBef>
              <a:spcAft>
                <a:spcPts val="0"/>
              </a:spcAft>
              <a:buClr>
                <a:srgbClr val="595959"/>
              </a:buClr>
              <a:buSzPts val="1800"/>
              <a:buChar char="•"/>
            </a:pPr>
            <a:r>
              <a:rPr lang="en-US" sz="1800"/>
              <a:t>Manage the nomination and selection of candidates for IEEE Awards in the domain of radar;</a:t>
            </a:r>
            <a:endParaRPr/>
          </a:p>
          <a:p>
            <a:pPr marL="539750" lvl="1" indent="-269875" algn="l" rtl="0">
              <a:lnSpc>
                <a:spcPct val="90000"/>
              </a:lnSpc>
              <a:spcBef>
                <a:spcPts val="900"/>
              </a:spcBef>
              <a:spcAft>
                <a:spcPts val="0"/>
              </a:spcAft>
              <a:buClr>
                <a:srgbClr val="595959"/>
              </a:buClr>
              <a:buSzPts val="1800"/>
              <a:buChar char="•"/>
            </a:pPr>
            <a:r>
              <a:rPr lang="en-US" sz="1800"/>
              <a:t>Promote and support publications in the domain of radar;</a:t>
            </a:r>
            <a:endParaRPr/>
          </a:p>
          <a:p>
            <a:pPr marL="539750" lvl="1" indent="-269875" algn="l" rtl="0">
              <a:lnSpc>
                <a:spcPct val="90000"/>
              </a:lnSpc>
              <a:spcBef>
                <a:spcPts val="900"/>
              </a:spcBef>
              <a:spcAft>
                <a:spcPts val="0"/>
              </a:spcAft>
              <a:buClr>
                <a:srgbClr val="595959"/>
              </a:buClr>
              <a:buSzPts val="1800"/>
              <a:buChar char="•"/>
            </a:pPr>
            <a:r>
              <a:rPr lang="en-US" sz="1800"/>
              <a:t>Promote educational activities in the domain of radar;</a:t>
            </a:r>
            <a:endParaRPr/>
          </a:p>
          <a:p>
            <a:pPr marL="539750" lvl="1" indent="-269875" algn="l" rtl="0">
              <a:lnSpc>
                <a:spcPct val="90000"/>
              </a:lnSpc>
              <a:spcBef>
                <a:spcPts val="900"/>
              </a:spcBef>
              <a:spcAft>
                <a:spcPts val="0"/>
              </a:spcAft>
              <a:buClr>
                <a:srgbClr val="595959"/>
              </a:buClr>
              <a:buSzPts val="1800"/>
              <a:buChar char="•"/>
            </a:pPr>
            <a:r>
              <a:rPr lang="en-US" sz="1800"/>
              <a:t>Encourage the submission of nominations for IEEE Fellows and Senior Members in the domain of radar; </a:t>
            </a:r>
            <a:endParaRPr/>
          </a:p>
          <a:p>
            <a:pPr marL="539750" lvl="1" indent="-269875" algn="l" rtl="0">
              <a:lnSpc>
                <a:spcPct val="90000"/>
              </a:lnSpc>
              <a:spcBef>
                <a:spcPts val="900"/>
              </a:spcBef>
              <a:spcAft>
                <a:spcPts val="0"/>
              </a:spcAft>
              <a:buClr>
                <a:srgbClr val="595959"/>
              </a:buClr>
              <a:buSzPts val="1800"/>
              <a:buChar char="•"/>
            </a:pPr>
            <a:r>
              <a:rPr lang="en-US" sz="1800"/>
              <a:t>Provide periodic revision of IEEE Standards pertaining to the domain of radar.</a:t>
            </a:r>
            <a:endParaRPr/>
          </a:p>
        </p:txBody>
      </p:sp>
      <p:sp>
        <p:nvSpPr>
          <p:cNvPr id="370" name="Google Shape;370;p36"/>
          <p:cNvSpPr/>
          <p:nvPr/>
        </p:nvSpPr>
        <p:spPr>
          <a:xfrm>
            <a:off x="754685" y="72085"/>
            <a:ext cx="8983291" cy="553336"/>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SzPts val="3400"/>
              <a:buFont typeface="Calibri"/>
              <a:buNone/>
            </a:pPr>
            <a:r>
              <a:rPr lang="en-US" sz="3400" b="1" i="0">
                <a:solidFill>
                  <a:schemeClr val="lt1"/>
                </a:solidFill>
                <a:latin typeface="Calibri"/>
                <a:ea typeface="Calibri"/>
                <a:cs typeface="Calibri"/>
                <a:sym typeface="Calibri"/>
              </a:rPr>
              <a:t>Radar Systems Panel </a:t>
            </a:r>
            <a:endParaRPr sz="1800">
              <a:solidFill>
                <a:schemeClr val="dk1"/>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37"/>
          <p:cNvSpPr txBox="1">
            <a:spLocks noGrp="1"/>
          </p:cNvSpPr>
          <p:nvPr>
            <p:ph type="body" idx="1"/>
          </p:nvPr>
        </p:nvSpPr>
        <p:spPr>
          <a:xfrm>
            <a:off x="829491" y="1026412"/>
            <a:ext cx="10515600" cy="537438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000"/>
              <a:buChar char="•"/>
            </a:pPr>
            <a:r>
              <a:rPr lang="en-US" sz="2000"/>
              <a:t>The RSP meets yearly at IEEE Radar Conferences, and ad-hoc at IEEE Int. Radar conferences. Throughout the year, activities are carried out by the committees via online meetings and emails. </a:t>
            </a:r>
            <a:endParaRPr/>
          </a:p>
          <a:p>
            <a:pPr marL="228600" lvl="0" indent="-228600" algn="l" rtl="0">
              <a:lnSpc>
                <a:spcPct val="90000"/>
              </a:lnSpc>
              <a:spcBef>
                <a:spcPts val="1600"/>
              </a:spcBef>
              <a:spcAft>
                <a:spcPts val="0"/>
              </a:spcAft>
              <a:buClr>
                <a:schemeClr val="dk1"/>
              </a:buClr>
              <a:buSzPts val="2000"/>
              <a:buChar char="•"/>
            </a:pPr>
            <a:r>
              <a:rPr lang="en-US" sz="2000"/>
              <a:t>The RSP consists of 8 committees and also provides representatives to AESS committees, including: </a:t>
            </a:r>
            <a:endParaRPr/>
          </a:p>
          <a:p>
            <a:pPr marL="685800" lvl="1" indent="-228600" algn="l" rtl="0">
              <a:lnSpc>
                <a:spcPct val="150000"/>
              </a:lnSpc>
              <a:spcBef>
                <a:spcPts val="600"/>
              </a:spcBef>
              <a:spcAft>
                <a:spcPts val="0"/>
              </a:spcAft>
              <a:buClr>
                <a:schemeClr val="dk1"/>
              </a:buClr>
              <a:buSzPts val="1800"/>
              <a:buChar char="•"/>
            </a:pPr>
            <a:r>
              <a:rPr lang="en-US" sz="1800"/>
              <a:t>Radar Conference Committee</a:t>
            </a:r>
            <a:endParaRPr/>
          </a:p>
          <a:p>
            <a:pPr marL="685800" lvl="1" indent="-228600" algn="l" rtl="0">
              <a:lnSpc>
                <a:spcPct val="150000"/>
              </a:lnSpc>
              <a:spcBef>
                <a:spcPts val="0"/>
              </a:spcBef>
              <a:spcAft>
                <a:spcPts val="0"/>
              </a:spcAft>
              <a:buClr>
                <a:schemeClr val="dk1"/>
              </a:buClr>
              <a:buSzPts val="1800"/>
              <a:buChar char="•"/>
            </a:pPr>
            <a:r>
              <a:rPr lang="en-US" sz="1800"/>
              <a:t>Awards Committee</a:t>
            </a:r>
            <a:endParaRPr/>
          </a:p>
          <a:p>
            <a:pPr marL="685800" lvl="1" indent="-228600" algn="l" rtl="0">
              <a:lnSpc>
                <a:spcPct val="150000"/>
              </a:lnSpc>
              <a:spcBef>
                <a:spcPts val="0"/>
              </a:spcBef>
              <a:spcAft>
                <a:spcPts val="0"/>
              </a:spcAft>
              <a:buClr>
                <a:schemeClr val="dk1"/>
              </a:buClr>
              <a:buSzPts val="1800"/>
              <a:buChar char="•"/>
            </a:pPr>
            <a:r>
              <a:rPr lang="en-US" sz="1800"/>
              <a:t>Standards Committee</a:t>
            </a:r>
            <a:endParaRPr/>
          </a:p>
          <a:p>
            <a:pPr marL="685800" lvl="1" indent="-228600" algn="l" rtl="0">
              <a:lnSpc>
                <a:spcPct val="150000"/>
              </a:lnSpc>
              <a:spcBef>
                <a:spcPts val="0"/>
              </a:spcBef>
              <a:spcAft>
                <a:spcPts val="0"/>
              </a:spcAft>
              <a:buClr>
                <a:schemeClr val="dk1"/>
              </a:buClr>
              <a:buSzPts val="1800"/>
              <a:buChar char="•"/>
            </a:pPr>
            <a:r>
              <a:rPr lang="en-US" sz="1800"/>
              <a:t>Education Committee</a:t>
            </a:r>
            <a:endParaRPr/>
          </a:p>
          <a:p>
            <a:pPr marL="685800" lvl="1" indent="-228600" algn="l" rtl="0">
              <a:lnSpc>
                <a:spcPct val="150000"/>
              </a:lnSpc>
              <a:spcBef>
                <a:spcPts val="0"/>
              </a:spcBef>
              <a:spcAft>
                <a:spcPts val="0"/>
              </a:spcAft>
              <a:buClr>
                <a:schemeClr val="dk1"/>
              </a:buClr>
              <a:buSzPts val="1800"/>
              <a:buChar char="•"/>
            </a:pPr>
            <a:r>
              <a:rPr lang="en-US" sz="1800"/>
              <a:t>Nomination and Appointments Committee </a:t>
            </a:r>
            <a:endParaRPr/>
          </a:p>
          <a:p>
            <a:pPr marL="685800" lvl="1" indent="-228600" algn="l" rtl="0">
              <a:lnSpc>
                <a:spcPct val="150000"/>
              </a:lnSpc>
              <a:spcBef>
                <a:spcPts val="0"/>
              </a:spcBef>
              <a:spcAft>
                <a:spcPts val="0"/>
              </a:spcAft>
              <a:buClr>
                <a:schemeClr val="dk1"/>
              </a:buClr>
              <a:buSzPts val="1800"/>
              <a:buChar char="•"/>
            </a:pPr>
            <a:r>
              <a:rPr lang="en-US" sz="1800"/>
              <a:t>Spectral Innovation Committee  </a:t>
            </a:r>
            <a:endParaRPr/>
          </a:p>
          <a:p>
            <a:pPr marL="685800" lvl="1" indent="-228600" algn="l" rtl="0">
              <a:lnSpc>
                <a:spcPct val="150000"/>
              </a:lnSpc>
              <a:spcBef>
                <a:spcPts val="0"/>
              </a:spcBef>
              <a:spcAft>
                <a:spcPts val="0"/>
              </a:spcAft>
              <a:buClr>
                <a:schemeClr val="dk1"/>
              </a:buClr>
              <a:buSzPts val="1800"/>
              <a:buChar char="•"/>
            </a:pPr>
            <a:r>
              <a:rPr lang="en-US" sz="1800"/>
              <a:t>Civilian Radar Committee </a:t>
            </a:r>
            <a:endParaRPr/>
          </a:p>
          <a:p>
            <a:pPr marL="685800" lvl="1" indent="-228600" algn="l" rtl="0">
              <a:lnSpc>
                <a:spcPct val="150000"/>
              </a:lnSpc>
              <a:spcBef>
                <a:spcPts val="0"/>
              </a:spcBef>
              <a:spcAft>
                <a:spcPts val="0"/>
              </a:spcAft>
              <a:buClr>
                <a:schemeClr val="dk1"/>
              </a:buClr>
              <a:buSzPts val="1800"/>
              <a:buChar char="•"/>
            </a:pPr>
            <a:r>
              <a:rPr lang="en-US" sz="1800"/>
              <a:t>Publications Committee   </a:t>
            </a:r>
            <a:endParaRPr/>
          </a:p>
          <a:p>
            <a:pPr marL="685800" lvl="1" indent="-228600" algn="l" rtl="0">
              <a:lnSpc>
                <a:spcPct val="150000"/>
              </a:lnSpc>
              <a:spcBef>
                <a:spcPts val="0"/>
              </a:spcBef>
              <a:spcAft>
                <a:spcPts val="0"/>
              </a:spcAft>
              <a:buClr>
                <a:schemeClr val="dk1"/>
              </a:buClr>
              <a:buSzPts val="1800"/>
              <a:buChar char="•"/>
            </a:pPr>
            <a:r>
              <a:rPr lang="en-US" sz="1800"/>
              <a:t>AESS ISAC Working Group (WG) representatives</a:t>
            </a:r>
            <a:endParaRPr/>
          </a:p>
        </p:txBody>
      </p:sp>
      <p:sp>
        <p:nvSpPr>
          <p:cNvPr id="376" name="Google Shape;376;p37"/>
          <p:cNvSpPr/>
          <p:nvPr/>
        </p:nvSpPr>
        <p:spPr>
          <a:xfrm>
            <a:off x="754685" y="72085"/>
            <a:ext cx="8983291" cy="553336"/>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SzPts val="3400"/>
              <a:buFont typeface="Calibri"/>
              <a:buNone/>
            </a:pPr>
            <a:r>
              <a:rPr lang="en-US" sz="3400" b="1" i="0">
                <a:solidFill>
                  <a:schemeClr val="lt1"/>
                </a:solidFill>
                <a:latin typeface="Calibri"/>
                <a:ea typeface="Calibri"/>
                <a:cs typeface="Calibri"/>
                <a:sym typeface="Calibri"/>
              </a:rPr>
              <a:t>RSP Committees</a:t>
            </a:r>
            <a:endParaRPr/>
          </a:p>
        </p:txBody>
      </p:sp>
      <p:sp>
        <p:nvSpPr>
          <p:cNvPr id="377" name="Google Shape;377;p37"/>
          <p:cNvSpPr txBox="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C70AC"/>
              </a:buClr>
              <a:buSzPts val="1800"/>
              <a:buFont typeface="Calibri"/>
              <a:buNone/>
            </a:pPr>
            <a:fld id="{00000000-1234-1234-1234-123412341234}" type="slidenum">
              <a:rPr lang="en-US" sz="1800">
                <a:solidFill>
                  <a:srgbClr val="0C70AC"/>
                </a:solidFill>
                <a:latin typeface="Calibri"/>
                <a:ea typeface="Calibri"/>
                <a:cs typeface="Calibri"/>
                <a:sym typeface="Calibri"/>
              </a:rPr>
              <a:t>37</a:t>
            </a:fld>
            <a:endParaRPr sz="1800">
              <a:solidFill>
                <a:srgbClr val="0C70AC"/>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38"/>
          <p:cNvSpPr txBox="1">
            <a:spLocks noGrp="1"/>
          </p:cNvSpPr>
          <p:nvPr>
            <p:ph type="body" idx="1"/>
          </p:nvPr>
        </p:nvSpPr>
        <p:spPr>
          <a:xfrm>
            <a:off x="512379" y="1092686"/>
            <a:ext cx="10515600" cy="479639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200"/>
              <a:buChar char="•"/>
            </a:pPr>
            <a:r>
              <a:rPr lang="en-US" sz="2000"/>
              <a:t>The RSP has continued to </a:t>
            </a:r>
            <a:endParaRPr sz="2400"/>
          </a:p>
          <a:p>
            <a:pPr marL="685800" lvl="1" indent="-228600" algn="l" rtl="0">
              <a:lnSpc>
                <a:spcPct val="90000"/>
              </a:lnSpc>
              <a:spcBef>
                <a:spcPts val="1100"/>
              </a:spcBef>
              <a:spcAft>
                <a:spcPts val="0"/>
              </a:spcAft>
              <a:buClr>
                <a:schemeClr val="dk1"/>
              </a:buClr>
              <a:buSzPts val="1800"/>
              <a:buChar char="•"/>
            </a:pPr>
            <a:r>
              <a:rPr lang="en-US" sz="1600"/>
              <a:t>update/create “best practice” reference documents for all committees;</a:t>
            </a:r>
            <a:endParaRPr sz="2000"/>
          </a:p>
          <a:p>
            <a:pPr marL="685800" lvl="1" indent="-228600" algn="l" rtl="0">
              <a:lnSpc>
                <a:spcPct val="90000"/>
              </a:lnSpc>
              <a:spcBef>
                <a:spcPts val="1100"/>
              </a:spcBef>
              <a:spcAft>
                <a:spcPts val="0"/>
              </a:spcAft>
              <a:buClr>
                <a:schemeClr val="dk1"/>
              </a:buClr>
              <a:buSzPts val="1800"/>
              <a:buChar char="•"/>
            </a:pPr>
            <a:r>
              <a:rPr lang="en-US" sz="1600"/>
              <a:t>consolidate the use of the RSP Google drive to archive and share RSP documents; </a:t>
            </a:r>
            <a:endParaRPr sz="2000"/>
          </a:p>
          <a:p>
            <a:pPr marL="685800" lvl="1" indent="-228600" algn="l" rtl="0">
              <a:lnSpc>
                <a:spcPct val="90000"/>
              </a:lnSpc>
              <a:spcBef>
                <a:spcPts val="1100"/>
              </a:spcBef>
              <a:spcAft>
                <a:spcPts val="0"/>
              </a:spcAft>
              <a:buClr>
                <a:schemeClr val="dk1"/>
              </a:buClr>
              <a:buSzPts val="1800"/>
              <a:buChar char="•"/>
            </a:pPr>
            <a:r>
              <a:rPr lang="en-US" sz="1600"/>
              <a:t>establish the use of digital forms for voting and surveys;</a:t>
            </a:r>
            <a:endParaRPr sz="2000"/>
          </a:p>
          <a:p>
            <a:pPr marL="228600" lvl="0" indent="-228600" algn="l" rtl="0">
              <a:lnSpc>
                <a:spcPct val="90000"/>
              </a:lnSpc>
              <a:spcBef>
                <a:spcPts val="1600"/>
              </a:spcBef>
              <a:spcAft>
                <a:spcPts val="0"/>
              </a:spcAft>
              <a:buClr>
                <a:schemeClr val="dk1"/>
              </a:buClr>
              <a:buSzPts val="2200"/>
              <a:buChar char="•"/>
            </a:pPr>
            <a:r>
              <a:rPr lang="en-US" sz="2000"/>
              <a:t>RSP is establishing new policies for the RadarConf series proposals’ presentation and evaluation, and for hand-over meetings between conference organizing committees:</a:t>
            </a:r>
            <a:endParaRPr/>
          </a:p>
          <a:p>
            <a:pPr marL="685800" lvl="1" indent="-228600" algn="l" rtl="0">
              <a:lnSpc>
                <a:spcPct val="90000"/>
              </a:lnSpc>
              <a:spcBef>
                <a:spcPts val="1600"/>
              </a:spcBef>
              <a:spcAft>
                <a:spcPts val="0"/>
              </a:spcAft>
              <a:buClr>
                <a:schemeClr val="dk1"/>
              </a:buClr>
              <a:buSzPts val="2200"/>
              <a:buChar char="•"/>
            </a:pPr>
            <a:r>
              <a:rPr lang="en-US" sz="1600"/>
              <a:t>In summer 2024, the selection process for IEEE RadarConf 2027 was held, and India was selected to host the conference;</a:t>
            </a:r>
            <a:endParaRPr sz="1600"/>
          </a:p>
          <a:p>
            <a:pPr marL="228600" lvl="0" indent="-228600" algn="l" rtl="0">
              <a:lnSpc>
                <a:spcPct val="90000"/>
              </a:lnSpc>
              <a:spcBef>
                <a:spcPts val="1600"/>
              </a:spcBef>
              <a:spcAft>
                <a:spcPts val="0"/>
              </a:spcAft>
              <a:buClr>
                <a:schemeClr val="dk1"/>
              </a:buClr>
              <a:buSzPts val="2200"/>
              <a:buChar char="•"/>
            </a:pPr>
            <a:r>
              <a:rPr lang="en-US" sz="2000"/>
              <a:t>RSP has established a new policy (March 2024) for vice-chair automatic succession to Chair position (updated charter and ToR); </a:t>
            </a:r>
            <a:endParaRPr/>
          </a:p>
          <a:p>
            <a:pPr marL="228600" lvl="0" indent="-228600" algn="l" rtl="0">
              <a:lnSpc>
                <a:spcPct val="90000"/>
              </a:lnSpc>
              <a:spcBef>
                <a:spcPts val="1600"/>
              </a:spcBef>
              <a:spcAft>
                <a:spcPts val="0"/>
              </a:spcAft>
              <a:buClr>
                <a:schemeClr val="dk1"/>
              </a:buClr>
              <a:buSzPts val="2200"/>
              <a:buChar char="•"/>
            </a:pPr>
            <a:r>
              <a:rPr lang="en-US" sz="2000"/>
              <a:t>In May 2024 the IEEE AESS Radar Challenge, organized by the education committee in collaboration and with the support of industry, was held during the 2024 radar conference and 7 teams participated to the challenge;</a:t>
            </a:r>
            <a:endParaRPr/>
          </a:p>
          <a:p>
            <a:pPr marL="228600" lvl="0" indent="-228600" algn="l" rtl="0">
              <a:lnSpc>
                <a:spcPct val="90000"/>
              </a:lnSpc>
              <a:spcBef>
                <a:spcPts val="1600"/>
              </a:spcBef>
              <a:spcAft>
                <a:spcPts val="0"/>
              </a:spcAft>
              <a:buClr>
                <a:schemeClr val="dk1"/>
              </a:buClr>
              <a:buSzPts val="2200"/>
              <a:buChar char="•"/>
            </a:pPr>
            <a:r>
              <a:rPr lang="en-US" sz="2000"/>
              <a:t>The Standards Committee has worked with IEEE for updating the “RSP Policy and Procedure baselines for Standards Committee” document (Sept. 2024). </a:t>
            </a:r>
            <a:endParaRPr sz="2000"/>
          </a:p>
          <a:p>
            <a:pPr marL="228600" lvl="0" indent="-88900" algn="l" rtl="0">
              <a:lnSpc>
                <a:spcPct val="90000"/>
              </a:lnSpc>
              <a:spcBef>
                <a:spcPts val="1600"/>
              </a:spcBef>
              <a:spcAft>
                <a:spcPts val="0"/>
              </a:spcAft>
              <a:buClr>
                <a:schemeClr val="dk1"/>
              </a:buClr>
              <a:buSzPts val="2200"/>
              <a:buNone/>
            </a:pPr>
            <a:endParaRPr/>
          </a:p>
        </p:txBody>
      </p:sp>
      <p:sp>
        <p:nvSpPr>
          <p:cNvPr id="383" name="Google Shape;383;p38"/>
          <p:cNvSpPr/>
          <p:nvPr/>
        </p:nvSpPr>
        <p:spPr>
          <a:xfrm>
            <a:off x="754685" y="72085"/>
            <a:ext cx="8983291" cy="553336"/>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SzPts val="3400"/>
              <a:buFont typeface="Calibri"/>
              <a:buNone/>
            </a:pPr>
            <a:r>
              <a:rPr lang="en-US" sz="3400" b="1" i="0">
                <a:solidFill>
                  <a:schemeClr val="lt1"/>
                </a:solidFill>
                <a:latin typeface="Calibri"/>
                <a:ea typeface="Calibri"/>
                <a:cs typeface="Calibri"/>
                <a:sym typeface="Calibri"/>
              </a:rPr>
              <a:t>RSP Summary of Activities</a:t>
            </a:r>
            <a:endParaRPr/>
          </a:p>
        </p:txBody>
      </p:sp>
      <p:sp>
        <p:nvSpPr>
          <p:cNvPr id="384" name="Google Shape;384;p38"/>
          <p:cNvSpPr txBox="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C70AC"/>
              </a:buClr>
              <a:buSzPts val="1800"/>
              <a:buFont typeface="Calibri"/>
              <a:buNone/>
            </a:pPr>
            <a:fld id="{00000000-1234-1234-1234-123412341234}" type="slidenum">
              <a:rPr lang="en-US" sz="1800">
                <a:solidFill>
                  <a:srgbClr val="0C70AC"/>
                </a:solidFill>
                <a:latin typeface="Calibri"/>
                <a:ea typeface="Calibri"/>
                <a:cs typeface="Calibri"/>
                <a:sym typeface="Calibri"/>
              </a:rPr>
              <a:t>38</a:t>
            </a:fld>
            <a:endParaRPr sz="1800">
              <a:solidFill>
                <a:srgbClr val="0C70AC"/>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A131C-F095-48E5-8B44-E138AD540F6F}"/>
              </a:ext>
            </a:extLst>
          </p:cNvPr>
          <p:cNvSpPr>
            <a:spLocks noGrp="1"/>
          </p:cNvSpPr>
          <p:nvPr/>
        </p:nvSpPr>
        <p:spPr>
          <a:xfrm>
            <a:off x="4827402" y="2016895"/>
            <a:ext cx="6881887" cy="99829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b="1" i="0" kern="1200">
                <a:solidFill>
                  <a:srgbClr val="0066A1"/>
                </a:solidFill>
                <a:latin typeface="Calibri" charset="0"/>
                <a:ea typeface="Calibri" charset="0"/>
                <a:cs typeface="Calibri" charset="0"/>
              </a:defRPr>
            </a:lvl1pPr>
          </a:lstStyle>
          <a:p>
            <a:r>
              <a:rPr lang="en-US" sz="3600" dirty="0">
                <a:solidFill>
                  <a:schemeClr val="bg1"/>
                </a:solidFill>
              </a:rPr>
              <a:t>IEEE Aerospace Electronic Systems</a:t>
            </a:r>
            <a:br>
              <a:rPr lang="en-US" sz="3600" dirty="0">
                <a:solidFill>
                  <a:schemeClr val="bg1"/>
                </a:solidFill>
              </a:rPr>
            </a:br>
            <a:r>
              <a:rPr lang="en-US" sz="3200" dirty="0">
                <a:solidFill>
                  <a:schemeClr val="bg1"/>
                </a:solidFill>
              </a:rPr>
              <a:t>VP Technical Operations</a:t>
            </a:r>
            <a:endParaRPr lang="en-US" sz="3600" dirty="0">
              <a:solidFill>
                <a:schemeClr val="bg1"/>
              </a:solidFill>
            </a:endParaRPr>
          </a:p>
        </p:txBody>
      </p:sp>
      <p:sp>
        <p:nvSpPr>
          <p:cNvPr id="3" name="Subtitle 2">
            <a:extLst>
              <a:ext uri="{FF2B5EF4-FFF2-40B4-BE49-F238E27FC236}">
                <a16:creationId xmlns:a16="http://schemas.microsoft.com/office/drawing/2014/main" id="{7E1FB642-C925-470D-A2D9-02A0B8114332}"/>
              </a:ext>
            </a:extLst>
          </p:cNvPr>
          <p:cNvSpPr>
            <a:spLocks noGrp="1"/>
          </p:cNvSpPr>
          <p:nvPr/>
        </p:nvSpPr>
        <p:spPr>
          <a:xfrm>
            <a:off x="4827402" y="3424316"/>
            <a:ext cx="6881887" cy="2263963"/>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Clr>
                <a:srgbClr val="0066A1"/>
              </a:buClr>
              <a:buFont typeface="LucidaGrande" charset="0"/>
              <a:buNone/>
              <a:defRPr sz="2800" b="1" i="1" kern="1200">
                <a:solidFill>
                  <a:schemeClr val="tx1">
                    <a:lumMod val="50000"/>
                    <a:lumOff val="50000"/>
                  </a:schemeClr>
                </a:solidFill>
                <a:latin typeface="Calibri" charset="0"/>
                <a:ea typeface="Calibri" charset="0"/>
                <a:cs typeface="Calibri" charset="0"/>
              </a:defRPr>
            </a:lvl1pPr>
            <a:lvl2pPr marL="457200" indent="0" algn="ctr" defTabSz="914400" rtl="0" eaLnBrk="1" latinLnBrk="0" hangingPunct="1">
              <a:lnSpc>
                <a:spcPct val="90000"/>
              </a:lnSpc>
              <a:spcBef>
                <a:spcPts val="500"/>
              </a:spcBef>
              <a:buClr>
                <a:srgbClr val="0066A1"/>
              </a:buClr>
              <a:buFont typeface="LucidaGrande"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rgbClr val="0066A1"/>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rgbClr val="0066A1"/>
              </a:buClr>
              <a:buFont typeface="Wingdings"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0066A1"/>
              </a:buClr>
              <a:buFont typeface="Courier New"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900" dirty="0">
                <a:solidFill>
                  <a:schemeClr val="accent4">
                    <a:lumMod val="40000"/>
                    <a:lumOff val="60000"/>
                  </a:schemeClr>
                </a:solidFill>
              </a:rPr>
              <a:t>Results of TP of the Year  Award</a:t>
            </a:r>
          </a:p>
          <a:p>
            <a:endParaRPr lang="en-US" sz="2900" dirty="0">
              <a:solidFill>
                <a:schemeClr val="accent4">
                  <a:lumMod val="40000"/>
                  <a:lumOff val="60000"/>
                </a:schemeClr>
              </a:solidFill>
            </a:endParaRPr>
          </a:p>
          <a:p>
            <a:r>
              <a:rPr lang="en-US" sz="2200" dirty="0">
                <a:solidFill>
                  <a:schemeClr val="bg1">
                    <a:lumMod val="85000"/>
                  </a:schemeClr>
                </a:solidFill>
              </a:rPr>
              <a:t>AESS Board of Governors Meeting – Fall 2024</a:t>
            </a:r>
          </a:p>
          <a:p>
            <a:r>
              <a:rPr lang="en-US" sz="2200" dirty="0">
                <a:solidFill>
                  <a:schemeClr val="bg1">
                    <a:lumMod val="85000"/>
                  </a:schemeClr>
                </a:solidFill>
              </a:rPr>
              <a:t>25-26 October 2024</a:t>
            </a:r>
          </a:p>
          <a:p>
            <a:r>
              <a:rPr lang="en-US" sz="2200" dirty="0">
                <a:solidFill>
                  <a:schemeClr val="bg1">
                    <a:lumMod val="85000"/>
                  </a:schemeClr>
                </a:solidFill>
              </a:rPr>
              <a:t>Rennes, France</a:t>
            </a:r>
          </a:p>
        </p:txBody>
      </p:sp>
    </p:spTree>
    <p:extLst>
      <p:ext uri="{BB962C8B-B14F-4D97-AF65-F5344CB8AC3E}">
        <p14:creationId xmlns:p14="http://schemas.microsoft.com/office/powerpoint/2010/main" val="1842216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4"/>
          <p:cNvSpPr txBox="1">
            <a:spLocks noGrp="1"/>
          </p:cNvSpPr>
          <p:nvPr>
            <p:ph type="title"/>
          </p:nvPr>
        </p:nvSpPr>
        <p:spPr>
          <a:xfrm>
            <a:off x="734807" y="59679"/>
            <a:ext cx="10515600" cy="48339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400"/>
              <a:buFont typeface="Calibri"/>
              <a:buNone/>
            </a:pPr>
            <a:r>
              <a:rPr lang="en-US"/>
              <a:t>Long-Term Objectives</a:t>
            </a:r>
            <a:endParaRPr/>
          </a:p>
        </p:txBody>
      </p:sp>
      <p:sp>
        <p:nvSpPr>
          <p:cNvPr id="118" name="Google Shape;118;p4"/>
          <p:cNvSpPr txBox="1"/>
          <p:nvPr/>
        </p:nvSpPr>
        <p:spPr>
          <a:xfrm>
            <a:off x="735013" y="1189038"/>
            <a:ext cx="10618787" cy="4987925"/>
          </a:xfrm>
          <a:prstGeom prst="rect">
            <a:avLst/>
          </a:prstGeom>
          <a:noFill/>
          <a:ln>
            <a:noFill/>
          </a:ln>
        </p:spPr>
        <p:txBody>
          <a:bodyPr spcFirstLastPara="1" wrap="square" lIns="91425" tIns="45700" rIns="91425" bIns="45700" anchor="t" anchorCtr="0">
            <a:normAutofit/>
          </a:bodyPr>
          <a:lstStyle/>
          <a:p>
            <a:pPr marL="263525" marR="0" lvl="0" indent="-263525" algn="l" rtl="0">
              <a:lnSpc>
                <a:spcPct val="90000"/>
              </a:lnSpc>
              <a:spcBef>
                <a:spcPts val="0"/>
              </a:spcBef>
              <a:spcAft>
                <a:spcPts val="0"/>
              </a:spcAft>
              <a:buClr>
                <a:srgbClr val="0066A1"/>
              </a:buClr>
              <a:buSzPts val="2662"/>
              <a:buFont typeface="Merriweather Sans"/>
              <a:buChar char="▸"/>
            </a:pPr>
            <a:r>
              <a:rPr lang="en-US" sz="2200">
                <a:solidFill>
                  <a:schemeClr val="dk1"/>
                </a:solidFill>
                <a:latin typeface="Calibri"/>
                <a:ea typeface="Calibri"/>
                <a:cs typeface="Calibri"/>
                <a:sym typeface="Calibri"/>
              </a:rPr>
              <a:t>Develop an integrated AESS TechOps roadmap (1-2 years) and boosting the TechOps role as a catalysts of a productive innovation ecosystem (2-3 years):</a:t>
            </a:r>
            <a:endParaRPr/>
          </a:p>
          <a:p>
            <a:pPr marL="715963" marR="0" lvl="1" indent="-258762" algn="l" rtl="0">
              <a:lnSpc>
                <a:spcPct val="90000"/>
              </a:lnSpc>
              <a:spcBef>
                <a:spcPts val="500"/>
              </a:spcBef>
              <a:spcAft>
                <a:spcPts val="0"/>
              </a:spcAft>
              <a:buClr>
                <a:srgbClr val="0066A1"/>
              </a:buClr>
              <a:buSzPts val="1800"/>
              <a:buFont typeface="Arial"/>
              <a:buChar char="−"/>
            </a:pPr>
            <a:r>
              <a:rPr lang="en-US" sz="1800" b="0" i="0" u="none" strike="noStrike" cap="none">
                <a:solidFill>
                  <a:schemeClr val="dk1"/>
                </a:solidFill>
                <a:latin typeface="Calibri"/>
                <a:ea typeface="Calibri"/>
                <a:cs typeface="Calibri"/>
                <a:sym typeface="Calibri"/>
              </a:rPr>
              <a:t>Evolution of the “Autonomy for sustainability” supertopic</a:t>
            </a:r>
            <a:endParaRPr sz="1800" b="0" i="0" u="none" strike="noStrike" cap="none">
              <a:solidFill>
                <a:schemeClr val="dk1"/>
              </a:solidFill>
              <a:latin typeface="Calibri"/>
              <a:ea typeface="Calibri"/>
              <a:cs typeface="Calibri"/>
              <a:sym typeface="Calibri"/>
            </a:endParaRPr>
          </a:p>
          <a:p>
            <a:pPr marL="715963" marR="0" lvl="1" indent="-258762" algn="l" rtl="0">
              <a:lnSpc>
                <a:spcPct val="90000"/>
              </a:lnSpc>
              <a:spcBef>
                <a:spcPts val="500"/>
              </a:spcBef>
              <a:spcAft>
                <a:spcPts val="0"/>
              </a:spcAft>
              <a:buClr>
                <a:srgbClr val="0066A1"/>
              </a:buClr>
              <a:buSzPts val="1800"/>
              <a:buFont typeface="Arial"/>
              <a:buChar char="−"/>
            </a:pPr>
            <a:r>
              <a:rPr lang="en-US" sz="1800" b="0" i="0" u="none" strike="noStrike" cap="none">
                <a:solidFill>
                  <a:schemeClr val="dk1"/>
                </a:solidFill>
                <a:latin typeface="Calibri"/>
                <a:ea typeface="Calibri"/>
                <a:cs typeface="Calibri"/>
                <a:sym typeface="Calibri"/>
              </a:rPr>
              <a:t>Balancing industry, government and academia representation</a:t>
            </a:r>
            <a:endParaRPr/>
          </a:p>
          <a:p>
            <a:pPr marL="715963" marR="0" lvl="1" indent="-258762" algn="l" rtl="0">
              <a:lnSpc>
                <a:spcPct val="90000"/>
              </a:lnSpc>
              <a:spcBef>
                <a:spcPts val="500"/>
              </a:spcBef>
              <a:spcAft>
                <a:spcPts val="0"/>
              </a:spcAft>
              <a:buClr>
                <a:srgbClr val="0066A1"/>
              </a:buClr>
              <a:buSzPts val="1800"/>
              <a:buFont typeface="Arial"/>
              <a:buChar char="−"/>
            </a:pPr>
            <a:r>
              <a:rPr lang="en-US" sz="1800" b="0" i="0" u="none" strike="noStrike" cap="none">
                <a:solidFill>
                  <a:schemeClr val="dk1"/>
                </a:solidFill>
                <a:latin typeface="Calibri"/>
                <a:ea typeface="Calibri"/>
                <a:cs typeface="Calibri"/>
                <a:sym typeface="Calibri"/>
              </a:rPr>
              <a:t>Enhancing regional representation and expanding conference contributions</a:t>
            </a:r>
            <a:endParaRPr/>
          </a:p>
          <a:p>
            <a:pPr marL="715963" marR="0" lvl="1" indent="-258762" algn="l" rtl="0">
              <a:lnSpc>
                <a:spcPct val="90000"/>
              </a:lnSpc>
              <a:spcBef>
                <a:spcPts val="500"/>
              </a:spcBef>
              <a:spcAft>
                <a:spcPts val="0"/>
              </a:spcAft>
              <a:buClr>
                <a:srgbClr val="0066A1"/>
              </a:buClr>
              <a:buSzPts val="1800"/>
              <a:buFont typeface="Arial"/>
              <a:buChar char="−"/>
            </a:pPr>
            <a:r>
              <a:rPr lang="en-US" sz="1800" b="0" i="0" u="none" strike="noStrike" cap="none">
                <a:solidFill>
                  <a:schemeClr val="dk1"/>
                </a:solidFill>
                <a:latin typeface="Calibri"/>
                <a:ea typeface="Calibri"/>
                <a:cs typeface="Calibri"/>
                <a:sym typeface="Calibri"/>
              </a:rPr>
              <a:t>Maximizing synergies with IEEE/AESS publication and education activities (beyond DLs) </a:t>
            </a:r>
            <a:endParaRPr/>
          </a:p>
          <a:p>
            <a:pPr marL="715963" marR="0" lvl="1" indent="-258762" algn="l" rtl="0">
              <a:lnSpc>
                <a:spcPct val="90000"/>
              </a:lnSpc>
              <a:spcBef>
                <a:spcPts val="500"/>
              </a:spcBef>
              <a:spcAft>
                <a:spcPts val="0"/>
              </a:spcAft>
              <a:buClr>
                <a:srgbClr val="0066A1"/>
              </a:buClr>
              <a:buSzPts val="1800"/>
              <a:buFont typeface="Arial"/>
              <a:buChar char="−"/>
            </a:pPr>
            <a:r>
              <a:rPr lang="en-US" sz="1800" b="0" i="0" u="none" strike="noStrike" cap="none">
                <a:solidFill>
                  <a:schemeClr val="dk1"/>
                </a:solidFill>
                <a:latin typeface="Calibri"/>
                <a:ea typeface="Calibri"/>
                <a:cs typeface="Calibri"/>
                <a:sym typeface="Calibri"/>
              </a:rPr>
              <a:t>Increase industry representation and consultation (collaboration with Industry Relations) </a:t>
            </a:r>
            <a:endParaRPr/>
          </a:p>
          <a:p>
            <a:pPr marL="715963" marR="0" lvl="1" indent="-258762" algn="l" rtl="0">
              <a:lnSpc>
                <a:spcPct val="90000"/>
              </a:lnSpc>
              <a:spcBef>
                <a:spcPts val="500"/>
              </a:spcBef>
              <a:spcAft>
                <a:spcPts val="0"/>
              </a:spcAft>
              <a:buClr>
                <a:srgbClr val="0066A1"/>
              </a:buClr>
              <a:buSzPts val="1800"/>
              <a:buFont typeface="Arial"/>
              <a:buChar char="−"/>
            </a:pPr>
            <a:r>
              <a:rPr lang="en-US" sz="1800" b="0" i="0" u="none" strike="noStrike" cap="none">
                <a:solidFill>
                  <a:schemeClr val="dk1"/>
                </a:solidFill>
                <a:latin typeface="Calibri"/>
                <a:ea typeface="Calibri"/>
                <a:cs typeface="Calibri"/>
                <a:sym typeface="Calibri"/>
              </a:rPr>
              <a:t>More direct and effective involvement in IEEE and non-IEEE standardization working groups </a:t>
            </a:r>
            <a:endParaRPr/>
          </a:p>
          <a:p>
            <a:pPr marL="228600" marR="0" lvl="0" indent="-88900" algn="l" rtl="0">
              <a:lnSpc>
                <a:spcPct val="90000"/>
              </a:lnSpc>
              <a:spcBef>
                <a:spcPts val="1000"/>
              </a:spcBef>
              <a:spcAft>
                <a:spcPts val="0"/>
              </a:spcAft>
              <a:buClr>
                <a:srgbClr val="0066A1"/>
              </a:buClr>
              <a:buSzPts val="2200"/>
              <a:buFont typeface="Merriweather Sans"/>
              <a:buNone/>
            </a:pPr>
            <a:endParaRPr sz="2200">
              <a:solidFill>
                <a:schemeClr val="dk1"/>
              </a:solidFill>
              <a:latin typeface="Calibri"/>
              <a:ea typeface="Calibri"/>
              <a:cs typeface="Calibri"/>
              <a:sym typeface="Calibri"/>
            </a:endParaRPr>
          </a:p>
          <a:p>
            <a:pPr marL="228600" marR="0" lvl="0" indent="-88900" algn="l" rtl="0">
              <a:lnSpc>
                <a:spcPct val="90000"/>
              </a:lnSpc>
              <a:spcBef>
                <a:spcPts val="1000"/>
              </a:spcBef>
              <a:spcAft>
                <a:spcPts val="0"/>
              </a:spcAft>
              <a:buClr>
                <a:srgbClr val="0066A1"/>
              </a:buClr>
              <a:buSzPts val="2200"/>
              <a:buFont typeface="Merriweather Sans"/>
              <a:buNone/>
            </a:pPr>
            <a:endParaRPr sz="2200" b="1">
              <a:solidFill>
                <a:schemeClr val="dk1"/>
              </a:solidFill>
              <a:latin typeface="Calibri"/>
              <a:ea typeface="Calibri"/>
              <a:cs typeface="Calibri"/>
              <a:sym typeface="Calibri"/>
            </a:endParaRPr>
          </a:p>
        </p:txBody>
      </p:sp>
      <p:sp>
        <p:nvSpPr>
          <p:cNvPr id="119" name="Google Shape;119;p4"/>
          <p:cNvSpPr txBox="1"/>
          <p:nvPr/>
        </p:nvSpPr>
        <p:spPr>
          <a:xfrm>
            <a:off x="4038600" y="6488328"/>
            <a:ext cx="4114800" cy="36512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C70AC"/>
              </a:buClr>
              <a:buSzPts val="1200"/>
              <a:buFont typeface="Calibri"/>
              <a:buNone/>
            </a:pPr>
            <a:fld id="{00000000-1234-1234-1234-123412341234}" type="slidenum">
              <a:rPr lang="en-US" sz="1200">
                <a:solidFill>
                  <a:srgbClr val="0C70AC"/>
                </a:solidFill>
                <a:latin typeface="Calibri"/>
                <a:ea typeface="Calibri"/>
                <a:cs typeface="Calibri"/>
                <a:sym typeface="Calibri"/>
              </a:rPr>
              <a:t>4</a:t>
            </a:fld>
            <a:endParaRPr sz="1200">
              <a:solidFill>
                <a:srgbClr val="0C70AC"/>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76EE9E-558D-C8B0-29DA-980C65599507}"/>
              </a:ext>
            </a:extLst>
          </p:cNvPr>
          <p:cNvSpPr>
            <a:spLocks noGrp="1"/>
          </p:cNvSpPr>
          <p:nvPr>
            <p:ph type="title"/>
          </p:nvPr>
        </p:nvSpPr>
        <p:spPr/>
        <p:txBody>
          <a:bodyPr/>
          <a:lstStyle/>
          <a:p>
            <a:r>
              <a:rPr lang="en-US" dirty="0">
                <a:solidFill>
                  <a:schemeClr val="bg1"/>
                </a:solidFill>
              </a:rPr>
              <a:t>Vote Results</a:t>
            </a:r>
            <a:endParaRPr lang="en-US" dirty="0"/>
          </a:p>
        </p:txBody>
      </p:sp>
      <p:sp>
        <p:nvSpPr>
          <p:cNvPr id="5" name="Google Shape;99;p3">
            <a:extLst>
              <a:ext uri="{FF2B5EF4-FFF2-40B4-BE49-F238E27FC236}">
                <a16:creationId xmlns:a16="http://schemas.microsoft.com/office/drawing/2014/main" id="{83F318D6-9964-2AF3-88D9-09931CECEDEB}"/>
              </a:ext>
            </a:extLst>
          </p:cNvPr>
          <p:cNvSpPr txBox="1"/>
          <p:nvPr/>
        </p:nvSpPr>
        <p:spPr>
          <a:xfrm>
            <a:off x="4038600" y="6488328"/>
            <a:ext cx="4114800" cy="36512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fld id="{00000000-1234-1234-1234-123412341234}" type="slidenum">
              <a:rPr lang="en-US" sz="1200" smtClean="0">
                <a:solidFill>
                  <a:srgbClr val="0C70AC"/>
                </a:solidFill>
                <a:latin typeface="Calibri"/>
                <a:ea typeface="Calibri"/>
                <a:cs typeface="Calibri"/>
                <a:sym typeface="Calibri"/>
              </a:rPr>
              <a:t>40</a:t>
            </a:fld>
            <a:endParaRPr sz="1200" dirty="0">
              <a:solidFill>
                <a:srgbClr val="0C70AC"/>
              </a:solidFill>
              <a:latin typeface="Calibri"/>
              <a:ea typeface="Calibri"/>
              <a:cs typeface="Calibri"/>
              <a:sym typeface="Calibri"/>
            </a:endParaRPr>
          </a:p>
        </p:txBody>
      </p:sp>
      <p:sp>
        <p:nvSpPr>
          <p:cNvPr id="4" name="TextBox 3">
            <a:extLst>
              <a:ext uri="{FF2B5EF4-FFF2-40B4-BE49-F238E27FC236}">
                <a16:creationId xmlns:a16="http://schemas.microsoft.com/office/drawing/2014/main" id="{B64E0204-041A-B718-0201-7CAC1D00CBC6}"/>
              </a:ext>
            </a:extLst>
          </p:cNvPr>
          <p:cNvSpPr txBox="1"/>
          <p:nvPr/>
        </p:nvSpPr>
        <p:spPr>
          <a:xfrm>
            <a:off x="699182" y="1592152"/>
            <a:ext cx="9632350" cy="3355662"/>
          </a:xfrm>
          <a:prstGeom prst="rect">
            <a:avLst/>
          </a:prstGeom>
          <a:noFill/>
        </p:spPr>
        <p:txBody>
          <a:bodyPr wrap="square">
            <a:spAutoFit/>
          </a:bodyPr>
          <a:lstStyle/>
          <a:p>
            <a:pPr>
              <a:lnSpc>
                <a:spcPct val="107000"/>
              </a:lnSpc>
              <a:spcAft>
                <a:spcPts val="800"/>
              </a:spcAft>
            </a:pPr>
            <a:r>
              <a:rPr lang="en-GB" sz="2800" b="1" kern="100" dirty="0">
                <a:solidFill>
                  <a:srgbClr val="0070C0"/>
                </a:solidFill>
                <a:effectLst/>
                <a:latin typeface="Calibri" panose="020F0502020204030204" pitchFamily="34" charset="0"/>
                <a:ea typeface="Aptos" panose="020B0004020202020204" pitchFamily="34" charset="0"/>
                <a:cs typeface="Calibri" panose="020F0502020204030204" pitchFamily="34" charset="0"/>
              </a:rPr>
              <a:t>1.  Avionics Systems Panel </a:t>
            </a:r>
            <a:r>
              <a:rPr lang="en-GB" sz="2800" kern="100" dirty="0">
                <a:solidFill>
                  <a:srgbClr val="0070C0"/>
                </a:solidFill>
                <a:effectLst/>
                <a:latin typeface="Calibri" panose="020F0502020204030204" pitchFamily="34" charset="0"/>
                <a:ea typeface="Aptos" panose="020B0004020202020204" pitchFamily="34" charset="0"/>
                <a:cs typeface="Calibri" panose="020F0502020204030204" pitchFamily="34" charset="0"/>
              </a:rPr>
              <a:t>(18 tokens)</a:t>
            </a:r>
            <a:endParaRPr lang="en-US" sz="2800" kern="100" dirty="0">
              <a:effectLst/>
              <a:latin typeface="Calibri" panose="020F0502020204030204" pitchFamily="34" charset="0"/>
              <a:ea typeface="Aptos" panose="020B0004020202020204" pitchFamily="34" charset="0"/>
              <a:cs typeface="Calibri" panose="020F0502020204030204" pitchFamily="34" charset="0"/>
            </a:endParaRPr>
          </a:p>
          <a:p>
            <a:pPr>
              <a:lnSpc>
                <a:spcPct val="107000"/>
              </a:lnSpc>
              <a:spcAft>
                <a:spcPts val="800"/>
              </a:spcAft>
            </a:pPr>
            <a:r>
              <a:rPr lang="en-GB" sz="2800" b="1" kern="100" dirty="0">
                <a:solidFill>
                  <a:srgbClr val="0070C0"/>
                </a:solidFill>
                <a:effectLst/>
                <a:latin typeface="Calibri" panose="020F0502020204030204" pitchFamily="34" charset="0"/>
                <a:ea typeface="Aptos" panose="020B0004020202020204" pitchFamily="34" charset="0"/>
                <a:cs typeface="Calibri" panose="020F0502020204030204" pitchFamily="34" charset="0"/>
              </a:rPr>
              <a:t>2.  Radar Systems Panel </a:t>
            </a:r>
            <a:r>
              <a:rPr lang="en-GB" sz="2800" kern="100" dirty="0">
                <a:solidFill>
                  <a:srgbClr val="0070C0"/>
                </a:solidFill>
                <a:effectLst/>
                <a:latin typeface="Calibri" panose="020F0502020204030204" pitchFamily="34" charset="0"/>
                <a:ea typeface="Aptos" panose="020B0004020202020204" pitchFamily="34" charset="0"/>
                <a:cs typeface="Calibri" panose="020F0502020204030204" pitchFamily="34" charset="0"/>
              </a:rPr>
              <a:t>(14 tokens)</a:t>
            </a:r>
            <a:endParaRPr lang="en-US" sz="2800" kern="100" dirty="0">
              <a:effectLst/>
              <a:latin typeface="Calibri" panose="020F0502020204030204" pitchFamily="34" charset="0"/>
              <a:ea typeface="Aptos" panose="020B0004020202020204" pitchFamily="34" charset="0"/>
              <a:cs typeface="Calibri" panose="020F0502020204030204" pitchFamily="34" charset="0"/>
            </a:endParaRPr>
          </a:p>
          <a:p>
            <a:pPr>
              <a:lnSpc>
                <a:spcPct val="107000"/>
              </a:lnSpc>
              <a:spcAft>
                <a:spcPts val="800"/>
              </a:spcAft>
            </a:pPr>
            <a:r>
              <a:rPr lang="en-GB" sz="2800" b="1" kern="100" dirty="0">
                <a:solidFill>
                  <a:srgbClr val="0070C0"/>
                </a:solidFill>
                <a:effectLst/>
                <a:latin typeface="Calibri" panose="020F0502020204030204" pitchFamily="34" charset="0"/>
                <a:ea typeface="Aptos" panose="020B0004020202020204" pitchFamily="34" charset="0"/>
                <a:cs typeface="Calibri" panose="020F0502020204030204" pitchFamily="34" charset="0"/>
              </a:rPr>
              <a:t>3.  Glue-Tech for Space Panel </a:t>
            </a:r>
            <a:r>
              <a:rPr lang="en-GB" sz="2800" kern="100" dirty="0">
                <a:solidFill>
                  <a:srgbClr val="0070C0"/>
                </a:solidFill>
                <a:effectLst/>
                <a:latin typeface="Calibri" panose="020F0502020204030204" pitchFamily="34" charset="0"/>
                <a:ea typeface="Aptos" panose="020B0004020202020204" pitchFamily="34" charset="0"/>
                <a:cs typeface="Calibri" panose="020F0502020204030204" pitchFamily="34" charset="0"/>
              </a:rPr>
              <a:t>(13 tokens)</a:t>
            </a:r>
            <a:endParaRPr lang="en-US" sz="2800" kern="100" dirty="0">
              <a:effectLst/>
              <a:latin typeface="Calibri" panose="020F0502020204030204" pitchFamily="34" charset="0"/>
              <a:ea typeface="Aptos" panose="020B0004020202020204" pitchFamily="34" charset="0"/>
              <a:cs typeface="Calibri" panose="020F0502020204030204" pitchFamily="34" charset="0"/>
            </a:endParaRPr>
          </a:p>
          <a:p>
            <a:pPr>
              <a:lnSpc>
                <a:spcPct val="107000"/>
              </a:lnSpc>
              <a:spcAft>
                <a:spcPts val="800"/>
              </a:spcAft>
            </a:pPr>
            <a:r>
              <a:rPr lang="en-GB" sz="2800" b="1" kern="100" dirty="0">
                <a:solidFill>
                  <a:srgbClr val="0070C0"/>
                </a:solidFill>
                <a:effectLst/>
                <a:latin typeface="Calibri" panose="020F0502020204030204" pitchFamily="34" charset="0"/>
                <a:ea typeface="Aptos" panose="020B0004020202020204" pitchFamily="34" charset="0"/>
                <a:cs typeface="Calibri" panose="020F0502020204030204" pitchFamily="34" charset="0"/>
              </a:rPr>
              <a:t>4.  Gyro and Accelerometer Panel </a:t>
            </a:r>
            <a:r>
              <a:rPr lang="en-GB" sz="2800" kern="100" dirty="0">
                <a:solidFill>
                  <a:srgbClr val="0070C0"/>
                </a:solidFill>
                <a:effectLst/>
                <a:latin typeface="Calibri" panose="020F0502020204030204" pitchFamily="34" charset="0"/>
                <a:ea typeface="Aptos" panose="020B0004020202020204" pitchFamily="34" charset="0"/>
                <a:cs typeface="Calibri" panose="020F0502020204030204" pitchFamily="34" charset="0"/>
              </a:rPr>
              <a:t>(8 tokens)</a:t>
            </a:r>
            <a:endParaRPr lang="en-US" sz="2800" kern="100" dirty="0">
              <a:effectLst/>
              <a:latin typeface="Calibri" panose="020F0502020204030204" pitchFamily="34" charset="0"/>
              <a:ea typeface="Aptos" panose="020B0004020202020204" pitchFamily="34" charset="0"/>
              <a:cs typeface="Calibri" panose="020F0502020204030204" pitchFamily="34" charset="0"/>
            </a:endParaRPr>
          </a:p>
          <a:p>
            <a:pPr>
              <a:lnSpc>
                <a:spcPct val="107000"/>
              </a:lnSpc>
              <a:spcAft>
                <a:spcPts val="800"/>
              </a:spcAft>
            </a:pPr>
            <a:r>
              <a:rPr lang="en-GB" sz="2800" b="1" kern="100" dirty="0">
                <a:solidFill>
                  <a:srgbClr val="0070C0"/>
                </a:solidFill>
                <a:effectLst/>
                <a:latin typeface="Calibri" panose="020F0502020204030204" pitchFamily="34" charset="0"/>
                <a:ea typeface="Aptos" panose="020B0004020202020204" pitchFamily="34" charset="0"/>
                <a:cs typeface="Calibri" panose="020F0502020204030204" pitchFamily="34" charset="0"/>
              </a:rPr>
              <a:t>5.  Navigation Systems Panel</a:t>
            </a:r>
            <a:r>
              <a:rPr lang="en-GB" sz="2800" kern="100" dirty="0">
                <a:solidFill>
                  <a:srgbClr val="0070C0"/>
                </a:solidFill>
                <a:effectLst/>
                <a:latin typeface="Calibri" panose="020F0502020204030204" pitchFamily="34" charset="0"/>
                <a:ea typeface="Aptos" panose="020B0004020202020204" pitchFamily="34" charset="0"/>
                <a:cs typeface="Calibri" panose="020F0502020204030204" pitchFamily="34" charset="0"/>
              </a:rPr>
              <a:t> (6 tokens)</a:t>
            </a:r>
            <a:endParaRPr lang="en-US" sz="2800" kern="100" dirty="0">
              <a:effectLst/>
              <a:latin typeface="Calibri" panose="020F0502020204030204" pitchFamily="34" charset="0"/>
              <a:ea typeface="Aptos" panose="020B0004020202020204" pitchFamily="34" charset="0"/>
              <a:cs typeface="Calibri" panose="020F0502020204030204" pitchFamily="34" charset="0"/>
            </a:endParaRPr>
          </a:p>
          <a:p>
            <a:pPr>
              <a:lnSpc>
                <a:spcPct val="107000"/>
              </a:lnSpc>
              <a:spcAft>
                <a:spcPts val="800"/>
              </a:spcAft>
            </a:pPr>
            <a:r>
              <a:rPr lang="en-GB" sz="2800" b="1" kern="100" dirty="0">
                <a:solidFill>
                  <a:srgbClr val="0070C0"/>
                </a:solidFill>
                <a:effectLst/>
                <a:latin typeface="Calibri" panose="020F0502020204030204" pitchFamily="34" charset="0"/>
                <a:ea typeface="Aptos" panose="020B0004020202020204" pitchFamily="34" charset="0"/>
                <a:cs typeface="Calibri" panose="020F0502020204030204" pitchFamily="34" charset="0"/>
              </a:rPr>
              <a:t>6.  Cyber-Security Panel </a:t>
            </a:r>
            <a:r>
              <a:rPr lang="en-GB" sz="2800" kern="100" dirty="0">
                <a:solidFill>
                  <a:srgbClr val="0070C0"/>
                </a:solidFill>
                <a:effectLst/>
                <a:latin typeface="Calibri" panose="020F0502020204030204" pitchFamily="34" charset="0"/>
                <a:ea typeface="Aptos" panose="020B0004020202020204" pitchFamily="34" charset="0"/>
                <a:cs typeface="Calibri" panose="020F0502020204030204" pitchFamily="34" charset="0"/>
              </a:rPr>
              <a:t>(5 tokens)</a:t>
            </a:r>
            <a:endParaRPr lang="en-US" sz="2800" kern="100" dirty="0">
              <a:effectLst/>
              <a:latin typeface="Calibri" panose="020F0502020204030204" pitchFamily="34" charset="0"/>
              <a:ea typeface="Aptos" panose="020B0004020202020204" pitchFamily="34" charset="0"/>
              <a:cs typeface="Calibri" panose="020F0502020204030204" pitchFamily="34" charset="0"/>
            </a:endParaRPr>
          </a:p>
        </p:txBody>
      </p:sp>
    </p:spTree>
    <p:extLst>
      <p:ext uri="{BB962C8B-B14F-4D97-AF65-F5344CB8AC3E}">
        <p14:creationId xmlns:p14="http://schemas.microsoft.com/office/powerpoint/2010/main" val="8929700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A16FED-C360-69F9-4B73-D9D4DC9AAB4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F080017-331F-7D22-2C61-A0343C8A8A98}"/>
              </a:ext>
            </a:extLst>
          </p:cNvPr>
          <p:cNvSpPr>
            <a:spLocks noGrp="1"/>
          </p:cNvSpPr>
          <p:nvPr>
            <p:ph type="title"/>
          </p:nvPr>
        </p:nvSpPr>
        <p:spPr/>
        <p:txBody>
          <a:bodyPr/>
          <a:lstStyle/>
          <a:p>
            <a:r>
              <a:rPr lang="en-US" dirty="0">
                <a:solidFill>
                  <a:schemeClr val="bg1"/>
                </a:solidFill>
              </a:rPr>
              <a:t>Vote Results</a:t>
            </a:r>
            <a:endParaRPr lang="en-US" dirty="0"/>
          </a:p>
        </p:txBody>
      </p:sp>
      <p:sp>
        <p:nvSpPr>
          <p:cNvPr id="5" name="Google Shape;99;p3">
            <a:extLst>
              <a:ext uri="{FF2B5EF4-FFF2-40B4-BE49-F238E27FC236}">
                <a16:creationId xmlns:a16="http://schemas.microsoft.com/office/drawing/2014/main" id="{C6E0488E-1257-E120-A140-D126689A6C77}"/>
              </a:ext>
            </a:extLst>
          </p:cNvPr>
          <p:cNvSpPr txBox="1"/>
          <p:nvPr/>
        </p:nvSpPr>
        <p:spPr>
          <a:xfrm>
            <a:off x="4038600" y="6488328"/>
            <a:ext cx="4114800" cy="36512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fld id="{00000000-1234-1234-1234-123412341234}" type="slidenum">
              <a:rPr lang="en-US" sz="1200" smtClean="0">
                <a:solidFill>
                  <a:srgbClr val="0C70AC"/>
                </a:solidFill>
                <a:latin typeface="Calibri"/>
                <a:ea typeface="Calibri"/>
                <a:cs typeface="Calibri"/>
                <a:sym typeface="Calibri"/>
              </a:rPr>
              <a:t>41</a:t>
            </a:fld>
            <a:endParaRPr sz="1200" dirty="0">
              <a:solidFill>
                <a:srgbClr val="0C70AC"/>
              </a:solidFill>
              <a:latin typeface="Calibri"/>
              <a:ea typeface="Calibri"/>
              <a:cs typeface="Calibri"/>
              <a:sym typeface="Calibri"/>
            </a:endParaRPr>
          </a:p>
        </p:txBody>
      </p:sp>
      <p:sp>
        <p:nvSpPr>
          <p:cNvPr id="6" name="TextBox 5">
            <a:extLst>
              <a:ext uri="{FF2B5EF4-FFF2-40B4-BE49-F238E27FC236}">
                <a16:creationId xmlns:a16="http://schemas.microsoft.com/office/drawing/2014/main" id="{DA4D2951-07C5-FF5A-C26F-4AED48618B39}"/>
              </a:ext>
            </a:extLst>
          </p:cNvPr>
          <p:cNvSpPr txBox="1"/>
          <p:nvPr/>
        </p:nvSpPr>
        <p:spPr>
          <a:xfrm>
            <a:off x="734807" y="2022677"/>
            <a:ext cx="6097978" cy="2772297"/>
          </a:xfrm>
          <a:prstGeom prst="rect">
            <a:avLst/>
          </a:prstGeom>
          <a:noFill/>
        </p:spPr>
        <p:txBody>
          <a:bodyPr wrap="square">
            <a:spAutoFit/>
          </a:bodyPr>
          <a:lstStyle/>
          <a:p>
            <a:pPr>
              <a:lnSpc>
                <a:spcPct val="107000"/>
              </a:lnSpc>
              <a:spcAft>
                <a:spcPts val="800"/>
              </a:spcAft>
            </a:pPr>
            <a:r>
              <a:rPr lang="en-GB" sz="1800" b="1" kern="100" dirty="0">
                <a:effectLst/>
                <a:latin typeface="Calibri" panose="020F0502020204030204" pitchFamily="34" charset="0"/>
                <a:ea typeface="Aptos" panose="020B0004020202020204" pitchFamily="34" charset="0"/>
                <a:cs typeface="Calibri" panose="020F0502020204030204" pitchFamily="34" charset="0"/>
              </a:rPr>
              <a:t>VOTER 1</a:t>
            </a:r>
            <a:endParaRPr lang="en-US" sz="1600" kern="100" dirty="0">
              <a:effectLst/>
              <a:latin typeface="Calibri" panose="020F0502020204030204" pitchFamily="34" charset="0"/>
              <a:ea typeface="Aptos" panose="020B0004020202020204" pitchFamily="34" charset="0"/>
              <a:cs typeface="Calibri" panose="020F0502020204030204" pitchFamily="34" charset="0"/>
            </a:endParaRPr>
          </a:p>
          <a:p>
            <a:pPr>
              <a:lnSpc>
                <a:spcPct val="107000"/>
              </a:lnSpc>
              <a:spcAft>
                <a:spcPts val="800"/>
              </a:spcAft>
            </a:pPr>
            <a:r>
              <a:rPr lang="en-GB" sz="1800" kern="100" dirty="0">
                <a:effectLst/>
                <a:latin typeface="Calibri" panose="020F0502020204030204" pitchFamily="34" charset="0"/>
                <a:ea typeface="Aptos" panose="020B0004020202020204" pitchFamily="34" charset="0"/>
                <a:cs typeface="Calibri" panose="020F0502020204030204" pitchFamily="34" charset="0"/>
              </a:rPr>
              <a:t>1 ASP </a:t>
            </a:r>
            <a:r>
              <a:rPr lang="en-GB" sz="1800" kern="100" dirty="0">
                <a:solidFill>
                  <a:srgbClr val="0070C0"/>
                </a:solidFill>
                <a:effectLst/>
                <a:latin typeface="Calibri" panose="020F0502020204030204" pitchFamily="34" charset="0"/>
                <a:ea typeface="Aptos" panose="020B0004020202020204" pitchFamily="34" charset="0"/>
                <a:cs typeface="Calibri" panose="020F0502020204030204" pitchFamily="34" charset="0"/>
              </a:rPr>
              <a:t>(6 tokens)</a:t>
            </a:r>
            <a:endParaRPr lang="en-US" sz="1600" kern="100" dirty="0">
              <a:effectLst/>
              <a:latin typeface="Calibri" panose="020F0502020204030204" pitchFamily="34" charset="0"/>
              <a:ea typeface="Aptos" panose="020B0004020202020204" pitchFamily="34" charset="0"/>
              <a:cs typeface="Calibri" panose="020F0502020204030204" pitchFamily="34" charset="0"/>
            </a:endParaRPr>
          </a:p>
          <a:p>
            <a:pPr>
              <a:lnSpc>
                <a:spcPct val="107000"/>
              </a:lnSpc>
              <a:spcAft>
                <a:spcPts val="800"/>
              </a:spcAft>
            </a:pPr>
            <a:r>
              <a:rPr lang="en-GB" sz="1800" kern="100" dirty="0">
                <a:effectLst/>
                <a:latin typeface="Calibri" panose="020F0502020204030204" pitchFamily="34" charset="0"/>
                <a:ea typeface="Aptos" panose="020B0004020202020204" pitchFamily="34" charset="0"/>
                <a:cs typeface="Calibri" panose="020F0502020204030204" pitchFamily="34" charset="0"/>
              </a:rPr>
              <a:t>2 RSP </a:t>
            </a:r>
            <a:r>
              <a:rPr lang="en-GB" sz="1800" kern="100" dirty="0">
                <a:solidFill>
                  <a:srgbClr val="0070C0"/>
                </a:solidFill>
                <a:effectLst/>
                <a:latin typeface="Calibri" panose="020F0502020204030204" pitchFamily="34" charset="0"/>
                <a:ea typeface="Aptos" panose="020B0004020202020204" pitchFamily="34" charset="0"/>
                <a:cs typeface="Calibri" panose="020F0502020204030204" pitchFamily="34" charset="0"/>
              </a:rPr>
              <a:t>(5 tokens)</a:t>
            </a:r>
            <a:endParaRPr lang="en-US" sz="1600" kern="100" dirty="0">
              <a:effectLst/>
              <a:latin typeface="Calibri" panose="020F0502020204030204" pitchFamily="34" charset="0"/>
              <a:ea typeface="Aptos" panose="020B0004020202020204" pitchFamily="34" charset="0"/>
              <a:cs typeface="Calibri" panose="020F0502020204030204" pitchFamily="34" charset="0"/>
            </a:endParaRPr>
          </a:p>
          <a:p>
            <a:pPr>
              <a:lnSpc>
                <a:spcPct val="107000"/>
              </a:lnSpc>
              <a:spcAft>
                <a:spcPts val="800"/>
              </a:spcAft>
            </a:pPr>
            <a:r>
              <a:rPr lang="en-GB" sz="1800" kern="100" dirty="0">
                <a:effectLst/>
                <a:latin typeface="Calibri" panose="020F0502020204030204" pitchFamily="34" charset="0"/>
                <a:ea typeface="Aptos" panose="020B0004020202020204" pitchFamily="34" charset="0"/>
                <a:cs typeface="Calibri" panose="020F0502020204030204" pitchFamily="34" charset="0"/>
              </a:rPr>
              <a:t>3 Glue-Tech </a:t>
            </a:r>
            <a:r>
              <a:rPr lang="en-GB" sz="1800" kern="100" dirty="0">
                <a:solidFill>
                  <a:srgbClr val="0070C0"/>
                </a:solidFill>
                <a:effectLst/>
                <a:latin typeface="Calibri" panose="020F0502020204030204" pitchFamily="34" charset="0"/>
                <a:ea typeface="Aptos" panose="020B0004020202020204" pitchFamily="34" charset="0"/>
                <a:cs typeface="Calibri" panose="020F0502020204030204" pitchFamily="34" charset="0"/>
              </a:rPr>
              <a:t>(4 tokens)</a:t>
            </a:r>
            <a:endParaRPr lang="en-US" sz="1600" kern="100" dirty="0">
              <a:effectLst/>
              <a:latin typeface="Calibri" panose="020F0502020204030204" pitchFamily="34" charset="0"/>
              <a:ea typeface="Aptos" panose="020B0004020202020204" pitchFamily="34" charset="0"/>
              <a:cs typeface="Calibri" panose="020F0502020204030204" pitchFamily="34" charset="0"/>
            </a:endParaRPr>
          </a:p>
          <a:p>
            <a:pPr>
              <a:lnSpc>
                <a:spcPct val="107000"/>
              </a:lnSpc>
              <a:spcAft>
                <a:spcPts val="800"/>
              </a:spcAft>
            </a:pPr>
            <a:r>
              <a:rPr lang="en-GB" sz="1800" kern="100" dirty="0">
                <a:effectLst/>
                <a:latin typeface="Calibri" panose="020F0502020204030204" pitchFamily="34" charset="0"/>
                <a:ea typeface="Aptos" panose="020B0004020202020204" pitchFamily="34" charset="0"/>
                <a:cs typeface="Calibri" panose="020F0502020204030204" pitchFamily="34" charset="0"/>
              </a:rPr>
              <a:t>4 NSP </a:t>
            </a:r>
            <a:r>
              <a:rPr lang="en-GB" sz="1800" kern="100" dirty="0">
                <a:solidFill>
                  <a:srgbClr val="0070C0"/>
                </a:solidFill>
                <a:effectLst/>
                <a:latin typeface="Calibri" panose="020F0502020204030204" pitchFamily="34" charset="0"/>
                <a:ea typeface="Aptos" panose="020B0004020202020204" pitchFamily="34" charset="0"/>
                <a:cs typeface="Calibri" panose="020F0502020204030204" pitchFamily="34" charset="0"/>
              </a:rPr>
              <a:t>(3 tokens)</a:t>
            </a:r>
            <a:endParaRPr lang="en-US" sz="1600" kern="100" dirty="0">
              <a:effectLst/>
              <a:latin typeface="Calibri" panose="020F0502020204030204" pitchFamily="34" charset="0"/>
              <a:ea typeface="Aptos" panose="020B0004020202020204" pitchFamily="34" charset="0"/>
              <a:cs typeface="Calibri" panose="020F0502020204030204" pitchFamily="34" charset="0"/>
            </a:endParaRPr>
          </a:p>
          <a:p>
            <a:pPr>
              <a:lnSpc>
                <a:spcPct val="107000"/>
              </a:lnSpc>
              <a:spcAft>
                <a:spcPts val="800"/>
              </a:spcAft>
            </a:pPr>
            <a:r>
              <a:rPr lang="en-GB" sz="1800" kern="100" dirty="0">
                <a:effectLst/>
                <a:latin typeface="Calibri" panose="020F0502020204030204" pitchFamily="34" charset="0"/>
                <a:ea typeface="Aptos" panose="020B0004020202020204" pitchFamily="34" charset="0"/>
                <a:cs typeface="Calibri" panose="020F0502020204030204" pitchFamily="34" charset="0"/>
              </a:rPr>
              <a:t>5 Cyber </a:t>
            </a:r>
            <a:r>
              <a:rPr lang="en-GB" sz="1800" kern="100" dirty="0">
                <a:solidFill>
                  <a:srgbClr val="0070C0"/>
                </a:solidFill>
                <a:effectLst/>
                <a:latin typeface="Calibri" panose="020F0502020204030204" pitchFamily="34" charset="0"/>
                <a:ea typeface="Aptos" panose="020B0004020202020204" pitchFamily="34" charset="0"/>
                <a:cs typeface="Calibri" panose="020F0502020204030204" pitchFamily="34" charset="0"/>
              </a:rPr>
              <a:t>(2 tokens)</a:t>
            </a:r>
            <a:endParaRPr lang="en-US" sz="1600" kern="100" dirty="0">
              <a:effectLst/>
              <a:latin typeface="Calibri" panose="020F0502020204030204" pitchFamily="34" charset="0"/>
              <a:ea typeface="Aptos" panose="020B0004020202020204" pitchFamily="34" charset="0"/>
              <a:cs typeface="Calibri" panose="020F0502020204030204" pitchFamily="34" charset="0"/>
            </a:endParaRPr>
          </a:p>
          <a:p>
            <a:pPr>
              <a:lnSpc>
                <a:spcPct val="107000"/>
              </a:lnSpc>
              <a:spcAft>
                <a:spcPts val="800"/>
              </a:spcAft>
            </a:pPr>
            <a:r>
              <a:rPr lang="en-GB" sz="1800" kern="100" dirty="0">
                <a:effectLst/>
                <a:latin typeface="Calibri" panose="020F0502020204030204" pitchFamily="34" charset="0"/>
                <a:ea typeface="Aptos" panose="020B0004020202020204" pitchFamily="34" charset="0"/>
                <a:cs typeface="Calibri" panose="020F0502020204030204" pitchFamily="34" charset="0"/>
              </a:rPr>
              <a:t>6 GAP </a:t>
            </a:r>
            <a:r>
              <a:rPr lang="en-GB" sz="1800" kern="100" dirty="0">
                <a:solidFill>
                  <a:srgbClr val="0070C0"/>
                </a:solidFill>
                <a:effectLst/>
                <a:latin typeface="Calibri" panose="020F0502020204030204" pitchFamily="34" charset="0"/>
                <a:ea typeface="Aptos" panose="020B0004020202020204" pitchFamily="34" charset="0"/>
                <a:cs typeface="Calibri" panose="020F0502020204030204" pitchFamily="34" charset="0"/>
              </a:rPr>
              <a:t>(1 tokens)</a:t>
            </a:r>
            <a:r>
              <a:rPr lang="en-GB" sz="1800" kern="100" dirty="0">
                <a:effectLst/>
                <a:latin typeface="Calibri" panose="020F0502020204030204" pitchFamily="34" charset="0"/>
                <a:ea typeface="Aptos" panose="020B0004020202020204" pitchFamily="34" charset="0"/>
                <a:cs typeface="Calibri" panose="020F0502020204030204" pitchFamily="34" charset="0"/>
              </a:rPr>
              <a:t> </a:t>
            </a:r>
            <a:endParaRPr lang="en-US" sz="1600" kern="100" dirty="0">
              <a:effectLst/>
              <a:latin typeface="Calibri" panose="020F0502020204030204" pitchFamily="34" charset="0"/>
              <a:ea typeface="Aptos" panose="020B000402020202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1BDD890C-E18B-0906-F9A0-59F1F717C21E}"/>
              </a:ext>
            </a:extLst>
          </p:cNvPr>
          <p:cNvSpPr txBox="1"/>
          <p:nvPr/>
        </p:nvSpPr>
        <p:spPr>
          <a:xfrm>
            <a:off x="7049510" y="1598018"/>
            <a:ext cx="6097978" cy="2966774"/>
          </a:xfrm>
          <a:prstGeom prst="rect">
            <a:avLst/>
          </a:prstGeom>
          <a:noFill/>
        </p:spPr>
        <p:txBody>
          <a:bodyPr wrap="square">
            <a:spAutoFit/>
          </a:bodyPr>
          <a:lstStyle/>
          <a:p>
            <a:pPr>
              <a:lnSpc>
                <a:spcPct val="107000"/>
              </a:lnSpc>
              <a:spcAft>
                <a:spcPts val="800"/>
              </a:spcAft>
            </a:pPr>
            <a:endParaRPr lang="en-US" sz="1600" kern="100" dirty="0">
              <a:effectLst/>
              <a:latin typeface="Calibri" panose="020F0502020204030204" pitchFamily="34" charset="0"/>
              <a:ea typeface="Aptos" panose="020B0004020202020204" pitchFamily="34" charset="0"/>
              <a:cs typeface="Calibri" panose="020F0502020204030204" pitchFamily="34" charset="0"/>
            </a:endParaRPr>
          </a:p>
          <a:p>
            <a:pPr>
              <a:spcBef>
                <a:spcPts val="600"/>
              </a:spcBef>
              <a:spcAft>
                <a:spcPts val="600"/>
              </a:spcAft>
            </a:pPr>
            <a:r>
              <a:rPr lang="en-GB" sz="1800" b="1" kern="100" dirty="0">
                <a:effectLst/>
                <a:latin typeface="Calibri" panose="020F0502020204030204" pitchFamily="34" charset="0"/>
                <a:ea typeface="Aptos" panose="020B0004020202020204" pitchFamily="34" charset="0"/>
                <a:cs typeface="Calibri" panose="020F0502020204030204" pitchFamily="34" charset="0"/>
              </a:rPr>
              <a:t>VOTER 3</a:t>
            </a:r>
          </a:p>
          <a:p>
            <a:pPr>
              <a:spcBef>
                <a:spcPts val="600"/>
              </a:spcBef>
              <a:spcAft>
                <a:spcPts val="600"/>
              </a:spcAft>
            </a:pPr>
            <a:r>
              <a:rPr lang="en-GB" sz="1800" kern="100" dirty="0">
                <a:effectLst/>
                <a:latin typeface="Calibri" panose="020F0502020204030204" pitchFamily="34" charset="0"/>
                <a:ea typeface="Aptos" panose="020B0004020202020204" pitchFamily="34" charset="0"/>
                <a:cs typeface="Calibri" panose="020F0502020204030204" pitchFamily="34" charset="0"/>
              </a:rPr>
              <a:t>1 ASP </a:t>
            </a:r>
            <a:r>
              <a:rPr lang="en-GB" sz="1800" kern="100" dirty="0">
                <a:solidFill>
                  <a:srgbClr val="0070C0"/>
                </a:solidFill>
                <a:effectLst/>
                <a:latin typeface="Calibri" panose="020F0502020204030204" pitchFamily="34" charset="0"/>
                <a:ea typeface="Aptos" panose="020B0004020202020204" pitchFamily="34" charset="0"/>
                <a:cs typeface="Calibri" panose="020F0502020204030204" pitchFamily="34" charset="0"/>
              </a:rPr>
              <a:t>(6 tokens) </a:t>
            </a:r>
            <a:r>
              <a:rPr lang="en-GB" sz="1800" kern="100" dirty="0">
                <a:effectLst/>
                <a:latin typeface="Calibri" panose="020F0502020204030204" pitchFamily="34" charset="0"/>
                <a:ea typeface="Aptos" panose="020B0004020202020204" pitchFamily="34" charset="0"/>
                <a:cs typeface="Calibri" panose="020F0502020204030204" pitchFamily="34" charset="0"/>
              </a:rPr>
              <a:t>and Glue-Tech </a:t>
            </a:r>
            <a:r>
              <a:rPr lang="en-GB" sz="1800" kern="100" dirty="0">
                <a:solidFill>
                  <a:srgbClr val="0070C0"/>
                </a:solidFill>
                <a:effectLst/>
                <a:latin typeface="Calibri" panose="020F0502020204030204" pitchFamily="34" charset="0"/>
                <a:ea typeface="Aptos" panose="020B0004020202020204" pitchFamily="34" charset="0"/>
                <a:cs typeface="Calibri" panose="020F0502020204030204" pitchFamily="34" charset="0"/>
              </a:rPr>
              <a:t>(6 tokens)</a:t>
            </a:r>
          </a:p>
          <a:p>
            <a:pPr>
              <a:spcBef>
                <a:spcPts val="600"/>
              </a:spcBef>
              <a:spcAft>
                <a:spcPts val="600"/>
              </a:spcAft>
            </a:pPr>
            <a:r>
              <a:rPr lang="en-GB" sz="1800" kern="100" dirty="0">
                <a:effectLst/>
                <a:latin typeface="Calibri" panose="020F0502020204030204" pitchFamily="34" charset="0"/>
                <a:ea typeface="Aptos" panose="020B0004020202020204" pitchFamily="34" charset="0"/>
                <a:cs typeface="Calibri" panose="020F0502020204030204" pitchFamily="34" charset="0"/>
              </a:rPr>
              <a:t>3 RSP </a:t>
            </a:r>
            <a:r>
              <a:rPr lang="en-GB" sz="1800" kern="100" dirty="0">
                <a:solidFill>
                  <a:srgbClr val="0070C0"/>
                </a:solidFill>
                <a:effectLst/>
                <a:latin typeface="Calibri" panose="020F0502020204030204" pitchFamily="34" charset="0"/>
                <a:ea typeface="Aptos" panose="020B0004020202020204" pitchFamily="34" charset="0"/>
                <a:cs typeface="Calibri" panose="020F0502020204030204" pitchFamily="34" charset="0"/>
              </a:rPr>
              <a:t>(4 tokens)</a:t>
            </a:r>
          </a:p>
          <a:p>
            <a:pPr>
              <a:spcBef>
                <a:spcPts val="600"/>
              </a:spcBef>
              <a:spcAft>
                <a:spcPts val="600"/>
              </a:spcAft>
            </a:pPr>
            <a:r>
              <a:rPr lang="en-GB" sz="1800" kern="100" dirty="0">
                <a:effectLst/>
                <a:latin typeface="Calibri" panose="020F0502020204030204" pitchFamily="34" charset="0"/>
                <a:ea typeface="Aptos" panose="020B0004020202020204" pitchFamily="34" charset="0"/>
                <a:cs typeface="Calibri" panose="020F0502020204030204" pitchFamily="34" charset="0"/>
              </a:rPr>
              <a:t>4 GAP </a:t>
            </a:r>
            <a:r>
              <a:rPr lang="en-GB" sz="1800" kern="100" dirty="0">
                <a:solidFill>
                  <a:srgbClr val="0070C0"/>
                </a:solidFill>
                <a:effectLst/>
                <a:latin typeface="Calibri" panose="020F0502020204030204" pitchFamily="34" charset="0"/>
                <a:ea typeface="Aptos" panose="020B0004020202020204" pitchFamily="34" charset="0"/>
                <a:cs typeface="Calibri" panose="020F0502020204030204" pitchFamily="34" charset="0"/>
              </a:rPr>
              <a:t>(3 tokens)</a:t>
            </a:r>
          </a:p>
          <a:p>
            <a:pPr>
              <a:spcBef>
                <a:spcPts val="600"/>
              </a:spcBef>
              <a:spcAft>
                <a:spcPts val="600"/>
              </a:spcAft>
            </a:pPr>
            <a:r>
              <a:rPr lang="en-GB" sz="1800" kern="100" dirty="0">
                <a:effectLst/>
                <a:latin typeface="Calibri" panose="020F0502020204030204" pitchFamily="34" charset="0"/>
                <a:ea typeface="Aptos" panose="020B0004020202020204" pitchFamily="34" charset="0"/>
                <a:cs typeface="Calibri" panose="020F0502020204030204" pitchFamily="34" charset="0"/>
              </a:rPr>
              <a:t>5 NSP </a:t>
            </a:r>
            <a:r>
              <a:rPr lang="en-GB" sz="1800" kern="100" dirty="0">
                <a:solidFill>
                  <a:srgbClr val="0070C0"/>
                </a:solidFill>
                <a:effectLst/>
                <a:latin typeface="Calibri" panose="020F0502020204030204" pitchFamily="34" charset="0"/>
                <a:ea typeface="Aptos" panose="020B0004020202020204" pitchFamily="34" charset="0"/>
                <a:cs typeface="Calibri" panose="020F0502020204030204" pitchFamily="34" charset="0"/>
              </a:rPr>
              <a:t>(2 tokens)</a:t>
            </a:r>
          </a:p>
          <a:p>
            <a:pPr>
              <a:spcBef>
                <a:spcPts val="600"/>
              </a:spcBef>
              <a:spcAft>
                <a:spcPts val="600"/>
              </a:spcAft>
            </a:pPr>
            <a:r>
              <a:rPr lang="en-GB" sz="1800" kern="100" dirty="0">
                <a:effectLst/>
                <a:latin typeface="Calibri" panose="020F0502020204030204" pitchFamily="34" charset="0"/>
                <a:ea typeface="Aptos" panose="020B0004020202020204" pitchFamily="34" charset="0"/>
                <a:cs typeface="Calibri" panose="020F0502020204030204" pitchFamily="34" charset="0"/>
              </a:rPr>
              <a:t>6 Cyber </a:t>
            </a:r>
            <a:r>
              <a:rPr lang="en-GB" sz="1800" kern="100" dirty="0">
                <a:solidFill>
                  <a:srgbClr val="0070C0"/>
                </a:solidFill>
                <a:effectLst/>
                <a:latin typeface="Calibri" panose="020F0502020204030204" pitchFamily="34" charset="0"/>
                <a:ea typeface="Aptos" panose="020B0004020202020204" pitchFamily="34" charset="0"/>
                <a:cs typeface="Calibri" panose="020F0502020204030204" pitchFamily="34" charset="0"/>
              </a:rPr>
              <a:t>(1 tokens)</a:t>
            </a:r>
            <a:endParaRPr lang="en-US" sz="1600" kern="100" dirty="0">
              <a:effectLst/>
              <a:latin typeface="Calibri" panose="020F0502020204030204" pitchFamily="34" charset="0"/>
              <a:ea typeface="Aptos" panose="020B000402020202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E3F8D709-AB50-DE05-8351-FA190D3431F1}"/>
              </a:ext>
            </a:extLst>
          </p:cNvPr>
          <p:cNvSpPr txBox="1"/>
          <p:nvPr/>
        </p:nvSpPr>
        <p:spPr>
          <a:xfrm>
            <a:off x="3831300" y="1624426"/>
            <a:ext cx="2437410" cy="3170548"/>
          </a:xfrm>
          <a:prstGeom prst="rect">
            <a:avLst/>
          </a:prstGeom>
          <a:noFill/>
        </p:spPr>
        <p:txBody>
          <a:bodyPr wrap="square">
            <a:spAutoFit/>
          </a:bodyPr>
          <a:lstStyle/>
          <a:p>
            <a:pPr>
              <a:lnSpc>
                <a:spcPct val="107000"/>
              </a:lnSpc>
              <a:spcAft>
                <a:spcPts val="800"/>
              </a:spcAft>
            </a:pPr>
            <a:r>
              <a:rPr lang="en-GB" sz="1800" kern="100" dirty="0">
                <a:effectLst/>
                <a:latin typeface="Calibri" panose="020F0502020204030204" pitchFamily="34" charset="0"/>
                <a:ea typeface="Aptos" panose="020B0004020202020204" pitchFamily="34" charset="0"/>
                <a:cs typeface="Calibri" panose="020F0502020204030204" pitchFamily="34" charset="0"/>
              </a:rPr>
              <a:t> </a:t>
            </a:r>
            <a:endParaRPr lang="en-US" sz="1600" kern="100" dirty="0">
              <a:effectLst/>
              <a:latin typeface="Calibri" panose="020F0502020204030204" pitchFamily="34" charset="0"/>
              <a:ea typeface="Aptos" panose="020B0004020202020204" pitchFamily="34" charset="0"/>
              <a:cs typeface="Calibri" panose="020F0502020204030204" pitchFamily="34" charset="0"/>
            </a:endParaRPr>
          </a:p>
          <a:p>
            <a:pPr>
              <a:lnSpc>
                <a:spcPct val="107000"/>
              </a:lnSpc>
              <a:spcAft>
                <a:spcPts val="800"/>
              </a:spcAft>
            </a:pPr>
            <a:r>
              <a:rPr lang="en-GB" sz="1800" b="1" kern="100" dirty="0">
                <a:effectLst/>
                <a:latin typeface="Calibri" panose="020F0502020204030204" pitchFamily="34" charset="0"/>
                <a:ea typeface="Aptos" panose="020B0004020202020204" pitchFamily="34" charset="0"/>
                <a:cs typeface="Calibri" panose="020F0502020204030204" pitchFamily="34" charset="0"/>
              </a:rPr>
              <a:t>VOTER 2</a:t>
            </a:r>
            <a:endParaRPr lang="en-US" sz="1600" kern="100" dirty="0">
              <a:effectLst/>
              <a:latin typeface="Calibri" panose="020F0502020204030204" pitchFamily="34" charset="0"/>
              <a:ea typeface="Aptos" panose="020B0004020202020204" pitchFamily="34" charset="0"/>
              <a:cs typeface="Calibri" panose="020F0502020204030204" pitchFamily="34" charset="0"/>
            </a:endParaRPr>
          </a:p>
          <a:p>
            <a:pPr>
              <a:lnSpc>
                <a:spcPct val="107000"/>
              </a:lnSpc>
              <a:spcAft>
                <a:spcPts val="800"/>
              </a:spcAft>
            </a:pPr>
            <a:r>
              <a:rPr lang="en-GB" sz="1800" kern="100" dirty="0">
                <a:effectLst/>
                <a:latin typeface="Calibri" panose="020F0502020204030204" pitchFamily="34" charset="0"/>
                <a:ea typeface="Aptos" panose="020B0004020202020204" pitchFamily="34" charset="0"/>
                <a:cs typeface="Calibri" panose="020F0502020204030204" pitchFamily="34" charset="0"/>
              </a:rPr>
              <a:t>1 ASP</a:t>
            </a:r>
            <a:r>
              <a:rPr lang="en-GB" sz="1800" kern="100" dirty="0">
                <a:solidFill>
                  <a:srgbClr val="0070C0"/>
                </a:solidFill>
                <a:effectLst/>
                <a:latin typeface="Calibri" panose="020F0502020204030204" pitchFamily="34" charset="0"/>
                <a:ea typeface="Aptos" panose="020B0004020202020204" pitchFamily="34" charset="0"/>
                <a:cs typeface="Calibri" panose="020F0502020204030204" pitchFamily="34" charset="0"/>
              </a:rPr>
              <a:t> (6 tokens)</a:t>
            </a:r>
            <a:endParaRPr lang="en-US" sz="1600" kern="100" dirty="0">
              <a:effectLst/>
              <a:latin typeface="Calibri" panose="020F0502020204030204" pitchFamily="34" charset="0"/>
              <a:ea typeface="Aptos" panose="020B0004020202020204" pitchFamily="34" charset="0"/>
              <a:cs typeface="Calibri" panose="020F0502020204030204" pitchFamily="34" charset="0"/>
            </a:endParaRPr>
          </a:p>
          <a:p>
            <a:pPr>
              <a:lnSpc>
                <a:spcPct val="107000"/>
              </a:lnSpc>
              <a:spcAft>
                <a:spcPts val="800"/>
              </a:spcAft>
            </a:pPr>
            <a:r>
              <a:rPr lang="en-GB" sz="1800" kern="100" dirty="0">
                <a:effectLst/>
                <a:latin typeface="Calibri" panose="020F0502020204030204" pitchFamily="34" charset="0"/>
                <a:ea typeface="Aptos" panose="020B0004020202020204" pitchFamily="34" charset="0"/>
                <a:cs typeface="Calibri" panose="020F0502020204030204" pitchFamily="34" charset="0"/>
              </a:rPr>
              <a:t>2 RSP </a:t>
            </a:r>
            <a:r>
              <a:rPr lang="en-GB" sz="1800" kern="100" dirty="0">
                <a:solidFill>
                  <a:srgbClr val="0070C0"/>
                </a:solidFill>
                <a:effectLst/>
                <a:latin typeface="Calibri" panose="020F0502020204030204" pitchFamily="34" charset="0"/>
                <a:ea typeface="Aptos" panose="020B0004020202020204" pitchFamily="34" charset="0"/>
                <a:cs typeface="Calibri" panose="020F0502020204030204" pitchFamily="34" charset="0"/>
              </a:rPr>
              <a:t>(5 tokens)</a:t>
            </a:r>
            <a:endParaRPr lang="en-US" sz="1600" kern="100" dirty="0">
              <a:effectLst/>
              <a:latin typeface="Calibri" panose="020F0502020204030204" pitchFamily="34" charset="0"/>
              <a:ea typeface="Aptos" panose="020B0004020202020204" pitchFamily="34" charset="0"/>
              <a:cs typeface="Calibri" panose="020F0502020204030204" pitchFamily="34" charset="0"/>
            </a:endParaRPr>
          </a:p>
          <a:p>
            <a:pPr>
              <a:lnSpc>
                <a:spcPct val="107000"/>
              </a:lnSpc>
              <a:spcAft>
                <a:spcPts val="800"/>
              </a:spcAft>
            </a:pPr>
            <a:r>
              <a:rPr lang="en-GB" sz="1800" kern="100" dirty="0">
                <a:effectLst/>
                <a:latin typeface="Calibri" panose="020F0502020204030204" pitchFamily="34" charset="0"/>
                <a:ea typeface="Aptos" panose="020B0004020202020204" pitchFamily="34" charset="0"/>
                <a:cs typeface="Calibri" panose="020F0502020204030204" pitchFamily="34" charset="0"/>
              </a:rPr>
              <a:t>3 GAP </a:t>
            </a:r>
            <a:r>
              <a:rPr lang="en-GB" sz="1800" kern="100" dirty="0">
                <a:solidFill>
                  <a:srgbClr val="0070C0"/>
                </a:solidFill>
                <a:effectLst/>
                <a:latin typeface="Calibri" panose="020F0502020204030204" pitchFamily="34" charset="0"/>
                <a:ea typeface="Aptos" panose="020B0004020202020204" pitchFamily="34" charset="0"/>
                <a:cs typeface="Calibri" panose="020F0502020204030204" pitchFamily="34" charset="0"/>
              </a:rPr>
              <a:t>(4 tokens)</a:t>
            </a:r>
            <a:endParaRPr lang="en-US" sz="1600" kern="100" dirty="0">
              <a:effectLst/>
              <a:latin typeface="Calibri" panose="020F0502020204030204" pitchFamily="34" charset="0"/>
              <a:ea typeface="Aptos" panose="020B0004020202020204" pitchFamily="34" charset="0"/>
              <a:cs typeface="Calibri" panose="020F0502020204030204" pitchFamily="34" charset="0"/>
            </a:endParaRPr>
          </a:p>
          <a:p>
            <a:pPr>
              <a:lnSpc>
                <a:spcPct val="107000"/>
              </a:lnSpc>
              <a:spcAft>
                <a:spcPts val="800"/>
              </a:spcAft>
            </a:pPr>
            <a:r>
              <a:rPr lang="en-GB" sz="1800" kern="100" dirty="0">
                <a:effectLst/>
                <a:latin typeface="Calibri" panose="020F0502020204030204" pitchFamily="34" charset="0"/>
                <a:ea typeface="Aptos" panose="020B0004020202020204" pitchFamily="34" charset="0"/>
                <a:cs typeface="Calibri" panose="020F0502020204030204" pitchFamily="34" charset="0"/>
              </a:rPr>
              <a:t>4 Glue-Tech </a:t>
            </a:r>
            <a:r>
              <a:rPr lang="en-GB" sz="1800" kern="100" dirty="0">
                <a:solidFill>
                  <a:srgbClr val="0070C0"/>
                </a:solidFill>
                <a:effectLst/>
                <a:latin typeface="Calibri" panose="020F0502020204030204" pitchFamily="34" charset="0"/>
                <a:ea typeface="Aptos" panose="020B0004020202020204" pitchFamily="34" charset="0"/>
                <a:cs typeface="Calibri" panose="020F0502020204030204" pitchFamily="34" charset="0"/>
              </a:rPr>
              <a:t>(3 tokens)</a:t>
            </a:r>
            <a:endParaRPr lang="en-US" sz="1600" kern="100" dirty="0">
              <a:effectLst/>
              <a:latin typeface="Calibri" panose="020F0502020204030204" pitchFamily="34" charset="0"/>
              <a:ea typeface="Aptos" panose="020B0004020202020204" pitchFamily="34" charset="0"/>
              <a:cs typeface="Calibri" panose="020F0502020204030204" pitchFamily="34" charset="0"/>
            </a:endParaRPr>
          </a:p>
          <a:p>
            <a:pPr>
              <a:lnSpc>
                <a:spcPct val="107000"/>
              </a:lnSpc>
              <a:spcAft>
                <a:spcPts val="800"/>
              </a:spcAft>
            </a:pPr>
            <a:r>
              <a:rPr lang="en-GB" sz="1800" kern="100" dirty="0">
                <a:effectLst/>
                <a:latin typeface="Calibri" panose="020F0502020204030204" pitchFamily="34" charset="0"/>
                <a:ea typeface="Aptos" panose="020B0004020202020204" pitchFamily="34" charset="0"/>
                <a:cs typeface="Calibri" panose="020F0502020204030204" pitchFamily="34" charset="0"/>
              </a:rPr>
              <a:t>5 Cyber </a:t>
            </a:r>
            <a:r>
              <a:rPr lang="en-GB" sz="1800" kern="100" dirty="0">
                <a:solidFill>
                  <a:srgbClr val="0070C0"/>
                </a:solidFill>
                <a:effectLst/>
                <a:latin typeface="Calibri" panose="020F0502020204030204" pitchFamily="34" charset="0"/>
                <a:ea typeface="Aptos" panose="020B0004020202020204" pitchFamily="34" charset="0"/>
                <a:cs typeface="Calibri" panose="020F0502020204030204" pitchFamily="34" charset="0"/>
              </a:rPr>
              <a:t>(2 tokens)</a:t>
            </a:r>
            <a:endParaRPr lang="en-US" sz="1600" kern="100" dirty="0">
              <a:effectLst/>
              <a:latin typeface="Calibri" panose="020F0502020204030204" pitchFamily="34" charset="0"/>
              <a:ea typeface="Aptos" panose="020B0004020202020204" pitchFamily="34" charset="0"/>
              <a:cs typeface="Calibri" panose="020F0502020204030204" pitchFamily="34" charset="0"/>
            </a:endParaRPr>
          </a:p>
          <a:p>
            <a:pPr>
              <a:lnSpc>
                <a:spcPct val="107000"/>
              </a:lnSpc>
              <a:spcAft>
                <a:spcPts val="800"/>
              </a:spcAft>
            </a:pPr>
            <a:r>
              <a:rPr lang="en-GB" sz="1800" kern="100" dirty="0">
                <a:effectLst/>
                <a:latin typeface="Calibri" panose="020F0502020204030204" pitchFamily="34" charset="0"/>
                <a:ea typeface="Aptos" panose="020B0004020202020204" pitchFamily="34" charset="0"/>
                <a:cs typeface="Calibri" panose="020F0502020204030204" pitchFamily="34" charset="0"/>
              </a:rPr>
              <a:t>6 NSP </a:t>
            </a:r>
            <a:r>
              <a:rPr lang="en-GB" sz="1800" kern="100" dirty="0">
                <a:solidFill>
                  <a:srgbClr val="0070C0"/>
                </a:solidFill>
                <a:effectLst/>
                <a:latin typeface="Calibri" panose="020F0502020204030204" pitchFamily="34" charset="0"/>
                <a:ea typeface="Aptos" panose="020B0004020202020204" pitchFamily="34" charset="0"/>
                <a:cs typeface="Calibri" panose="020F0502020204030204" pitchFamily="34" charset="0"/>
              </a:rPr>
              <a:t>(1 tokens)</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39917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5"/>
          <p:cNvSpPr txBox="1">
            <a:spLocks noGrp="1"/>
          </p:cNvSpPr>
          <p:nvPr>
            <p:ph type="title"/>
          </p:nvPr>
        </p:nvSpPr>
        <p:spPr>
          <a:xfrm>
            <a:off x="734807" y="59679"/>
            <a:ext cx="10515600" cy="48339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400"/>
              <a:buFont typeface="Calibri"/>
              <a:buNone/>
            </a:pPr>
            <a:r>
              <a:rPr lang="en-US">
                <a:solidFill>
                  <a:schemeClr val="lt1"/>
                </a:solidFill>
              </a:rPr>
              <a:t>EOY Report – AI Status</a:t>
            </a:r>
            <a:endParaRPr/>
          </a:p>
        </p:txBody>
      </p:sp>
      <p:sp>
        <p:nvSpPr>
          <p:cNvPr id="125" name="Google Shape;125;p5"/>
          <p:cNvSpPr txBox="1"/>
          <p:nvPr/>
        </p:nvSpPr>
        <p:spPr>
          <a:xfrm>
            <a:off x="735013" y="1128078"/>
            <a:ext cx="10618787" cy="4987925"/>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rgbClr val="0066A1"/>
              </a:buClr>
              <a:buSzPts val="2200"/>
              <a:buFont typeface="Arial"/>
              <a:buChar char="•"/>
            </a:pPr>
            <a:r>
              <a:rPr lang="en-US" sz="2200" b="1">
                <a:solidFill>
                  <a:srgbClr val="0C70AC"/>
                </a:solidFill>
                <a:latin typeface="Calibri"/>
                <a:ea typeface="Calibri"/>
                <a:cs typeface="Calibri"/>
                <a:sym typeface="Calibri"/>
              </a:rPr>
              <a:t>Dedicated meetings with all Technical Panel Chairs and BoG TechOps Panel Members </a:t>
            </a:r>
            <a:r>
              <a:rPr lang="en-US" sz="2200">
                <a:solidFill>
                  <a:schemeClr val="dk1"/>
                </a:solidFill>
                <a:latin typeface="Calibri"/>
                <a:ea typeface="Calibri"/>
                <a:cs typeface="Calibri"/>
                <a:sym typeface="Calibri"/>
              </a:rPr>
              <a:t>were held to discuss the possibility of funding TP initiatives:</a:t>
            </a:r>
            <a:endParaRPr/>
          </a:p>
          <a:p>
            <a:pPr marL="685800" marR="0" lvl="1" indent="-228600" algn="l" rtl="0">
              <a:lnSpc>
                <a:spcPct val="90000"/>
              </a:lnSpc>
              <a:spcBef>
                <a:spcPts val="500"/>
              </a:spcBef>
              <a:spcAft>
                <a:spcPts val="0"/>
              </a:spcAft>
              <a:buClr>
                <a:srgbClr val="0066A1"/>
              </a:buClr>
              <a:buSzPts val="2000"/>
              <a:buFont typeface="Arial"/>
              <a:buChar char="−"/>
            </a:pPr>
            <a:r>
              <a:rPr lang="en-US" sz="2000" b="0" i="0" u="none" strike="noStrike" cap="none">
                <a:solidFill>
                  <a:schemeClr val="dk1"/>
                </a:solidFill>
                <a:latin typeface="Calibri"/>
                <a:ea typeface="Calibri"/>
                <a:cs typeface="Calibri"/>
                <a:sym typeface="Calibri"/>
              </a:rPr>
              <a:t>Various proposals were discussed. There is a consensus to fund Technical Panel contributions to standardization, education and other pro-bono activities (student competitions, challenges, bootcamps, lecture series, tutorials, etc.)</a:t>
            </a:r>
            <a:endParaRPr/>
          </a:p>
          <a:p>
            <a:pPr marL="685800" marR="0" lvl="1" indent="-228600" algn="l" rtl="0">
              <a:lnSpc>
                <a:spcPct val="90000"/>
              </a:lnSpc>
              <a:spcBef>
                <a:spcPts val="500"/>
              </a:spcBef>
              <a:spcAft>
                <a:spcPts val="0"/>
              </a:spcAft>
              <a:buClr>
                <a:srgbClr val="0066A1"/>
              </a:buClr>
              <a:buSzPts val="2000"/>
              <a:buFont typeface="Arial"/>
              <a:buChar char="−"/>
            </a:pPr>
            <a:r>
              <a:rPr lang="en-US" sz="2000" b="0" i="0" u="sng" strike="noStrike" cap="none">
                <a:solidFill>
                  <a:schemeClr val="dk1"/>
                </a:solidFill>
                <a:latin typeface="Calibri"/>
                <a:ea typeface="Calibri"/>
                <a:cs typeface="Calibri"/>
                <a:sym typeface="Calibri"/>
              </a:rPr>
              <a:t>An action was taken at the Spring 2024 BoG meeting to develop a motion to financially support TP activities</a:t>
            </a:r>
            <a:r>
              <a:rPr lang="en-US" sz="2000" b="0" i="0" u="none" strike="noStrike" cap="none">
                <a:solidFill>
                  <a:schemeClr val="dk1"/>
                </a:solidFill>
                <a:latin typeface="Calibri"/>
                <a:ea typeface="Calibri"/>
                <a:cs typeface="Calibri"/>
                <a:sym typeface="Calibri"/>
              </a:rPr>
              <a:t>. Consultations with TechOps panel members and other BoG members took place and a draft motion was circulated by email to all BoG members in July 2024 (only positive feedback was received)  </a:t>
            </a:r>
            <a:endParaRPr sz="2000" b="1" i="0" u="sng" strike="noStrike" cap="none">
              <a:solidFill>
                <a:schemeClr val="dk1"/>
              </a:solidFill>
              <a:latin typeface="Calibri"/>
              <a:ea typeface="Calibri"/>
              <a:cs typeface="Calibri"/>
              <a:sym typeface="Calibri"/>
            </a:endParaRPr>
          </a:p>
        </p:txBody>
      </p:sp>
      <p:grpSp>
        <p:nvGrpSpPr>
          <p:cNvPr id="126" name="Google Shape;126;p5"/>
          <p:cNvGrpSpPr/>
          <p:nvPr/>
        </p:nvGrpSpPr>
        <p:grpSpPr>
          <a:xfrm>
            <a:off x="1168597" y="4235324"/>
            <a:ext cx="9347200" cy="1026626"/>
            <a:chOff x="734807" y="5363312"/>
            <a:chExt cx="9780793" cy="1026626"/>
          </a:xfrm>
        </p:grpSpPr>
        <p:grpSp>
          <p:nvGrpSpPr>
            <p:cNvPr id="127" name="Google Shape;127;p5"/>
            <p:cNvGrpSpPr/>
            <p:nvPr/>
          </p:nvGrpSpPr>
          <p:grpSpPr>
            <a:xfrm>
              <a:off x="1117600" y="5363312"/>
              <a:ext cx="9398000" cy="1026626"/>
              <a:chOff x="1117600" y="5475072"/>
              <a:chExt cx="9398000" cy="1026626"/>
            </a:xfrm>
          </p:grpSpPr>
          <p:sp>
            <p:nvSpPr>
              <p:cNvPr id="128" name="Google Shape;128;p5"/>
              <p:cNvSpPr txBox="1"/>
              <p:nvPr/>
            </p:nvSpPr>
            <p:spPr>
              <a:xfrm>
                <a:off x="1180515" y="6055898"/>
                <a:ext cx="933508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Calibri"/>
                    <a:ea typeface="Calibri"/>
                    <a:cs typeface="Calibri"/>
                    <a:sym typeface="Calibri"/>
                  </a:rPr>
                  <a:t>Action item ‘In Progress’</a:t>
                </a:r>
                <a:endParaRPr/>
              </a:p>
            </p:txBody>
          </p:sp>
          <p:sp>
            <p:nvSpPr>
              <p:cNvPr id="129" name="Google Shape;129;p5"/>
              <p:cNvSpPr/>
              <p:nvPr/>
            </p:nvSpPr>
            <p:spPr>
              <a:xfrm>
                <a:off x="1117600" y="5475072"/>
                <a:ext cx="9225575" cy="1026626"/>
              </a:xfrm>
              <a:prstGeom prst="roundRect">
                <a:avLst>
                  <a:gd name="adj" fmla="val 16667"/>
                </a:avLst>
              </a:prstGeom>
              <a:noFill/>
              <a:ln w="38100" cap="flat" cmpd="sng">
                <a:solidFill>
                  <a:srgbClr val="0C70A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C70AC"/>
                  </a:solidFill>
                  <a:latin typeface="Calibri"/>
                  <a:ea typeface="Calibri"/>
                  <a:cs typeface="Calibri"/>
                  <a:sym typeface="Calibri"/>
                </a:endParaRPr>
              </a:p>
            </p:txBody>
          </p:sp>
          <p:pic>
            <p:nvPicPr>
              <p:cNvPr id="130" name="Google Shape;130;p5"/>
              <p:cNvPicPr preferRelativeResize="0"/>
              <p:nvPr/>
            </p:nvPicPr>
            <p:blipFill rotWithShape="1">
              <a:blip r:embed="rId3">
                <a:alphaModFix/>
              </a:blip>
              <a:srcRect/>
              <a:stretch/>
            </p:blipFill>
            <p:spPr>
              <a:xfrm>
                <a:off x="1277768" y="5610361"/>
                <a:ext cx="8905238" cy="433837"/>
              </a:xfrm>
              <a:prstGeom prst="rect">
                <a:avLst/>
              </a:prstGeom>
              <a:noFill/>
              <a:ln>
                <a:noFill/>
              </a:ln>
            </p:spPr>
          </p:pic>
        </p:grpSp>
        <p:sp>
          <p:nvSpPr>
            <p:cNvPr id="131" name="Google Shape;131;p5"/>
            <p:cNvSpPr/>
            <p:nvPr/>
          </p:nvSpPr>
          <p:spPr>
            <a:xfrm>
              <a:off x="734807" y="5720155"/>
              <a:ext cx="365624" cy="314885"/>
            </a:xfrm>
            <a:prstGeom prst="rightArrow">
              <a:avLst>
                <a:gd name="adj1" fmla="val 50000"/>
                <a:gd name="adj2" fmla="val 50000"/>
              </a:avLst>
            </a:prstGeom>
            <a:solidFill>
              <a:srgbClr val="F4B08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cxnSp>
        <p:nvCxnSpPr>
          <p:cNvPr id="132" name="Google Shape;132;p5"/>
          <p:cNvCxnSpPr/>
          <p:nvPr/>
        </p:nvCxnSpPr>
        <p:spPr>
          <a:xfrm>
            <a:off x="8128832" y="5846954"/>
            <a:ext cx="640080" cy="0"/>
          </a:xfrm>
          <a:prstGeom prst="straightConnector1">
            <a:avLst/>
          </a:prstGeom>
          <a:noFill/>
          <a:ln w="9525" cap="flat" cmpd="sng">
            <a:solidFill>
              <a:schemeClr val="accent1"/>
            </a:solidFill>
            <a:prstDash val="solid"/>
            <a:miter lim="800000"/>
            <a:headEnd type="none" w="sm" len="sm"/>
            <a:tailEnd type="triangle" w="med" len="med"/>
          </a:ln>
        </p:spPr>
      </p:cxnSp>
      <p:sp>
        <p:nvSpPr>
          <p:cNvPr id="133" name="Google Shape;133;p5"/>
          <p:cNvSpPr txBox="1"/>
          <p:nvPr/>
        </p:nvSpPr>
        <p:spPr>
          <a:xfrm>
            <a:off x="8768912" y="5708454"/>
            <a:ext cx="18389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Continues on next page</a:t>
            </a:r>
            <a:endParaRPr/>
          </a:p>
        </p:txBody>
      </p:sp>
      <p:sp>
        <p:nvSpPr>
          <p:cNvPr id="134" name="Google Shape;134;p5"/>
          <p:cNvSpPr txBox="1"/>
          <p:nvPr/>
        </p:nvSpPr>
        <p:spPr>
          <a:xfrm>
            <a:off x="4038600" y="6488328"/>
            <a:ext cx="4114800" cy="36512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C70AC"/>
              </a:buClr>
              <a:buSzPts val="1200"/>
              <a:buFont typeface="Calibri"/>
              <a:buNone/>
            </a:pPr>
            <a:fld id="{00000000-1234-1234-1234-123412341234}" type="slidenum">
              <a:rPr lang="en-US" sz="1200">
                <a:solidFill>
                  <a:srgbClr val="0C70AC"/>
                </a:solidFill>
                <a:latin typeface="Calibri"/>
                <a:ea typeface="Calibri"/>
                <a:cs typeface="Calibri"/>
                <a:sym typeface="Calibri"/>
              </a:rPr>
              <a:t>5</a:t>
            </a:fld>
            <a:endParaRPr sz="1200">
              <a:solidFill>
                <a:srgbClr val="0C70AC"/>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6"/>
          <p:cNvSpPr txBox="1">
            <a:spLocks noGrp="1"/>
          </p:cNvSpPr>
          <p:nvPr>
            <p:ph type="body" idx="1"/>
          </p:nvPr>
        </p:nvSpPr>
        <p:spPr>
          <a:xfrm>
            <a:off x="735013" y="943288"/>
            <a:ext cx="10618787" cy="678121"/>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120000"/>
              </a:lnSpc>
              <a:spcBef>
                <a:spcPts val="0"/>
              </a:spcBef>
              <a:spcAft>
                <a:spcPts val="0"/>
              </a:spcAft>
              <a:buClr>
                <a:srgbClr val="0066A1"/>
              </a:buClr>
              <a:buSzPts val="2400"/>
              <a:buFont typeface="Arial"/>
              <a:buChar char="•"/>
            </a:pPr>
            <a:r>
              <a:rPr lang="en-US" sz="2400" b="1" i="0" u="none" strike="noStrike" cap="none">
                <a:solidFill>
                  <a:srgbClr val="0C70AC"/>
                </a:solidFill>
                <a:latin typeface="Calibri"/>
                <a:ea typeface="Calibri"/>
                <a:cs typeface="Calibri"/>
                <a:sym typeface="Calibri"/>
              </a:rPr>
              <a:t>TechOps Motion to Financially Support TPs</a:t>
            </a:r>
            <a:r>
              <a:rPr lang="en-US" sz="1800" b="0" i="0" u="none" strike="noStrike" cap="none">
                <a:solidFill>
                  <a:srgbClr val="0C70AC"/>
                </a:solidFill>
                <a:latin typeface="Calibri"/>
                <a:ea typeface="Calibri"/>
                <a:cs typeface="Calibri"/>
                <a:sym typeface="Calibri"/>
              </a:rPr>
              <a:t> (see slide 14):</a:t>
            </a:r>
            <a:r>
              <a:rPr lang="en-US" sz="1800" b="0" i="0" u="none" strike="noStrike" cap="none">
                <a:solidFill>
                  <a:schemeClr val="dk1"/>
                </a:solidFill>
                <a:latin typeface="Calibri"/>
                <a:ea typeface="Calibri"/>
                <a:cs typeface="Calibri"/>
                <a:sym typeface="Calibri"/>
              </a:rPr>
              <a:t> </a:t>
            </a:r>
            <a:endParaRPr sz="2400" b="0" i="0" u="none" strike="noStrike" cap="none">
              <a:solidFill>
                <a:schemeClr val="dk1"/>
              </a:solidFill>
              <a:latin typeface="Calibri"/>
              <a:ea typeface="Calibri"/>
              <a:cs typeface="Calibri"/>
              <a:sym typeface="Calibri"/>
            </a:endParaRPr>
          </a:p>
        </p:txBody>
      </p:sp>
      <p:sp>
        <p:nvSpPr>
          <p:cNvPr id="140" name="Google Shape;140;p6"/>
          <p:cNvSpPr txBox="1">
            <a:spLocks noGrp="1"/>
          </p:cNvSpPr>
          <p:nvPr>
            <p:ph type="title"/>
          </p:nvPr>
        </p:nvSpPr>
        <p:spPr>
          <a:xfrm>
            <a:off x="734807" y="59679"/>
            <a:ext cx="10515600" cy="48339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400"/>
              <a:buFont typeface="Calibri"/>
              <a:buNone/>
            </a:pPr>
            <a:r>
              <a:rPr lang="en-US">
                <a:solidFill>
                  <a:schemeClr val="lt1"/>
                </a:solidFill>
              </a:rPr>
              <a:t>EOY Report – AI Status</a:t>
            </a:r>
            <a:endParaRPr/>
          </a:p>
        </p:txBody>
      </p:sp>
      <p:sp>
        <p:nvSpPr>
          <p:cNvPr id="141" name="Google Shape;141;p6"/>
          <p:cNvSpPr txBox="1"/>
          <p:nvPr/>
        </p:nvSpPr>
        <p:spPr>
          <a:xfrm>
            <a:off x="683316" y="1480007"/>
            <a:ext cx="10722180" cy="4776949"/>
          </a:xfrm>
          <a:prstGeom prst="rect">
            <a:avLst/>
          </a:prstGeom>
          <a:noFill/>
          <a:ln>
            <a:noFill/>
          </a:ln>
        </p:spPr>
        <p:txBody>
          <a:bodyPr spcFirstLastPara="1" wrap="square" lIns="91425" tIns="45700" rIns="91425" bIns="45700" anchor="t" anchorCtr="0">
            <a:spAutoFit/>
          </a:bodyPr>
          <a:lstStyle/>
          <a:p>
            <a:pPr marL="685800" marR="0" lvl="1" indent="-228600" algn="l" rtl="0">
              <a:lnSpc>
                <a:spcPct val="90000"/>
              </a:lnSpc>
              <a:spcBef>
                <a:spcPts val="0"/>
              </a:spcBef>
              <a:spcAft>
                <a:spcPts val="0"/>
              </a:spcAft>
              <a:buClr>
                <a:srgbClr val="0066A1"/>
              </a:buClr>
              <a:buSzPts val="1750"/>
              <a:buFont typeface="Arial"/>
              <a:buChar char="−"/>
            </a:pPr>
            <a:r>
              <a:rPr lang="en-US" sz="1750" b="0" i="0" u="none" strike="noStrike" cap="none">
                <a:solidFill>
                  <a:schemeClr val="dk1"/>
                </a:solidFill>
                <a:latin typeface="Calibri"/>
                <a:ea typeface="Calibri"/>
                <a:cs typeface="Calibri"/>
                <a:sym typeface="Calibri"/>
              </a:rPr>
              <a:t>The initial idea presented at the Spring 2024 BoG was to allocate a budget of USD 10,000 per year to each TP to perform pro-bono educational activities and an additional USD 10,000 per year to fund participation in prominent standardization working groups aligned with the TP missions</a:t>
            </a:r>
            <a:endParaRPr/>
          </a:p>
          <a:p>
            <a:pPr marL="685800" marR="0" lvl="1" indent="-228600" algn="l" rtl="0">
              <a:lnSpc>
                <a:spcPct val="90000"/>
              </a:lnSpc>
              <a:spcBef>
                <a:spcPts val="1100"/>
              </a:spcBef>
              <a:spcAft>
                <a:spcPts val="0"/>
              </a:spcAft>
              <a:buClr>
                <a:srgbClr val="0066A1"/>
              </a:buClr>
              <a:buSzPts val="1750"/>
              <a:buFont typeface="Arial"/>
              <a:buChar char="−"/>
            </a:pPr>
            <a:r>
              <a:rPr lang="en-US" sz="1750" b="0" i="0" u="none" strike="noStrike" cap="none">
                <a:solidFill>
                  <a:schemeClr val="dk1"/>
                </a:solidFill>
                <a:latin typeface="Calibri"/>
                <a:ea typeface="Calibri"/>
                <a:cs typeface="Calibri"/>
                <a:sym typeface="Calibri"/>
              </a:rPr>
              <a:t>There was consensus among BoG members that TPs cannot operate effectively without any budget allocated. Empowering TPs is integral to their ability to deliver value to the AESS and will strengthen both participation and accountability</a:t>
            </a:r>
            <a:endParaRPr/>
          </a:p>
          <a:p>
            <a:pPr marL="685800" marR="0" lvl="1" indent="-228600" algn="l" rtl="0">
              <a:lnSpc>
                <a:spcPct val="90000"/>
              </a:lnSpc>
              <a:spcBef>
                <a:spcPts val="1100"/>
              </a:spcBef>
              <a:spcAft>
                <a:spcPts val="0"/>
              </a:spcAft>
              <a:buClr>
                <a:srgbClr val="0066A1"/>
              </a:buClr>
              <a:buSzPts val="1750"/>
              <a:buFont typeface="Arial"/>
              <a:buChar char="−"/>
            </a:pPr>
            <a:r>
              <a:rPr lang="en-US" sz="1750" b="0" i="0" u="none" strike="noStrike" cap="none">
                <a:solidFill>
                  <a:schemeClr val="dk1"/>
                </a:solidFill>
                <a:latin typeface="Calibri"/>
                <a:ea typeface="Calibri"/>
                <a:cs typeface="Calibri"/>
                <a:sym typeface="Calibri"/>
              </a:rPr>
              <a:t>Discussions within the TechOps and with various BoG members (during and after the 2024 Spring meeting) confirmed the importance of this initiative. However, it was prompted that a smaller budget (up to USD 4,000) should also be considered to support regular/recurring TP activities, primarily in the context of education and standardization. It was also pointed out that special initiatives (funding up to USD 8,000) should include mission-related work beyond regular/recurring education and standardization activities (research, publications, multi-panel activities, etc.)</a:t>
            </a:r>
            <a:endParaRPr/>
          </a:p>
          <a:p>
            <a:pPr marL="685800" marR="0" lvl="1" indent="-228600" algn="l" rtl="0">
              <a:lnSpc>
                <a:spcPct val="90000"/>
              </a:lnSpc>
              <a:spcBef>
                <a:spcPts val="1100"/>
              </a:spcBef>
              <a:spcAft>
                <a:spcPts val="0"/>
              </a:spcAft>
              <a:buClr>
                <a:srgbClr val="0066A1"/>
              </a:buClr>
              <a:buSzPts val="1750"/>
              <a:buFont typeface="Arial"/>
              <a:buChar char="−"/>
            </a:pPr>
            <a:r>
              <a:rPr lang="en-US" sz="1750" b="0" i="0" u="none" strike="noStrike" cap="none">
                <a:solidFill>
                  <a:schemeClr val="dk1"/>
                </a:solidFill>
                <a:latin typeface="Calibri"/>
                <a:ea typeface="Calibri"/>
                <a:cs typeface="Calibri"/>
                <a:sym typeface="Calibri"/>
              </a:rPr>
              <a:t>From a procedural perspective, it was agreed that a TP Chair should submit funding applications to the VP for TechOps for an initial screening. The TechOps Committee will then discuss and approve/reject these applications with a majority vote</a:t>
            </a:r>
            <a:endParaRPr/>
          </a:p>
          <a:p>
            <a:pPr marL="685800" marR="0" lvl="1" indent="-228600" algn="l" rtl="0">
              <a:lnSpc>
                <a:spcPct val="90000"/>
              </a:lnSpc>
              <a:spcBef>
                <a:spcPts val="1100"/>
              </a:spcBef>
              <a:spcAft>
                <a:spcPts val="0"/>
              </a:spcAft>
              <a:buClr>
                <a:srgbClr val="0066A1"/>
              </a:buClr>
              <a:buSzPts val="1750"/>
              <a:buFont typeface="Arial"/>
              <a:buChar char="−"/>
            </a:pPr>
            <a:r>
              <a:rPr lang="en-US" sz="1750" b="0" i="0" u="none" strike="noStrike" cap="none">
                <a:solidFill>
                  <a:schemeClr val="dk1"/>
                </a:solidFill>
                <a:latin typeface="Calibri"/>
                <a:ea typeface="Calibri"/>
                <a:cs typeface="Calibri"/>
                <a:sym typeface="Calibri"/>
              </a:rPr>
              <a:t>This initiative aligns with AESS's strategic goals and supports the development of TPs and their mission. No contras were identified</a:t>
            </a:r>
            <a:endParaRPr/>
          </a:p>
        </p:txBody>
      </p:sp>
      <p:sp>
        <p:nvSpPr>
          <p:cNvPr id="142" name="Google Shape;142;p6"/>
          <p:cNvSpPr txBox="1"/>
          <p:nvPr/>
        </p:nvSpPr>
        <p:spPr>
          <a:xfrm>
            <a:off x="4038600" y="6488328"/>
            <a:ext cx="4114800" cy="36512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C70AC"/>
              </a:buClr>
              <a:buSzPts val="1200"/>
              <a:buFont typeface="Calibri"/>
              <a:buNone/>
            </a:pPr>
            <a:fld id="{00000000-1234-1234-1234-123412341234}" type="slidenum">
              <a:rPr lang="en-US" sz="1200">
                <a:solidFill>
                  <a:srgbClr val="0C70AC"/>
                </a:solidFill>
                <a:latin typeface="Calibri"/>
                <a:ea typeface="Calibri"/>
                <a:cs typeface="Calibri"/>
                <a:sym typeface="Calibri"/>
              </a:rPr>
              <a:t>6</a:t>
            </a:fld>
            <a:endParaRPr sz="1200">
              <a:solidFill>
                <a:srgbClr val="0C70AC"/>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7"/>
          <p:cNvSpPr txBox="1"/>
          <p:nvPr/>
        </p:nvSpPr>
        <p:spPr>
          <a:xfrm>
            <a:off x="735013" y="1107758"/>
            <a:ext cx="10618787" cy="4987925"/>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rgbClr val="0066A1"/>
              </a:buClr>
              <a:buSzPts val="2200"/>
              <a:buFont typeface="Arial"/>
              <a:buChar char="•"/>
            </a:pPr>
            <a:r>
              <a:rPr lang="en-US" sz="2200" b="1">
                <a:solidFill>
                  <a:srgbClr val="0C70AC"/>
                </a:solidFill>
                <a:latin typeface="Calibri"/>
                <a:ea typeface="Calibri"/>
                <a:cs typeface="Calibri"/>
                <a:sym typeface="Calibri"/>
              </a:rPr>
              <a:t>Efforts to revitalize the Cyber-Security Panel</a:t>
            </a:r>
            <a:r>
              <a:rPr lang="en-US" sz="2200">
                <a:solidFill>
                  <a:schemeClr val="dk1"/>
                </a:solidFill>
                <a:latin typeface="Calibri"/>
                <a:ea typeface="Calibri"/>
                <a:cs typeface="Calibri"/>
                <a:sym typeface="Calibri"/>
              </a:rPr>
              <a:t> (CSP) and increase its contributions to AESS Tech Ops, alongside fostering collaborations with other technical panels and our broader community:</a:t>
            </a:r>
            <a:endParaRPr/>
          </a:p>
          <a:p>
            <a:pPr marL="685800" marR="0" lvl="1" indent="-228600" algn="l" rtl="0">
              <a:lnSpc>
                <a:spcPct val="90000"/>
              </a:lnSpc>
              <a:spcBef>
                <a:spcPts val="500"/>
              </a:spcBef>
              <a:spcAft>
                <a:spcPts val="0"/>
              </a:spcAft>
              <a:buClr>
                <a:srgbClr val="0066A1"/>
              </a:buClr>
              <a:buSzPts val="1800"/>
              <a:buFont typeface="Arial"/>
              <a:buChar char="•"/>
            </a:pPr>
            <a:r>
              <a:rPr lang="en-US" sz="1800" b="0" i="0" u="none" strike="noStrike" cap="none">
                <a:solidFill>
                  <a:schemeClr val="dk1"/>
                </a:solidFill>
                <a:latin typeface="Calibri"/>
                <a:ea typeface="Calibri"/>
                <a:cs typeface="Calibri"/>
                <a:sym typeface="Calibri"/>
              </a:rPr>
              <a:t>Thanks to the BoG’s contributions in recommending new members and some dedicated meetings with cyber-security experts that took place since last BoG meeting, the Cyber-Security Panel has a new roster, comprising several well-qualified and motivated members</a:t>
            </a:r>
            <a:endParaRPr/>
          </a:p>
          <a:p>
            <a:pPr marL="685800" marR="0" lvl="1" indent="-228600" algn="l" rtl="0">
              <a:lnSpc>
                <a:spcPct val="90000"/>
              </a:lnSpc>
              <a:spcBef>
                <a:spcPts val="500"/>
              </a:spcBef>
              <a:spcAft>
                <a:spcPts val="0"/>
              </a:spcAft>
              <a:buClr>
                <a:srgbClr val="0066A1"/>
              </a:buClr>
              <a:buSzPts val="1800"/>
              <a:buFont typeface="Arial"/>
              <a:buChar char="•"/>
            </a:pPr>
            <a:r>
              <a:rPr lang="en-US" sz="1800" b="0" i="0" u="none" strike="noStrike" cap="none">
                <a:solidFill>
                  <a:schemeClr val="dk1"/>
                </a:solidFill>
                <a:latin typeface="Calibri"/>
                <a:ea typeface="Calibri"/>
                <a:cs typeface="Calibri"/>
                <a:sym typeface="Calibri"/>
              </a:rPr>
              <a:t>Regular meetings of the CSP took place since April (independently from the ASP), which were well attended and contributed to</a:t>
            </a:r>
            <a:endParaRPr/>
          </a:p>
          <a:p>
            <a:pPr marL="685800" marR="0" lvl="1" indent="-228600" algn="l" rtl="0">
              <a:lnSpc>
                <a:spcPct val="90000"/>
              </a:lnSpc>
              <a:spcBef>
                <a:spcPts val="500"/>
              </a:spcBef>
              <a:spcAft>
                <a:spcPts val="0"/>
              </a:spcAft>
              <a:buClr>
                <a:srgbClr val="0066A1"/>
              </a:buClr>
              <a:buSzPts val="1800"/>
              <a:buFont typeface="Arial"/>
              <a:buChar char="•"/>
            </a:pPr>
            <a:r>
              <a:rPr lang="en-US" sz="1800" b="0" i="0" u="none" strike="noStrike" cap="none">
                <a:solidFill>
                  <a:schemeClr val="dk1"/>
                </a:solidFill>
                <a:latin typeface="Calibri"/>
                <a:ea typeface="Calibri"/>
                <a:cs typeface="Calibri"/>
                <a:sym typeface="Calibri"/>
              </a:rPr>
              <a:t>The CSP developed/approved a new charter and several activities are ongoing (see attached CSP report)</a:t>
            </a:r>
            <a:endParaRPr/>
          </a:p>
        </p:txBody>
      </p:sp>
      <p:sp>
        <p:nvSpPr>
          <p:cNvPr id="148" name="Google Shape;148;p7"/>
          <p:cNvSpPr txBox="1">
            <a:spLocks noGrp="1"/>
          </p:cNvSpPr>
          <p:nvPr>
            <p:ph type="title"/>
          </p:nvPr>
        </p:nvSpPr>
        <p:spPr>
          <a:xfrm>
            <a:off x="734807" y="59679"/>
            <a:ext cx="10515600" cy="48339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400"/>
              <a:buFont typeface="Calibri"/>
              <a:buNone/>
            </a:pPr>
            <a:r>
              <a:rPr lang="en-US">
                <a:solidFill>
                  <a:schemeClr val="lt1"/>
                </a:solidFill>
              </a:rPr>
              <a:t>EOY Report – AI Status</a:t>
            </a:r>
            <a:endParaRPr/>
          </a:p>
        </p:txBody>
      </p:sp>
      <p:sp>
        <p:nvSpPr>
          <p:cNvPr id="149" name="Google Shape;149;p7"/>
          <p:cNvSpPr txBox="1"/>
          <p:nvPr/>
        </p:nvSpPr>
        <p:spPr>
          <a:xfrm>
            <a:off x="4038600" y="6488328"/>
            <a:ext cx="4114800" cy="36512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C70AC"/>
              </a:buClr>
              <a:buSzPts val="1200"/>
              <a:buFont typeface="Calibri"/>
              <a:buNone/>
            </a:pPr>
            <a:fld id="{00000000-1234-1234-1234-123412341234}" type="slidenum">
              <a:rPr lang="en-US" sz="1200">
                <a:solidFill>
                  <a:srgbClr val="0C70AC"/>
                </a:solidFill>
                <a:latin typeface="Calibri"/>
                <a:ea typeface="Calibri"/>
                <a:cs typeface="Calibri"/>
                <a:sym typeface="Calibri"/>
              </a:rPr>
              <a:t>7</a:t>
            </a:fld>
            <a:endParaRPr sz="1200">
              <a:solidFill>
                <a:srgbClr val="0C70AC"/>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8"/>
          <p:cNvSpPr txBox="1"/>
          <p:nvPr/>
        </p:nvSpPr>
        <p:spPr>
          <a:xfrm>
            <a:off x="735013" y="1148398"/>
            <a:ext cx="10734176" cy="4987925"/>
          </a:xfrm>
          <a:prstGeom prst="rect">
            <a:avLst/>
          </a:prstGeom>
          <a:noFill/>
          <a:ln>
            <a:noFill/>
          </a:ln>
        </p:spPr>
        <p:txBody>
          <a:bodyPr spcFirstLastPara="1" wrap="square" lIns="91425" tIns="45700" rIns="91425" bIns="45700" anchor="t" anchorCtr="0">
            <a:normAutofit fontScale="70000" lnSpcReduction="20000"/>
          </a:bodyPr>
          <a:lstStyle/>
          <a:p>
            <a:pPr marL="228600" marR="0" lvl="0" indent="-228600" algn="l" rtl="0">
              <a:lnSpc>
                <a:spcPct val="90000"/>
              </a:lnSpc>
              <a:spcBef>
                <a:spcPts val="0"/>
              </a:spcBef>
              <a:spcAft>
                <a:spcPts val="0"/>
              </a:spcAft>
              <a:buClr>
                <a:srgbClr val="0066A1"/>
              </a:buClr>
              <a:buSzPct val="100000"/>
              <a:buFont typeface="Arial"/>
              <a:buChar char="•"/>
            </a:pPr>
            <a:r>
              <a:rPr lang="en-US" sz="3400" b="1">
                <a:solidFill>
                  <a:srgbClr val="0C70AC"/>
                </a:solidFill>
                <a:latin typeface="Calibri"/>
                <a:ea typeface="Calibri"/>
                <a:cs typeface="Calibri"/>
                <a:sym typeface="Calibri"/>
              </a:rPr>
              <a:t>Supertopic Integration with Technical Panels:</a:t>
            </a:r>
            <a:endParaRPr/>
          </a:p>
          <a:p>
            <a:pPr marL="685800" marR="0" lvl="1" indent="-228600" algn="l" rtl="0">
              <a:lnSpc>
                <a:spcPct val="110000"/>
              </a:lnSpc>
              <a:spcBef>
                <a:spcPts val="500"/>
              </a:spcBef>
              <a:spcAft>
                <a:spcPts val="0"/>
              </a:spcAft>
              <a:buClr>
                <a:srgbClr val="0066A1"/>
              </a:buClr>
              <a:buSzPct val="100000"/>
              <a:buFont typeface="Arial"/>
              <a:buChar char="−"/>
            </a:pPr>
            <a:r>
              <a:rPr lang="en-US" sz="2200" b="0" i="0" u="none" strike="noStrike" cap="none">
                <a:solidFill>
                  <a:schemeClr val="dk1"/>
                </a:solidFill>
                <a:latin typeface="Calibri"/>
                <a:ea typeface="Calibri"/>
                <a:cs typeface="Calibri"/>
                <a:sym typeface="Calibri"/>
              </a:rPr>
              <a:t>Following the meeting with Joe Dauncey (Supertopic Committee Chair) the TPs provided their feedback</a:t>
            </a:r>
            <a:endParaRPr/>
          </a:p>
          <a:p>
            <a:pPr marL="685800" marR="0" lvl="1" indent="-228600" algn="l" rtl="0">
              <a:lnSpc>
                <a:spcPct val="110000"/>
              </a:lnSpc>
              <a:spcBef>
                <a:spcPts val="500"/>
              </a:spcBef>
              <a:spcAft>
                <a:spcPts val="0"/>
              </a:spcAft>
              <a:buClr>
                <a:srgbClr val="0066A1"/>
              </a:buClr>
              <a:buSzPct val="100000"/>
              <a:buFont typeface="Arial"/>
              <a:buChar char="−"/>
            </a:pPr>
            <a:r>
              <a:rPr lang="en-US" sz="2200" b="0" i="0" u="none" strike="noStrike" cap="none">
                <a:solidFill>
                  <a:schemeClr val="dk1"/>
                </a:solidFill>
                <a:latin typeface="Calibri"/>
                <a:ea typeface="Calibri"/>
                <a:cs typeface="Calibri"/>
                <a:sym typeface="Calibri"/>
              </a:rPr>
              <a:t>A notable comment highlighted the challenge of aligning industry profit motives with sustainability goals, questioning how IEEE AESS can influence industry to prioritize sustainability while remaining profitable. This comment is seen as a foundation for future developments, emphasizing the need for a Triple-Bottom-Line (TBL) approach involving industry in the discussion</a:t>
            </a:r>
            <a:endParaRPr/>
          </a:p>
          <a:p>
            <a:pPr marL="685800" marR="0" lvl="1" indent="-228600" algn="l" rtl="0">
              <a:lnSpc>
                <a:spcPct val="110000"/>
              </a:lnSpc>
              <a:spcBef>
                <a:spcPts val="500"/>
              </a:spcBef>
              <a:spcAft>
                <a:spcPts val="0"/>
              </a:spcAft>
              <a:buClr>
                <a:srgbClr val="0066A1"/>
              </a:buClr>
              <a:buSzPct val="100000"/>
              <a:buFont typeface="Arial"/>
              <a:buChar char="−"/>
            </a:pPr>
            <a:r>
              <a:rPr lang="en-US" sz="2200" b="0" i="0" u="none" strike="noStrike" cap="none">
                <a:solidFill>
                  <a:schemeClr val="dk1"/>
                </a:solidFill>
                <a:latin typeface="Calibri"/>
                <a:ea typeface="Calibri"/>
                <a:cs typeface="Calibri"/>
                <a:sym typeface="Calibri"/>
              </a:rPr>
              <a:t>Positive feedback was received on the "Concrete initiatives" proposed, though some require further specification</a:t>
            </a:r>
            <a:endParaRPr/>
          </a:p>
          <a:p>
            <a:pPr marL="228600" marR="0" lvl="0" indent="-228600" algn="l" rtl="0">
              <a:lnSpc>
                <a:spcPct val="120000"/>
              </a:lnSpc>
              <a:spcBef>
                <a:spcPts val="1200"/>
              </a:spcBef>
              <a:spcAft>
                <a:spcPts val="0"/>
              </a:spcAft>
              <a:buClr>
                <a:srgbClr val="0066A1"/>
              </a:buClr>
              <a:buSzPct val="100000"/>
              <a:buFont typeface="Arial"/>
              <a:buChar char="•"/>
            </a:pPr>
            <a:r>
              <a:rPr lang="en-US" sz="3400" b="1">
                <a:solidFill>
                  <a:srgbClr val="0C70AC"/>
                </a:solidFill>
                <a:latin typeface="Calibri"/>
                <a:ea typeface="Calibri"/>
                <a:cs typeface="Calibri"/>
                <a:sym typeface="Calibri"/>
              </a:rPr>
              <a:t>Proposals for Supertopic-Related Initiatives:</a:t>
            </a:r>
            <a:endParaRPr/>
          </a:p>
          <a:p>
            <a:pPr marL="685800" marR="0" lvl="1" indent="-228600" algn="l" rtl="0">
              <a:lnSpc>
                <a:spcPct val="110000"/>
              </a:lnSpc>
              <a:spcBef>
                <a:spcPts val="500"/>
              </a:spcBef>
              <a:spcAft>
                <a:spcPts val="0"/>
              </a:spcAft>
              <a:buClr>
                <a:srgbClr val="0066A1"/>
              </a:buClr>
              <a:buSzPct val="100000"/>
              <a:buFont typeface="Arial"/>
              <a:buChar char="−"/>
            </a:pPr>
            <a:r>
              <a:rPr lang="en-US" sz="2200" b="0" i="0" u="none" strike="noStrike" cap="none">
                <a:solidFill>
                  <a:schemeClr val="dk1"/>
                </a:solidFill>
                <a:latin typeface="Calibri"/>
                <a:ea typeface="Calibri"/>
                <a:cs typeface="Calibri"/>
                <a:sym typeface="Calibri"/>
              </a:rPr>
              <a:t>Introduce the autonomy for sustainability topic in panels and special sessions at AESS conferences</a:t>
            </a:r>
            <a:endParaRPr/>
          </a:p>
          <a:p>
            <a:pPr marL="685800" marR="0" lvl="1" indent="-228600" algn="l" rtl="0">
              <a:lnSpc>
                <a:spcPct val="110000"/>
              </a:lnSpc>
              <a:spcBef>
                <a:spcPts val="500"/>
              </a:spcBef>
              <a:spcAft>
                <a:spcPts val="0"/>
              </a:spcAft>
              <a:buClr>
                <a:srgbClr val="0066A1"/>
              </a:buClr>
              <a:buSzPct val="100000"/>
              <a:buFont typeface="Arial"/>
              <a:buChar char="−"/>
            </a:pPr>
            <a:r>
              <a:rPr lang="en-US" sz="2200" b="0" i="0" u="none" strike="noStrike" cap="none">
                <a:solidFill>
                  <a:schemeClr val="dk1"/>
                </a:solidFill>
                <a:latin typeface="Calibri"/>
                <a:ea typeface="Calibri"/>
                <a:cs typeface="Calibri"/>
                <a:sym typeface="Calibri"/>
              </a:rPr>
              <a:t>Organize ad-hoc events like webinars and workshops for diverse role exchanges</a:t>
            </a:r>
            <a:endParaRPr/>
          </a:p>
          <a:p>
            <a:pPr marL="685800" marR="0" lvl="1" indent="-228600" algn="l" rtl="0">
              <a:lnSpc>
                <a:spcPct val="110000"/>
              </a:lnSpc>
              <a:spcBef>
                <a:spcPts val="500"/>
              </a:spcBef>
              <a:spcAft>
                <a:spcPts val="0"/>
              </a:spcAft>
              <a:buClr>
                <a:srgbClr val="0066A1"/>
              </a:buClr>
              <a:buSzPct val="100000"/>
              <a:buFont typeface="Arial"/>
              <a:buChar char="−"/>
            </a:pPr>
            <a:r>
              <a:rPr lang="en-US" sz="2200" b="0" i="0" u="none" strike="noStrike" cap="none">
                <a:solidFill>
                  <a:schemeClr val="dk1"/>
                </a:solidFill>
                <a:latin typeface="Calibri"/>
                <a:ea typeface="Calibri"/>
                <a:cs typeface="Calibri"/>
                <a:sym typeface="Calibri"/>
              </a:rPr>
              <a:t>Prepare special issues of AESS journals and white papers on the supertopic</a:t>
            </a:r>
            <a:endParaRPr sz="2200" b="0" i="0" u="none" strike="noStrike" cap="none">
              <a:solidFill>
                <a:schemeClr val="dk1"/>
              </a:solidFill>
              <a:latin typeface="Calibri"/>
              <a:ea typeface="Calibri"/>
              <a:cs typeface="Calibri"/>
              <a:sym typeface="Calibri"/>
            </a:endParaRPr>
          </a:p>
          <a:p>
            <a:pPr marL="685800" marR="0" lvl="1" indent="-228600" algn="l" rtl="0">
              <a:lnSpc>
                <a:spcPct val="110000"/>
              </a:lnSpc>
              <a:spcBef>
                <a:spcPts val="500"/>
              </a:spcBef>
              <a:spcAft>
                <a:spcPts val="0"/>
              </a:spcAft>
              <a:buClr>
                <a:srgbClr val="0066A1"/>
              </a:buClr>
              <a:buSzPct val="100000"/>
              <a:buFont typeface="Arial"/>
              <a:buChar char="−"/>
            </a:pPr>
            <a:r>
              <a:rPr lang="en-US" sz="2200" b="0" i="0" u="none" strike="noStrike" cap="none">
                <a:solidFill>
                  <a:schemeClr val="dk1"/>
                </a:solidFill>
                <a:latin typeface="Calibri"/>
                <a:ea typeface="Calibri"/>
                <a:cs typeface="Calibri"/>
                <a:sym typeface="Calibri"/>
              </a:rPr>
              <a:t>Organize challenges, contests, and awards to engage students and young professionals</a:t>
            </a:r>
            <a:endParaRPr/>
          </a:p>
          <a:p>
            <a:pPr marL="685800" marR="0" lvl="1" indent="-228600" algn="l" rtl="0">
              <a:lnSpc>
                <a:spcPct val="110000"/>
              </a:lnSpc>
              <a:spcBef>
                <a:spcPts val="500"/>
              </a:spcBef>
              <a:spcAft>
                <a:spcPts val="0"/>
              </a:spcAft>
              <a:buClr>
                <a:srgbClr val="0066A1"/>
              </a:buClr>
              <a:buSzPct val="100000"/>
              <a:buFont typeface="Arial"/>
              <a:buChar char="−"/>
            </a:pPr>
            <a:r>
              <a:rPr lang="en-US" sz="2100" b="0" i="0" u="none" strike="noStrike" cap="none">
                <a:solidFill>
                  <a:schemeClr val="dk1"/>
                </a:solidFill>
                <a:latin typeface="Calibri"/>
                <a:ea typeface="Calibri"/>
                <a:cs typeface="Calibri"/>
                <a:sym typeface="Calibri"/>
              </a:rPr>
              <a:t>Publish periodic "panel recommendations" to advance the AESS vision and strategy</a:t>
            </a:r>
            <a:endParaRPr/>
          </a:p>
          <a:p>
            <a:pPr marL="685800" marR="0" lvl="1" indent="-228600" algn="l" rtl="0">
              <a:lnSpc>
                <a:spcPct val="110000"/>
              </a:lnSpc>
              <a:spcBef>
                <a:spcPts val="500"/>
              </a:spcBef>
              <a:spcAft>
                <a:spcPts val="0"/>
              </a:spcAft>
              <a:buClr>
                <a:srgbClr val="0066A1"/>
              </a:buClr>
              <a:buSzPct val="100000"/>
              <a:buFont typeface="Arial"/>
              <a:buChar char="−"/>
            </a:pPr>
            <a:r>
              <a:rPr lang="en-US" sz="2100" b="0" i="0" u="none" strike="noStrike" cap="none">
                <a:solidFill>
                  <a:schemeClr val="dk1"/>
                </a:solidFill>
                <a:latin typeface="Calibri"/>
                <a:ea typeface="Calibri"/>
                <a:cs typeface="Calibri"/>
                <a:sym typeface="Calibri"/>
              </a:rPr>
              <a:t>Promote an AESS PhD network program to develop professionals skilled in innovative autonomous systems for sustainability</a:t>
            </a:r>
            <a:endParaRPr/>
          </a:p>
          <a:p>
            <a:pPr marL="685800" marR="0" lvl="1" indent="-228600" algn="l" rtl="0">
              <a:lnSpc>
                <a:spcPct val="110000"/>
              </a:lnSpc>
              <a:spcBef>
                <a:spcPts val="500"/>
              </a:spcBef>
              <a:spcAft>
                <a:spcPts val="0"/>
              </a:spcAft>
              <a:buClr>
                <a:srgbClr val="0066A1"/>
              </a:buClr>
              <a:buSzPct val="100000"/>
              <a:buFont typeface="Arial"/>
              <a:buChar char="−"/>
            </a:pPr>
            <a:r>
              <a:rPr lang="en-US" sz="2100" b="0" i="0" u="none" strike="noStrike" cap="none">
                <a:solidFill>
                  <a:schemeClr val="dk1"/>
                </a:solidFill>
                <a:latin typeface="Calibri"/>
                <a:ea typeface="Calibri"/>
                <a:cs typeface="Calibri"/>
                <a:sym typeface="Calibri"/>
              </a:rPr>
              <a:t>Consider TP public tutorials related to the supertopic (*)</a:t>
            </a:r>
            <a:endParaRPr/>
          </a:p>
          <a:p>
            <a:pPr marL="0" marR="0" lvl="0" indent="0" algn="l" rtl="0">
              <a:lnSpc>
                <a:spcPct val="90000"/>
              </a:lnSpc>
              <a:spcBef>
                <a:spcPts val="1000"/>
              </a:spcBef>
              <a:spcAft>
                <a:spcPts val="0"/>
              </a:spcAft>
              <a:buClr>
                <a:srgbClr val="0066A1"/>
              </a:buClr>
              <a:buSzPct val="100000"/>
              <a:buFont typeface="Merriweather Sans"/>
              <a:buNone/>
            </a:pPr>
            <a:endParaRPr sz="2200" b="0" i="0">
              <a:solidFill>
                <a:srgbClr val="262626"/>
              </a:solidFill>
              <a:latin typeface="Arial"/>
              <a:ea typeface="Arial"/>
              <a:cs typeface="Arial"/>
              <a:sym typeface="Arial"/>
            </a:endParaRPr>
          </a:p>
          <a:p>
            <a:pPr marL="266700" marR="0" lvl="0" indent="-266700" algn="l" rtl="0">
              <a:lnSpc>
                <a:spcPct val="90000"/>
              </a:lnSpc>
              <a:spcBef>
                <a:spcPts val="1000"/>
              </a:spcBef>
              <a:spcAft>
                <a:spcPts val="0"/>
              </a:spcAft>
              <a:buClr>
                <a:srgbClr val="0066A1"/>
              </a:buClr>
              <a:buSzPct val="100000"/>
              <a:buFont typeface="Merriweather Sans"/>
              <a:buNone/>
            </a:pPr>
            <a:r>
              <a:rPr lang="en-US" sz="2200">
                <a:solidFill>
                  <a:srgbClr val="262626"/>
                </a:solidFill>
                <a:latin typeface="Arial"/>
                <a:ea typeface="Arial"/>
                <a:cs typeface="Arial"/>
                <a:sym typeface="Arial"/>
              </a:rPr>
              <a:t>(*) 	</a:t>
            </a:r>
            <a:r>
              <a:rPr lang="en-US" sz="2200" b="0" i="0">
                <a:solidFill>
                  <a:srgbClr val="262626"/>
                </a:solidFill>
                <a:latin typeface="Arial"/>
                <a:ea typeface="Arial"/>
                <a:cs typeface="Arial"/>
                <a:sym typeface="Arial"/>
              </a:rPr>
              <a:t>A tutorial on “Avionics for Sustainability” was delivered at the IEEE/AIAA 43</a:t>
            </a:r>
            <a:r>
              <a:rPr lang="en-US" sz="2200" b="0" i="0" baseline="30000">
                <a:solidFill>
                  <a:srgbClr val="262626"/>
                </a:solidFill>
                <a:latin typeface="Arial"/>
                <a:ea typeface="Arial"/>
                <a:cs typeface="Arial"/>
                <a:sym typeface="Arial"/>
              </a:rPr>
              <a:t>rd</a:t>
            </a:r>
            <a:r>
              <a:rPr lang="en-US" sz="2200" b="0" i="0">
                <a:solidFill>
                  <a:srgbClr val="262626"/>
                </a:solidFill>
                <a:latin typeface="Arial"/>
                <a:ea typeface="Arial"/>
                <a:cs typeface="Arial"/>
                <a:sym typeface="Arial"/>
              </a:rPr>
              <a:t> Digital Avionics Systems Conference in San Diego on September 30, 2024</a:t>
            </a:r>
            <a:endParaRPr/>
          </a:p>
        </p:txBody>
      </p:sp>
      <p:sp>
        <p:nvSpPr>
          <p:cNvPr id="155" name="Google Shape;155;p8"/>
          <p:cNvSpPr txBox="1">
            <a:spLocks noGrp="1"/>
          </p:cNvSpPr>
          <p:nvPr>
            <p:ph type="title"/>
          </p:nvPr>
        </p:nvSpPr>
        <p:spPr>
          <a:xfrm>
            <a:off x="734807" y="59679"/>
            <a:ext cx="10515600" cy="48339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400"/>
              <a:buFont typeface="Calibri"/>
              <a:buNone/>
            </a:pPr>
            <a:r>
              <a:rPr lang="en-US">
                <a:solidFill>
                  <a:schemeClr val="lt1"/>
                </a:solidFill>
              </a:rPr>
              <a:t>EOY Report – AI Status</a:t>
            </a:r>
            <a:endParaRPr/>
          </a:p>
        </p:txBody>
      </p:sp>
      <p:sp>
        <p:nvSpPr>
          <p:cNvPr id="156" name="Google Shape;156;p8"/>
          <p:cNvSpPr txBox="1"/>
          <p:nvPr/>
        </p:nvSpPr>
        <p:spPr>
          <a:xfrm>
            <a:off x="4038600" y="6488328"/>
            <a:ext cx="4114800" cy="36512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C70AC"/>
              </a:buClr>
              <a:buSzPts val="1200"/>
              <a:buFont typeface="Calibri"/>
              <a:buNone/>
            </a:pPr>
            <a:fld id="{00000000-1234-1234-1234-123412341234}" type="slidenum">
              <a:rPr lang="en-US" sz="1200">
                <a:solidFill>
                  <a:srgbClr val="0C70AC"/>
                </a:solidFill>
                <a:latin typeface="Calibri"/>
                <a:ea typeface="Calibri"/>
                <a:cs typeface="Calibri"/>
                <a:sym typeface="Calibri"/>
              </a:rPr>
              <a:t>8</a:t>
            </a:fld>
            <a:endParaRPr sz="1200">
              <a:solidFill>
                <a:srgbClr val="0C70AC"/>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9"/>
          <p:cNvSpPr txBox="1"/>
          <p:nvPr/>
        </p:nvSpPr>
        <p:spPr>
          <a:xfrm>
            <a:off x="735013" y="1079477"/>
            <a:ext cx="10618787" cy="4987925"/>
          </a:xfrm>
          <a:prstGeom prst="rect">
            <a:avLst/>
          </a:prstGeom>
          <a:noFill/>
          <a:ln>
            <a:noFill/>
          </a:ln>
        </p:spPr>
        <p:txBody>
          <a:bodyPr spcFirstLastPara="1" wrap="square" lIns="91425" tIns="45700" rIns="91425" bIns="45700" anchor="t" anchorCtr="0">
            <a:normAutofit fontScale="70000" lnSpcReduction="20000"/>
          </a:bodyPr>
          <a:lstStyle/>
          <a:p>
            <a:pPr marL="228600" marR="0" lvl="1" indent="-228600" algn="l" rtl="0">
              <a:lnSpc>
                <a:spcPct val="100000"/>
              </a:lnSpc>
              <a:spcBef>
                <a:spcPts val="0"/>
              </a:spcBef>
              <a:spcAft>
                <a:spcPts val="0"/>
              </a:spcAft>
              <a:buClr>
                <a:srgbClr val="0066A1"/>
              </a:buClr>
              <a:buSzPct val="100000"/>
              <a:buFont typeface="Arial"/>
              <a:buChar char="•"/>
            </a:pPr>
            <a:r>
              <a:rPr lang="en-US" sz="2900" b="1" i="0" u="none" strike="noStrike" cap="none">
                <a:solidFill>
                  <a:srgbClr val="0C70AC"/>
                </a:solidFill>
                <a:latin typeface="Calibri"/>
                <a:ea typeface="Calibri"/>
                <a:cs typeface="Calibri"/>
                <a:sym typeface="Calibri"/>
              </a:rPr>
              <a:t>Discussion on Establishing a New Conference in Europe: </a:t>
            </a:r>
            <a:r>
              <a:rPr lang="en-US" sz="2900" b="0" i="0" u="none" strike="noStrike" cap="none">
                <a:solidFill>
                  <a:schemeClr val="dk1"/>
                </a:solidFill>
                <a:latin typeface="Calibri"/>
                <a:ea typeface="Calibri"/>
                <a:cs typeface="Calibri"/>
                <a:sym typeface="Calibri"/>
              </a:rPr>
              <a:t>The NSP and ASP Chairs have explored the idea of launching a new conference in Europe. Key points from the discussion include:</a:t>
            </a:r>
            <a:endParaRPr/>
          </a:p>
          <a:p>
            <a:pPr marL="685800" marR="0" lvl="1" indent="-228600" algn="l" rtl="0">
              <a:lnSpc>
                <a:spcPct val="120000"/>
              </a:lnSpc>
              <a:spcBef>
                <a:spcPts val="900"/>
              </a:spcBef>
              <a:spcAft>
                <a:spcPts val="0"/>
              </a:spcAft>
              <a:buClr>
                <a:srgbClr val="0066A1"/>
              </a:buClr>
              <a:buSzPct val="100000"/>
              <a:buFont typeface="Arial"/>
              <a:buChar char="−"/>
            </a:pPr>
            <a:r>
              <a:rPr lang="en-US" sz="2300" b="0" i="0" u="sng" strike="noStrike" cap="none">
                <a:solidFill>
                  <a:schemeClr val="dk1"/>
                </a:solidFill>
                <a:latin typeface="Calibri"/>
                <a:ea typeface="Calibri"/>
                <a:cs typeface="Calibri"/>
                <a:sym typeface="Calibri"/>
              </a:rPr>
              <a:t>Proposed Topic</a:t>
            </a:r>
            <a:r>
              <a:rPr lang="en-US" sz="2300" b="0" i="0" u="none" strike="noStrike" cap="none">
                <a:solidFill>
                  <a:schemeClr val="dk1"/>
                </a:solidFill>
                <a:latin typeface="Calibri"/>
                <a:ea typeface="Calibri"/>
                <a:cs typeface="Calibri"/>
                <a:sym typeface="Calibri"/>
              </a:rPr>
              <a:t>: The suggested focus is "Aerospace Navigation and Guidance Systems," which is expected to attract significant interest in the European, African, and Middle Eastern regions (IEEE Region 8), as well as contributions from North America and the Asia-Pacific regions.</a:t>
            </a:r>
            <a:endParaRPr/>
          </a:p>
          <a:p>
            <a:pPr marL="685800" marR="0" lvl="1" indent="-228600" algn="l" rtl="0">
              <a:lnSpc>
                <a:spcPct val="120000"/>
              </a:lnSpc>
              <a:spcBef>
                <a:spcPts val="600"/>
              </a:spcBef>
              <a:spcAft>
                <a:spcPts val="0"/>
              </a:spcAft>
              <a:buClr>
                <a:srgbClr val="0066A1"/>
              </a:buClr>
              <a:buSzPct val="100000"/>
              <a:buFont typeface="Arial"/>
              <a:buChar char="−"/>
            </a:pPr>
            <a:r>
              <a:rPr lang="en-US" sz="2300" b="0" i="0" u="sng" strike="noStrike" cap="none">
                <a:solidFill>
                  <a:schemeClr val="dk1"/>
                </a:solidFill>
                <a:latin typeface="Calibri"/>
                <a:ea typeface="Calibri"/>
                <a:cs typeface="Calibri"/>
                <a:sym typeface="Calibri"/>
              </a:rPr>
              <a:t>Conference Format</a:t>
            </a:r>
            <a:r>
              <a:rPr lang="en-US" sz="2300" b="0" i="0" u="none" strike="noStrike" cap="none">
                <a:solidFill>
                  <a:schemeClr val="dk1"/>
                </a:solidFill>
                <a:latin typeface="Calibri"/>
                <a:ea typeface="Calibri"/>
                <a:cs typeface="Calibri"/>
                <a:sym typeface="Calibri"/>
              </a:rPr>
              <a:t>: To encourage diverse contributions and cross-disciplinary collaboration beyond aerospace, such as in Intelligent Transportation Systems (ITS), ground robotics, and maritime systems, there is agreement that an IEEE Guidance, Navigation, and Control (GNC) Conference would be ideal.</a:t>
            </a:r>
            <a:endParaRPr/>
          </a:p>
          <a:p>
            <a:pPr marL="685800" marR="0" lvl="1" indent="-228600" algn="l" rtl="0">
              <a:lnSpc>
                <a:spcPct val="120000"/>
              </a:lnSpc>
              <a:spcBef>
                <a:spcPts val="600"/>
              </a:spcBef>
              <a:spcAft>
                <a:spcPts val="0"/>
              </a:spcAft>
              <a:buClr>
                <a:srgbClr val="0066A1"/>
              </a:buClr>
              <a:buSzPct val="100000"/>
              <a:buFont typeface="Arial"/>
              <a:buChar char="−"/>
            </a:pPr>
            <a:r>
              <a:rPr lang="en-US" sz="2300" b="0" i="0" u="sng" strike="noStrike" cap="none">
                <a:solidFill>
                  <a:schemeClr val="dk1"/>
                </a:solidFill>
                <a:latin typeface="Calibri"/>
                <a:ea typeface="Calibri"/>
                <a:cs typeface="Calibri"/>
                <a:sym typeface="Calibri"/>
              </a:rPr>
              <a:t>Current Challenges</a:t>
            </a:r>
            <a:r>
              <a:rPr lang="en-US" sz="2300" b="0" i="0" u="none" strike="noStrike" cap="none">
                <a:solidFill>
                  <a:schemeClr val="dk1"/>
                </a:solidFill>
                <a:latin typeface="Calibri"/>
                <a:ea typeface="Calibri"/>
                <a:cs typeface="Calibri"/>
                <a:sym typeface="Calibri"/>
              </a:rPr>
              <a:t>: The AIAA GNC conference's integration into SciTech has not been well-received by the IEEE community, leading to reduced international participation and complicating potential IEEE/AIAA co-sponsorship.</a:t>
            </a:r>
            <a:endParaRPr/>
          </a:p>
          <a:p>
            <a:pPr marL="685800" marR="0" lvl="1" indent="-228600" algn="l" rtl="0">
              <a:lnSpc>
                <a:spcPct val="120000"/>
              </a:lnSpc>
              <a:spcBef>
                <a:spcPts val="600"/>
              </a:spcBef>
              <a:spcAft>
                <a:spcPts val="0"/>
              </a:spcAft>
              <a:buClr>
                <a:srgbClr val="0066A1"/>
              </a:buClr>
              <a:buSzPct val="100000"/>
              <a:buFont typeface="Arial"/>
              <a:buChar char="−"/>
            </a:pPr>
            <a:r>
              <a:rPr lang="en-US" sz="2300" b="0" i="0" u="sng" strike="noStrike" cap="none">
                <a:solidFill>
                  <a:schemeClr val="dk1"/>
                </a:solidFill>
                <a:latin typeface="Calibri"/>
                <a:ea typeface="Calibri"/>
                <a:cs typeface="Calibri"/>
                <a:sym typeface="Calibri"/>
              </a:rPr>
              <a:t>Gap in European Conferences</a:t>
            </a:r>
            <a:r>
              <a:rPr lang="en-US" sz="2300" b="0" i="0" u="none" strike="noStrike" cap="none">
                <a:solidFill>
                  <a:schemeClr val="dk1"/>
                </a:solidFill>
                <a:latin typeface="Calibri"/>
                <a:ea typeface="Calibri"/>
                <a:cs typeface="Calibri"/>
                <a:sym typeface="Calibri"/>
              </a:rPr>
              <a:t>: There are currently no European conferences that cover the full range of GNC systems. The European Navigation Conference (ENC) focuses solely on navigation systems and is sponsored by different national "Institutes of Navigation" each year, with proceedings that are not indexed, limiting academic participation.</a:t>
            </a:r>
            <a:endParaRPr/>
          </a:p>
          <a:p>
            <a:pPr marL="685800" marR="0" lvl="1" indent="-228600" algn="l" rtl="0">
              <a:lnSpc>
                <a:spcPct val="120000"/>
              </a:lnSpc>
              <a:spcBef>
                <a:spcPts val="600"/>
              </a:spcBef>
              <a:spcAft>
                <a:spcPts val="0"/>
              </a:spcAft>
              <a:buClr>
                <a:srgbClr val="0066A1"/>
              </a:buClr>
              <a:buSzPct val="100000"/>
              <a:buFont typeface="Arial"/>
              <a:buChar char="−"/>
            </a:pPr>
            <a:r>
              <a:rPr lang="en-US" sz="2300" b="0" i="0" u="sng" strike="noStrike" cap="none">
                <a:solidFill>
                  <a:schemeClr val="dk1"/>
                </a:solidFill>
                <a:latin typeface="Calibri"/>
                <a:ea typeface="Calibri"/>
                <a:cs typeface="Calibri"/>
                <a:sym typeface="Calibri"/>
              </a:rPr>
              <a:t>Existing Conferences</a:t>
            </a:r>
            <a:r>
              <a:rPr lang="en-US" sz="2300" b="0" i="0" u="none" strike="noStrike" cap="none">
                <a:solidFill>
                  <a:schemeClr val="dk1"/>
                </a:solidFill>
                <a:latin typeface="Calibri"/>
                <a:ea typeface="Calibri"/>
                <a:cs typeface="Calibri"/>
                <a:sym typeface="Calibri"/>
              </a:rPr>
              <a:t>: Other relevant conferences include ION, with the only ION/IEEE co-sponsored event being PLANS, which is always held in the United States.</a:t>
            </a:r>
            <a:endParaRPr sz="2400" b="0" i="0" u="none" strike="noStrike" cap="none">
              <a:solidFill>
                <a:schemeClr val="dk1"/>
              </a:solidFill>
              <a:latin typeface="Calibri"/>
              <a:ea typeface="Calibri"/>
              <a:cs typeface="Calibri"/>
              <a:sym typeface="Calibri"/>
            </a:endParaRPr>
          </a:p>
        </p:txBody>
      </p:sp>
      <p:sp>
        <p:nvSpPr>
          <p:cNvPr id="162" name="Google Shape;162;p9"/>
          <p:cNvSpPr txBox="1">
            <a:spLocks noGrp="1"/>
          </p:cNvSpPr>
          <p:nvPr>
            <p:ph type="title"/>
          </p:nvPr>
        </p:nvSpPr>
        <p:spPr>
          <a:xfrm>
            <a:off x="734807" y="59679"/>
            <a:ext cx="10515600" cy="48339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400"/>
              <a:buFont typeface="Calibri"/>
              <a:buNone/>
            </a:pPr>
            <a:r>
              <a:rPr lang="en-US">
                <a:solidFill>
                  <a:schemeClr val="lt1"/>
                </a:solidFill>
              </a:rPr>
              <a:t>EOY Report – AI Status</a:t>
            </a:r>
            <a:endParaRPr/>
          </a:p>
        </p:txBody>
      </p:sp>
      <p:grpSp>
        <p:nvGrpSpPr>
          <p:cNvPr id="163" name="Google Shape;163;p9"/>
          <p:cNvGrpSpPr/>
          <p:nvPr/>
        </p:nvGrpSpPr>
        <p:grpSpPr>
          <a:xfrm>
            <a:off x="753357" y="5326529"/>
            <a:ext cx="9813819" cy="1022932"/>
            <a:chOff x="734807" y="5486400"/>
            <a:chExt cx="9749571" cy="1022932"/>
          </a:xfrm>
        </p:grpSpPr>
        <p:sp>
          <p:nvSpPr>
            <p:cNvPr id="164" name="Google Shape;164;p9"/>
            <p:cNvSpPr txBox="1"/>
            <p:nvPr/>
          </p:nvSpPr>
          <p:spPr>
            <a:xfrm>
              <a:off x="1173479" y="6099464"/>
              <a:ext cx="931089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Calibri"/>
                  <a:ea typeface="Calibri"/>
                  <a:cs typeface="Calibri"/>
                  <a:sym typeface="Calibri"/>
                </a:rPr>
                <a:t>Action item ‘In Progress’</a:t>
              </a:r>
              <a:endParaRPr/>
            </a:p>
          </p:txBody>
        </p:sp>
        <p:sp>
          <p:nvSpPr>
            <p:cNvPr id="165" name="Google Shape;165;p9"/>
            <p:cNvSpPr/>
            <p:nvPr/>
          </p:nvSpPr>
          <p:spPr>
            <a:xfrm>
              <a:off x="1110727" y="5486400"/>
              <a:ext cx="9201673" cy="1022932"/>
            </a:xfrm>
            <a:prstGeom prst="roundRect">
              <a:avLst>
                <a:gd name="adj" fmla="val 16667"/>
              </a:avLst>
            </a:prstGeom>
            <a:noFill/>
            <a:ln w="38100" cap="flat" cmpd="sng">
              <a:solidFill>
                <a:srgbClr val="0C70A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C70AC"/>
                </a:solidFill>
                <a:latin typeface="Calibri"/>
                <a:ea typeface="Calibri"/>
                <a:cs typeface="Calibri"/>
                <a:sym typeface="Calibri"/>
              </a:endParaRPr>
            </a:p>
          </p:txBody>
        </p:sp>
        <p:sp>
          <p:nvSpPr>
            <p:cNvPr id="166" name="Google Shape;166;p9"/>
            <p:cNvSpPr/>
            <p:nvPr/>
          </p:nvSpPr>
          <p:spPr>
            <a:xfrm>
              <a:off x="734807" y="5843402"/>
              <a:ext cx="365624" cy="374518"/>
            </a:xfrm>
            <a:prstGeom prst="rightArrow">
              <a:avLst>
                <a:gd name="adj1" fmla="val 50000"/>
                <a:gd name="adj2" fmla="val 50000"/>
              </a:avLst>
            </a:prstGeom>
            <a:solidFill>
              <a:srgbClr val="F4B08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167" name="Google Shape;167;p9"/>
          <p:cNvPicPr preferRelativeResize="0"/>
          <p:nvPr/>
        </p:nvPicPr>
        <p:blipFill rotWithShape="1">
          <a:blip r:embed="rId3">
            <a:alphaModFix/>
          </a:blip>
          <a:srcRect/>
          <a:stretch/>
        </p:blipFill>
        <p:spPr>
          <a:xfrm>
            <a:off x="1292277" y="5451318"/>
            <a:ext cx="8950520" cy="464426"/>
          </a:xfrm>
          <a:prstGeom prst="rect">
            <a:avLst/>
          </a:prstGeom>
          <a:noFill/>
          <a:ln>
            <a:noFill/>
          </a:ln>
        </p:spPr>
      </p:pic>
      <p:sp>
        <p:nvSpPr>
          <p:cNvPr id="168" name="Google Shape;168;p9"/>
          <p:cNvSpPr txBox="1"/>
          <p:nvPr/>
        </p:nvSpPr>
        <p:spPr>
          <a:xfrm>
            <a:off x="4038600" y="6488328"/>
            <a:ext cx="4114800" cy="36512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C70AC"/>
              </a:buClr>
              <a:buSzPts val="1200"/>
              <a:buFont typeface="Calibri"/>
              <a:buNone/>
            </a:pPr>
            <a:fld id="{00000000-1234-1234-1234-123412341234}" type="slidenum">
              <a:rPr lang="en-US" sz="1200">
                <a:solidFill>
                  <a:srgbClr val="0C70AC"/>
                </a:solidFill>
                <a:latin typeface="Calibri"/>
                <a:ea typeface="Calibri"/>
                <a:cs typeface="Calibri"/>
                <a:sym typeface="Calibri"/>
              </a:rPr>
              <a:t>9</a:t>
            </a:fld>
            <a:endParaRPr sz="1200">
              <a:solidFill>
                <a:srgbClr val="0C70AC"/>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5241</Words>
  <Application>Microsoft Office PowerPoint</Application>
  <PresentationFormat>Widescreen</PresentationFormat>
  <Paragraphs>595</Paragraphs>
  <Slides>41</Slides>
  <Notes>38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Merriweather Sans</vt:lpstr>
      <vt:lpstr>Lucida Sans</vt:lpstr>
      <vt:lpstr>Arial</vt:lpstr>
      <vt:lpstr>Calibri</vt:lpstr>
      <vt:lpstr>Roboto</vt:lpstr>
      <vt:lpstr>Courier New</vt:lpstr>
      <vt:lpstr>Tahoma</vt:lpstr>
      <vt:lpstr>Noto Sans Symbols</vt:lpstr>
      <vt:lpstr>Office Theme</vt:lpstr>
      <vt:lpstr>PowerPoint Presentation</vt:lpstr>
      <vt:lpstr>Introduction</vt:lpstr>
      <vt:lpstr>2024 Short-Term Objectives</vt:lpstr>
      <vt:lpstr>Long-Term Objectives</vt:lpstr>
      <vt:lpstr>EOY Report – AI Status</vt:lpstr>
      <vt:lpstr>EOY Report – AI Status</vt:lpstr>
      <vt:lpstr>EOY Report – AI Status</vt:lpstr>
      <vt:lpstr>EOY Report – AI Status</vt:lpstr>
      <vt:lpstr>EOY Report – AI Status</vt:lpstr>
      <vt:lpstr>EOY Report – AI Status</vt:lpstr>
      <vt:lpstr>EOY Report – AI Status</vt:lpstr>
      <vt:lpstr>EOY Report – AI Status</vt:lpstr>
      <vt:lpstr>PowerPoint Presentation</vt:lpstr>
      <vt:lpstr>TechOps Motion</vt:lpstr>
      <vt:lpstr>PowerPoint Presentation</vt:lpstr>
      <vt:lpstr>PowerPoint Presentation</vt:lpstr>
      <vt:lpstr>PowerPoint Presentation</vt:lpstr>
      <vt:lpstr>PowerPoint Presentation</vt:lpstr>
      <vt:lpstr>PowerPoint Presentation</vt:lpstr>
      <vt:lpstr>PowerPoint Presentation</vt:lpstr>
      <vt:lpstr>2024 Cybersecurity Panel Annual Updates </vt:lpstr>
      <vt:lpstr>2024 Cybersecurity Panel Annual Updates</vt:lpstr>
      <vt:lpstr>PowerPoint Presentation</vt:lpstr>
      <vt:lpstr>PowerPoint Presentation</vt:lpstr>
      <vt:lpstr>About the Gyro and Accelerometer Panel</vt:lpstr>
      <vt:lpstr>PowerPoint Presentation</vt:lpstr>
      <vt:lpstr>PowerPoint Presentation</vt:lpstr>
      <vt:lpstr>PowerPoint Presentation</vt:lpstr>
      <vt:lpstr>PowerPoint Presentation</vt:lpstr>
      <vt:lpstr>PowerPoint Presentation</vt:lpstr>
      <vt:lpstr>PowerPoint Presentation</vt:lpstr>
      <vt:lpstr>About the Navigation Systems Panel</vt:lpstr>
      <vt:lpstr>2024 Navigation Systems Panel Activities</vt:lpstr>
      <vt:lpstr>2024 Navigation Systems Panel Activities</vt:lpstr>
      <vt:lpstr>PowerPoint Presentation</vt:lpstr>
      <vt:lpstr>PowerPoint Presentation</vt:lpstr>
      <vt:lpstr>PowerPoint Presentation</vt:lpstr>
      <vt:lpstr>PowerPoint Presentation</vt:lpstr>
      <vt:lpstr>PowerPoint Presentation</vt:lpstr>
      <vt:lpstr>Vote Results</vt:lpstr>
      <vt:lpstr>Vote Results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Hough,Mackenzie C</dc:creator>
  <cp:lastModifiedBy>Amanda Osborn</cp:lastModifiedBy>
  <cp:revision>2</cp:revision>
  <dcterms:created xsi:type="dcterms:W3CDTF">2020-06-23T20:53:44Z</dcterms:created>
  <dcterms:modified xsi:type="dcterms:W3CDTF">2024-10-26T11:32:10Z</dcterms:modified>
</cp:coreProperties>
</file>