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448" r:id="rId2"/>
    <p:sldId id="440" r:id="rId3"/>
    <p:sldId id="44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70A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0" autoAdjust="0"/>
    <p:restoredTop sz="94660"/>
  </p:normalViewPr>
  <p:slideViewPr>
    <p:cSldViewPr snapToGrid="0">
      <p:cViewPr varScale="1">
        <p:scale>
          <a:sx n="94" d="100"/>
          <a:sy n="94" d="100"/>
        </p:scale>
        <p:origin x="235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F30DD-E43C-CA4B-A5FB-77BBC5ADDAB7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40F3D1-4F9A-AB43-BBB2-4BBDABDEC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653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C0FEB-13BF-49E2-AA65-ECB0819A8BC3}"/>
              </a:ext>
            </a:extLst>
          </p:cNvPr>
          <p:cNvSpPr>
            <a:spLocks noGrp="1"/>
          </p:cNvSpPr>
          <p:nvPr userDrawn="1"/>
        </p:nvSpPr>
        <p:spPr>
          <a:xfrm>
            <a:off x="734807" y="76237"/>
            <a:ext cx="8983291" cy="5533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>
                <a:solidFill>
                  <a:srgbClr val="0066A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2FE6A51-0C90-4250-B4B1-2EF2C892A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18" y="114113"/>
            <a:ext cx="10515600" cy="710640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60199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9F9F1-ADEA-43FA-843B-403AB26F0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9FB9A-D2A1-4AE9-A254-6C639E38B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98BAC1-A068-4411-BE9A-417483ADF6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DD6CDE-1993-4DA6-97C4-CD04F189E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02E51F-634B-49C0-9CA1-7BB3452E9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430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5D466-98E4-4591-B691-9487944F3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41B2C2-B28A-4289-80C5-D36AF6DC78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838F87-FA44-4454-88AC-AACF0718C4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B0F60E-6F02-454A-A1D3-4F4AE6D29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282F6B-41CA-4065-B364-8D5143CEF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210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60312-30E2-4915-A6CD-B137F1523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FADC2D-1BFE-476F-96A8-5477B18E8E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B612A-A41D-4DAD-AC72-1B85593B3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6DAC4-BCFC-4965-B9F1-7ECC81AEF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963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FD76CE-0001-449E-B549-1413AA2CAF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7AA05D-3E96-4A54-A699-9DAEF341D3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ECA7E-C502-4A62-A138-8970A7748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BB6D11-9EA4-4A25-B711-D84864227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2639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143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CFC8D-FAC4-4880-9373-C4D5AD998E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12925"/>
            <a:ext cx="9144000" cy="1381125"/>
          </a:xfrm>
          <a:prstGeom prst="rect">
            <a:avLst/>
          </a:prstGeom>
        </p:spPr>
        <p:txBody>
          <a:bodyPr anchor="b"/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2219A-6810-4BBB-BB70-7005CC1E57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F05C51-B209-4AF4-A68D-B977A22300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87BDBF-4B56-4187-8D30-4D0B5C912ECE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03980-8E73-44A4-A6C0-9FC92EA60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A60794-8A42-43BE-A706-169A36194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Rectangle&#10;&#10;Description automatically generated with medium confidence">
            <a:extLst>
              <a:ext uri="{FF2B5EF4-FFF2-40B4-BE49-F238E27FC236}">
                <a16:creationId xmlns:a16="http://schemas.microsoft.com/office/drawing/2014/main" id="{8CE9E921-0597-4FF4-94CC-D20ADC7E25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5"/>
            <a:ext cx="12192000" cy="6854430"/>
          </a:xfrm>
          <a:prstGeom prst="rect">
            <a:avLst/>
          </a:prstGeom>
        </p:spPr>
      </p:pic>
      <p:pic>
        <p:nvPicPr>
          <p:cNvPr id="10" name="Picture 9" descr="A picture containing text, clipart, tableware, dishware&#10;&#10;Description automatically generated">
            <a:extLst>
              <a:ext uri="{FF2B5EF4-FFF2-40B4-BE49-F238E27FC236}">
                <a16:creationId xmlns:a16="http://schemas.microsoft.com/office/drawing/2014/main" id="{6EFF700F-D452-40A2-82D4-79EA0689EF5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505" y="2301364"/>
            <a:ext cx="3726659" cy="1909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537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2E70E-167B-4E52-9956-3A3A314DA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807" y="1188720"/>
            <a:ext cx="10618993" cy="4988243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2pPr>
            <a:lvl3pPr marL="11430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4pPr>
            <a:lvl5pPr marL="20574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99DF7-E8C6-4AE4-A958-1C5EAB5B4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4E2BE-1B65-4750-996B-B5D554B54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C70AC"/>
                </a:solidFill>
              </a:defRPr>
            </a:lvl1pPr>
          </a:lstStyle>
          <a:p>
            <a:fld id="{DEAABB4B-B7FE-4F54-9EF3-4A934A9068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81AF724-15D2-4C5E-B028-1617845D1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07" y="59679"/>
            <a:ext cx="10515600" cy="483395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11353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99DF7-E8C6-4AE4-A958-1C5EAB5B4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4E2BE-1B65-4750-996B-B5D554B54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C70AC"/>
                </a:solidFill>
              </a:defRPr>
            </a:lvl1pPr>
          </a:lstStyle>
          <a:p>
            <a:fld id="{DEAABB4B-B7FE-4F54-9EF3-4A934A9068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81AF724-15D2-4C5E-B028-1617845D1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07" y="59679"/>
            <a:ext cx="10515600" cy="483395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0661CC10-B7D2-596B-AFD0-19760D053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013" y="1189038"/>
            <a:ext cx="10618787" cy="498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Please summarize your committees main activities (i.e. conferences, publications, education, member activities, etc.)</a:t>
            </a:r>
          </a:p>
          <a:p>
            <a:pPr lvl="1"/>
            <a:r>
              <a:rPr lang="en-US" dirty="0"/>
              <a:t>Please point out areas and activities that address the SWOT (Strategy, Weaknesses, Opportunities, and Threats) </a:t>
            </a:r>
          </a:p>
          <a:p>
            <a:pPr lvl="1"/>
            <a:r>
              <a:rPr lang="en-US" dirty="0"/>
              <a:t>Define areas that Cross-Committees can strengthen the Opportunities and reduce the Threats.</a:t>
            </a:r>
          </a:p>
        </p:txBody>
      </p:sp>
    </p:spTree>
    <p:extLst>
      <p:ext uri="{BB962C8B-B14F-4D97-AF65-F5344CB8AC3E}">
        <p14:creationId xmlns:p14="http://schemas.microsoft.com/office/powerpoint/2010/main" val="291559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63A2F-B27D-4CE5-88ED-B23A8AF46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B41687-F5D4-4762-9801-4DBD4A4647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78FE9C-0D24-46A8-B8BB-3C7AADD44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45FFE-81AF-4BA3-9594-A5B9D9E4F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422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1618E-C1FF-4406-B935-6E356D52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0733F-1457-4881-A03B-9AB48809BD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6BBB4B-C73A-43E4-A0E1-4A1AD263CC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161206-A400-4104-8090-D58A159D2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6D62CD-16D6-4D1C-98B8-E2D838712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8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A1018-601A-48D0-81AB-5726FB288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0EA12-77DD-4DA8-87FD-944D7E046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B12C12-81E3-4EC1-AC98-E5C3BB503D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B35DD1-A8A7-4C6A-9A75-0DCF4B2464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EAF422-393A-403B-96E5-F9D80C2C9F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D8B493-3800-4240-A0E8-1727624CB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2124BC-FB28-4147-9741-E91E2C782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013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02450-776F-4F03-A967-CA91BE875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B12F86-C5BF-48A3-B662-E2B45C93D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49FFFE-ED73-47A2-AD33-3BF4A1E6A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509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933FD9-3AB7-40DC-9347-AB7628391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84B5FB-C298-4E3E-9403-46CA2016A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82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08C4F7AF-98CF-43AB-B43B-1DF54CF9AE19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1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62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A131C-F095-48E5-8B44-E138AD540F6F}"/>
              </a:ext>
            </a:extLst>
          </p:cNvPr>
          <p:cNvSpPr>
            <a:spLocks noGrp="1"/>
          </p:cNvSpPr>
          <p:nvPr/>
        </p:nvSpPr>
        <p:spPr>
          <a:xfrm>
            <a:off x="4738254" y="1717965"/>
            <a:ext cx="6391564" cy="136698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rgbClr val="0066A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sz="3600" dirty="0" smtClean="0">
                <a:solidFill>
                  <a:schemeClr val="bg1"/>
                </a:solidFill>
              </a:rPr>
              <a:t>Challenges in Aerospace and Electronics Systems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1FB642-C925-470D-A2D9-02A0B8114332}"/>
              </a:ext>
            </a:extLst>
          </p:cNvPr>
          <p:cNvSpPr>
            <a:spLocks noGrp="1"/>
          </p:cNvSpPr>
          <p:nvPr/>
        </p:nvSpPr>
        <p:spPr>
          <a:xfrm>
            <a:off x="4827402" y="3222436"/>
            <a:ext cx="6881887" cy="2263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None/>
              <a:defRPr sz="2800" b="1" i="1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900" dirty="0" smtClean="0">
                <a:solidFill>
                  <a:schemeClr val="bg1">
                    <a:lumMod val="85000"/>
                  </a:schemeClr>
                </a:solidFill>
              </a:rPr>
              <a:t>Dale Blair</a:t>
            </a:r>
            <a:endParaRPr lang="en-US" sz="2900" dirty="0">
              <a:solidFill>
                <a:schemeClr val="bg1">
                  <a:lumMod val="85000"/>
                </a:schemeClr>
              </a:solidFill>
            </a:endParaRPr>
          </a:p>
          <a:p>
            <a:endParaRPr lang="en-US" sz="1300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AESS Board of Governors Meeting – Spring 2024</a:t>
            </a: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10 and 11 May 2024</a:t>
            </a: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Denver, CO, USA</a:t>
            </a:r>
          </a:p>
        </p:txBody>
      </p:sp>
    </p:spTree>
    <p:extLst>
      <p:ext uri="{BB962C8B-B14F-4D97-AF65-F5344CB8AC3E}">
        <p14:creationId xmlns:p14="http://schemas.microsoft.com/office/powerpoint/2010/main" val="2585854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1290" y="824594"/>
            <a:ext cx="11148290" cy="566601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400" i="1" dirty="0" smtClean="0"/>
              <a:t>Radar-Based </a:t>
            </a:r>
            <a:r>
              <a:rPr lang="en-US" sz="2400" i="1" dirty="0"/>
              <a:t>Heartbeat </a:t>
            </a:r>
            <a:r>
              <a:rPr lang="en-US" sz="2400" i="1" dirty="0" smtClean="0"/>
              <a:t>Monitoring in </a:t>
            </a:r>
            <a:r>
              <a:rPr lang="en-US" sz="2400" i="1" dirty="0"/>
              <a:t>Dynamic </a:t>
            </a:r>
            <a:r>
              <a:rPr lang="en-US" sz="2400" i="1" dirty="0" smtClean="0"/>
              <a:t>Scenarios </a:t>
            </a:r>
            <a:r>
              <a:rPr lang="en-US" sz="2400" dirty="0" smtClean="0"/>
              <a:t>proposed jointly by Arizona State University and University College London</a:t>
            </a:r>
          </a:p>
          <a:p>
            <a:r>
              <a:rPr lang="en-US" sz="2400" dirty="0" smtClean="0"/>
              <a:t>AESS Selection Team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Braham </a:t>
            </a:r>
            <a:r>
              <a:rPr lang="en-US" sz="2000" dirty="0" err="1" smtClean="0"/>
              <a:t>Himed</a:t>
            </a:r>
            <a:endParaRPr lang="en-US" sz="2000" dirty="0" smtClean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Peter Willett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Sabrina Greco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 err="1" smtClean="0">
                <a:ea typeface="Calibri" panose="020F0502020204030204" pitchFamily="34" charset="0"/>
              </a:rPr>
              <a:t>Igal</a:t>
            </a:r>
            <a:r>
              <a:rPr lang="en-US" sz="2000" dirty="0" smtClean="0">
                <a:ea typeface="Calibri" panose="020F0502020204030204" pitchFamily="34" charset="0"/>
              </a:rPr>
              <a:t> </a:t>
            </a:r>
            <a:r>
              <a:rPr lang="en-US" sz="2000" dirty="0" err="1" smtClean="0">
                <a:ea typeface="Calibri" panose="020F0502020204030204" pitchFamily="34" charset="0"/>
              </a:rPr>
              <a:t>Bilik</a:t>
            </a:r>
            <a:endParaRPr lang="en-US" sz="2000" dirty="0" smtClean="0">
              <a:ea typeface="Calibri" panose="020F0502020204030204" pitchFamily="34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Alex </a:t>
            </a:r>
            <a:r>
              <a:rPr lang="en-US" sz="2000" dirty="0" err="1" smtClean="0"/>
              <a:t>Charlish</a:t>
            </a:r>
            <a:endParaRPr lang="en-US" sz="2000" dirty="0" smtClean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400" dirty="0" smtClean="0"/>
              <a:t>Selection was made by AESS team in early October 2024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400" dirty="0" smtClean="0"/>
              <a:t>Completed the IEEE approvals and submitted grant request form in mid November.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400" dirty="0" smtClean="0"/>
              <a:t>Funds are still waiting to delivered.  Waiting on ASU and UCL to complete the transfer forms.  (IEEE, ASU, and UCL have contributed to the delay.)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400" dirty="0" smtClean="0"/>
              <a:t>Require description of the challenge problem in May so that we can publish an RFP June 2025.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400" dirty="0" smtClean="0"/>
              <a:t>Require publication of challenge problem at IEEE Radar Conference in Poland.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en-US" sz="2400" dirty="0" smtClean="0"/>
          </a:p>
          <a:p>
            <a:pPr lvl="1"/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876EE9E-558D-C8B0-29DA-980C65599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7278" y="84172"/>
            <a:ext cx="6564064" cy="483395"/>
          </a:xfrm>
        </p:spPr>
        <p:txBody>
          <a:bodyPr/>
          <a:lstStyle/>
          <a:p>
            <a:r>
              <a:rPr lang="en-US" dirty="0" smtClean="0"/>
              <a:t>AESS Challenge Problem I: Radar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419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9455" y="960582"/>
            <a:ext cx="11342254" cy="5588000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 smtClean="0"/>
              <a:t>Initiated a Student </a:t>
            </a:r>
            <a:r>
              <a:rPr lang="en-US" b="1" dirty="0" smtClean="0"/>
              <a:t>Outreach Pilot Program: Senior Projects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Supplemental funding for Senior Projects (know as Senior Capstone Project in USA)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Have an impact on their educational Experience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Engage </a:t>
            </a:r>
            <a:r>
              <a:rPr lang="en-US" dirty="0" smtClean="0"/>
              <a:t>our members to serve as customers for </a:t>
            </a:r>
            <a:r>
              <a:rPr lang="en-US" dirty="0"/>
              <a:t>S</a:t>
            </a:r>
            <a:r>
              <a:rPr lang="en-US" dirty="0" smtClean="0"/>
              <a:t>enior </a:t>
            </a:r>
            <a:r>
              <a:rPr lang="en-US" dirty="0"/>
              <a:t>P</a:t>
            </a:r>
            <a:r>
              <a:rPr lang="en-US" dirty="0" smtClean="0"/>
              <a:t>rojects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 smtClean="0"/>
              <a:t>Funding </a:t>
            </a:r>
            <a:r>
              <a:rPr lang="en-US" b="1" dirty="0" smtClean="0"/>
              <a:t>pilot program at Tennessee Tech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“Disaster Assessment Using Smart Drones” inspired by DARPA Drone Challenge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Technical and Cost Proposals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$4000 from IEEE AESS with $1272 match by Tennessee Tech.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Customers from </a:t>
            </a:r>
            <a:r>
              <a:rPr lang="en-US" dirty="0" smtClean="0"/>
              <a:t>GTRI: UAV </a:t>
            </a:r>
            <a:r>
              <a:rPr lang="en-US" dirty="0" smtClean="0"/>
              <a:t>Pilot and aviation SME, SMEs in bio sensing, radar, sensor fusion, drone hardware  </a:t>
            </a:r>
            <a:endParaRPr lang="en-US" dirty="0" smtClean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Biweekly VTC with students and customers form GTRI.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Advised student in selecting a drone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Aided the students in scoping the problem that they can accomplish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Advised the students on gaining permission to fly drone via a local drone club. 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Regularly advising student and pointing them to good sources of information. 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  </a:t>
            </a:r>
            <a:endParaRPr lang="en-US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876EE9E-558D-C8B0-29DA-980C65599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Pilot Program for  Senior Design Grants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150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2194</TotalTime>
  <Words>302</Words>
  <Application>Microsoft Office PowerPoint</Application>
  <PresentationFormat>Widescreen</PresentationFormat>
  <Paragraphs>35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Courier New</vt:lpstr>
      <vt:lpstr>LucidaGrande</vt:lpstr>
      <vt:lpstr>Wingdings</vt:lpstr>
      <vt:lpstr>Office Theme</vt:lpstr>
      <vt:lpstr>PowerPoint Presentation</vt:lpstr>
      <vt:lpstr>AESS Challenge Problem I: Radar</vt:lpstr>
      <vt:lpstr>Pilot Program for  Senior Design Grants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Hough,Mackenzie C</dc:creator>
  <cp:lastModifiedBy>Blair, Dale</cp:lastModifiedBy>
  <cp:revision>85</cp:revision>
  <dcterms:created xsi:type="dcterms:W3CDTF">2020-06-23T20:53:44Z</dcterms:created>
  <dcterms:modified xsi:type="dcterms:W3CDTF">2025-02-25T21:38:02Z</dcterms:modified>
</cp:coreProperties>
</file>