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447" r:id="rId3"/>
    <p:sldId id="449" r:id="rId4"/>
    <p:sldId id="448" r:id="rId5"/>
    <p:sldId id="440" r:id="rId6"/>
    <p:sldId id="445" r:id="rId7"/>
    <p:sldId id="44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235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F30DD-E43C-CA4B-A5FB-77BBC5ADDAB7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0F3D1-4F9A-AB43-BBB2-4BBDABDEC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53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C0FEB-13BF-49E2-AA65-ECB0819A8BC3}"/>
              </a:ext>
            </a:extLst>
          </p:cNvPr>
          <p:cNvSpPr>
            <a:spLocks noGrp="1"/>
          </p:cNvSpPr>
          <p:nvPr userDrawn="1"/>
        </p:nvSpPr>
        <p:spPr>
          <a:xfrm>
            <a:off x="734807" y="76237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2FE6A51-0C90-4250-B4B1-2EF2C892A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8" y="114113"/>
            <a:ext cx="10515600" cy="710640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12925"/>
            <a:ext cx="9144000" cy="1381125"/>
          </a:xfrm>
          <a:prstGeom prst="rect">
            <a:avLst/>
          </a:prstGeom>
        </p:spPr>
        <p:txBody>
          <a:bodyPr anchor="b"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Rectangle&#10;&#10;Description automatically generated with medium confidence">
            <a:extLst>
              <a:ext uri="{FF2B5EF4-FFF2-40B4-BE49-F238E27FC236}">
                <a16:creationId xmlns:a16="http://schemas.microsoft.com/office/drawing/2014/main" id="{8CE9E921-0597-4FF4-94CC-D20ADC7E25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"/>
            <a:ext cx="12192000" cy="6854430"/>
          </a:xfrm>
          <a:prstGeom prst="rect">
            <a:avLst/>
          </a:prstGeom>
        </p:spPr>
      </p:pic>
      <p:pic>
        <p:nvPicPr>
          <p:cNvPr id="10" name="Picture 9" descr="A picture containing text, clipart, tableware, dishware&#10;&#10;Description automatically generated">
            <a:extLst>
              <a:ext uri="{FF2B5EF4-FFF2-40B4-BE49-F238E27FC236}">
                <a16:creationId xmlns:a16="http://schemas.microsoft.com/office/drawing/2014/main" id="{6EFF700F-D452-40A2-82D4-79EA0689EF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05" y="2301364"/>
            <a:ext cx="3726659" cy="190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807" y="1188720"/>
            <a:ext cx="10618993" cy="4988243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1AF724-15D2-4C5E-B028-1617845D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1AF724-15D2-4C5E-B028-1617845D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661CC10-B7D2-596B-AFD0-19760D053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Please summarize your committees main activities (i.e. conferences, publications, education, member activities, etc.)</a:t>
            </a:r>
          </a:p>
          <a:p>
            <a:pPr lvl="1"/>
            <a:r>
              <a:rPr lang="en-US" dirty="0"/>
              <a:t>Please point out areas and activities that address the SWOT (Strategy, Weaknesses, Opportunities, and Threats) </a:t>
            </a:r>
          </a:p>
          <a:p>
            <a:pPr lvl="1"/>
            <a:r>
              <a:rPr lang="en-US" dirty="0"/>
              <a:t>Define areas that Cross-Committees can strengthen the Opportunities and reduce the Threats.</a:t>
            </a:r>
          </a:p>
        </p:txBody>
      </p:sp>
    </p:spTree>
    <p:extLst>
      <p:ext uri="{BB962C8B-B14F-4D97-AF65-F5344CB8AC3E}">
        <p14:creationId xmlns:p14="http://schemas.microsoft.com/office/powerpoint/2010/main" val="291559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08C4F7AF-98CF-43AB-B43B-1DF54CF9AE1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62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827402" y="2016895"/>
            <a:ext cx="6881887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>
                <a:solidFill>
                  <a:schemeClr val="bg1"/>
                </a:solidFill>
              </a:rPr>
              <a:t>IEEE Aerospace Electronic Systems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VP </a:t>
            </a:r>
            <a:r>
              <a:rPr lang="en-US" sz="3200" dirty="0" smtClean="0">
                <a:solidFill>
                  <a:schemeClr val="bg1"/>
                </a:solidFill>
              </a:rPr>
              <a:t>Awards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827402" y="3222436"/>
            <a:ext cx="6881887" cy="226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dirty="0" smtClean="0">
                <a:solidFill>
                  <a:schemeClr val="bg1">
                    <a:lumMod val="85000"/>
                  </a:schemeClr>
                </a:solidFill>
              </a:rPr>
              <a:t>Dale Blair</a:t>
            </a:r>
            <a:endParaRPr lang="en-US" sz="2900" dirty="0">
              <a:solidFill>
                <a:schemeClr val="bg1">
                  <a:lumMod val="85000"/>
                </a:schemeClr>
              </a:solidFill>
            </a:endParaRPr>
          </a:p>
          <a:p>
            <a:endParaRPr lang="en-US" sz="13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2025 AESS Officer Strategic Planning Meeting</a:t>
            </a: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28 February – March 1, 2025</a:t>
            </a: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Big Sky, Montana, USA</a:t>
            </a:r>
          </a:p>
        </p:txBody>
      </p:sp>
    </p:spTree>
    <p:extLst>
      <p:ext uri="{BB962C8B-B14F-4D97-AF65-F5344CB8AC3E}">
        <p14:creationId xmlns:p14="http://schemas.microsoft.com/office/powerpoint/2010/main" val="260504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218AC04-0BC8-094D-BBC1-DE44096A9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Recent Accomplishments</a:t>
            </a:r>
          </a:p>
          <a:p>
            <a:r>
              <a:rPr lang="en-US" dirty="0"/>
              <a:t>Pending Action Items &amp; Next Steps</a:t>
            </a:r>
          </a:p>
          <a:p>
            <a:r>
              <a:rPr lang="en-US" dirty="0"/>
              <a:t>Current Challenges &amp; Issues</a:t>
            </a:r>
          </a:p>
          <a:p>
            <a:r>
              <a:rPr lang="en-US" dirty="0"/>
              <a:t>Short-Term Goals (Select 1-3 for this Year)</a:t>
            </a:r>
          </a:p>
          <a:p>
            <a:r>
              <a:rPr lang="en-US" dirty="0"/>
              <a:t>Long-Term Goals (Select 1-3 for 5+ Years)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BA70D0F-BA11-A04C-89CD-5FA5A2C74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264474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0E970C5-AABB-684D-AC78-FAA91A514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637" y="1085850"/>
            <a:ext cx="10676164" cy="5213577"/>
          </a:xfrm>
        </p:spPr>
        <p:txBody>
          <a:bodyPr/>
          <a:lstStyle/>
          <a:p>
            <a:r>
              <a:rPr lang="en-US" sz="2400" dirty="0" smtClean="0"/>
              <a:t>Most all of the selection committees and chairs were appoint prior to December 1, 2024.  Setting September 1 as goal for 2025.</a:t>
            </a:r>
          </a:p>
          <a:p>
            <a:r>
              <a:rPr lang="en-US" sz="2400" dirty="0" smtClean="0"/>
              <a:t>Recruited multiple nominations for Industry Innovation Award (2) and </a:t>
            </a:r>
            <a:r>
              <a:rPr lang="en-US" sz="2400" dirty="0" err="1" smtClean="0"/>
              <a:t>Resnik</a:t>
            </a:r>
            <a:r>
              <a:rPr lang="en-US" sz="2400" dirty="0" smtClean="0"/>
              <a:t> Space Award (7).</a:t>
            </a:r>
          </a:p>
          <a:p>
            <a:r>
              <a:rPr lang="en-US" sz="2400" dirty="0" smtClean="0"/>
              <a:t>No nominations for Chapter of the Year</a:t>
            </a:r>
          </a:p>
          <a:p>
            <a:r>
              <a:rPr lang="en-US" sz="2400" dirty="0" smtClean="0"/>
              <a:t>Only one nomination for the Pioneer Award and Early Career Award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Finalized the documentation for the </a:t>
            </a:r>
            <a:r>
              <a:rPr lang="en-US" sz="2400" dirty="0">
                <a:solidFill>
                  <a:prstClr val="black"/>
                </a:solidFill>
              </a:rPr>
              <a:t>IEEE AESS Student Branch Chapter of the Year </a:t>
            </a:r>
            <a:r>
              <a:rPr lang="en-US" sz="2400" dirty="0" smtClean="0">
                <a:solidFill>
                  <a:prstClr val="black"/>
                </a:solidFill>
              </a:rPr>
              <a:t>Award and TAB approved.</a:t>
            </a:r>
            <a:endParaRPr lang="en-US" sz="2400" dirty="0" smtClean="0"/>
          </a:p>
          <a:p>
            <a:r>
              <a:rPr lang="en-US" sz="2400" dirty="0" smtClean="0"/>
              <a:t>Revised documentation of </a:t>
            </a:r>
            <a:r>
              <a:rPr lang="en-US" sz="2400" dirty="0" err="1" smtClean="0"/>
              <a:t>Nathanson</a:t>
            </a:r>
            <a:r>
              <a:rPr lang="en-US" sz="2400" dirty="0" smtClean="0"/>
              <a:t> and  White Awards for TAB Approval</a:t>
            </a:r>
            <a:endParaRPr lang="en-US" sz="2400" dirty="0"/>
          </a:p>
          <a:p>
            <a:pPr lvl="1"/>
            <a:r>
              <a:rPr lang="en-US" sz="2000" dirty="0" smtClean="0"/>
              <a:t>Add </a:t>
            </a:r>
            <a:r>
              <a:rPr lang="en-US" sz="2000" dirty="0"/>
              <a:t>scoring </a:t>
            </a:r>
            <a:r>
              <a:rPr lang="en-US" sz="2000" dirty="0" smtClean="0"/>
              <a:t>criteria</a:t>
            </a:r>
            <a:endParaRPr lang="en-US" sz="2000" dirty="0"/>
          </a:p>
          <a:p>
            <a:pPr lvl="1"/>
            <a:r>
              <a:rPr lang="en-US" sz="2000" dirty="0" smtClean="0"/>
              <a:t>Restricted individuals to nominate or endorse only one nomination</a:t>
            </a:r>
            <a:endParaRPr lang="en-US" sz="2000" dirty="0"/>
          </a:p>
          <a:p>
            <a:r>
              <a:rPr lang="en-US" sz="2400" dirty="0" smtClean="0"/>
              <a:t>Started on documentation for Carlton and </a:t>
            </a:r>
            <a:r>
              <a:rPr lang="en-US" sz="2400" dirty="0" err="1" smtClean="0"/>
              <a:t>Mimno</a:t>
            </a:r>
            <a:r>
              <a:rPr lang="en-US" sz="2400" dirty="0" smtClean="0"/>
              <a:t> awards for TAB meeting.  (Due March 10)</a:t>
            </a:r>
          </a:p>
          <a:p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F97467-D4DA-4B4C-B5C4-0F97BE59D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Accomplishments</a:t>
            </a:r>
          </a:p>
        </p:txBody>
      </p:sp>
    </p:spTree>
    <p:extLst>
      <p:ext uri="{BB962C8B-B14F-4D97-AF65-F5344CB8AC3E}">
        <p14:creationId xmlns:p14="http://schemas.microsoft.com/office/powerpoint/2010/main" val="2559173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7069E4-31A3-8C44-9C00-BA54DBD19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Revise and update the TABARC documentation of the remaining AESS Awards</a:t>
            </a:r>
          </a:p>
          <a:p>
            <a:pPr lvl="1"/>
            <a:r>
              <a:rPr lang="en-US" dirty="0"/>
              <a:t>Restrict nominations and endorsements to one candidate for an Awards</a:t>
            </a:r>
          </a:p>
          <a:p>
            <a:pPr lvl="1"/>
            <a:r>
              <a:rPr lang="en-US" dirty="0"/>
              <a:t>Add scoring criteria to most of the awards</a:t>
            </a:r>
          </a:p>
          <a:p>
            <a:pPr lvl="1"/>
            <a:r>
              <a:rPr lang="en-US" dirty="0"/>
              <a:t>Formalize the appointment of award selection committees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D8B5CB-D7EC-8B48-87ED-CBA35D162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Pending Action Items &amp; Next Steps</a:t>
            </a:r>
          </a:p>
        </p:txBody>
      </p:sp>
    </p:spTree>
    <p:extLst>
      <p:ext uri="{BB962C8B-B14F-4D97-AF65-F5344CB8AC3E}">
        <p14:creationId xmlns:p14="http://schemas.microsoft.com/office/powerpoint/2010/main" val="69660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876EE9E-558D-C8B0-29DA-980C65599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2025 Short-Term Goals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6A6F3AD-B340-39DC-13EF-212BB96622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Complete the Operations Manuscript for Awards</a:t>
            </a:r>
            <a:endParaRPr lang="en-US" dirty="0"/>
          </a:p>
          <a:p>
            <a:pPr lvl="1"/>
            <a:r>
              <a:rPr lang="en-US" dirty="0" smtClean="0"/>
              <a:t>Priority for VP Awards</a:t>
            </a:r>
          </a:p>
          <a:p>
            <a:pPr lvl="1"/>
            <a:r>
              <a:rPr lang="en-US" dirty="0" smtClean="0"/>
              <a:t>Support form Amanda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419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53A7517-BCA8-7D56-46FA-9CB844CAA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Long-Term Goals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C6888F77-380F-6040-96CC-C5C8E43647D0}"/>
              </a:ext>
            </a:extLst>
          </p:cNvPr>
          <p:cNvSpPr txBox="1">
            <a:spLocks/>
          </p:cNvSpPr>
          <p:nvPr/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All a</a:t>
            </a:r>
            <a:r>
              <a:rPr lang="en-US" dirty="0" smtClean="0"/>
              <a:t>wards properly documented in TABARC format and approved by TAB.</a:t>
            </a:r>
            <a:endParaRPr lang="en-US" dirty="0" smtClean="0"/>
          </a:p>
          <a:p>
            <a:r>
              <a:rPr lang="en-US" dirty="0" smtClean="0"/>
              <a:t>All AESS awards will at least two nominations.</a:t>
            </a:r>
          </a:p>
        </p:txBody>
      </p:sp>
    </p:spTree>
    <p:extLst>
      <p:ext uri="{BB962C8B-B14F-4D97-AF65-F5344CB8AC3E}">
        <p14:creationId xmlns:p14="http://schemas.microsoft.com/office/powerpoint/2010/main" val="119253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F24B239-6693-A84C-9DB7-7A13F2C50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Challenges &amp; Issues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BD8AA7E-6C3E-E644-8FA6-6E720DB3CBD8}"/>
              </a:ext>
            </a:extLst>
          </p:cNvPr>
          <p:cNvSpPr txBox="1">
            <a:spLocks/>
          </p:cNvSpPr>
          <p:nvPr/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My time and Amanda’s time are the two biggest obstacles to accomplishing</a:t>
            </a:r>
          </a:p>
          <a:p>
            <a:pPr lvl="1"/>
            <a:r>
              <a:rPr lang="en-US" dirty="0" smtClean="0"/>
              <a:t>Documentation of all AESS awards</a:t>
            </a:r>
          </a:p>
          <a:p>
            <a:pPr lvl="1"/>
            <a:r>
              <a:rPr lang="en-US" dirty="0" smtClean="0"/>
              <a:t>Operations Manual</a:t>
            </a:r>
            <a:r>
              <a:rPr lang="en-US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40956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2094</TotalTime>
  <Words>283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LucidaGrande</vt:lpstr>
      <vt:lpstr>Wingdings</vt:lpstr>
      <vt:lpstr>Office Theme</vt:lpstr>
      <vt:lpstr>PowerPoint Presentation</vt:lpstr>
      <vt:lpstr>Outline</vt:lpstr>
      <vt:lpstr>Recent Accomplishments</vt:lpstr>
      <vt:lpstr>Pending Action Items &amp; Next Steps</vt:lpstr>
      <vt:lpstr>2025 Short-Term Goals</vt:lpstr>
      <vt:lpstr>Long-Term Goals</vt:lpstr>
      <vt:lpstr>Current Challenges &amp;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Blair, Dale</cp:lastModifiedBy>
  <cp:revision>55</cp:revision>
  <dcterms:created xsi:type="dcterms:W3CDTF">2020-06-23T20:53:44Z</dcterms:created>
  <dcterms:modified xsi:type="dcterms:W3CDTF">2025-02-20T02:11:10Z</dcterms:modified>
</cp:coreProperties>
</file>