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7"/>
  </p:notesMasterIdLst>
  <p:sldIdLst>
    <p:sldId id="262" r:id="rId2"/>
    <p:sldId id="447" r:id="rId3"/>
    <p:sldId id="449" r:id="rId4"/>
    <p:sldId id="450" r:id="rId5"/>
    <p:sldId id="44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C70AC"/>
    <a:srgbClr val="FF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580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112" y="-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pPr/>
              <a:t>2/13/25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DSTEI Status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>
                <a:solidFill>
                  <a:schemeClr val="bg1">
                    <a:lumMod val="85000"/>
                  </a:schemeClr>
                </a:solidFill>
              </a:rPr>
              <a:t>Mark E Davis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2025 AESS Officer Strategic Planning Meeting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28 February – March 1, 2025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Big Sky, Montana, USA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50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18AC04-0BC8-094D-BBC1-DE44096A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307" y="2730864"/>
            <a:ext cx="6068764" cy="1659707"/>
          </a:xfrm>
        </p:spPr>
        <p:txBody>
          <a:bodyPr/>
          <a:lstStyle/>
          <a:p>
            <a:r>
              <a:rPr lang="en-US" dirty="0"/>
              <a:t>Recent Accomplishments</a:t>
            </a:r>
          </a:p>
          <a:p>
            <a:r>
              <a:rPr lang="en-US" dirty="0"/>
              <a:t>Pending Action Items &amp; Next Steps</a:t>
            </a:r>
            <a:endParaRPr lang="en-US" dirty="0" smtClean="0"/>
          </a:p>
          <a:p>
            <a:r>
              <a:rPr lang="en-US" dirty="0" smtClean="0"/>
              <a:t>Short</a:t>
            </a:r>
            <a:r>
              <a:rPr lang="en-US" dirty="0"/>
              <a:t>-Term Goals (Select </a:t>
            </a:r>
            <a:r>
              <a:rPr lang="en-US" dirty="0" smtClean="0"/>
              <a:t>1 to 2 Years)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A70D0F-BA11-A04C-89CD-5FA5A2C7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44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E970C5-AABB-684D-AC78-FAA91A514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307" y="1197791"/>
            <a:ext cx="10618993" cy="4988243"/>
          </a:xfrm>
        </p:spPr>
        <p:txBody>
          <a:bodyPr/>
          <a:lstStyle/>
          <a:p>
            <a:r>
              <a:rPr lang="en-US" dirty="0" smtClean="0"/>
              <a:t>DSTEI Critical Design Review (CDR)</a:t>
            </a:r>
          </a:p>
          <a:p>
            <a:pPr lvl="1"/>
            <a:r>
              <a:rPr lang="en-US" dirty="0" smtClean="0"/>
              <a:t>UNSAAC, Cusco Peru  3-4 February 2025</a:t>
            </a:r>
          </a:p>
          <a:p>
            <a:pPr lvl="1"/>
            <a:r>
              <a:rPr lang="en-US" dirty="0" err="1" smtClean="0"/>
              <a:t>UniCauca</a:t>
            </a:r>
            <a:r>
              <a:rPr lang="en-US" dirty="0" smtClean="0"/>
              <a:t>, Popayan Colombia  6-7 February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Virtual Quarterly Program Review (QPR)</a:t>
            </a:r>
          </a:p>
          <a:p>
            <a:pPr lvl="1"/>
            <a:r>
              <a:rPr lang="en-US" dirty="0" smtClean="0"/>
              <a:t>NMIT, Bangalore, India, 14 February 2025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AESS Tutorials</a:t>
            </a:r>
          </a:p>
          <a:p>
            <a:pPr lvl="1"/>
            <a:r>
              <a:rPr lang="en-US" dirty="0" smtClean="0"/>
              <a:t>Drone Tutorial – Vincent </a:t>
            </a:r>
            <a:r>
              <a:rPr lang="en-US" dirty="0" err="1" smtClean="0"/>
              <a:t>Socci</a:t>
            </a:r>
            <a:endParaRPr lang="en-US" dirty="0" smtClean="0"/>
          </a:p>
          <a:p>
            <a:pPr lvl="1"/>
            <a:r>
              <a:rPr lang="en-US" dirty="0" smtClean="0"/>
              <a:t>Fusion Tutorial – Stefano </a:t>
            </a:r>
            <a:r>
              <a:rPr lang="en-US" dirty="0" err="1" smtClean="0"/>
              <a:t>Coraluppi</a:t>
            </a:r>
            <a:endParaRPr lang="en-US" dirty="0" smtClean="0"/>
          </a:p>
          <a:p>
            <a:pPr lvl="1"/>
            <a:r>
              <a:rPr lang="en-US" dirty="0" smtClean="0"/>
              <a:t>“Day in the Life” Astronaut– Giovanna Ramirez</a:t>
            </a:r>
          </a:p>
          <a:p>
            <a:pPr lvl="1"/>
            <a:r>
              <a:rPr lang="en-US" dirty="0" smtClean="0"/>
              <a:t>EO/IR Sensor Tutorial – Mark E Davis	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F97467-D4DA-4B4C-B5C4-0F97BE59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Accomplishments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224" y="3475441"/>
            <a:ext cx="2145348" cy="1599116"/>
          </a:xfrm>
          <a:prstGeom prst="rect">
            <a:avLst/>
          </a:prstGeom>
        </p:spPr>
      </p:pic>
      <p:pic>
        <p:nvPicPr>
          <p:cNvPr id="10" name="Picture 9" descr="UNSAAC Dron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42" y="1008739"/>
            <a:ext cx="2981779" cy="242479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399322">
            <a:off x="6731001" y="1823355"/>
            <a:ext cx="1587500" cy="2721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07986">
            <a:off x="6729186" y="3635826"/>
            <a:ext cx="1587500" cy="2721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45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8935" y="3755574"/>
            <a:ext cx="1254975" cy="140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705;p87"/>
          <p:cNvPicPr preferRelativeResize="0"/>
          <p:nvPr/>
        </p:nvPicPr>
        <p:blipFill rotWithShape="1">
          <a:blip r:embed="rId5">
            <a:alphaModFix/>
          </a:blip>
          <a:srcRect l="14809" r="14668"/>
          <a:stretch/>
        </p:blipFill>
        <p:spPr>
          <a:xfrm>
            <a:off x="7438577" y="4844144"/>
            <a:ext cx="1995715" cy="163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0178147" y="3120567"/>
            <a:ext cx="2177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Healthy Crop Drone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749969" y="1676400"/>
            <a:ext cx="2178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Fire Detection Drone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836234" y="4377874"/>
            <a:ext cx="1355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Fire Detection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510492" y="5500917"/>
            <a:ext cx="13552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Fire Fighting Drone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 rot="1438456">
            <a:off x="6352000" y="3125177"/>
            <a:ext cx="3306924" cy="234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91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F49B78C-F1D8-CB41-A222-58FE657E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65" y="112706"/>
            <a:ext cx="10515600" cy="483395"/>
          </a:xfrm>
        </p:spPr>
        <p:txBody>
          <a:bodyPr/>
          <a:lstStyle/>
          <a:p>
            <a:r>
              <a:rPr lang="en-US" dirty="0"/>
              <a:t>Phase 2 Master </a:t>
            </a:r>
            <a:r>
              <a:rPr lang="en-US" dirty="0" smtClean="0"/>
              <a:t>Schedule (Original)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D372A9-AA3A-A942-BE9F-B60A7F9A1B35}"/>
              </a:ext>
            </a:extLst>
          </p:cNvPr>
          <p:cNvSpPr txBox="1"/>
          <p:nvPr/>
        </p:nvSpPr>
        <p:spPr>
          <a:xfrm>
            <a:off x="935858" y="5743545"/>
            <a:ext cx="1032028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Each SBC Phase 2</a:t>
            </a:r>
            <a:r>
              <a:rPr lang="en-US" sz="2000" dirty="0" smtClean="0">
                <a:latin typeface="+mn-lt"/>
              </a:rPr>
              <a:t> Provided </a:t>
            </a:r>
            <a:r>
              <a:rPr lang="en-US" sz="2000" dirty="0">
                <a:latin typeface="+mn-lt"/>
              </a:rPr>
              <a:t>WBS and Schedule Quarterly Meetings,</a:t>
            </a:r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Final </a:t>
            </a:r>
            <a:r>
              <a:rPr lang="en-US" sz="2000" dirty="0" smtClean="0"/>
              <a:t>Report By 15 July And TAB Approval </a:t>
            </a:r>
            <a:r>
              <a:rPr lang="en-US" sz="2000" smtClean="0"/>
              <a:t>By September</a:t>
            </a:r>
            <a:endParaRPr lang="en-US" sz="2000" dirty="0">
              <a:latin typeface="+mn-lt"/>
            </a:endParaRPr>
          </a:p>
        </p:txBody>
      </p:sp>
      <p:grpSp>
        <p:nvGrpSpPr>
          <p:cNvPr id="3" name="Group 1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EA3EB17-2398-A743-94E8-4474DCCC276E}"/>
              </a:ext>
            </a:extLst>
          </p:cNvPr>
          <p:cNvGrpSpPr/>
          <p:nvPr/>
        </p:nvGrpSpPr>
        <p:grpSpPr>
          <a:xfrm>
            <a:off x="1600200" y="942100"/>
            <a:ext cx="8991600" cy="4787474"/>
            <a:chOff x="1104900" y="812680"/>
            <a:chExt cx="6934200" cy="5042590"/>
          </a:xfrm>
        </p:grpSpPr>
        <p:pic>
          <p:nvPicPr>
            <p:cNvPr id="4" name="Picture 3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41D8C0-19DF-3D4E-AE34-44ED20173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900" y="914400"/>
              <a:ext cx="6934200" cy="46439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A4D4DD-B134-8043-85A0-F1462ACF20A9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994900"/>
              <a:ext cx="76200" cy="456340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BD374A-497D-9B41-9353-406C46DC5229}"/>
                </a:ext>
              </a:extLst>
            </p:cNvPr>
            <p:cNvSpPr txBox="1"/>
            <p:nvPr/>
          </p:nvSpPr>
          <p:spPr>
            <a:xfrm>
              <a:off x="6781800" y="812680"/>
              <a:ext cx="463209" cy="35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2025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F22B3F-2A7B-2B40-B730-556F4347CC65}"/>
                </a:ext>
              </a:extLst>
            </p:cNvPr>
            <p:cNvSpPr txBox="1"/>
            <p:nvPr/>
          </p:nvSpPr>
          <p:spPr>
            <a:xfrm>
              <a:off x="4271276" y="839290"/>
              <a:ext cx="463209" cy="356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n-lt"/>
                </a:rPr>
                <a:t>2024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61287E-A818-D349-96AF-0D9BC2F1483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0" y="1099645"/>
              <a:ext cx="76200" cy="4458655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F66C6B-7E9C-374B-9E64-87365E461A15}"/>
                </a:ext>
              </a:extLst>
            </p:cNvPr>
            <p:cNvCxnSpPr/>
            <p:nvPr/>
          </p:nvCxnSpPr>
          <p:spPr>
            <a:xfrm>
              <a:off x="3733800" y="5638800"/>
              <a:ext cx="4191000" cy="0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8C0F622-3A63-B049-B041-1B7CAC7FF86F}"/>
                </a:ext>
              </a:extLst>
            </p:cNvPr>
            <p:cNvSpPr txBox="1"/>
            <p:nvPr/>
          </p:nvSpPr>
          <p:spPr>
            <a:xfrm>
              <a:off x="5263160" y="5466257"/>
              <a:ext cx="701838" cy="3890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2060"/>
                  </a:solidFill>
                  <a:latin typeface="+mn-lt"/>
                </a:rPr>
                <a:t>Phase 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31001" y="807363"/>
            <a:ext cx="835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February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842330" y="805549"/>
            <a:ext cx="45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July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70248" y="769262"/>
            <a:ext cx="45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July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065657" y="785591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Phase 3</a:t>
            </a:r>
            <a:endParaRPr lang="en-US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7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7069E4-31A3-8C44-9C00-BA54DBD1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35" y="1814648"/>
            <a:ext cx="10618993" cy="4063637"/>
          </a:xfrm>
        </p:spPr>
        <p:txBody>
          <a:bodyPr/>
          <a:lstStyle/>
          <a:p>
            <a:r>
              <a:rPr lang="en-US" dirty="0" smtClean="0"/>
              <a:t>Each Student Branch Chapter Provides:</a:t>
            </a:r>
          </a:p>
          <a:p>
            <a:pPr lvl="1"/>
            <a:r>
              <a:rPr lang="en-US" dirty="0" smtClean="0"/>
              <a:t>Phase 2 Final Report by 15 July – Demonstrate Hardware/Software</a:t>
            </a:r>
          </a:p>
          <a:p>
            <a:pPr lvl="1"/>
            <a:r>
              <a:rPr lang="en-US" dirty="0" smtClean="0"/>
              <a:t>Memorandum for Understanding for Transition Plan To Agent/Company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AESS Decides On Which Proceed to Phase 3 by September 2025</a:t>
            </a:r>
          </a:p>
          <a:p>
            <a:pPr lvl="1"/>
            <a:r>
              <a:rPr lang="en-US" dirty="0" smtClean="0"/>
              <a:t>Business Plan For Phase 3 and Beyond</a:t>
            </a:r>
          </a:p>
          <a:p>
            <a:pPr lvl="1"/>
            <a:r>
              <a:rPr lang="en-US" dirty="0" smtClean="0"/>
              <a:t>TAB Funding $25,000 For (each) Team</a:t>
            </a:r>
          </a:p>
          <a:p>
            <a:pPr lvl="1"/>
            <a:r>
              <a:rPr lang="en-US" dirty="0" smtClean="0"/>
              <a:t>Transition Partner Provides ”Investment In Kind” – Funds or Personnel</a:t>
            </a:r>
          </a:p>
          <a:p>
            <a:pPr lvl="1"/>
            <a:r>
              <a:rPr lang="en-US" dirty="0" smtClean="0"/>
              <a:t>Demonstrate Multiple (3) Drones In Final Test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D8B5CB-D7EC-8B48-87ED-CBA35D16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Action Items &amp; Next Steps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6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253</Words>
  <Application>Microsoft Macintosh PowerPoint</Application>
  <PresentationFormat>Custom</PresentationFormat>
  <Paragraphs>46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Outline</vt:lpstr>
      <vt:lpstr>Recent Accomplishments</vt:lpstr>
      <vt:lpstr>Phase 2 Master Schedule (Original)</vt:lpstr>
      <vt:lpstr>Pending Action Items &amp; 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Mark Davis</cp:lastModifiedBy>
  <cp:revision>51</cp:revision>
  <dcterms:created xsi:type="dcterms:W3CDTF">2025-02-13T14:29:07Z</dcterms:created>
  <dcterms:modified xsi:type="dcterms:W3CDTF">2025-02-13T14:30:58Z</dcterms:modified>
</cp:coreProperties>
</file>