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447" r:id="rId3"/>
    <p:sldId id="449" r:id="rId4"/>
    <p:sldId id="448" r:id="rId5"/>
    <p:sldId id="440" r:id="rId6"/>
    <p:sldId id="445" r:id="rId7"/>
    <p:sldId id="44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3" autoAdjust="0"/>
    <p:restoredTop sz="94660"/>
  </p:normalViewPr>
  <p:slideViewPr>
    <p:cSldViewPr snapToGrid="0">
      <p:cViewPr varScale="1">
        <p:scale>
          <a:sx n="122" d="100"/>
          <a:sy n="122"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2/15/25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2/15/25</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689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IEEE Aerospace Electronic Systems</a:t>
            </a:r>
            <a:br>
              <a:rPr lang="en-US" sz="3600" dirty="0">
                <a:solidFill>
                  <a:schemeClr val="bg1"/>
                </a:solidFill>
              </a:rPr>
            </a:br>
            <a:r>
              <a:rPr lang="en-US" sz="3200" dirty="0">
                <a:solidFill>
                  <a:schemeClr val="bg1"/>
                </a:solidFill>
              </a:rPr>
              <a:t>VP [Education]</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[Puneet Kumar Mishra]</a:t>
            </a:r>
          </a:p>
          <a:p>
            <a:endParaRPr lang="en-US" sz="1300" dirty="0">
              <a:solidFill>
                <a:schemeClr val="bg1">
                  <a:lumMod val="85000"/>
                </a:schemeClr>
              </a:solidFill>
            </a:endParaRPr>
          </a:p>
          <a:p>
            <a:r>
              <a:rPr lang="en-US" sz="2200" dirty="0">
                <a:solidFill>
                  <a:schemeClr val="bg1">
                    <a:lumMod val="85000"/>
                  </a:schemeClr>
                </a:solidFill>
              </a:rPr>
              <a:t>2025 AESS Officer Strategic Planning Meeting</a:t>
            </a:r>
          </a:p>
          <a:p>
            <a:r>
              <a:rPr lang="en-US" sz="2200" dirty="0">
                <a:solidFill>
                  <a:schemeClr val="bg1">
                    <a:lumMod val="85000"/>
                  </a:schemeClr>
                </a:solidFill>
              </a:rPr>
              <a:t>28 February – March 1, 2025</a:t>
            </a:r>
          </a:p>
          <a:p>
            <a:r>
              <a:rPr lang="en-US" sz="2200" dirty="0">
                <a:solidFill>
                  <a:schemeClr val="bg1">
                    <a:lumMod val="85000"/>
                  </a:schemeClr>
                </a:solidFill>
              </a:rPr>
              <a:t>Big Sky, Montana, USA</a:t>
            </a:r>
          </a:p>
        </p:txBody>
      </p:sp>
    </p:spTree>
    <p:extLst>
      <p:ext uri="{BB962C8B-B14F-4D97-AF65-F5344CB8AC3E}">
        <p14:creationId xmlns:p14="http://schemas.microsoft.com/office/powerpoint/2010/main" val="26050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18AC04-0BC8-094D-BBC1-DE44096A9025}"/>
              </a:ext>
            </a:extLst>
          </p:cNvPr>
          <p:cNvSpPr>
            <a:spLocks noGrp="1"/>
          </p:cNvSpPr>
          <p:nvPr>
            <p:ph idx="1"/>
          </p:nvPr>
        </p:nvSpPr>
        <p:spPr/>
        <p:txBody>
          <a:bodyPr/>
          <a:lstStyle/>
          <a:p>
            <a:r>
              <a:rPr lang="en-US" dirty="0"/>
              <a:t>Recent Accomplishments</a:t>
            </a:r>
          </a:p>
          <a:p>
            <a:r>
              <a:rPr lang="en-US" dirty="0"/>
              <a:t>Pending Action Items &amp; Next Steps</a:t>
            </a:r>
          </a:p>
          <a:p>
            <a:r>
              <a:rPr lang="en-US" dirty="0"/>
              <a:t>Current Challenges &amp; Issues</a:t>
            </a:r>
          </a:p>
          <a:p>
            <a:r>
              <a:rPr lang="en-US" dirty="0"/>
              <a:t>Short-Term Goals (Select 1-3 for this Year)</a:t>
            </a:r>
          </a:p>
          <a:p>
            <a:r>
              <a:rPr lang="en-US" dirty="0"/>
              <a:t>Long-Term Goals (Select 1-3 for 5+ Years)</a:t>
            </a:r>
          </a:p>
        </p:txBody>
      </p:sp>
      <p:sp>
        <p:nvSpPr>
          <p:cNvPr id="3" name="Title 2">
            <a:extLst>
              <a:ext uri="{FF2B5EF4-FFF2-40B4-BE49-F238E27FC236}">
                <a16:creationId xmlns:a16="http://schemas.microsoft.com/office/drawing/2014/main" id="{9BA70D0F-BA11-A04C-89CD-5FA5A2C74327}"/>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6447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970C5-AABB-684D-AC78-FAA91A51449F}"/>
              </a:ext>
            </a:extLst>
          </p:cNvPr>
          <p:cNvSpPr>
            <a:spLocks noGrp="1"/>
          </p:cNvSpPr>
          <p:nvPr>
            <p:ph idx="1"/>
          </p:nvPr>
        </p:nvSpPr>
        <p:spPr/>
        <p:txBody>
          <a:bodyPr/>
          <a:lstStyle/>
          <a:p>
            <a:r>
              <a:rPr lang="en-US" dirty="0"/>
              <a:t>Selection of DL Class of 2025-2026</a:t>
            </a:r>
          </a:p>
          <a:p>
            <a:pPr lvl="1"/>
            <a:r>
              <a:rPr lang="en-US" dirty="0"/>
              <a:t>29 Renewals</a:t>
            </a:r>
          </a:p>
          <a:p>
            <a:pPr lvl="1"/>
            <a:r>
              <a:rPr lang="en-US" dirty="0"/>
              <a:t>11 New</a:t>
            </a:r>
          </a:p>
          <a:p>
            <a:pPr lvl="1"/>
            <a:r>
              <a:rPr lang="en-US" dirty="0"/>
              <a:t>Topic Limit: maximum 3 Topics to cover: Ensures New and Relevant Topics</a:t>
            </a:r>
          </a:p>
          <a:p>
            <a:pPr lvl="1"/>
            <a:r>
              <a:rPr lang="en-US" dirty="0"/>
              <a:t>Term Limit: Maximum 3 Terms of 2 Year Each from 2027 onwards</a:t>
            </a:r>
          </a:p>
          <a:p>
            <a:r>
              <a:rPr lang="en-US" dirty="0"/>
              <a:t> </a:t>
            </a:r>
            <a:r>
              <a:rPr lang="en-IN" dirty="0"/>
              <a:t>2024 IEEE AESS Robert T. Hill Best Dissertation Award Notification</a:t>
            </a:r>
          </a:p>
          <a:p>
            <a:pPr lvl="1"/>
            <a:r>
              <a:rPr lang="en-US" dirty="0"/>
              <a:t>Christian Curtis Jones, Naval Research Lab - Radar Division, Radar Engineer</a:t>
            </a:r>
          </a:p>
          <a:p>
            <a:r>
              <a:rPr lang="en-US" dirty="0"/>
              <a:t>Appointments</a:t>
            </a:r>
          </a:p>
          <a:p>
            <a:pPr lvl="1"/>
            <a:r>
              <a:rPr lang="en-US" dirty="0"/>
              <a:t>Short Course Committee Chair: Dr. Luke Rosenberg</a:t>
            </a:r>
          </a:p>
          <a:p>
            <a:pPr lvl="1"/>
            <a:r>
              <a:rPr lang="en-US" dirty="0"/>
              <a:t>Virtual DL: Dr. </a:t>
            </a:r>
            <a:r>
              <a:rPr lang="en-US" dirty="0" err="1"/>
              <a:t>Chengappa</a:t>
            </a:r>
            <a:r>
              <a:rPr lang="en-US" dirty="0"/>
              <a:t> M</a:t>
            </a:r>
          </a:p>
        </p:txBody>
      </p:sp>
      <p:sp>
        <p:nvSpPr>
          <p:cNvPr id="3" name="Title 2">
            <a:extLst>
              <a:ext uri="{FF2B5EF4-FFF2-40B4-BE49-F238E27FC236}">
                <a16:creationId xmlns:a16="http://schemas.microsoft.com/office/drawing/2014/main" id="{B2F97467-D4DA-4B4C-B5C4-0F97BE59D607}"/>
              </a:ext>
            </a:extLst>
          </p:cNvPr>
          <p:cNvSpPr>
            <a:spLocks noGrp="1"/>
          </p:cNvSpPr>
          <p:nvPr>
            <p:ph type="title"/>
          </p:nvPr>
        </p:nvSpPr>
        <p:spPr/>
        <p:txBody>
          <a:bodyPr/>
          <a:lstStyle/>
          <a:p>
            <a:r>
              <a:rPr lang="en-US" dirty="0"/>
              <a:t>Recent Accomplishments (Since the Fall </a:t>
            </a:r>
            <a:r>
              <a:rPr lang="en-US" dirty="0" err="1"/>
              <a:t>BoG</a:t>
            </a:r>
            <a:r>
              <a:rPr lang="en-US" dirty="0"/>
              <a:t> Meeting)</a:t>
            </a:r>
          </a:p>
        </p:txBody>
      </p:sp>
    </p:spTree>
    <p:extLst>
      <p:ext uri="{BB962C8B-B14F-4D97-AF65-F5344CB8AC3E}">
        <p14:creationId xmlns:p14="http://schemas.microsoft.com/office/powerpoint/2010/main" val="255917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7069E4-31A3-8C44-9C00-BA54DBD19233}"/>
              </a:ext>
            </a:extLst>
          </p:cNvPr>
          <p:cNvSpPr>
            <a:spLocks noGrp="1"/>
          </p:cNvSpPr>
          <p:nvPr>
            <p:ph idx="1"/>
          </p:nvPr>
        </p:nvSpPr>
        <p:spPr>
          <a:xfrm>
            <a:off x="734807" y="1188720"/>
            <a:ext cx="10618993" cy="5495859"/>
          </a:xfrm>
        </p:spPr>
        <p:txBody>
          <a:bodyPr/>
          <a:lstStyle/>
          <a:p>
            <a:r>
              <a:rPr lang="en-IN" dirty="0"/>
              <a:t>Alex </a:t>
            </a:r>
            <a:r>
              <a:rPr lang="en-IN" dirty="0" err="1"/>
              <a:t>Charlish</a:t>
            </a:r>
            <a:r>
              <a:rPr lang="en-IN" dirty="0"/>
              <a:t> to write an article for the AES Magazine to advertise the VDL program and ILN to increase awareness of the program and tools.</a:t>
            </a:r>
          </a:p>
          <a:p>
            <a:pPr lvl="1"/>
            <a:r>
              <a:rPr lang="en-IN" dirty="0"/>
              <a:t>Planned for Next QEB</a:t>
            </a:r>
          </a:p>
          <a:p>
            <a:r>
              <a:rPr lang="en-IN" dirty="0"/>
              <a:t>Mark Davis and Puneet Mishra to discuss in India how to help search and elevate Senior Members to Fellow.</a:t>
            </a:r>
          </a:p>
          <a:p>
            <a:pPr lvl="1"/>
            <a:r>
              <a:rPr lang="en-IN" dirty="0"/>
              <a:t>Identified and enabled 3 Fellow Nominations from India</a:t>
            </a:r>
          </a:p>
          <a:p>
            <a:r>
              <a:rPr lang="en-IN" dirty="0"/>
              <a:t>Puneet Mishra to reach out to Claudio </a:t>
            </a:r>
            <a:r>
              <a:rPr lang="en-IN" dirty="0" err="1"/>
              <a:t>Sacchi</a:t>
            </a:r>
            <a:r>
              <a:rPr lang="en-IN" dirty="0"/>
              <a:t>, Glue Tech Panel Chair, to send a call for participation in SPACE 2025 to panel members. </a:t>
            </a:r>
          </a:p>
          <a:p>
            <a:pPr lvl="1"/>
            <a:r>
              <a:rPr lang="en-IN" dirty="0"/>
              <a:t>Reached out to Claudio and Glue Tech Panel Members to organize as special session in IEEE SPACE</a:t>
            </a:r>
          </a:p>
          <a:p>
            <a:r>
              <a:rPr lang="en-IN" dirty="0"/>
              <a:t>Puneet Mishra and Mark Davis to create conference advisory committee by end of year. </a:t>
            </a:r>
          </a:p>
          <a:p>
            <a:pPr lvl="1"/>
            <a:r>
              <a:rPr lang="en-IN" dirty="0"/>
              <a:t>Advisory Committee in place</a:t>
            </a:r>
            <a:endParaRPr lang="en-US" dirty="0"/>
          </a:p>
        </p:txBody>
      </p:sp>
      <p:sp>
        <p:nvSpPr>
          <p:cNvPr id="3" name="Title 2">
            <a:extLst>
              <a:ext uri="{FF2B5EF4-FFF2-40B4-BE49-F238E27FC236}">
                <a16:creationId xmlns:a16="http://schemas.microsoft.com/office/drawing/2014/main" id="{10D8B5CB-D7EC-8B48-87ED-CBA35D162D24}"/>
              </a:ext>
            </a:extLst>
          </p:cNvPr>
          <p:cNvSpPr>
            <a:spLocks noGrp="1"/>
          </p:cNvSpPr>
          <p:nvPr>
            <p:ph type="title"/>
          </p:nvPr>
        </p:nvSpPr>
        <p:spPr/>
        <p:txBody>
          <a:bodyPr/>
          <a:lstStyle/>
          <a:p>
            <a:r>
              <a:rPr lang="en-US" dirty="0"/>
              <a:t>Pending Action Items &amp; Next Steps</a:t>
            </a:r>
          </a:p>
        </p:txBody>
      </p:sp>
    </p:spTree>
    <p:extLst>
      <p:ext uri="{BB962C8B-B14F-4D97-AF65-F5344CB8AC3E}">
        <p14:creationId xmlns:p14="http://schemas.microsoft.com/office/powerpoint/2010/main" val="69660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2025 Short-Term Goals</a:t>
            </a:r>
            <a:endParaRPr lang="en-US" dirty="0"/>
          </a:p>
        </p:txBody>
      </p:sp>
      <p:sp>
        <p:nvSpPr>
          <p:cNvPr id="5" name="Text Placeholder 2">
            <a:extLst>
              <a:ext uri="{FF2B5EF4-FFF2-40B4-BE49-F238E27FC236}">
                <a16:creationId xmlns:a16="http://schemas.microsoft.com/office/drawing/2014/main" id="{16A6F3AD-B340-39DC-13EF-212BB9662267}"/>
              </a:ext>
            </a:extLst>
          </p:cNvPr>
          <p:cNvSpPr>
            <a:spLocks noGrp="1"/>
          </p:cNvSpPr>
          <p:nvPr>
            <p:ph idx="4294967295"/>
          </p:nvPr>
        </p:nvSpPr>
        <p:spPr>
          <a:xfrm>
            <a:off x="735013" y="956442"/>
            <a:ext cx="10618787" cy="5517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IN" dirty="0"/>
              <a:t>To maintain, streamline, and grow existing committee activities: DL, VDL, ILN, YP travel grants, AESS scholarships, Michael Wicks and Robert T. Hill Awards, and support for summer schools and YP events. </a:t>
            </a:r>
          </a:p>
          <a:p>
            <a:pPr algn="just"/>
            <a:r>
              <a:rPr lang="en-IN" dirty="0"/>
              <a:t>Encourage Chapters to Organize</a:t>
            </a:r>
          </a:p>
          <a:p>
            <a:pPr lvl="1" algn="just"/>
            <a:r>
              <a:rPr lang="en-IN" dirty="0"/>
              <a:t>at least one Summer School/Short Course on AESS Field of Interest: US$5K</a:t>
            </a:r>
          </a:p>
          <a:p>
            <a:pPr lvl="1" algn="just"/>
            <a:r>
              <a:rPr lang="en-IN" dirty="0"/>
              <a:t>Lecture Tour (Topics Related to Space are in high demand): US$5K (Luke/Noble?)</a:t>
            </a:r>
          </a:p>
          <a:p>
            <a:pPr algn="just"/>
            <a:r>
              <a:rPr lang="en-IN" dirty="0"/>
              <a:t>Start AESS University: Similar to PES University</a:t>
            </a:r>
          </a:p>
          <a:p>
            <a:pPr lvl="1" algn="just"/>
            <a:r>
              <a:rPr lang="en-IN" dirty="0"/>
              <a:t>Organize all AESS Videos at ILN/Resources under this </a:t>
            </a:r>
          </a:p>
          <a:p>
            <a:pPr lvl="1" algn="just"/>
            <a:r>
              <a:rPr lang="en-IN" dirty="0"/>
              <a:t>Issue Certificate/Credits to those who successfully undergoes the full video </a:t>
            </a:r>
          </a:p>
          <a:p>
            <a:pPr lvl="1" algn="just"/>
            <a:r>
              <a:rPr lang="en-IN" dirty="0"/>
              <a:t>Collaborate with Prominent Universities to have Certification Courses/mini MBAs on AESS Field of Interest</a:t>
            </a:r>
          </a:p>
          <a:p>
            <a:pPr lvl="1" algn="just"/>
            <a:r>
              <a:rPr lang="en-IN" dirty="0"/>
              <a:t>Collaborate with Prominent Corporates to have Internship programs for Students on AESS Field of Interest</a:t>
            </a:r>
          </a:p>
          <a:p>
            <a:pPr lvl="1" algn="just"/>
            <a:r>
              <a:rPr lang="en-IN" dirty="0"/>
              <a:t>US$10K</a:t>
            </a:r>
          </a:p>
          <a:p>
            <a:r>
              <a:rPr lang="en-US" dirty="0"/>
              <a:t>Initiate Education Corner in AESS Magazine</a:t>
            </a:r>
          </a:p>
          <a:p>
            <a:pPr lvl="1"/>
            <a:r>
              <a:rPr lang="en-US" dirty="0"/>
              <a:t>One Educational Article on Recent Technical Trends: By Corporate/Academia</a:t>
            </a:r>
          </a:p>
        </p:txBody>
      </p:sp>
    </p:spTree>
    <p:extLst>
      <p:ext uri="{BB962C8B-B14F-4D97-AF65-F5344CB8AC3E}">
        <p14:creationId xmlns:p14="http://schemas.microsoft.com/office/powerpoint/2010/main" val="120041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3A7517-BCA8-7D56-46FA-9CB844CAAB01}"/>
              </a:ext>
            </a:extLst>
          </p:cNvPr>
          <p:cNvSpPr>
            <a:spLocks noGrp="1"/>
          </p:cNvSpPr>
          <p:nvPr>
            <p:ph type="title"/>
          </p:nvPr>
        </p:nvSpPr>
        <p:spPr/>
        <p:txBody>
          <a:bodyPr/>
          <a:lstStyle/>
          <a:p>
            <a:r>
              <a:rPr lang="en-US"/>
              <a:t>Long-Term Goals</a:t>
            </a:r>
            <a:endParaRPr lang="en-US" dirty="0"/>
          </a:p>
        </p:txBody>
      </p:sp>
      <p:sp>
        <p:nvSpPr>
          <p:cNvPr id="7" name="Text Placeholder 2">
            <a:extLst>
              <a:ext uri="{FF2B5EF4-FFF2-40B4-BE49-F238E27FC236}">
                <a16:creationId xmlns:a16="http://schemas.microsoft.com/office/drawing/2014/main" id="{C6888F77-380F-6040-96CC-C5C8E43647D0}"/>
              </a:ext>
            </a:extLst>
          </p:cNvPr>
          <p:cNvSpPr txBox="1">
            <a:spLocks/>
          </p:cNvSpPr>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Establish AESS University a one stop solution for AESS Members for their professional growth and reason to Join AESS among Potential Members</a:t>
            </a:r>
          </a:p>
          <a:p>
            <a:r>
              <a:rPr lang="en-US" dirty="0"/>
              <a:t>Collaborate with other Societies to have joint Summer Schools/Short Courses and DLs</a:t>
            </a:r>
          </a:p>
          <a:p>
            <a:r>
              <a:rPr lang="en-US" dirty="0"/>
              <a:t>Establish DL Emeritus, YP DL and Industry DL Program to engage Veterans, Young and Industry Folks in AESS Fold (Specially IEEE President being from AESS and Past DL could not find place in present DL list)</a:t>
            </a:r>
          </a:p>
          <a:p>
            <a:endParaRPr lang="en-US" dirty="0"/>
          </a:p>
          <a:p>
            <a:endParaRPr lang="en-US" dirty="0"/>
          </a:p>
          <a:p>
            <a:endParaRPr lang="en-US" b="1" dirty="0"/>
          </a:p>
        </p:txBody>
      </p:sp>
    </p:spTree>
    <p:extLst>
      <p:ext uri="{BB962C8B-B14F-4D97-AF65-F5344CB8AC3E}">
        <p14:creationId xmlns:p14="http://schemas.microsoft.com/office/powerpoint/2010/main" val="119253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24B239-6693-A84C-9DB7-7A13F2C50FAB}"/>
              </a:ext>
            </a:extLst>
          </p:cNvPr>
          <p:cNvSpPr>
            <a:spLocks noGrp="1"/>
          </p:cNvSpPr>
          <p:nvPr>
            <p:ph type="title"/>
          </p:nvPr>
        </p:nvSpPr>
        <p:spPr/>
        <p:txBody>
          <a:bodyPr/>
          <a:lstStyle/>
          <a:p>
            <a:r>
              <a:rPr lang="en-US" dirty="0"/>
              <a:t>Current Challenges &amp; Issues</a:t>
            </a:r>
          </a:p>
        </p:txBody>
      </p:sp>
      <p:sp>
        <p:nvSpPr>
          <p:cNvPr id="8" name="Text Placeholder 2">
            <a:extLst>
              <a:ext uri="{FF2B5EF4-FFF2-40B4-BE49-F238E27FC236}">
                <a16:creationId xmlns:a16="http://schemas.microsoft.com/office/drawing/2014/main" id="{1BD8AA7E-6C3E-E644-8FA6-6E720DB3CBD8}"/>
              </a:ext>
            </a:extLst>
          </p:cNvPr>
          <p:cNvSpPr txBox="1">
            <a:spLocks/>
          </p:cNvSpPr>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Challenges for accomplishing the short term objectives:</a:t>
            </a:r>
          </a:p>
          <a:p>
            <a:pPr lvl="1"/>
            <a:r>
              <a:rPr lang="en-US" dirty="0"/>
              <a:t>Low Interest from Chapters in organizing Short Courses/Summer Schools : Efforts/long duration/Funds </a:t>
            </a:r>
          </a:p>
          <a:p>
            <a:pPr lvl="1"/>
            <a:r>
              <a:rPr lang="en-US" dirty="0"/>
              <a:t>Identifying the Universities and Courses of interest for members</a:t>
            </a:r>
          </a:p>
          <a:p>
            <a:pPr lvl="1"/>
            <a:r>
              <a:rPr lang="en-US" dirty="0"/>
              <a:t>Resource persons to write relevant articles</a:t>
            </a:r>
          </a:p>
          <a:p>
            <a:r>
              <a:rPr lang="en-US" dirty="0"/>
              <a:t>Challenges for accomplishing the Long term objectives:</a:t>
            </a:r>
          </a:p>
          <a:p>
            <a:pPr lvl="1"/>
            <a:r>
              <a:rPr lang="en-US" dirty="0"/>
              <a:t>Funds &amp; dedicated human resource</a:t>
            </a:r>
          </a:p>
          <a:p>
            <a:pPr lvl="1"/>
            <a:r>
              <a:rPr lang="en-US" dirty="0"/>
              <a:t>Individuals inhibition and hesitation to collaborate</a:t>
            </a:r>
          </a:p>
          <a:p>
            <a:pPr lvl="1"/>
            <a:r>
              <a:rPr lang="en-US" dirty="0"/>
              <a:t>Developing SOPs</a:t>
            </a:r>
          </a:p>
          <a:p>
            <a:pPr lvl="1"/>
            <a:endParaRPr lang="en-US" dirty="0"/>
          </a:p>
          <a:p>
            <a:pPr lvl="1"/>
            <a:endParaRPr lang="en-US" dirty="0"/>
          </a:p>
          <a:p>
            <a:endParaRPr lang="en-US" dirty="0"/>
          </a:p>
          <a:p>
            <a:pPr lvl="1"/>
            <a:endParaRPr lang="en-US" dirty="0"/>
          </a:p>
        </p:txBody>
      </p:sp>
    </p:spTree>
    <p:extLst>
      <p:ext uri="{BB962C8B-B14F-4D97-AF65-F5344CB8AC3E}">
        <p14:creationId xmlns:p14="http://schemas.microsoft.com/office/powerpoint/2010/main" val="740956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5595</TotalTime>
  <Words>594</Words>
  <Application>Microsoft Macintosh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Courier New</vt:lpstr>
      <vt:lpstr>LucidaGrande</vt:lpstr>
      <vt:lpstr>Wingdings</vt:lpstr>
      <vt:lpstr>Office Theme</vt:lpstr>
      <vt:lpstr>PowerPoint Presentation</vt:lpstr>
      <vt:lpstr>Outline</vt:lpstr>
      <vt:lpstr>Recent Accomplishments (Since the Fall BoG Meeting)</vt:lpstr>
      <vt:lpstr>Pending Action Items &amp; Next Steps</vt:lpstr>
      <vt:lpstr>2025 Short-Term Goals</vt:lpstr>
      <vt:lpstr>Long-Term Goals</vt:lpstr>
      <vt:lpstr>Current Challenges &amp; Issues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PUNEET KUMAR MISHRA</cp:lastModifiedBy>
  <cp:revision>55</cp:revision>
  <dcterms:created xsi:type="dcterms:W3CDTF">2020-06-23T20:53:44Z</dcterms:created>
  <dcterms:modified xsi:type="dcterms:W3CDTF">2025-02-18T00:42:46Z</dcterms:modified>
</cp:coreProperties>
</file>