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447" r:id="rId3"/>
    <p:sldId id="465" r:id="rId4"/>
    <p:sldId id="466" r:id="rId5"/>
    <p:sldId id="468" r:id="rId6"/>
    <p:sldId id="469" r:id="rId7"/>
    <p:sldId id="454" r:id="rId8"/>
    <p:sldId id="283" r:id="rId9"/>
    <p:sldId id="455" r:id="rId10"/>
    <p:sldId id="461" r:id="rId11"/>
    <p:sldId id="470" r:id="rId12"/>
    <p:sldId id="294" r:id="rId13"/>
    <p:sldId id="456" r:id="rId14"/>
    <p:sldId id="457" r:id="rId15"/>
    <p:sldId id="29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0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67" autoAdjust="0"/>
    <p:restoredTop sz="96197" autoAdjust="0"/>
  </p:normalViewPr>
  <p:slideViewPr>
    <p:cSldViewPr snapToGrid="0">
      <p:cViewPr varScale="1">
        <p:scale>
          <a:sx n="114" d="100"/>
          <a:sy n="114" d="100"/>
        </p:scale>
        <p:origin x="90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F30DD-E43C-CA4B-A5FB-77BBC5ADDAB7}" type="datetimeFigureOut">
              <a:rPr lang="en-US" smtClean="0"/>
              <a:t>2/23/25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0F3D1-4F9A-AB43-BBB2-4BBDABDEC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53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C0FEB-13BF-49E2-AA65-ECB0819A8BC3}"/>
              </a:ext>
            </a:extLst>
          </p:cNvPr>
          <p:cNvSpPr>
            <a:spLocks noGrp="1"/>
          </p:cNvSpPr>
          <p:nvPr userDrawn="1"/>
        </p:nvSpPr>
        <p:spPr>
          <a:xfrm>
            <a:off x="734807" y="76237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2FE6A51-0C90-4250-B4B1-2EF2C892A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8" y="114113"/>
            <a:ext cx="10515600" cy="710640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019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F9F1-ADEA-43FA-843B-403AB26F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9FB9A-D2A1-4AE9-A254-6C639E38B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8BAC1-A068-4411-BE9A-417483ADF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D6CDE-1993-4DA6-97C4-CD04F189E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2E51F-634B-49C0-9CA1-7BB3452E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3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5D466-98E4-4591-B691-9487944F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41B2C2-B28A-4289-80C5-D36AF6DC7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38F87-FA44-4454-88AC-AACF0718C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0F60E-6F02-454A-A1D3-4F4AE6D2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82F6B-41CA-4065-B364-8D5143CE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10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60312-30E2-4915-A6CD-B137F1523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FADC2D-1BFE-476F-96A8-5477B18E8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612A-A41D-4DAD-AC72-1B85593B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6DAC4-BCFC-4965-B9F1-7ECC81AE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63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FD76CE-0001-449E-B549-1413AA2CA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AA05D-3E96-4A54-A699-9DAEF341D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ECA7E-C502-4A62-A138-8970A774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B6D11-9EA4-4A25-B711-D8486422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63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4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FC8D-FAC4-4880-9373-C4D5AD998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12925"/>
            <a:ext cx="9144000" cy="1381125"/>
          </a:xfrm>
          <a:prstGeom prst="rect">
            <a:avLst/>
          </a:prstGeo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2219A-6810-4BBB-BB70-7005CC1E5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05C51-B209-4AF4-A68D-B977A223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2/23/25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03980-8E73-44A4-A6C0-9FC92EA6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60794-8A42-43BE-A706-169A3619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Rectangle&#10;&#10;Description automatically generated with medium confidence">
            <a:extLst>
              <a:ext uri="{FF2B5EF4-FFF2-40B4-BE49-F238E27FC236}">
                <a16:creationId xmlns:a16="http://schemas.microsoft.com/office/drawing/2014/main" id="{8CE9E921-0597-4FF4-94CC-D20ADC7E2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pic>
        <p:nvPicPr>
          <p:cNvPr id="10" name="Picture 9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6EFF700F-D452-40A2-82D4-79EA0689EF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5" y="2301364"/>
            <a:ext cx="3726659" cy="190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3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2E70E-167B-4E52-9956-3A3A314D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07" y="1188720"/>
            <a:ext cx="10618993" cy="498824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99DF7-E8C6-4AE4-A958-1C5EAB5B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1AF724-15D2-4C5E-B028-1617845D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135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99DF7-E8C6-4AE4-A958-1C5EAB5B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1AF724-15D2-4C5E-B028-1617845D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661CC10-B7D2-596B-AFD0-19760D053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13" y="1189038"/>
            <a:ext cx="10618787" cy="498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summarize your committees main activities (i.e. conferences, publications, education, member activities, etc.)</a:t>
            </a:r>
          </a:p>
          <a:p>
            <a:pPr lvl="1"/>
            <a:r>
              <a:rPr lang="en-US" dirty="0"/>
              <a:t>Please point out areas and activities that address the SWOT (Strategy, Weaknesses, Opportunities, and Threats) </a:t>
            </a:r>
          </a:p>
          <a:p>
            <a:pPr lvl="1"/>
            <a:r>
              <a:rPr lang="en-US" dirty="0"/>
              <a:t>Define areas that Cross-Committees can strengthen the Opportunities and reduce the Threats.</a:t>
            </a:r>
          </a:p>
        </p:txBody>
      </p:sp>
    </p:spTree>
    <p:extLst>
      <p:ext uri="{BB962C8B-B14F-4D97-AF65-F5344CB8AC3E}">
        <p14:creationId xmlns:p14="http://schemas.microsoft.com/office/powerpoint/2010/main" val="291559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63A2F-B27D-4CE5-88ED-B23A8AF4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41687-F5D4-4762-9801-4DBD4A464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8FE9C-0D24-46A8-B8BB-3C7AADD4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45FFE-81AF-4BA3-9594-A5B9D9E4F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2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618E-C1FF-4406-B935-6E356D520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0733F-1457-4881-A03B-9AB48809B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BBB4B-C73A-43E4-A0E1-4A1AD263C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1206-A400-4104-8090-D58A159D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D62CD-16D6-4D1C-98B8-E2D83871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8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A1018-601A-48D0-81AB-5726FB28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0EA12-77DD-4DA8-87FD-944D7E046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12C12-81E3-4EC1-AC98-E5C3BB503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35DD1-A8A7-4C6A-9A75-0DCF4B246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EAF422-393A-403B-96E5-F9D80C2C9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D8B493-3800-4240-A0E8-1727624C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2124BC-FB28-4147-9741-E91E2C782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1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02450-776F-4F03-A967-CA91BE875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12F86-C5BF-48A3-B662-E2B45C93D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9FFFE-ED73-47A2-AD33-3BF4A1E6A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9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933FD9-3AB7-40DC-9347-AB7628391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4B5FB-C298-4E3E-9403-46CA2016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2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8C4F7AF-98CF-43AB-B43B-1DF54CF9AE1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3.xlsx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Macro-Enabled_Worksheet.xlsm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Excel_Macro-Enabled_Worksheet4.xlsm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131C-F095-48E5-8B44-E138AD540F6F}"/>
              </a:ext>
            </a:extLst>
          </p:cNvPr>
          <p:cNvSpPr>
            <a:spLocks noGrp="1"/>
          </p:cNvSpPr>
          <p:nvPr/>
        </p:nvSpPr>
        <p:spPr>
          <a:xfrm>
            <a:off x="4827402" y="2016895"/>
            <a:ext cx="6881887" cy="998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IEEE Aerospace Electronic Systems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VP Finance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FB642-C925-470D-A2D9-02A0B8114332}"/>
              </a:ext>
            </a:extLst>
          </p:cNvPr>
          <p:cNvSpPr>
            <a:spLocks noGrp="1"/>
          </p:cNvSpPr>
          <p:nvPr/>
        </p:nvSpPr>
        <p:spPr>
          <a:xfrm>
            <a:off x="4827402" y="3222436"/>
            <a:ext cx="6881887" cy="226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None/>
              <a:defRPr sz="28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dirty="0">
                <a:solidFill>
                  <a:schemeClr val="bg1">
                    <a:lumMod val="85000"/>
                  </a:schemeClr>
                </a:solidFill>
              </a:rPr>
              <a:t>Mike Noble</a:t>
            </a:r>
          </a:p>
          <a:p>
            <a:endParaRPr lang="en-US" sz="13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2025 AESS Officer Strategic Planning Meeting</a:t>
            </a: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28 February – March 1, 2025</a:t>
            </a: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Big Sky, Montana, USA</a:t>
            </a:r>
          </a:p>
          <a:p>
            <a:endParaRPr lang="en-US" sz="2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45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76EE9E-558D-C8B0-29DA-980C65599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2025 Budget Process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6A6F3AD-B340-39DC-13EF-212BB966226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1135" y="997457"/>
            <a:ext cx="11029730" cy="5707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2060"/>
                </a:solidFill>
              </a:rPr>
              <a:t>More Efficient Use of Time and Resources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System Font Regular"/>
              <a:buChar char="-"/>
            </a:pPr>
            <a:r>
              <a:rPr lang="en-US" sz="1600" kern="100" dirty="0">
                <a:solidFill>
                  <a:srgbClr val="00206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Ability to refocus resource time on more strategic initiatives, analysis and planning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System Font Regular"/>
              <a:buChar char="-"/>
            </a:pPr>
            <a:r>
              <a:rPr lang="en-US" sz="1600" kern="100" dirty="0">
                <a:solidFill>
                  <a:srgbClr val="00206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Simplified financial data will be easier to understand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System Font Regular"/>
              <a:buChar char="-"/>
            </a:pPr>
            <a:r>
              <a:rPr lang="en-US" sz="1600" kern="100" dirty="0">
                <a:solidFill>
                  <a:srgbClr val="00206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Managing to the contribution margin allows for more timely and accurate business decisions and focus on controllable revenues and expenses. 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System Font Regular"/>
              <a:buChar char="-"/>
            </a:pPr>
            <a:r>
              <a:rPr lang="en-US" sz="1600" kern="100" dirty="0">
                <a:solidFill>
                  <a:srgbClr val="00206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Less time spent on complex algorithms/allocations/formulas for overhead related items.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System Font Regular"/>
              <a:buChar char="-"/>
            </a:pPr>
            <a:r>
              <a:rPr lang="en-US" sz="1600" kern="100" dirty="0">
                <a:solidFill>
                  <a:srgbClr val="00206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Greater visibility into specific line items, at their source </a:t>
            </a:r>
          </a:p>
          <a:p>
            <a:pPr>
              <a:lnSpc>
                <a:spcPct val="115000"/>
              </a:lnSpc>
              <a:spcBef>
                <a:spcPts val="0"/>
              </a:spcBef>
              <a:buFont typeface="System Font Regular"/>
              <a:buChar char="-"/>
            </a:pPr>
            <a:r>
              <a:rPr lang="en-US" sz="2000" kern="100" dirty="0">
                <a:solidFill>
                  <a:srgbClr val="00206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OU initiative funding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System Font Regular"/>
              <a:buChar char="-"/>
            </a:pPr>
            <a:r>
              <a:rPr lang="en-US" sz="1600" kern="100" dirty="0">
                <a:solidFill>
                  <a:srgbClr val="00206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Focus is collaboration across One IEEE in support of the IEEE mission and strategic plan, while leveraging IEEE Net Assets</a:t>
            </a:r>
          </a:p>
          <a:p>
            <a:pPr>
              <a:lnSpc>
                <a:spcPct val="115000"/>
              </a:lnSpc>
              <a:spcBef>
                <a:spcPts val="0"/>
              </a:spcBef>
              <a:buFont typeface="System Font Regular"/>
              <a:buChar char="-"/>
            </a:pPr>
            <a:r>
              <a:rPr lang="en-US" sz="2000" kern="100" dirty="0">
                <a:solidFill>
                  <a:srgbClr val="00206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Timeline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System Font Regular"/>
              <a:buChar char="-"/>
            </a:pPr>
            <a:r>
              <a:rPr lang="en-US" sz="1600" kern="100" dirty="0">
                <a:solidFill>
                  <a:srgbClr val="00206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The IEEE budgeting process will change from Feb-Nov to Jul-Nov, with the detailed updates done in Jul-Aug.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System Font Regular"/>
              <a:buChar char="-"/>
            </a:pPr>
            <a:r>
              <a:rPr lang="en-US" sz="1600" kern="100" dirty="0">
                <a:solidFill>
                  <a:srgbClr val="00206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S/Cs should continue throughout the year to manage and plan for their operational goals, while estimating the financial impacts for this year’s forecast and their needs for 2026.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System Font Regular"/>
              <a:buChar char="-"/>
            </a:pPr>
            <a:r>
              <a:rPr lang="en-US" sz="1600" kern="100" dirty="0">
                <a:solidFill>
                  <a:srgbClr val="00206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In July, the 2025 forecast will be used as the starting point for 2026 budget; at this time, the BFS team will work with S/C Treasurers to make required updates in Jul/Aug; this is not a change in the timeline from previous years.</a:t>
            </a:r>
          </a:p>
          <a:p>
            <a:pPr>
              <a:lnSpc>
                <a:spcPct val="115000"/>
              </a:lnSpc>
              <a:spcBef>
                <a:spcPts val="0"/>
              </a:spcBef>
              <a:buFont typeface="System Font Regular"/>
              <a:buChar char="-"/>
            </a:pPr>
            <a:r>
              <a:rPr lang="en-US" sz="2000" kern="100" dirty="0">
                <a:solidFill>
                  <a:srgbClr val="00206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Impact to Societies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System Font Regular"/>
              <a:buChar char="-"/>
            </a:pPr>
            <a:r>
              <a:rPr lang="en-US" sz="1600" kern="100" dirty="0">
                <a:solidFill>
                  <a:srgbClr val="00206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A comparison of past vs future processes for S/C budgeting will be outlined and reviewed in the April 2025 timeframe.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000" kern="100" dirty="0">
              <a:solidFill>
                <a:srgbClr val="002060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b="1" kern="100" dirty="0">
                <a:solidFill>
                  <a:srgbClr val="00206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First forecast in April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System Font Regular"/>
              <a:buChar char="-"/>
            </a:pPr>
            <a:endParaRPr lang="en-US" sz="1600" kern="100" dirty="0">
              <a:solidFill>
                <a:srgbClr val="002060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Font typeface="System Font Regular"/>
              <a:buChar char="-"/>
            </a:pPr>
            <a:endParaRPr lang="en-US" sz="2000" kern="100" dirty="0">
              <a:solidFill>
                <a:srgbClr val="002060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Font typeface="System Font Regular"/>
              <a:buChar char="-"/>
            </a:pPr>
            <a:endParaRPr lang="en-US" sz="2000" kern="100" dirty="0">
              <a:solidFill>
                <a:srgbClr val="002060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System Font Regular"/>
              <a:buChar char="-"/>
            </a:pPr>
            <a:endParaRPr lang="en-US" sz="1600" kern="100" dirty="0">
              <a:solidFill>
                <a:srgbClr val="002060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55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C991B-AFC4-EF49-56D9-52ED8B299F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31103-A383-DE3E-2F2F-541F58938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65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/>
        </p:nvSpPr>
        <p:spPr>
          <a:xfrm>
            <a:off x="378372" y="76237"/>
            <a:ext cx="10447283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T-AES Drilldown, 2022 &amp; 2023 Actuals &amp; 2024 Forecast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C4F5B1F-3129-4F84-BB85-D592A4D2CDE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CDB7B01-FAFA-4F2A-A2E6-5BC6DA5F7D96}" type="slidenum">
              <a:rPr lang="en-US" altLang="en-US" smtClean="0">
                <a:solidFill>
                  <a:srgbClr val="0C70AC"/>
                </a:solidFill>
              </a:rPr>
              <a:pPr algn="ctr">
                <a:defRPr/>
              </a:pPr>
              <a:t>12</a:t>
            </a:fld>
            <a:endParaRPr lang="en-US" altLang="en-US" dirty="0">
              <a:solidFill>
                <a:srgbClr val="0C70AC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562BFCA-3F87-D120-D239-4FC4EC975E0A}"/>
              </a:ext>
            </a:extLst>
          </p:cNvPr>
          <p:cNvSpPr txBox="1">
            <a:spLocks/>
          </p:cNvSpPr>
          <p:nvPr/>
        </p:nvSpPr>
        <p:spPr>
          <a:xfrm>
            <a:off x="815091" y="1525614"/>
            <a:ext cx="2905571" cy="4077824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Revenue: $1323k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OA : $31k 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VPC: $300 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OLPC: $435k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ASPP: $77k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IEL: $702k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Expense: </a:t>
            </a:r>
            <a:r>
              <a:rPr lang="en-US" sz="2000" dirty="0">
                <a:solidFill>
                  <a:srgbClr val="FF0000"/>
                </a:solidFill>
              </a:rPr>
              <a:t>$609k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Production: </a:t>
            </a:r>
            <a:r>
              <a:rPr lang="en-US" sz="1600" dirty="0">
                <a:solidFill>
                  <a:srgbClr val="FF0000"/>
                </a:solidFill>
              </a:rPr>
              <a:t>$58k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Internal IEEE/S1: </a:t>
            </a:r>
            <a:r>
              <a:rPr lang="en-US" sz="1600" dirty="0">
                <a:solidFill>
                  <a:srgbClr val="FF0000"/>
                </a:solidFill>
              </a:rPr>
              <a:t>$192k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ASPP/IEL: </a:t>
            </a:r>
            <a:r>
              <a:rPr lang="en-US" sz="1600" dirty="0">
                <a:solidFill>
                  <a:srgbClr val="FF0000"/>
                </a:solidFill>
              </a:rPr>
              <a:t>$19k/$112k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Overhead: </a:t>
            </a:r>
            <a:r>
              <a:rPr lang="en-US" sz="1600" dirty="0">
                <a:solidFill>
                  <a:srgbClr val="FF0000"/>
                </a:solidFill>
              </a:rPr>
              <a:t>$133k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Profit: $714k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77B7E6-6466-5D50-B88D-87FAD3356970}"/>
              </a:ext>
            </a:extLst>
          </p:cNvPr>
          <p:cNvSpPr txBox="1">
            <a:spLocks/>
          </p:cNvSpPr>
          <p:nvPr/>
        </p:nvSpPr>
        <p:spPr>
          <a:xfrm>
            <a:off x="4620087" y="1525614"/>
            <a:ext cx="2905571" cy="4077824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Revenue: $1423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OA: $38k 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VPC: $2k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OLPC: $485k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ASPP: $79k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IEL: $737k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Expense: </a:t>
            </a:r>
            <a:r>
              <a:rPr lang="en-US" sz="2000" dirty="0">
                <a:solidFill>
                  <a:srgbClr val="FF0000"/>
                </a:solidFill>
              </a:rPr>
              <a:t>$745k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Production: </a:t>
            </a:r>
            <a:r>
              <a:rPr lang="en-US" sz="1600" dirty="0">
                <a:solidFill>
                  <a:srgbClr val="FF0000"/>
                </a:solidFill>
              </a:rPr>
              <a:t>$42k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Internal IEEE/S1: </a:t>
            </a:r>
            <a:r>
              <a:rPr lang="en-US" sz="1600" dirty="0">
                <a:solidFill>
                  <a:srgbClr val="FF0000"/>
                </a:solidFill>
              </a:rPr>
              <a:t>$282k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ASPP/IEL: </a:t>
            </a:r>
            <a:r>
              <a:rPr lang="en-US" sz="1600" dirty="0">
                <a:solidFill>
                  <a:srgbClr val="FF0000"/>
                </a:solidFill>
              </a:rPr>
              <a:t>$14k/$126k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Overhead: </a:t>
            </a:r>
            <a:r>
              <a:rPr lang="en-US" sz="1600" dirty="0">
                <a:solidFill>
                  <a:srgbClr val="FF0000"/>
                </a:solidFill>
              </a:rPr>
              <a:t>$148k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Profit: $677k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2332CD-7178-D3CF-BAA1-C9F61A2DC295}"/>
              </a:ext>
            </a:extLst>
          </p:cNvPr>
          <p:cNvSpPr txBox="1"/>
          <p:nvPr/>
        </p:nvSpPr>
        <p:spPr>
          <a:xfrm>
            <a:off x="1656170" y="5648464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76EA1F-BE3F-7A51-8F24-44EA786F846D}"/>
              </a:ext>
            </a:extLst>
          </p:cNvPr>
          <p:cNvSpPr txBox="1"/>
          <p:nvPr/>
        </p:nvSpPr>
        <p:spPr>
          <a:xfrm>
            <a:off x="5461166" y="5648464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2023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E89BA8-71B1-7AF3-0596-243E4EFE179E}"/>
              </a:ext>
            </a:extLst>
          </p:cNvPr>
          <p:cNvSpPr txBox="1">
            <a:spLocks/>
          </p:cNvSpPr>
          <p:nvPr/>
        </p:nvSpPr>
        <p:spPr>
          <a:xfrm>
            <a:off x="8425083" y="1525614"/>
            <a:ext cx="2905571" cy="4077824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Revenue: $1539k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OA: $60k 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VPC: $0k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OLPC: $532k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ASPP: $85k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IEL: $784k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Expense: </a:t>
            </a:r>
            <a:r>
              <a:rPr lang="en-US" sz="2000" dirty="0">
                <a:solidFill>
                  <a:srgbClr val="FF0000"/>
                </a:solidFill>
              </a:rPr>
              <a:t>$957k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Production: </a:t>
            </a:r>
            <a:r>
              <a:rPr lang="en-US" sz="1600" dirty="0">
                <a:solidFill>
                  <a:srgbClr val="FF0000"/>
                </a:solidFill>
              </a:rPr>
              <a:t>$84k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Internal IEEE/S1: </a:t>
            </a:r>
            <a:r>
              <a:rPr lang="en-US" sz="1600" dirty="0">
                <a:solidFill>
                  <a:srgbClr val="FF0000"/>
                </a:solidFill>
              </a:rPr>
              <a:t>$222k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ASPP/IEL: </a:t>
            </a:r>
            <a:r>
              <a:rPr lang="en-US" sz="1600" dirty="0">
                <a:solidFill>
                  <a:srgbClr val="FF0000"/>
                </a:solidFill>
              </a:rPr>
              <a:t>$24k/$165k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Overhead: </a:t>
            </a:r>
            <a:r>
              <a:rPr lang="en-US" sz="1600" dirty="0">
                <a:solidFill>
                  <a:srgbClr val="FF0000"/>
                </a:solidFill>
              </a:rPr>
              <a:t>$194k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Profit: $582k </a:t>
            </a:r>
            <a:r>
              <a:rPr lang="en-US" sz="2000" dirty="0">
                <a:solidFill>
                  <a:srgbClr val="FF0000"/>
                </a:solidFill>
              </a:rPr>
              <a:t>(down)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3B7102-3C2A-CD79-D146-4EB884CE1602}"/>
              </a:ext>
            </a:extLst>
          </p:cNvPr>
          <p:cNvSpPr txBox="1"/>
          <p:nvPr/>
        </p:nvSpPr>
        <p:spPr>
          <a:xfrm>
            <a:off x="9172162" y="5601029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623563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/>
        </p:nvSpPr>
        <p:spPr>
          <a:xfrm>
            <a:off x="378372" y="76237"/>
            <a:ext cx="10447283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M-AES Drilldown, 2022 &amp; 2023 Actuals &amp; 2024 Forecast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C4F5B1F-3129-4F84-BB85-D592A4D2CDE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CDB7B01-FAFA-4F2A-A2E6-5BC6DA5F7D96}" type="slidenum">
              <a:rPr lang="en-US" altLang="en-US" smtClean="0">
                <a:solidFill>
                  <a:srgbClr val="0C70AC"/>
                </a:solidFill>
              </a:rPr>
              <a:pPr algn="ctr">
                <a:defRPr/>
              </a:pPr>
              <a:t>13</a:t>
            </a:fld>
            <a:endParaRPr lang="en-US" altLang="en-US" dirty="0">
              <a:solidFill>
                <a:srgbClr val="0C70AC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562BFCA-3F87-D120-D239-4FC4EC975E0A}"/>
              </a:ext>
            </a:extLst>
          </p:cNvPr>
          <p:cNvSpPr txBox="1">
            <a:spLocks/>
          </p:cNvSpPr>
          <p:nvPr/>
        </p:nvSpPr>
        <p:spPr>
          <a:xfrm>
            <a:off x="815091" y="1525614"/>
            <a:ext cx="2905571" cy="4077824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Revenue: $192k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OA : $0k 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Advertising: $1k 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ASPP: $17k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IEL: $152k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Expense: </a:t>
            </a:r>
            <a:r>
              <a:rPr lang="en-US" sz="2000" dirty="0">
                <a:solidFill>
                  <a:srgbClr val="FF0000"/>
                </a:solidFill>
              </a:rPr>
              <a:t>$230k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Production: </a:t>
            </a:r>
            <a:r>
              <a:rPr lang="en-US" sz="1600" dirty="0">
                <a:solidFill>
                  <a:srgbClr val="FF0000"/>
                </a:solidFill>
              </a:rPr>
              <a:t>$58k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Postage: </a:t>
            </a:r>
            <a:r>
              <a:rPr lang="en-US" sz="1600" dirty="0">
                <a:solidFill>
                  <a:srgbClr val="FF0000"/>
                </a:solidFill>
              </a:rPr>
              <a:t>$50k</a:t>
            </a:r>
            <a:endParaRPr lang="en-US" sz="1600" dirty="0">
              <a:solidFill>
                <a:srgbClr val="002060"/>
              </a:solidFill>
            </a:endParaRP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Internal IEEE/S1: </a:t>
            </a:r>
            <a:r>
              <a:rPr lang="en-US" sz="1600" dirty="0">
                <a:solidFill>
                  <a:srgbClr val="FF0000"/>
                </a:solidFill>
              </a:rPr>
              <a:t>$41k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ASPP/IEL: </a:t>
            </a:r>
            <a:r>
              <a:rPr lang="en-US" sz="1600" dirty="0">
                <a:solidFill>
                  <a:srgbClr val="FF0000"/>
                </a:solidFill>
              </a:rPr>
              <a:t>$4k/$40k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Overhead: </a:t>
            </a:r>
            <a:r>
              <a:rPr lang="en-US" sz="1600" dirty="0">
                <a:solidFill>
                  <a:srgbClr val="FF0000"/>
                </a:solidFill>
              </a:rPr>
              <a:t>$30k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Loss: </a:t>
            </a:r>
            <a:r>
              <a:rPr lang="en-US" sz="2000" dirty="0">
                <a:solidFill>
                  <a:srgbClr val="FF0000"/>
                </a:solidFill>
              </a:rPr>
              <a:t>$38k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2332CD-7178-D3CF-BAA1-C9F61A2DC295}"/>
              </a:ext>
            </a:extLst>
          </p:cNvPr>
          <p:cNvSpPr txBox="1"/>
          <p:nvPr/>
        </p:nvSpPr>
        <p:spPr>
          <a:xfrm>
            <a:off x="1656170" y="5648464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76EA1F-BE3F-7A51-8F24-44EA786F846D}"/>
              </a:ext>
            </a:extLst>
          </p:cNvPr>
          <p:cNvSpPr txBox="1"/>
          <p:nvPr/>
        </p:nvSpPr>
        <p:spPr>
          <a:xfrm>
            <a:off x="5461166" y="5648464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3B7102-3C2A-CD79-D146-4EB884CE1602}"/>
              </a:ext>
            </a:extLst>
          </p:cNvPr>
          <p:cNvSpPr txBox="1"/>
          <p:nvPr/>
        </p:nvSpPr>
        <p:spPr>
          <a:xfrm>
            <a:off x="9172162" y="5601029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831A0-9D20-471B-3395-814F73042E29}"/>
              </a:ext>
            </a:extLst>
          </p:cNvPr>
          <p:cNvSpPr txBox="1">
            <a:spLocks/>
          </p:cNvSpPr>
          <p:nvPr/>
        </p:nvSpPr>
        <p:spPr>
          <a:xfrm>
            <a:off x="4643214" y="1525614"/>
            <a:ext cx="2905571" cy="4077824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Revenue: $168k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OA : $0k 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Advertising: $0k 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ASPP: $14k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IEL: $135k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Expense: </a:t>
            </a:r>
            <a:r>
              <a:rPr lang="en-US" sz="2000" dirty="0">
                <a:solidFill>
                  <a:srgbClr val="FF0000"/>
                </a:solidFill>
              </a:rPr>
              <a:t>$249k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Production: </a:t>
            </a:r>
            <a:r>
              <a:rPr lang="en-US" sz="1600" dirty="0">
                <a:solidFill>
                  <a:srgbClr val="FF0000"/>
                </a:solidFill>
              </a:rPr>
              <a:t>$68k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Postage: </a:t>
            </a:r>
            <a:r>
              <a:rPr lang="en-US" sz="1600" dirty="0">
                <a:solidFill>
                  <a:srgbClr val="FF0000"/>
                </a:solidFill>
              </a:rPr>
              <a:t>$67k</a:t>
            </a:r>
            <a:endParaRPr lang="en-US" sz="1600" dirty="0">
              <a:solidFill>
                <a:srgbClr val="002060"/>
              </a:solidFill>
            </a:endParaRP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Internal IEEE/S1: </a:t>
            </a:r>
            <a:r>
              <a:rPr lang="en-US" sz="1600" dirty="0">
                <a:solidFill>
                  <a:srgbClr val="FF0000"/>
                </a:solidFill>
              </a:rPr>
              <a:t>$39k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ASPP/IEL: </a:t>
            </a:r>
            <a:r>
              <a:rPr lang="en-US" sz="1600" dirty="0">
                <a:solidFill>
                  <a:srgbClr val="FF0000"/>
                </a:solidFill>
              </a:rPr>
              <a:t>$3k/$23k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Overhead: </a:t>
            </a:r>
            <a:r>
              <a:rPr lang="en-US" sz="1600" dirty="0">
                <a:solidFill>
                  <a:srgbClr val="FF0000"/>
                </a:solidFill>
              </a:rPr>
              <a:t>$27k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Loss: </a:t>
            </a:r>
            <a:r>
              <a:rPr lang="en-US" sz="2000" dirty="0">
                <a:solidFill>
                  <a:srgbClr val="FF0000"/>
                </a:solidFill>
              </a:rPr>
              <a:t>$80k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2CCC12-D551-D49F-35F2-5768C625AEEF}"/>
              </a:ext>
            </a:extLst>
          </p:cNvPr>
          <p:cNvSpPr txBox="1">
            <a:spLocks/>
          </p:cNvSpPr>
          <p:nvPr/>
        </p:nvSpPr>
        <p:spPr>
          <a:xfrm>
            <a:off x="8471337" y="1525614"/>
            <a:ext cx="2905571" cy="4077824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Revenue: $156k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OA : $0k 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Advertising: $2k 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ASPP: $13k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IEL: $120k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Expense: </a:t>
            </a:r>
            <a:r>
              <a:rPr lang="en-US" sz="2000" dirty="0">
                <a:solidFill>
                  <a:srgbClr val="FF0000"/>
                </a:solidFill>
              </a:rPr>
              <a:t>$231k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Production: </a:t>
            </a:r>
            <a:r>
              <a:rPr lang="en-US" sz="1600" dirty="0">
                <a:solidFill>
                  <a:srgbClr val="FF0000"/>
                </a:solidFill>
              </a:rPr>
              <a:t>$57k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Postage: </a:t>
            </a:r>
            <a:r>
              <a:rPr lang="en-US" sz="1600" dirty="0">
                <a:solidFill>
                  <a:srgbClr val="FF0000"/>
                </a:solidFill>
              </a:rPr>
              <a:t>$61k</a:t>
            </a:r>
            <a:endParaRPr lang="en-US" sz="1600" dirty="0">
              <a:solidFill>
                <a:srgbClr val="002060"/>
              </a:solidFill>
            </a:endParaRP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Internal IEEE/S1: </a:t>
            </a:r>
            <a:r>
              <a:rPr lang="en-US" sz="1600" dirty="0">
                <a:solidFill>
                  <a:srgbClr val="FF0000"/>
                </a:solidFill>
              </a:rPr>
              <a:t>$35k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ASPP/IEL: </a:t>
            </a:r>
            <a:r>
              <a:rPr lang="en-US" sz="1600" dirty="0">
                <a:solidFill>
                  <a:srgbClr val="FF0000"/>
                </a:solidFill>
              </a:rPr>
              <a:t>$4k/$34k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Overhead: </a:t>
            </a:r>
            <a:r>
              <a:rPr lang="en-US" sz="1600" dirty="0">
                <a:solidFill>
                  <a:srgbClr val="FF0000"/>
                </a:solidFill>
              </a:rPr>
              <a:t>$30k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Loss: </a:t>
            </a:r>
            <a:r>
              <a:rPr lang="en-US" sz="2000" dirty="0">
                <a:solidFill>
                  <a:srgbClr val="FF0000"/>
                </a:solidFill>
              </a:rPr>
              <a:t>$76k</a:t>
            </a:r>
          </a:p>
        </p:txBody>
      </p:sp>
    </p:spTree>
    <p:extLst>
      <p:ext uri="{BB962C8B-B14F-4D97-AF65-F5344CB8AC3E}">
        <p14:creationId xmlns:p14="http://schemas.microsoft.com/office/powerpoint/2010/main" val="3677774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/>
        </p:nvSpPr>
        <p:spPr>
          <a:xfrm>
            <a:off x="1292772" y="20911"/>
            <a:ext cx="886022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TRS, OJSE, JMASS Drilldown: 2024 Forecast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C4F5B1F-3129-4F84-BB85-D592A4D2CDE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CDB7B01-FAFA-4F2A-A2E6-5BC6DA5F7D96}" type="slidenum">
              <a:rPr lang="en-US" altLang="en-US" smtClean="0">
                <a:solidFill>
                  <a:srgbClr val="0C70AC"/>
                </a:solidFill>
              </a:rPr>
              <a:pPr algn="ctr">
                <a:defRPr/>
              </a:pPr>
              <a:t>14</a:t>
            </a:fld>
            <a:endParaRPr lang="en-US" altLang="en-US" dirty="0">
              <a:solidFill>
                <a:srgbClr val="0C70AC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562BFCA-3F87-D120-D239-4FC4EC975E0A}"/>
              </a:ext>
            </a:extLst>
          </p:cNvPr>
          <p:cNvSpPr txBox="1">
            <a:spLocks/>
          </p:cNvSpPr>
          <p:nvPr/>
        </p:nvSpPr>
        <p:spPr>
          <a:xfrm>
            <a:off x="825601" y="2101657"/>
            <a:ext cx="2905571" cy="1753614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AESS Share: 24%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Co-Pub Revenue: $28k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Co-Pub Expense: </a:t>
            </a:r>
            <a:r>
              <a:rPr lang="en-US" sz="2000" dirty="0">
                <a:solidFill>
                  <a:srgbClr val="FF0000"/>
                </a:solidFill>
              </a:rPr>
              <a:t>$15k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Profit: $13k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2332CD-7178-D3CF-BAA1-C9F61A2DC295}"/>
              </a:ext>
            </a:extLst>
          </p:cNvPr>
          <p:cNvSpPr txBox="1"/>
          <p:nvPr/>
        </p:nvSpPr>
        <p:spPr>
          <a:xfrm>
            <a:off x="1645659" y="3902706"/>
            <a:ext cx="963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TRS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76EA1F-BE3F-7A51-8F24-44EA786F846D}"/>
              </a:ext>
            </a:extLst>
          </p:cNvPr>
          <p:cNvSpPr txBox="1"/>
          <p:nvPr/>
        </p:nvSpPr>
        <p:spPr>
          <a:xfrm>
            <a:off x="5450655" y="3902706"/>
            <a:ext cx="11879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OJSE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3B7102-3C2A-CD79-D146-4EB884CE1602}"/>
              </a:ext>
            </a:extLst>
          </p:cNvPr>
          <p:cNvSpPr txBox="1"/>
          <p:nvPr/>
        </p:nvSpPr>
        <p:spPr>
          <a:xfrm>
            <a:off x="9161651" y="3855271"/>
            <a:ext cx="1598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JMASS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A3563-61D8-48E7-FE92-E92B80C32638}"/>
              </a:ext>
            </a:extLst>
          </p:cNvPr>
          <p:cNvSpPr txBox="1">
            <a:spLocks/>
          </p:cNvSpPr>
          <p:nvPr/>
        </p:nvSpPr>
        <p:spPr>
          <a:xfrm>
            <a:off x="4591846" y="2101657"/>
            <a:ext cx="2905571" cy="1753614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AESS Share: 20%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Co-Pub Revenue: $5k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Co-Pub Expense: </a:t>
            </a:r>
            <a:r>
              <a:rPr lang="en-US" sz="2000" dirty="0">
                <a:solidFill>
                  <a:srgbClr val="FF0000"/>
                </a:solidFill>
              </a:rPr>
              <a:t>$5k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Profit: $0k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FBEF3D-A5E3-B31D-FD5D-89BB1A53A8A6}"/>
              </a:ext>
            </a:extLst>
          </p:cNvPr>
          <p:cNvSpPr txBox="1">
            <a:spLocks/>
          </p:cNvSpPr>
          <p:nvPr/>
        </p:nvSpPr>
        <p:spPr>
          <a:xfrm>
            <a:off x="8358091" y="2101657"/>
            <a:ext cx="2905571" cy="1753614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AESS Share: 25%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Co-Pub Revenue: $2k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Co-Pub Expense: </a:t>
            </a:r>
            <a:r>
              <a:rPr lang="en-US" sz="2000" dirty="0">
                <a:solidFill>
                  <a:srgbClr val="FF0000"/>
                </a:solidFill>
              </a:rPr>
              <a:t>$3k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Loss: </a:t>
            </a:r>
            <a:r>
              <a:rPr lang="en-US" sz="2000" dirty="0">
                <a:solidFill>
                  <a:srgbClr val="FF0000"/>
                </a:solidFill>
              </a:rPr>
              <a:t>$1k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4CF848-9E89-F751-70C5-82ADD4FC0797}"/>
              </a:ext>
            </a:extLst>
          </p:cNvPr>
          <p:cNvSpPr txBox="1"/>
          <p:nvPr/>
        </p:nvSpPr>
        <p:spPr>
          <a:xfrm>
            <a:off x="1304491" y="5382681"/>
            <a:ext cx="8506385" cy="36933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002060"/>
                </a:solidFill>
              </a:rPr>
              <a:t>Journal of Lightwave Technology (</a:t>
            </a:r>
            <a:r>
              <a:rPr lang="en-US" b="1" dirty="0">
                <a:solidFill>
                  <a:srgbClr val="002060"/>
                </a:solidFill>
              </a:rPr>
              <a:t>JLT</a:t>
            </a:r>
            <a:r>
              <a:rPr lang="en-US" dirty="0">
                <a:solidFill>
                  <a:srgbClr val="002060"/>
                </a:solidFill>
              </a:rPr>
              <a:t>) – AESS share is 2.5%, which was $17k in 2023.</a:t>
            </a:r>
          </a:p>
        </p:txBody>
      </p:sp>
    </p:spTree>
    <p:extLst>
      <p:ext uri="{BB962C8B-B14F-4D97-AF65-F5344CB8AC3E}">
        <p14:creationId xmlns:p14="http://schemas.microsoft.com/office/powerpoint/2010/main" val="3725243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/>
        </p:nvSpPr>
        <p:spPr>
          <a:xfrm>
            <a:off x="0" y="52442"/>
            <a:ext cx="11024116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Conf. Pubs Drilldown, 2022 &amp; 2023 Actuals &amp; 2024 Forecast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EA58944-5545-4118-979B-D9E64B47EF7E}"/>
              </a:ext>
            </a:extLst>
          </p:cNvPr>
          <p:cNvSpPr>
            <a:spLocks noGrp="1"/>
          </p:cNvSpPr>
          <p:nvPr/>
        </p:nvSpPr>
        <p:spPr>
          <a:xfrm>
            <a:off x="963407" y="1139250"/>
            <a:ext cx="9999024" cy="4579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C4F5B1F-3129-4F84-BB85-D592A4D2CDE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CDB7B01-FAFA-4F2A-A2E6-5BC6DA5F7D96}" type="slidenum">
              <a:rPr lang="en-US" altLang="en-US" smtClean="0">
                <a:solidFill>
                  <a:srgbClr val="0C70AC"/>
                </a:solidFill>
              </a:rPr>
              <a:pPr algn="ctr">
                <a:defRPr/>
              </a:pPr>
              <a:t>15</a:t>
            </a:fld>
            <a:endParaRPr lang="en-US" altLang="en-US" dirty="0">
              <a:solidFill>
                <a:srgbClr val="0C70AC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562BFCA-3F87-D120-D239-4FC4EC975E0A}"/>
              </a:ext>
            </a:extLst>
          </p:cNvPr>
          <p:cNvSpPr txBox="1">
            <a:spLocks/>
          </p:cNvSpPr>
          <p:nvPr/>
        </p:nvSpPr>
        <p:spPr>
          <a:xfrm>
            <a:off x="838201" y="1404367"/>
            <a:ext cx="2640724" cy="3419880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Revenue: $1300k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Enterprise: $51k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CP Package: $62k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IEL: $1150k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Expense: </a:t>
            </a:r>
            <a:r>
              <a:rPr lang="en-US" sz="2000" dirty="0">
                <a:solidFill>
                  <a:srgbClr val="FF0000"/>
                </a:solidFill>
              </a:rPr>
              <a:t>$651k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IEL: </a:t>
            </a:r>
            <a:r>
              <a:rPr lang="en-US" sz="1600" dirty="0">
                <a:solidFill>
                  <a:srgbClr val="FF0000"/>
                </a:solidFill>
              </a:rPr>
              <a:t>$297k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CP Package: </a:t>
            </a:r>
            <a:r>
              <a:rPr lang="en-US" sz="1600" dirty="0">
                <a:solidFill>
                  <a:srgbClr val="FF0000"/>
                </a:solidFill>
              </a:rPr>
              <a:t>$78k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Enterprise: </a:t>
            </a:r>
            <a:r>
              <a:rPr lang="en-US" sz="1600" dirty="0">
                <a:solidFill>
                  <a:srgbClr val="FF0000"/>
                </a:solidFill>
              </a:rPr>
              <a:t>$15k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Overhead: </a:t>
            </a:r>
            <a:r>
              <a:rPr lang="en-US" sz="1600" dirty="0">
                <a:solidFill>
                  <a:srgbClr val="FF0000"/>
                </a:solidFill>
              </a:rPr>
              <a:t>$207k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Profit: $654k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2332CD-7178-D3CF-BAA1-C9F61A2DC295}"/>
              </a:ext>
            </a:extLst>
          </p:cNvPr>
          <p:cNvSpPr txBox="1"/>
          <p:nvPr/>
        </p:nvSpPr>
        <p:spPr>
          <a:xfrm>
            <a:off x="1546857" y="5094963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76EA1F-BE3F-7A51-8F24-44EA786F846D}"/>
              </a:ext>
            </a:extLst>
          </p:cNvPr>
          <p:cNvSpPr txBox="1"/>
          <p:nvPr/>
        </p:nvSpPr>
        <p:spPr>
          <a:xfrm>
            <a:off x="5512058" y="5092602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2023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7E0CC2F-71AA-DDA1-9D03-A2EAA5856633}"/>
              </a:ext>
            </a:extLst>
          </p:cNvPr>
          <p:cNvSpPr txBox="1">
            <a:spLocks/>
          </p:cNvSpPr>
          <p:nvPr/>
        </p:nvSpPr>
        <p:spPr>
          <a:xfrm>
            <a:off x="4775638" y="1423028"/>
            <a:ext cx="2640724" cy="3419880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Revenue: $1295k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Enterprise: $49k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CP Package: $63k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IEL: $1104k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Expense: </a:t>
            </a:r>
            <a:r>
              <a:rPr lang="en-US" sz="2000" dirty="0">
                <a:solidFill>
                  <a:srgbClr val="FF0000"/>
                </a:solidFill>
              </a:rPr>
              <a:t>$699k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IEL: </a:t>
            </a:r>
            <a:r>
              <a:rPr lang="en-US" sz="1600" dirty="0">
                <a:solidFill>
                  <a:srgbClr val="FF0000"/>
                </a:solidFill>
              </a:rPr>
              <a:t>$237k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CP Package: </a:t>
            </a:r>
            <a:r>
              <a:rPr lang="en-US" sz="1600" dirty="0">
                <a:solidFill>
                  <a:srgbClr val="FF0000"/>
                </a:solidFill>
              </a:rPr>
              <a:t>$100k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Enterprise: </a:t>
            </a:r>
            <a:r>
              <a:rPr lang="en-US" sz="1600" dirty="0">
                <a:solidFill>
                  <a:srgbClr val="FF0000"/>
                </a:solidFill>
              </a:rPr>
              <a:t>$11k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Overhead: </a:t>
            </a:r>
            <a:r>
              <a:rPr lang="en-US" sz="1600" dirty="0">
                <a:solidFill>
                  <a:srgbClr val="FF0000"/>
                </a:solidFill>
              </a:rPr>
              <a:t>$265k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Profit: $542k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CF9B39A-1363-A484-C82A-D31B44488046}"/>
              </a:ext>
            </a:extLst>
          </p:cNvPr>
          <p:cNvSpPr txBox="1">
            <a:spLocks/>
          </p:cNvSpPr>
          <p:nvPr/>
        </p:nvSpPr>
        <p:spPr>
          <a:xfrm>
            <a:off x="8713075" y="1441689"/>
            <a:ext cx="2640724" cy="3419880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Revenue: $1273k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Enterprise: $49k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CP Package: $60k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IEL: $1135k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Expense: </a:t>
            </a:r>
            <a:r>
              <a:rPr lang="en-US" sz="2000" dirty="0">
                <a:solidFill>
                  <a:srgbClr val="FF0000"/>
                </a:solidFill>
              </a:rPr>
              <a:t>$722k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IEL: </a:t>
            </a:r>
            <a:r>
              <a:rPr lang="en-US" sz="1600" dirty="0">
                <a:solidFill>
                  <a:srgbClr val="FF0000"/>
                </a:solidFill>
              </a:rPr>
              <a:t>$321k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CP Package: </a:t>
            </a:r>
            <a:r>
              <a:rPr lang="en-US" sz="1600" dirty="0">
                <a:solidFill>
                  <a:srgbClr val="FF0000"/>
                </a:solidFill>
              </a:rPr>
              <a:t>$99k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Enterprise: </a:t>
            </a:r>
            <a:r>
              <a:rPr lang="en-US" sz="1600" dirty="0">
                <a:solidFill>
                  <a:srgbClr val="FF0000"/>
                </a:solidFill>
              </a:rPr>
              <a:t>$10k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Overhead: </a:t>
            </a:r>
            <a:r>
              <a:rPr lang="en-US" sz="1600" dirty="0">
                <a:solidFill>
                  <a:srgbClr val="FF0000"/>
                </a:solidFill>
              </a:rPr>
              <a:t>$265k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Profit: $564k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C64478-F1FB-CE8E-2DD2-F69EAAAB9B41}"/>
              </a:ext>
            </a:extLst>
          </p:cNvPr>
          <p:cNvSpPr txBox="1"/>
          <p:nvPr/>
        </p:nvSpPr>
        <p:spPr>
          <a:xfrm>
            <a:off x="9477259" y="5029524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37368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A70D0F-BA11-A04C-89CD-5FA5A2C74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F0D4BA-EE50-3CEF-2472-03123DC28248}"/>
              </a:ext>
            </a:extLst>
          </p:cNvPr>
          <p:cNvSpPr txBox="1"/>
          <p:nvPr/>
        </p:nvSpPr>
        <p:spPr>
          <a:xfrm>
            <a:off x="1676400" y="2550056"/>
            <a:ext cx="8839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My first priority is to work with the VPs of the AESS committees to ensure we capture these potential initiatives and explore additional ways to invest our resources. </a:t>
            </a:r>
          </a:p>
        </p:txBody>
      </p:sp>
    </p:spTree>
    <p:extLst>
      <p:ext uri="{BB962C8B-B14F-4D97-AF65-F5344CB8AC3E}">
        <p14:creationId xmlns:p14="http://schemas.microsoft.com/office/powerpoint/2010/main" val="2264474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9C2A1-E9C1-FF72-87B0-F814809A3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3DD9A8D-E068-BCE5-CBF9-182C59AE6EDB}"/>
              </a:ext>
            </a:extLst>
          </p:cNvPr>
          <p:cNvSpPr>
            <a:spLocks noGrp="1"/>
          </p:cNvSpPr>
          <p:nvPr/>
        </p:nvSpPr>
        <p:spPr>
          <a:xfrm>
            <a:off x="734807" y="76237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Summary Budget – Revenue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618F509-39F2-8FCA-E96A-5D32295FA67A}"/>
              </a:ext>
            </a:extLst>
          </p:cNvPr>
          <p:cNvSpPr>
            <a:spLocks noGrp="1"/>
          </p:cNvSpPr>
          <p:nvPr/>
        </p:nvSpPr>
        <p:spPr>
          <a:xfrm>
            <a:off x="45878" y="1130910"/>
            <a:ext cx="10065946" cy="4608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F434D24-BBBD-2C5D-3370-DE51C352297B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CDB7B01-FAFA-4F2A-A2E6-5BC6DA5F7D96}" type="slidenum">
              <a:rPr lang="en-US" altLang="en-US" smtClean="0">
                <a:solidFill>
                  <a:srgbClr val="0C70AC"/>
                </a:solidFill>
              </a:rPr>
              <a:pPr algn="ctr">
                <a:defRPr/>
              </a:pPr>
              <a:t>3</a:t>
            </a:fld>
            <a:endParaRPr lang="en-US" altLang="en-US" dirty="0">
              <a:solidFill>
                <a:srgbClr val="0C70AC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908ACA-C919-2431-5AC7-491EAFFEB1AB}"/>
              </a:ext>
            </a:extLst>
          </p:cNvPr>
          <p:cNvSpPr txBox="1"/>
          <p:nvPr/>
        </p:nvSpPr>
        <p:spPr>
          <a:xfrm>
            <a:off x="527125" y="6217920"/>
            <a:ext cx="3142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Tasks, Society Budget, Society Budget Summary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AC40F95-A6C0-8CA1-E682-7C04EF1484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567188"/>
              </p:ext>
            </p:extLst>
          </p:nvPr>
        </p:nvGraphicFramePr>
        <p:xfrm>
          <a:off x="1060450" y="1801813"/>
          <a:ext cx="100711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071100" imgH="3251200" progId="Excel.Sheet.12">
                  <p:embed/>
                </p:oleObj>
              </mc:Choice>
              <mc:Fallback>
                <p:oleObj name="Worksheet" r:id="rId2" imgW="10071100" imgH="3251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0450" y="1801813"/>
                        <a:ext cx="10071100" cy="325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791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0EC19-D4FC-D4EA-5FF8-E2A77ED89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47A4144-7F84-6307-336B-EC10005FE4C7}"/>
              </a:ext>
            </a:extLst>
          </p:cNvPr>
          <p:cNvSpPr>
            <a:spLocks noGrp="1"/>
          </p:cNvSpPr>
          <p:nvPr/>
        </p:nvSpPr>
        <p:spPr>
          <a:xfrm>
            <a:off x="734807" y="76237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Summary Budget – Expense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53FB031-A3D3-8007-4533-523FCB456995}"/>
              </a:ext>
            </a:extLst>
          </p:cNvPr>
          <p:cNvSpPr>
            <a:spLocks noGrp="1"/>
          </p:cNvSpPr>
          <p:nvPr/>
        </p:nvSpPr>
        <p:spPr>
          <a:xfrm>
            <a:off x="963407" y="1139250"/>
            <a:ext cx="9999024" cy="4579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93A39D1-7B85-7143-66B7-660EA8D1A9D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CDB7B01-FAFA-4F2A-A2E6-5BC6DA5F7D96}" type="slidenum">
              <a:rPr lang="en-US" altLang="en-US" smtClean="0">
                <a:solidFill>
                  <a:srgbClr val="0C70AC"/>
                </a:solidFill>
              </a:rPr>
              <a:pPr algn="ctr">
                <a:defRPr/>
              </a:pPr>
              <a:t>4</a:t>
            </a:fld>
            <a:endParaRPr lang="en-US" altLang="en-US" dirty="0">
              <a:solidFill>
                <a:srgbClr val="0C70A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6C9CCD-BA59-E8EC-6AA8-97EEE4BF2601}"/>
              </a:ext>
            </a:extLst>
          </p:cNvPr>
          <p:cNvSpPr txBox="1"/>
          <p:nvPr/>
        </p:nvSpPr>
        <p:spPr>
          <a:xfrm>
            <a:off x="387276" y="6582975"/>
            <a:ext cx="3142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Tasks, Society Budget, Society Budget Summary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CF4C29F-9208-BFAA-001D-BEFE021363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85381"/>
              </p:ext>
            </p:extLst>
          </p:nvPr>
        </p:nvGraphicFramePr>
        <p:xfrm>
          <a:off x="1060450" y="944563"/>
          <a:ext cx="10071100" cy="496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071100" imgH="4965700" progId="Excel.Sheet.12">
                  <p:embed/>
                </p:oleObj>
              </mc:Choice>
              <mc:Fallback>
                <p:oleObj name="Worksheet" r:id="rId2" imgW="10071100" imgH="4965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0450" y="944563"/>
                        <a:ext cx="10071100" cy="496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9425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3769A-CD2D-DC69-7DB6-480707842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E7366B-3EC4-FF16-4B1C-016D004CB809}"/>
              </a:ext>
            </a:extLst>
          </p:cNvPr>
          <p:cNvSpPr>
            <a:spLocks noGrp="1"/>
          </p:cNvSpPr>
          <p:nvPr/>
        </p:nvSpPr>
        <p:spPr>
          <a:xfrm>
            <a:off x="734807" y="76237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Summary Budget – Bottom Line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0F57FC9-37E3-609E-0DBA-E685B80B4D61}"/>
              </a:ext>
            </a:extLst>
          </p:cNvPr>
          <p:cNvSpPr>
            <a:spLocks noGrp="1"/>
          </p:cNvSpPr>
          <p:nvPr/>
        </p:nvSpPr>
        <p:spPr>
          <a:xfrm>
            <a:off x="963407" y="1139250"/>
            <a:ext cx="9999024" cy="4579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75C9282-8FE8-5238-DD53-1237DB544E9D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CDB7B01-FAFA-4F2A-A2E6-5BC6DA5F7D96}" type="slidenum">
              <a:rPr lang="en-US" altLang="en-US" smtClean="0">
                <a:solidFill>
                  <a:srgbClr val="0C70AC"/>
                </a:solidFill>
              </a:rPr>
              <a:pPr algn="ctr">
                <a:defRPr/>
              </a:pPr>
              <a:t>5</a:t>
            </a:fld>
            <a:endParaRPr lang="en-US" altLang="en-US" dirty="0">
              <a:solidFill>
                <a:srgbClr val="0C70A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7CEA97-840B-E558-0085-8579D2B9E87B}"/>
              </a:ext>
            </a:extLst>
          </p:cNvPr>
          <p:cNvSpPr txBox="1"/>
          <p:nvPr/>
        </p:nvSpPr>
        <p:spPr>
          <a:xfrm>
            <a:off x="387276" y="6582975"/>
            <a:ext cx="3142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Tasks, Society Budget, Society Budget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01E48E-FB64-7D27-7D75-51D14E0A6736}"/>
              </a:ext>
            </a:extLst>
          </p:cNvPr>
          <p:cNvSpPr txBox="1"/>
          <p:nvPr/>
        </p:nvSpPr>
        <p:spPr>
          <a:xfrm>
            <a:off x="1229569" y="4242173"/>
            <a:ext cx="9456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</a:rPr>
              <a:t>Society initiatives have gone away, former budget (21065) has moved to Society Operations line (21015)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7030A0"/>
                </a:solidFill>
              </a:rPr>
              <a:t>However, our net has been decreasing: Revenue reasonably flat, but expenses increasing.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7030A0"/>
                </a:solidFill>
              </a:rPr>
              <a:t>Largest: initiatives (+$60k), society operations (+$70k), chapter committee (+$20k).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7030A0"/>
                </a:solidFill>
              </a:rPr>
              <a:t>Also, T-AES has hugely increased its page count … this can be thought of as an investment, since we pay now and benefit (via IEL) later. (There’s a somewhat reduced Magazine page count.)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B8386BB-CF1F-03C0-DC20-D86B247B25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777193"/>
              </p:ext>
            </p:extLst>
          </p:nvPr>
        </p:nvGraphicFramePr>
        <p:xfrm>
          <a:off x="1060450" y="2022518"/>
          <a:ext cx="10071100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071100" imgH="1917700" progId="Excel.Sheet.12">
                  <p:embed/>
                </p:oleObj>
              </mc:Choice>
              <mc:Fallback>
                <p:oleObj name="Worksheet" r:id="rId2" imgW="10071100" imgH="1917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0450" y="2022518"/>
                        <a:ext cx="10071100" cy="191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7203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66404-34B8-CA82-8C97-0D10C6EF2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0C83A0-D364-BAD2-78BF-1772258B6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SWOT (from Fall </a:t>
            </a:r>
            <a:r>
              <a:rPr lang="en-US" dirty="0" err="1">
                <a:solidFill>
                  <a:srgbClr val="FFFFFF"/>
                </a:solidFill>
              </a:rPr>
              <a:t>BoG</a:t>
            </a:r>
            <a:r>
              <a:rPr lang="en-US" dirty="0">
                <a:solidFill>
                  <a:srgbClr val="FFFFFF"/>
                </a:solidFill>
              </a:rPr>
              <a:t> meeting … thanks Peter)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0730A66-014D-7C00-A860-174447B5256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34807" y="833948"/>
            <a:ext cx="10618787" cy="5707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002060"/>
                </a:solidFill>
              </a:rPr>
              <a:t>Strengths:</a:t>
            </a:r>
          </a:p>
          <a:p>
            <a:pPr lvl="1">
              <a:buFont typeface="System Font Regular"/>
              <a:buChar char="-"/>
            </a:pPr>
            <a:r>
              <a:rPr lang="en-US" dirty="0">
                <a:solidFill>
                  <a:srgbClr val="002060"/>
                </a:solidFill>
              </a:rPr>
              <a:t>Good reserve account, good revenue in both conferences and publications.</a:t>
            </a:r>
          </a:p>
          <a:p>
            <a:pPr lvl="1">
              <a:buFont typeface="System Font Regular"/>
              <a:buChar char="-"/>
            </a:pPr>
            <a:r>
              <a:rPr lang="en-US" dirty="0">
                <a:solidFill>
                  <a:srgbClr val="002060"/>
                </a:solidFill>
              </a:rPr>
              <a:t>Pretty much always-positive operational net.</a:t>
            </a:r>
          </a:p>
          <a:p>
            <a:pPr lvl="1">
              <a:buFont typeface="System Font Regular"/>
              <a:buChar char="-"/>
            </a:pPr>
            <a:r>
              <a:rPr lang="en-US" dirty="0">
                <a:solidFill>
                  <a:srgbClr val="002060"/>
                </a:solidFill>
              </a:rPr>
              <a:t>Great and burgeoning major publications complemented by new ones (especially TRS).</a:t>
            </a:r>
          </a:p>
          <a:p>
            <a:pPr lvl="1">
              <a:buFont typeface="System Font Regular"/>
              <a:buChar char="-"/>
            </a:pPr>
            <a:r>
              <a:rPr lang="en-US" dirty="0">
                <a:solidFill>
                  <a:srgbClr val="002060"/>
                </a:solidFill>
              </a:rPr>
              <a:t>AESS net (conf/pubs) mix is close to 2:1. Many societies are closer to 1:2 or even 1:3, which makes them more vulnerable to a changing pubs landscape.</a:t>
            </a:r>
          </a:p>
          <a:p>
            <a:r>
              <a:rPr lang="en-US" dirty="0">
                <a:solidFill>
                  <a:srgbClr val="002060"/>
                </a:solidFill>
              </a:rPr>
              <a:t>Weaknesses: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Out of step with IEEE in adoption of OA.</a:t>
            </a:r>
          </a:p>
          <a:p>
            <a:r>
              <a:rPr lang="en-US" dirty="0">
                <a:solidFill>
                  <a:srgbClr val="002060"/>
                </a:solidFill>
              </a:rPr>
              <a:t>Opportunities: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New pubs: T-RS, J-MASS, OJSE (and possibly JAIF?).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AESS section in IEEE Access? </a:t>
            </a:r>
            <a:r>
              <a:rPr lang="en-US" dirty="0">
                <a:solidFill>
                  <a:srgbClr val="FF0000"/>
                </a:solidFill>
              </a:rPr>
              <a:t>(My </a:t>
            </a:r>
            <a:r>
              <a:rPr lang="en-US" dirty="0" err="1">
                <a:solidFill>
                  <a:srgbClr val="FF0000"/>
                </a:solidFill>
              </a:rPr>
              <a:t>mea</a:t>
            </a:r>
            <a:r>
              <a:rPr lang="en-US" dirty="0">
                <a:solidFill>
                  <a:srgbClr val="FF0000"/>
                </a:solidFill>
              </a:rPr>
              <a:t> culpa to Luke on this.)</a:t>
            </a:r>
          </a:p>
          <a:p>
            <a:r>
              <a:rPr lang="en-US" dirty="0">
                <a:solidFill>
                  <a:srgbClr val="002060"/>
                </a:solidFill>
              </a:rPr>
              <a:t>Threats: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OA &amp; China presence, both at conferences and in publications.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We no longer have conference insurance in case of (say) pandemic.</a:t>
            </a:r>
          </a:p>
          <a:p>
            <a:pPr lvl="1"/>
            <a:r>
              <a:rPr lang="en-US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OLPCs are at risk. U Cal system has disallowed grant use for OLPCs. Should plan for its loss.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74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/>
        </p:nvSpPr>
        <p:spPr>
          <a:xfrm>
            <a:off x="734807" y="76237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Summary Budget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EA58944-5545-4118-979B-D9E64B47EF7E}"/>
              </a:ext>
            </a:extLst>
          </p:cNvPr>
          <p:cNvSpPr>
            <a:spLocks noGrp="1"/>
          </p:cNvSpPr>
          <p:nvPr/>
        </p:nvSpPr>
        <p:spPr>
          <a:xfrm>
            <a:off x="963407" y="1139250"/>
            <a:ext cx="9999024" cy="4579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C4F5B1F-3129-4F84-BB85-D592A4D2CDE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CDB7B01-FAFA-4F2A-A2E6-5BC6DA5F7D96}" type="slidenum">
              <a:rPr lang="en-US" altLang="en-US" smtClean="0">
                <a:solidFill>
                  <a:srgbClr val="0C70AC"/>
                </a:solidFill>
              </a:rPr>
              <a:pPr algn="ctr">
                <a:defRPr/>
              </a:pPr>
              <a:t>7</a:t>
            </a:fld>
            <a:endParaRPr lang="en-US" altLang="en-US" dirty="0">
              <a:solidFill>
                <a:srgbClr val="0C70A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27C29-8EDE-1441-A81E-DA7A9F129DAF}"/>
              </a:ext>
            </a:extLst>
          </p:cNvPr>
          <p:cNvSpPr txBox="1"/>
          <p:nvPr/>
        </p:nvSpPr>
        <p:spPr>
          <a:xfrm>
            <a:off x="527125" y="6217920"/>
            <a:ext cx="3959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Reports, Middle Icon, Home, Volunteer, </a:t>
            </a:r>
            <a:r>
              <a:rPr lang="en-US" sz="1200" dirty="0" err="1">
                <a:solidFill>
                  <a:srgbClr val="0070C0"/>
                </a:solidFill>
              </a:rPr>
              <a:t>Summary_By_CC_PD</a:t>
            </a:r>
            <a:endParaRPr lang="en-US" sz="1200" dirty="0">
              <a:solidFill>
                <a:srgbClr val="0070C0"/>
              </a:solidFill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1717336-56B6-63EF-27B6-5483E447EC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955553"/>
              </p:ext>
            </p:extLst>
          </p:nvPr>
        </p:nvGraphicFramePr>
        <p:xfrm>
          <a:off x="1524000" y="1108075"/>
          <a:ext cx="9144000" cy="464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8072100" imgH="9169400" progId="Excel.Sheet.12">
                  <p:embed/>
                </p:oleObj>
              </mc:Choice>
              <mc:Fallback>
                <p:oleObj name="Worksheet" r:id="rId2" imgW="18072100" imgH="9169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4000" y="1108075"/>
                        <a:ext cx="9144000" cy="464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2453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/>
        </p:nvSpPr>
        <p:spPr>
          <a:xfrm>
            <a:off x="734807" y="76237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Reserves – Upper Half (No Change from Rennes)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EA58944-5545-4118-979B-D9E64B47EF7E}"/>
              </a:ext>
            </a:extLst>
          </p:cNvPr>
          <p:cNvSpPr>
            <a:spLocks noGrp="1"/>
          </p:cNvSpPr>
          <p:nvPr/>
        </p:nvSpPr>
        <p:spPr>
          <a:xfrm>
            <a:off x="963407" y="1139250"/>
            <a:ext cx="9999024" cy="4579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C4F5B1F-3129-4F84-BB85-D592A4D2CDE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CDB7B01-FAFA-4F2A-A2E6-5BC6DA5F7D96}" type="slidenum">
              <a:rPr lang="en-US" altLang="en-US" smtClean="0">
                <a:solidFill>
                  <a:srgbClr val="0C70AC"/>
                </a:solidFill>
              </a:rPr>
              <a:pPr algn="ctr">
                <a:defRPr/>
              </a:pPr>
              <a:t>8</a:t>
            </a:fld>
            <a:endParaRPr lang="en-US" altLang="en-US" dirty="0">
              <a:solidFill>
                <a:srgbClr val="0C70AC"/>
              </a:solidFill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D6484AD-DC2D-60E8-3CD9-5F99C3AC3F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687077"/>
              </p:ext>
            </p:extLst>
          </p:nvPr>
        </p:nvGraphicFramePr>
        <p:xfrm>
          <a:off x="198063" y="838199"/>
          <a:ext cx="10786777" cy="514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2" imgW="10871200" imgH="5181600" progId="Excel.SheetMacroEnabled.12">
                  <p:embed/>
                </p:oleObj>
              </mc:Choice>
              <mc:Fallback>
                <p:oleObj name="Macro-Enabled Worksheet" r:id="rId2" imgW="10871200" imgH="5181600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8063" y="838199"/>
                        <a:ext cx="10786777" cy="5141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10FBED82-5517-0D5A-AA53-8EB533AEC993}"/>
              </a:ext>
            </a:extLst>
          </p:cNvPr>
          <p:cNvSpPr/>
          <p:nvPr/>
        </p:nvSpPr>
        <p:spPr>
          <a:xfrm>
            <a:off x="32239" y="5210978"/>
            <a:ext cx="11039713" cy="70538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33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/>
        </p:nvSpPr>
        <p:spPr>
          <a:xfrm>
            <a:off x="734807" y="76237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Reserves – Lower Half (No Change from Rennes)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EA58944-5545-4118-979B-D9E64B47EF7E}"/>
              </a:ext>
            </a:extLst>
          </p:cNvPr>
          <p:cNvSpPr>
            <a:spLocks noGrp="1"/>
          </p:cNvSpPr>
          <p:nvPr/>
        </p:nvSpPr>
        <p:spPr>
          <a:xfrm>
            <a:off x="963407" y="1139250"/>
            <a:ext cx="9999024" cy="4579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C4F5B1F-3129-4F84-BB85-D592A4D2CDE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CDB7B01-FAFA-4F2A-A2E6-5BC6DA5F7D96}" type="slidenum">
              <a:rPr lang="en-US" altLang="en-US" smtClean="0">
                <a:solidFill>
                  <a:srgbClr val="0C70AC"/>
                </a:solidFill>
              </a:rPr>
              <a:pPr algn="ctr">
                <a:defRPr/>
              </a:pPr>
              <a:t>9</a:t>
            </a:fld>
            <a:endParaRPr lang="en-US" altLang="en-US" dirty="0">
              <a:solidFill>
                <a:srgbClr val="0C70AC"/>
              </a:solidFill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9FA2808-5484-7E4A-A3DE-89F09591C6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136540"/>
              </p:ext>
            </p:extLst>
          </p:nvPr>
        </p:nvGraphicFramePr>
        <p:xfrm>
          <a:off x="734807" y="878175"/>
          <a:ext cx="9999024" cy="5256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2" imgW="10871200" imgH="5715000" progId="Excel.SheetMacroEnabled.12">
                  <p:embed/>
                </p:oleObj>
              </mc:Choice>
              <mc:Fallback>
                <p:oleObj name="Macro-Enabled Worksheet" r:id="rId2" imgW="10871200" imgH="5715000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4807" y="878175"/>
                        <a:ext cx="9999024" cy="5256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9893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11245</TotalTime>
  <Words>1260</Words>
  <Application>Microsoft Macintosh PowerPoint</Application>
  <PresentationFormat>Widescreen</PresentationFormat>
  <Paragraphs>198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Aptos</vt:lpstr>
      <vt:lpstr>Arial</vt:lpstr>
      <vt:lpstr>Calibri</vt:lpstr>
      <vt:lpstr>Courier New</vt:lpstr>
      <vt:lpstr>LucidaGrande</vt:lpstr>
      <vt:lpstr>System Font Regular</vt:lpstr>
      <vt:lpstr>Wingdings</vt:lpstr>
      <vt:lpstr>Office Theme</vt:lpstr>
      <vt:lpstr>Macro-Enabled Worksheet</vt:lpstr>
      <vt:lpstr>Microsoft Excel Worksheet</vt:lpstr>
      <vt:lpstr>PowerPoint Presentation</vt:lpstr>
      <vt:lpstr>Vision</vt:lpstr>
      <vt:lpstr>PowerPoint Presentation</vt:lpstr>
      <vt:lpstr>PowerPoint Presentation</vt:lpstr>
      <vt:lpstr>PowerPoint Presentation</vt:lpstr>
      <vt:lpstr>SWOT (from Fall BoG meeting … thanks Peter)</vt:lpstr>
      <vt:lpstr>PowerPoint Presentation</vt:lpstr>
      <vt:lpstr>PowerPoint Presentation</vt:lpstr>
      <vt:lpstr>PowerPoint Presentation</vt:lpstr>
      <vt:lpstr>2025 Budget Process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Hough,Mackenzie C</dc:creator>
  <cp:lastModifiedBy>Michael Noble</cp:lastModifiedBy>
  <cp:revision>108</cp:revision>
  <dcterms:created xsi:type="dcterms:W3CDTF">2020-06-23T20:53:44Z</dcterms:created>
  <dcterms:modified xsi:type="dcterms:W3CDTF">2025-02-26T03:07:41Z</dcterms:modified>
</cp:coreProperties>
</file>