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440" r:id="rId3"/>
    <p:sldId id="44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0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F30DD-E43C-CA4B-A5FB-77BBC5ADDAB7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0F3D1-4F9A-AB43-BBB2-4BBDABDECCA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53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C0FEB-13BF-49E2-AA65-ECB0819A8BC3}"/>
              </a:ext>
            </a:extLst>
          </p:cNvPr>
          <p:cNvSpPr>
            <a:spLocks noGrp="1"/>
          </p:cNvSpPr>
          <p:nvPr userDrawn="1"/>
        </p:nvSpPr>
        <p:spPr>
          <a:xfrm>
            <a:off x="734807" y="76237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2FE6A51-0C90-4250-B4B1-2EF2C892A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8" y="114113"/>
            <a:ext cx="10515600" cy="710640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12925"/>
            <a:ext cx="9144000" cy="1381125"/>
          </a:xfrm>
          <a:prstGeom prst="rect">
            <a:avLst/>
          </a:prstGeom>
        </p:spPr>
        <p:txBody>
          <a:bodyPr anchor="b"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‹N›</a:t>
            </a:fld>
            <a:endParaRPr lang="en-US"/>
          </a:p>
        </p:txBody>
      </p:sp>
      <p:pic>
        <p:nvPicPr>
          <p:cNvPr id="8" name="Picture 7" descr="Rectangle&#10;&#10;Description automatically generated with medium confidence">
            <a:extLst>
              <a:ext uri="{FF2B5EF4-FFF2-40B4-BE49-F238E27FC236}">
                <a16:creationId xmlns:a16="http://schemas.microsoft.com/office/drawing/2014/main" id="{8CE9E921-0597-4FF4-94CC-D20ADC7E25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"/>
            <a:ext cx="12192000" cy="6854430"/>
          </a:xfrm>
          <a:prstGeom prst="rect">
            <a:avLst/>
          </a:prstGeom>
        </p:spPr>
      </p:pic>
      <p:pic>
        <p:nvPicPr>
          <p:cNvPr id="10" name="Picture 9" descr="A picture containing text, clipart, tableware, dishware&#10;&#10;Description automatically generated">
            <a:extLst>
              <a:ext uri="{FF2B5EF4-FFF2-40B4-BE49-F238E27FC236}">
                <a16:creationId xmlns:a16="http://schemas.microsoft.com/office/drawing/2014/main" id="{6EFF700F-D452-40A2-82D4-79EA0689EF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05" y="2301364"/>
            <a:ext cx="3726659" cy="190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807" y="1188720"/>
            <a:ext cx="10618993" cy="4988243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1AF724-15D2-4C5E-B028-1617845D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1AF724-15D2-4C5E-B028-1617845D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661CC10-B7D2-596B-AFD0-19760D053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Please summarize your committees main activities (i.e. conferences, publications, education, member activities, etc.)</a:t>
            </a:r>
          </a:p>
          <a:p>
            <a:pPr lvl="1"/>
            <a:r>
              <a:rPr lang="en-US" dirty="0"/>
              <a:t>Please point out areas and activities that address the SWOT (Strategy, Weaknesses, Opportunities, and Threats) </a:t>
            </a:r>
          </a:p>
          <a:p>
            <a:pPr lvl="1"/>
            <a:r>
              <a:rPr lang="en-US" dirty="0"/>
              <a:t>Define areas that Cross-Committees can strengthen the Opportunities and reduce the Threats.</a:t>
            </a:r>
          </a:p>
        </p:txBody>
      </p:sp>
    </p:spTree>
    <p:extLst>
      <p:ext uri="{BB962C8B-B14F-4D97-AF65-F5344CB8AC3E}">
        <p14:creationId xmlns:p14="http://schemas.microsoft.com/office/powerpoint/2010/main" val="291559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08C4F7AF-98CF-43AB-B43B-1DF54CF9AE1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62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827402" y="2016895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</a:rPr>
              <a:t>IEEE Aerospace Electronic Systems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Integrated Sensing and Communications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827402" y="3222436"/>
            <a:ext cx="6881887" cy="226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dirty="0">
                <a:solidFill>
                  <a:schemeClr val="bg1">
                    <a:lumMod val="85000"/>
                  </a:schemeClr>
                </a:solidFill>
              </a:rPr>
              <a:t>M. Sabrina Greco</a:t>
            </a:r>
          </a:p>
          <a:p>
            <a:endParaRPr lang="en-US" sz="13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2025 AESS Officer Strategic Planning Meeting</a:t>
            </a: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28 February – March 1, 2025</a:t>
            </a: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Big Sky, Montana, USA</a:t>
            </a:r>
          </a:p>
        </p:txBody>
      </p:sp>
    </p:spTree>
    <p:extLst>
      <p:ext uri="{BB962C8B-B14F-4D97-AF65-F5344CB8AC3E}">
        <p14:creationId xmlns:p14="http://schemas.microsoft.com/office/powerpoint/2010/main" val="260504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876EE9E-558D-C8B0-29DA-980C65599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2025 Short-Term Goals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6A6F3AD-B340-39DC-13EF-212BB96622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is the most important goal you want to achieve in 2025?</a:t>
            </a:r>
          </a:p>
          <a:p>
            <a:pPr lvl="1"/>
            <a:r>
              <a:rPr lang="en-US" b="1" dirty="0"/>
              <a:t>Get prepared for the launch of the new IEEE conference on ISAC co-sponsored by AESS, </a:t>
            </a:r>
            <a:r>
              <a:rPr lang="en-US" b="1" dirty="0" err="1"/>
              <a:t>ComSoc</a:t>
            </a:r>
            <a:r>
              <a:rPr lang="en-US" b="1" dirty="0"/>
              <a:t> and SPS in October/November 2026</a:t>
            </a:r>
          </a:p>
          <a:p>
            <a:pPr lvl="2"/>
            <a:r>
              <a:rPr lang="en-US" dirty="0"/>
              <a:t>Work with the steering committee to select the General co-Chairs (3) and Technical co-Chairs (3)</a:t>
            </a:r>
          </a:p>
          <a:p>
            <a:pPr lvl="2"/>
            <a:r>
              <a:rPr lang="en-US" dirty="0"/>
              <a:t>Work with the steering committee to select the location</a:t>
            </a:r>
          </a:p>
          <a:p>
            <a:pPr lvl="2"/>
            <a:r>
              <a:rPr lang="en-US" dirty="0"/>
              <a:t>Work with IEEE to get the approval</a:t>
            </a:r>
          </a:p>
          <a:p>
            <a:pPr lvl="2"/>
            <a:r>
              <a:rPr lang="en-US" dirty="0"/>
              <a:t>Sign an official MoU</a:t>
            </a:r>
          </a:p>
          <a:p>
            <a:r>
              <a:rPr lang="en-US" dirty="0"/>
              <a:t>On going work</a:t>
            </a:r>
          </a:p>
          <a:p>
            <a:pPr lvl="1"/>
            <a:r>
              <a:rPr lang="en-US" b="1" dirty="0"/>
              <a:t>The steering committee has been completed:</a:t>
            </a:r>
          </a:p>
          <a:p>
            <a:pPr lvl="2"/>
            <a:r>
              <a:rPr lang="en-US" dirty="0"/>
              <a:t>AESS rep: Visa </a:t>
            </a:r>
            <a:r>
              <a:rPr lang="en-US" dirty="0" err="1"/>
              <a:t>Koivunen</a:t>
            </a:r>
            <a:r>
              <a:rPr lang="en-US" dirty="0"/>
              <a:t>, Vijay Mishra + President</a:t>
            </a:r>
          </a:p>
          <a:p>
            <a:pPr lvl="2"/>
            <a:r>
              <a:rPr lang="en-US" dirty="0" err="1"/>
              <a:t>ComSoc</a:t>
            </a:r>
            <a:r>
              <a:rPr lang="en-US" dirty="0"/>
              <a:t> rep: Sun </a:t>
            </a:r>
            <a:r>
              <a:rPr lang="en-US" dirty="0" err="1"/>
              <a:t>Sumei</a:t>
            </a:r>
            <a:r>
              <a:rPr lang="en-US" dirty="0"/>
              <a:t> and Gerhard </a:t>
            </a:r>
            <a:r>
              <a:rPr lang="en-US" dirty="0" err="1"/>
              <a:t>Fettweis</a:t>
            </a:r>
            <a:r>
              <a:rPr lang="en-US" dirty="0"/>
              <a:t>+ President</a:t>
            </a:r>
          </a:p>
          <a:p>
            <a:pPr lvl="2"/>
            <a:r>
              <a:rPr lang="en-US" dirty="0"/>
              <a:t>SPS rep: Tsung-Hui Chang and Nuria Gonzales </a:t>
            </a:r>
            <a:r>
              <a:rPr lang="en-US" dirty="0" err="1"/>
              <a:t>Prelcic</a:t>
            </a:r>
            <a:r>
              <a:rPr lang="en-US" dirty="0"/>
              <a:t> + President</a:t>
            </a:r>
          </a:p>
          <a:p>
            <a:pPr lvl="1"/>
            <a:r>
              <a:rPr lang="en-US" b="1" dirty="0"/>
              <a:t>The steering committee met already twice on-line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419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F24B239-6693-A84C-9DB7-7A13F2C50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Challenges &amp; Issues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BD8AA7E-6C3E-E644-8FA6-6E720DB3CBD8}"/>
              </a:ext>
            </a:extLst>
          </p:cNvPr>
          <p:cNvSpPr txBox="1">
            <a:spLocks/>
          </p:cNvSpPr>
          <p:nvPr/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are the blockers or challenges that are preventing you from accomplishing the short and long-term objectives?</a:t>
            </a:r>
          </a:p>
          <a:p>
            <a:endParaRPr lang="en-US" b="1" dirty="0"/>
          </a:p>
          <a:p>
            <a:r>
              <a:rPr lang="en-US" b="1" dirty="0"/>
              <a:t>Time</a:t>
            </a:r>
          </a:p>
          <a:p>
            <a:r>
              <a:rPr lang="en-US" b="1" dirty="0"/>
              <a:t>Other People’s Time</a:t>
            </a:r>
          </a:p>
          <a:p>
            <a:r>
              <a:rPr lang="en-US" b="1" dirty="0"/>
              <a:t>IEEE CEE People’s Time</a:t>
            </a:r>
          </a:p>
          <a:p>
            <a:endParaRPr lang="en-US" b="1" dirty="0"/>
          </a:p>
          <a:p>
            <a:r>
              <a:rPr lang="en-US" b="1" dirty="0"/>
              <a:t>… but we’ll do our best to launch a successful conference in 2026  </a:t>
            </a:r>
            <a:r>
              <a:rPr lang="en-US" b="1" dirty="0">
                <a:sym typeface="Wingdings" panose="05000000000000000000" pitchFamily="2" charset="2"/>
              </a:rPr>
              <a:t>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40956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203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LucidaGrande</vt:lpstr>
      <vt:lpstr>Wingdings</vt:lpstr>
      <vt:lpstr>Office Theme</vt:lpstr>
      <vt:lpstr>Presentazione standard di PowerPoint</vt:lpstr>
      <vt:lpstr>2025 Short-Term Goals</vt:lpstr>
      <vt:lpstr>Current Challenges &amp;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Maria Greco</cp:lastModifiedBy>
  <cp:revision>52</cp:revision>
  <dcterms:created xsi:type="dcterms:W3CDTF">2020-06-23T20:53:44Z</dcterms:created>
  <dcterms:modified xsi:type="dcterms:W3CDTF">2025-02-24T17:45:34Z</dcterms:modified>
</cp:coreProperties>
</file>