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447" r:id="rId3"/>
    <p:sldId id="449" r:id="rId4"/>
    <p:sldId id="450" r:id="rId5"/>
    <p:sldId id="451" r:id="rId6"/>
    <p:sldId id="448" r:id="rId7"/>
    <p:sldId id="440" r:id="rId8"/>
    <p:sldId id="445" r:id="rId9"/>
    <p:sldId id="44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Industry Relations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Barry C Tilton, P.E., PMP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2025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28 February – March 1, 2025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Big Sky, Montana,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18AC04-0BC8-094D-BBC1-DE44096A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Accomplishments</a:t>
            </a:r>
          </a:p>
          <a:p>
            <a:r>
              <a:rPr lang="en-US" dirty="0"/>
              <a:t>Pending Action Items &amp; Next Steps</a:t>
            </a:r>
          </a:p>
          <a:p>
            <a:r>
              <a:rPr lang="en-US" dirty="0"/>
              <a:t>Current Challenges &amp; Issues</a:t>
            </a:r>
          </a:p>
          <a:p>
            <a:r>
              <a:rPr lang="en-US" dirty="0"/>
              <a:t>Short-Term Goals </a:t>
            </a:r>
          </a:p>
          <a:p>
            <a:r>
              <a:rPr lang="en-US" dirty="0"/>
              <a:t>Long-Term Goals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70D0F-BA11-A04C-89CD-5FA5A2C74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6447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970C5-AABB-684D-AC78-FAA91A514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Supported transition telecon with staff and Stefano to establish role and responsibilities</a:t>
            </a:r>
          </a:p>
          <a:p>
            <a:r>
              <a:rPr lang="en-US" dirty="0"/>
              <a:t>Held kickoff meeting for the 2025 IR Committee to discuss strategy</a:t>
            </a:r>
          </a:p>
          <a:p>
            <a:r>
              <a:rPr lang="en-US" dirty="0"/>
              <a:t>Held discussions with VP Scott Goldstein to discuss industry involvement in DC (DoD, IC portions of Aerospace)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F97467-D4DA-4B4C-B5C4-0F97BE59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255917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2B9CBA-FD3A-898F-A3AE-23A7A1D80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8996215" cy="4988243"/>
          </a:xfrm>
        </p:spPr>
        <p:txBody>
          <a:bodyPr/>
          <a:lstStyle/>
          <a:p>
            <a:r>
              <a:rPr lang="en-US" dirty="0"/>
              <a:t>Awards</a:t>
            </a:r>
          </a:p>
          <a:p>
            <a:pPr lvl="1"/>
            <a:r>
              <a:rPr lang="en-US" dirty="0"/>
              <a:t>Industrial Innovation Award </a:t>
            </a:r>
          </a:p>
          <a:p>
            <a:pPr lvl="2"/>
            <a:r>
              <a:rPr lang="en-US" dirty="0"/>
              <a:t>Chaired by Mila Mihaylova</a:t>
            </a:r>
          </a:p>
          <a:p>
            <a:pPr lvl="2"/>
            <a:r>
              <a:rPr lang="en-US" dirty="0"/>
              <a:t>Two nominations 2025 award are under committee evaluation</a:t>
            </a:r>
          </a:p>
          <a:p>
            <a:pPr lvl="1"/>
            <a:r>
              <a:rPr lang="en-US" dirty="0"/>
              <a:t>Recognition of industry award winners</a:t>
            </a:r>
          </a:p>
          <a:p>
            <a:pPr lvl="2"/>
            <a:r>
              <a:rPr lang="en-US" dirty="0"/>
              <a:t>Working to establish best timing to address broad audience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C3A00-F9EA-1E6E-83E6-08F8583C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member recognition</a:t>
            </a:r>
          </a:p>
        </p:txBody>
      </p:sp>
    </p:spTree>
    <p:extLst>
      <p:ext uri="{BB962C8B-B14F-4D97-AF65-F5344CB8AC3E}">
        <p14:creationId xmlns:p14="http://schemas.microsoft.com/office/powerpoint/2010/main" val="77192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1494-2BC8-FE43-4F18-A4881405D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030676"/>
            <a:ext cx="10618993" cy="4988243"/>
          </a:xfrm>
        </p:spPr>
        <p:txBody>
          <a:bodyPr/>
          <a:lstStyle/>
          <a:p>
            <a:r>
              <a:rPr lang="en-US" sz="2400" dirty="0"/>
              <a:t>AESS Virtual Panel: How to Succeed in Your Engineering Career</a:t>
            </a:r>
          </a:p>
          <a:p>
            <a:pPr lvl="1"/>
            <a:r>
              <a:rPr lang="en-US" sz="2000" dirty="0"/>
              <a:t>First edition</a:t>
            </a:r>
          </a:p>
          <a:p>
            <a:pPr lvl="2"/>
            <a:r>
              <a:rPr lang="en-US" sz="1800" dirty="0"/>
              <a:t>17 March 2023 (90min)</a:t>
            </a:r>
          </a:p>
          <a:p>
            <a:pPr lvl="2"/>
            <a:r>
              <a:rPr lang="en-US" sz="1800" dirty="0"/>
              <a:t>Moderated by Mike Noble</a:t>
            </a:r>
          </a:p>
          <a:p>
            <a:pPr lvl="2"/>
            <a:r>
              <a:rPr lang="en-US" sz="1800" dirty="0"/>
              <a:t>Panelists: Arik Brown, Steven Butler, Stefano Coraluppi, Robert Rassa, Francesca Scire-Scappuzzo</a:t>
            </a:r>
          </a:p>
          <a:p>
            <a:pPr lvl="1"/>
            <a:r>
              <a:rPr lang="en-US" sz="2000" dirty="0"/>
              <a:t>Second edition proposed timing: Spring 2025 </a:t>
            </a:r>
            <a:r>
              <a:rPr lang="en-US" sz="2000" dirty="0">
                <a:solidFill>
                  <a:srgbClr val="FF0000"/>
                </a:solidFill>
              </a:rPr>
              <a:t>(no action taken so far that I am aware of – may need to move timing but definitely get started)</a:t>
            </a:r>
            <a:endParaRPr lang="en-US" sz="2000" dirty="0"/>
          </a:p>
          <a:p>
            <a:r>
              <a:rPr lang="en-US" sz="2400" dirty="0"/>
              <a:t>AESS Virtual Panel: Issues in Autonomy and Defense</a:t>
            </a:r>
          </a:p>
          <a:p>
            <a:pPr lvl="1"/>
            <a:r>
              <a:rPr lang="en-US" sz="2000" dirty="0"/>
              <a:t>Potential panelists</a:t>
            </a:r>
          </a:p>
          <a:p>
            <a:pPr lvl="2"/>
            <a:r>
              <a:rPr lang="en-US" sz="1800" dirty="0"/>
              <a:t>Wolfgang Koch (AESS DL), Ariel Conn (IEEE SA Research Group on Issues of Autonomy for Defense Systems), Matthew Cornick (STR VP), Gokhan Inalhan (AESS DL), Heather </a:t>
            </a:r>
            <a:r>
              <a:rPr lang="en-US" sz="1800" dirty="0" err="1"/>
              <a:t>Roff</a:t>
            </a:r>
            <a:r>
              <a:rPr lang="en-US" sz="1800" dirty="0"/>
              <a:t> (Center for Naval Analyses), etc.</a:t>
            </a:r>
          </a:p>
          <a:p>
            <a:pPr lvl="1"/>
            <a:r>
              <a:rPr lang="en-US" sz="2000" dirty="0"/>
              <a:t>Proposed timing: Fall 2025</a:t>
            </a:r>
          </a:p>
          <a:p>
            <a:r>
              <a:rPr lang="en-US" sz="2400" dirty="0"/>
              <a:t>AESS Conference Industry Panels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3C7CC4-5C48-DEFF-8D43-442D0E78F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AESS panel discussion  (from Fall Meeting)</a:t>
            </a:r>
          </a:p>
        </p:txBody>
      </p:sp>
    </p:spTree>
    <p:extLst>
      <p:ext uri="{BB962C8B-B14F-4D97-AF65-F5344CB8AC3E}">
        <p14:creationId xmlns:p14="http://schemas.microsoft.com/office/powerpoint/2010/main" val="142168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7069E4-31A3-8C44-9C00-BA54DBD19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Transferred action from Stefano </a:t>
            </a:r>
            <a:r>
              <a:rPr lang="en-US" sz="2800" u="none" strike="noStrike" dirty="0" err="1">
                <a:effectLst/>
              </a:rPr>
              <a:t>Coraluppi</a:t>
            </a:r>
            <a:r>
              <a:rPr lang="en-US" sz="2800" u="none" strike="noStrike" dirty="0">
                <a:effectLst/>
              </a:rPr>
              <a:t> -  research what the definition of “industry” is for the Industrial Innovation Award and work with the VP Awards to update the language with TABARC. 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 Plan to discuss at Big Sky on break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D8B5CB-D7EC-8B48-87ED-CBA35D162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 Items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6966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2025 Short-Term Goals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What is the most important goal you want to achieve in 2025?</a:t>
            </a:r>
          </a:p>
          <a:p>
            <a:pPr lvl="1"/>
            <a:r>
              <a:rPr lang="en-US" sz="2400" b="1" dirty="0"/>
              <a:t>Establish industry outreach communications pipeline infrastructure</a:t>
            </a:r>
          </a:p>
          <a:p>
            <a:r>
              <a:rPr lang="en-US" sz="2800" dirty="0"/>
              <a:t>Select 1-3 for this year</a:t>
            </a:r>
          </a:p>
          <a:p>
            <a:pPr lvl="1"/>
            <a:r>
              <a:rPr lang="en-US" sz="2400" dirty="0"/>
              <a:t>Help IEEE-USA establish their “Space Committee” to work policy related issues in our focus areas</a:t>
            </a:r>
          </a:p>
          <a:p>
            <a:pPr lvl="1"/>
            <a:r>
              <a:rPr lang="en-US" sz="2400" dirty="0"/>
              <a:t>Conceptualize YP / Student information concept for industry opportunity</a:t>
            </a:r>
          </a:p>
          <a:p>
            <a:pPr lvl="1"/>
            <a:r>
              <a:rPr lang="en-US" sz="2400" dirty="0"/>
              <a:t>Increase connectivity/interchange with adjacent industry focused Societies (in and out of IEEE)</a:t>
            </a:r>
          </a:p>
          <a:p>
            <a:pPr lvl="1"/>
            <a:endParaRPr lang="en-US" sz="2400" dirty="0"/>
          </a:p>
          <a:p>
            <a:r>
              <a:rPr lang="en-US" sz="2800" dirty="0"/>
              <a:t>What do you need in terms of resources and support to accomplish this goal?</a:t>
            </a:r>
          </a:p>
          <a:p>
            <a:pPr lvl="1"/>
            <a:r>
              <a:rPr lang="en-US" sz="2400" b="1" dirty="0"/>
              <a:t>Funds (amount TBD shortly) to support partnership with IEEE-USA to create a “punch reel” video we can show at conferences, on line and in partner events that highlight AESS potential and scope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Long-Term Goals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1-3 goals that relate to the vision for your area for the next 2-5 years.</a:t>
            </a:r>
          </a:p>
          <a:p>
            <a:r>
              <a:rPr lang="en-US" sz="3200" b="1" dirty="0"/>
              <a:t>Grow </a:t>
            </a:r>
            <a:r>
              <a:rPr lang="en-US" sz="3200" b="1" u="sng" dirty="0"/>
              <a:t>involved</a:t>
            </a:r>
            <a:r>
              <a:rPr lang="en-US" sz="3200" b="1" dirty="0"/>
              <a:t> membership in all aerospace electronic systems areas</a:t>
            </a:r>
          </a:p>
          <a:p>
            <a:r>
              <a:rPr lang="en-US" sz="3200" b="1" dirty="0"/>
              <a:t>Increase industry participation in committee (we overlap with board a lot), conference planning and execution</a:t>
            </a:r>
          </a:p>
          <a:p>
            <a:r>
              <a:rPr lang="en-US" sz="3200" b="1" dirty="0"/>
              <a:t>Engage YP members and educate them on what industry careers offer (vice academia) in entry and growth positions</a:t>
            </a:r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 &amp; Issues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What are the blockers or challenges that are preventing you from accomplishing the short and long-term objectives?</a:t>
            </a:r>
          </a:p>
          <a:p>
            <a:r>
              <a:rPr lang="en-US" sz="2400" b="1" dirty="0"/>
              <a:t>IEEE writ large communicates (outside of publications) in an echo chamber.  </a:t>
            </a:r>
          </a:p>
          <a:p>
            <a:pPr lvl="1"/>
            <a:r>
              <a:rPr lang="en-US" sz="2000" dirty="0"/>
              <a:t>Our “outreach” efforts (e.g. Spectrum) end up in the hands of current members.  The technical publications (while VERY well respected) don’t REQUIRE membership to access – Xplore can provide full content to an industry worker without them having to engage IEEE at all</a:t>
            </a:r>
          </a:p>
          <a:p>
            <a:pPr lvl="1"/>
            <a:r>
              <a:rPr lang="en-US" sz="2000" dirty="0"/>
              <a:t>This results in a static set of volunteers coordinating most activity</a:t>
            </a:r>
          </a:p>
          <a:p>
            <a:r>
              <a:rPr lang="en-US" sz="2400" b="1" dirty="0"/>
              <a:t>AESS despite the name is very much focused on radar</a:t>
            </a:r>
          </a:p>
          <a:p>
            <a:pPr lvl="1"/>
            <a:r>
              <a:rPr lang="en-US" sz="2000" dirty="0"/>
              <a:t>The radar effort is sound and strong, but doesn’t create a path for engagement on:  other remote sensing systems, GNC, avionics and control systems, etc.  Some of these are handled by other societies, but there SHOULD be a strong interface and professional exchange</a:t>
            </a:r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663</Words>
  <Application>Microsoft Macintosh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LucidaGrande</vt:lpstr>
      <vt:lpstr>Wingdings</vt:lpstr>
      <vt:lpstr>Office Theme</vt:lpstr>
      <vt:lpstr>PowerPoint Presentation</vt:lpstr>
      <vt:lpstr>Outline</vt:lpstr>
      <vt:lpstr>Recent Accomplishments</vt:lpstr>
      <vt:lpstr>Industry member recognition</vt:lpstr>
      <vt:lpstr>AESS panel discussion  (from Fall Meeting)</vt:lpstr>
      <vt:lpstr>Pending Action Items &amp; Next Steps</vt:lpstr>
      <vt:lpstr>2025 Short-Term Goals</vt:lpstr>
      <vt:lpstr>Long-Term Goals</vt:lpstr>
      <vt:lpstr>Current Challenges &amp;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Barry Tilton</cp:lastModifiedBy>
  <cp:revision>50</cp:revision>
  <dcterms:created xsi:type="dcterms:W3CDTF">2020-06-23T20:53:44Z</dcterms:created>
  <dcterms:modified xsi:type="dcterms:W3CDTF">2025-02-18T18:58:38Z</dcterms:modified>
</cp:coreProperties>
</file>