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447" r:id="rId3"/>
    <p:sldId id="449" r:id="rId4"/>
    <p:sldId id="450" r:id="rId5"/>
    <p:sldId id="451" r:id="rId6"/>
    <p:sldId id="448" r:id="rId7"/>
    <p:sldId id="440" r:id="rId8"/>
    <p:sldId id="445" r:id="rId9"/>
    <p:sldId id="44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64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F30DD-E43C-CA4B-A5FB-77BBC5ADDAB7}" type="datetimeFigureOut">
              <a:rPr lang="en-US" smtClean="0"/>
              <a:t>2/18/25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0F3D1-4F9A-AB43-BBB2-4BBDABDEC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0FEB-13BF-49E2-AA65-ECB0819A8BC3}"/>
              </a:ext>
            </a:extLst>
          </p:cNvPr>
          <p:cNvSpPr>
            <a:spLocks noGrp="1"/>
          </p:cNvSpPr>
          <p:nvPr userDrawn="1"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FE6A51-0C90-4250-B4B1-2EF2C892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8CE9E921-0597-4FF4-94CC-D20ADC7E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pic>
        <p:nvPicPr>
          <p:cNvPr id="10" name="Picture 9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6EFF700F-D452-40A2-82D4-79EA0689EF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" y="2301364"/>
            <a:ext cx="3726659" cy="19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61CC10-B7D2-596B-AFD0-19760D05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summarize your committees main activities (i.e. conferences, publications, education, member activities, etc.)</a:t>
            </a:r>
          </a:p>
          <a:p>
            <a:pPr lvl="1"/>
            <a:r>
              <a:rPr lang="en-US" dirty="0"/>
              <a:t>Please point out areas and activities that address the SWOT (Strategy, Weaknesses, Opportunities, and Threats) </a:t>
            </a:r>
          </a:p>
          <a:p>
            <a:pPr lvl="1"/>
            <a:r>
              <a:rPr lang="en-US" dirty="0"/>
              <a:t>Define areas that Cross-Committees can strengthen the Opportunities and reduce the Threats.</a:t>
            </a:r>
          </a:p>
        </p:txBody>
      </p:sp>
    </p:spTree>
    <p:extLst>
      <p:ext uri="{BB962C8B-B14F-4D97-AF65-F5344CB8AC3E}">
        <p14:creationId xmlns:p14="http://schemas.microsoft.com/office/powerpoint/2010/main" val="29155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8C4F7AF-98CF-43AB-B43B-1DF54CF9AE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827402" y="2016895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IEEE Aerospace Electronic Systems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VP Industry Relations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Barry C Tilton, P.E., PMP</a:t>
            </a:r>
          </a:p>
          <a:p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2025 AESS Officer Strategic Planning Meeting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28 February – March 1, 2025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Big Sky, Montana, USA</a:t>
            </a:r>
          </a:p>
        </p:txBody>
      </p:sp>
    </p:spTree>
    <p:extLst>
      <p:ext uri="{BB962C8B-B14F-4D97-AF65-F5344CB8AC3E}">
        <p14:creationId xmlns:p14="http://schemas.microsoft.com/office/powerpoint/2010/main" val="260504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18AC04-0BC8-094D-BBC1-DE44096A9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 Accomplishments</a:t>
            </a:r>
          </a:p>
          <a:p>
            <a:r>
              <a:rPr lang="en-US" dirty="0"/>
              <a:t>Pending Action Items &amp; Next Steps</a:t>
            </a:r>
          </a:p>
          <a:p>
            <a:r>
              <a:rPr lang="en-US" dirty="0"/>
              <a:t>Current Challenges &amp; Issues</a:t>
            </a:r>
          </a:p>
          <a:p>
            <a:r>
              <a:rPr lang="en-US" dirty="0"/>
              <a:t>Short-Term Goals </a:t>
            </a:r>
          </a:p>
          <a:p>
            <a:r>
              <a:rPr lang="en-US" dirty="0"/>
              <a:t>Long-Term Goals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A70D0F-BA11-A04C-89CD-5FA5A2C74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26447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E970C5-AABB-684D-AC78-FAA91A514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Supported transition telecon with staff and Stefano to establish role and responsibilities</a:t>
            </a:r>
          </a:p>
          <a:p>
            <a:r>
              <a:rPr lang="en-US" dirty="0"/>
              <a:t>Held kickoff meeting for the 2025 IR Committee to discuss strategy</a:t>
            </a:r>
          </a:p>
          <a:p>
            <a:r>
              <a:rPr lang="en-US" dirty="0"/>
              <a:t>Held discussions with VP Scott Goldstein to discuss industry involvement in DC (DoD, IC portions of Aerospace)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2F97467-D4DA-4B4C-B5C4-0F97BE59D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Accomplishments</a:t>
            </a:r>
          </a:p>
        </p:txBody>
      </p:sp>
    </p:spTree>
    <p:extLst>
      <p:ext uri="{BB962C8B-B14F-4D97-AF65-F5344CB8AC3E}">
        <p14:creationId xmlns:p14="http://schemas.microsoft.com/office/powerpoint/2010/main" val="255917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2B9CBA-FD3A-898F-A3AE-23A7A1D80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8996215" cy="4988243"/>
          </a:xfrm>
        </p:spPr>
        <p:txBody>
          <a:bodyPr/>
          <a:lstStyle/>
          <a:p>
            <a:r>
              <a:rPr lang="en-US" dirty="0"/>
              <a:t>Awards</a:t>
            </a:r>
          </a:p>
          <a:p>
            <a:pPr lvl="1"/>
            <a:r>
              <a:rPr lang="en-US" dirty="0"/>
              <a:t>Industrial Innovation Award </a:t>
            </a:r>
          </a:p>
          <a:p>
            <a:pPr lvl="2"/>
            <a:r>
              <a:rPr lang="en-US" dirty="0"/>
              <a:t>Chaired by Mila Mihaylova</a:t>
            </a:r>
          </a:p>
          <a:p>
            <a:pPr lvl="2"/>
            <a:r>
              <a:rPr lang="en-US" dirty="0"/>
              <a:t>Two nominations 2025 award are under committee evaluation</a:t>
            </a:r>
          </a:p>
          <a:p>
            <a:pPr lvl="1"/>
            <a:r>
              <a:rPr lang="en-US" dirty="0"/>
              <a:t>Recognition of industry award winners</a:t>
            </a:r>
          </a:p>
          <a:p>
            <a:pPr lvl="2"/>
            <a:r>
              <a:rPr lang="en-US" dirty="0"/>
              <a:t>Working to establish best timing to address broad audience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AC3A00-F9EA-1E6E-83E6-08F8583CB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member recognition</a:t>
            </a:r>
          </a:p>
        </p:txBody>
      </p:sp>
    </p:spTree>
    <p:extLst>
      <p:ext uri="{BB962C8B-B14F-4D97-AF65-F5344CB8AC3E}">
        <p14:creationId xmlns:p14="http://schemas.microsoft.com/office/powerpoint/2010/main" val="771929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041494-2BC8-FE43-4F18-A4881405D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030676"/>
            <a:ext cx="10618993" cy="4988243"/>
          </a:xfrm>
        </p:spPr>
        <p:txBody>
          <a:bodyPr/>
          <a:lstStyle/>
          <a:p>
            <a:r>
              <a:rPr lang="en-US" sz="2400" dirty="0"/>
              <a:t>AESS Virtual Panel: How to Succeed in Your Engineering Career</a:t>
            </a:r>
          </a:p>
          <a:p>
            <a:pPr lvl="1"/>
            <a:r>
              <a:rPr lang="en-US" sz="2000" dirty="0"/>
              <a:t>First edition</a:t>
            </a:r>
          </a:p>
          <a:p>
            <a:pPr lvl="2"/>
            <a:r>
              <a:rPr lang="en-US" sz="1800" dirty="0"/>
              <a:t>17 March 2023 (90min)</a:t>
            </a:r>
          </a:p>
          <a:p>
            <a:pPr lvl="2"/>
            <a:r>
              <a:rPr lang="en-US" sz="1800" dirty="0"/>
              <a:t>Moderated by Mike Noble</a:t>
            </a:r>
          </a:p>
          <a:p>
            <a:pPr lvl="2"/>
            <a:r>
              <a:rPr lang="en-US" sz="1800" dirty="0"/>
              <a:t>Panelists: Arik Brown, Steven Butler, Stefano Coraluppi, Robert Rassa, Francesca Scire-Scappuzzo</a:t>
            </a:r>
          </a:p>
          <a:p>
            <a:pPr lvl="1"/>
            <a:r>
              <a:rPr lang="en-US" sz="2000" dirty="0"/>
              <a:t>Second edition proposed timing: Spring 2025 </a:t>
            </a:r>
            <a:r>
              <a:rPr lang="en-US" sz="2000" dirty="0">
                <a:solidFill>
                  <a:srgbClr val="FF0000"/>
                </a:solidFill>
              </a:rPr>
              <a:t>(no action taken so far that I am aware of – may need to move timing but definitely get started)</a:t>
            </a:r>
            <a:endParaRPr lang="en-US" sz="2000" dirty="0"/>
          </a:p>
          <a:p>
            <a:r>
              <a:rPr lang="en-US" sz="2400" dirty="0"/>
              <a:t>AESS Virtual Panel: Issues in Autonomy and Defense</a:t>
            </a:r>
          </a:p>
          <a:p>
            <a:pPr lvl="1"/>
            <a:r>
              <a:rPr lang="en-US" sz="2000" dirty="0"/>
              <a:t>Potential panelists</a:t>
            </a:r>
          </a:p>
          <a:p>
            <a:pPr lvl="2"/>
            <a:r>
              <a:rPr lang="en-US" sz="1800" dirty="0"/>
              <a:t>Wolfgang Koch (AESS DL), Ariel Conn (IEEE SA Research Group on Issues of Autonomy for Defense Systems), Matthew Cornick (STR VP), Gokhan Inalhan (AESS DL), Heather </a:t>
            </a:r>
            <a:r>
              <a:rPr lang="en-US" sz="1800" dirty="0" err="1"/>
              <a:t>Roff</a:t>
            </a:r>
            <a:r>
              <a:rPr lang="en-US" sz="1800" dirty="0"/>
              <a:t> (Center for Naval Analyses), etc.</a:t>
            </a:r>
          </a:p>
          <a:p>
            <a:pPr lvl="1"/>
            <a:r>
              <a:rPr lang="en-US" sz="2000" dirty="0"/>
              <a:t>Proposed timing: Fall 2025</a:t>
            </a:r>
          </a:p>
          <a:p>
            <a:r>
              <a:rPr lang="en-US" sz="2400" dirty="0"/>
              <a:t>AESS Conference Industry Panels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3C7CC4-5C48-DEFF-8D43-442D0E78F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AESS panel discussion  (from Fall Meeting)</a:t>
            </a:r>
          </a:p>
        </p:txBody>
      </p:sp>
    </p:spTree>
    <p:extLst>
      <p:ext uri="{BB962C8B-B14F-4D97-AF65-F5344CB8AC3E}">
        <p14:creationId xmlns:p14="http://schemas.microsoft.com/office/powerpoint/2010/main" val="1421680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7069E4-31A3-8C44-9C00-BA54DBD19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Transferred action from Stefano </a:t>
            </a:r>
            <a:r>
              <a:rPr lang="en-US" sz="2800" u="none" strike="noStrike" dirty="0" err="1">
                <a:effectLst/>
              </a:rPr>
              <a:t>Coraluppi</a:t>
            </a:r>
            <a:r>
              <a:rPr lang="en-US" sz="2800" u="none" strike="noStrike" dirty="0">
                <a:effectLst/>
              </a:rPr>
              <a:t> -  research what the definition of “industry” is for the Industrial Innovation Award and work with the VP Awards to update the language with TABARC. 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/>
              <a:t> Plan to discuss at Big Sky on break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D8B5CB-D7EC-8B48-87ED-CBA35D162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Pending Action Items &amp; Next Steps</a:t>
            </a:r>
          </a:p>
        </p:txBody>
      </p:sp>
    </p:spTree>
    <p:extLst>
      <p:ext uri="{BB962C8B-B14F-4D97-AF65-F5344CB8AC3E}">
        <p14:creationId xmlns:p14="http://schemas.microsoft.com/office/powerpoint/2010/main" val="6966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876EE9E-558D-C8B0-29DA-980C6559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2025 Short-Term Goals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6A6F3AD-B340-39DC-13EF-212BB96622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What is the most important goal you want to achieve in 2025?</a:t>
            </a:r>
          </a:p>
          <a:p>
            <a:pPr lvl="1"/>
            <a:r>
              <a:rPr lang="en-US" sz="2400" b="1" dirty="0"/>
              <a:t>Establish industry outreach communications pipeline infrastructure</a:t>
            </a:r>
          </a:p>
          <a:p>
            <a:r>
              <a:rPr lang="en-US" sz="2800" dirty="0"/>
              <a:t>Select 1-3 for this year</a:t>
            </a:r>
          </a:p>
          <a:p>
            <a:pPr lvl="1"/>
            <a:r>
              <a:rPr lang="en-US" sz="2400" dirty="0"/>
              <a:t>Help IEEE-USA establish their “Space Committee” to work policy related issues in our focus areas</a:t>
            </a:r>
          </a:p>
          <a:p>
            <a:pPr lvl="1"/>
            <a:r>
              <a:rPr lang="en-US" sz="2400" dirty="0"/>
              <a:t>Conceptualize YP / Student information concept for industry opportunity</a:t>
            </a:r>
          </a:p>
          <a:p>
            <a:pPr lvl="1"/>
            <a:r>
              <a:rPr lang="en-US" sz="2400" dirty="0"/>
              <a:t>Increase connectivity/interchange with adjacent industry focused Societies (in and out of IEEE)</a:t>
            </a:r>
          </a:p>
          <a:p>
            <a:pPr lvl="1"/>
            <a:endParaRPr lang="en-US" sz="2400" dirty="0"/>
          </a:p>
          <a:p>
            <a:r>
              <a:rPr lang="en-US" sz="2800" dirty="0"/>
              <a:t>What do you need in terms of resources and support to accomplish this goal?</a:t>
            </a:r>
          </a:p>
          <a:p>
            <a:pPr lvl="1"/>
            <a:r>
              <a:rPr lang="en-US" sz="2400" b="1" dirty="0"/>
              <a:t>Funds (amount TBD shortly) to support partnership with IEEE-USA to create a “punch reel” video we can show at conferences, on line and in partner events that highlight AESS potential and scope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00419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3A7517-BCA8-7D56-46FA-9CB844CA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Long-Term Goals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6888F77-380F-6040-96CC-C5C8E43647D0}"/>
              </a:ext>
            </a:extLst>
          </p:cNvPr>
          <p:cNvSpPr txBox="1">
            <a:spLocks/>
          </p:cNvSpPr>
          <p:nvPr/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1-3 goals that relate to the vision for your area for the next 2-5 years.</a:t>
            </a:r>
          </a:p>
          <a:p>
            <a:r>
              <a:rPr lang="en-US" sz="3200" b="1" dirty="0"/>
              <a:t>Grow </a:t>
            </a:r>
            <a:r>
              <a:rPr lang="en-US" sz="3200" b="1" u="sng" dirty="0"/>
              <a:t>involved</a:t>
            </a:r>
            <a:r>
              <a:rPr lang="en-US" sz="3200" b="1" dirty="0"/>
              <a:t> membership in all aerospace electronic systems areas</a:t>
            </a:r>
          </a:p>
          <a:p>
            <a:r>
              <a:rPr lang="en-US" sz="3200" b="1" dirty="0"/>
              <a:t>Increase industry participation in committee (we overlap with board a lot), conference planning and execution</a:t>
            </a:r>
          </a:p>
          <a:p>
            <a:r>
              <a:rPr lang="en-US" sz="3200" b="1" dirty="0"/>
              <a:t>Engage YP members and educate them on what industry careers offer (vice academia) in entry and growth positions</a:t>
            </a:r>
          </a:p>
        </p:txBody>
      </p:sp>
    </p:spTree>
    <p:extLst>
      <p:ext uri="{BB962C8B-B14F-4D97-AF65-F5344CB8AC3E}">
        <p14:creationId xmlns:p14="http://schemas.microsoft.com/office/powerpoint/2010/main" val="119253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24B239-6693-A84C-9DB7-7A13F2C5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Challenges &amp; Issues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BD8AA7E-6C3E-E644-8FA6-6E720DB3CBD8}"/>
              </a:ext>
            </a:extLst>
          </p:cNvPr>
          <p:cNvSpPr txBox="1">
            <a:spLocks/>
          </p:cNvSpPr>
          <p:nvPr/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What are the blockers or challenges that are preventing you from accomplishing the short and long-term objectives?</a:t>
            </a:r>
          </a:p>
          <a:p>
            <a:r>
              <a:rPr lang="en-US" sz="2400" b="1" dirty="0"/>
              <a:t>IEEE writ large communicates (outside of publications) in an echo chamber.  </a:t>
            </a:r>
          </a:p>
          <a:p>
            <a:pPr lvl="1"/>
            <a:r>
              <a:rPr lang="en-US" sz="2000" dirty="0"/>
              <a:t>Our “outreach” efforts (e.g. Spectrum) end up in the hands of current members.  The technical publications (while VERY well respected) don’t REQUIRE membership to access – Xplore can provide full content to an industry worker without them having to engage IEEE at all</a:t>
            </a:r>
          </a:p>
          <a:p>
            <a:pPr lvl="1"/>
            <a:r>
              <a:rPr lang="en-US" sz="2000" dirty="0"/>
              <a:t>This results in a static set of volunteers coordinating most activity</a:t>
            </a:r>
          </a:p>
          <a:p>
            <a:r>
              <a:rPr lang="en-US" sz="2400" b="1" dirty="0"/>
              <a:t>AESS despite the name is very much focused on radar</a:t>
            </a:r>
          </a:p>
          <a:p>
            <a:pPr lvl="1"/>
            <a:r>
              <a:rPr lang="en-US" sz="2000" dirty="0"/>
              <a:t>The radar effort is sound and strong, but doesn’t create a path for engagement on:  other remote sensing systems, GNC, avionics and control systems, etc.  Some of these are handled by other societies, but there SHOULD be a strong interface and professional exchange</a:t>
            </a:r>
          </a:p>
        </p:txBody>
      </p:sp>
    </p:spTree>
    <p:extLst>
      <p:ext uri="{BB962C8B-B14F-4D97-AF65-F5344CB8AC3E}">
        <p14:creationId xmlns:p14="http://schemas.microsoft.com/office/powerpoint/2010/main" val="740956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663</Words>
  <Application>Microsoft Macintosh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LucidaGrande</vt:lpstr>
      <vt:lpstr>Wingdings</vt:lpstr>
      <vt:lpstr>Office Theme</vt:lpstr>
      <vt:lpstr>PowerPoint Presentation</vt:lpstr>
      <vt:lpstr>Outline</vt:lpstr>
      <vt:lpstr>Recent Accomplishments</vt:lpstr>
      <vt:lpstr>Industry member recognition</vt:lpstr>
      <vt:lpstr>AESS panel discussion  (from Fall Meeting)</vt:lpstr>
      <vt:lpstr>Pending Action Items &amp; Next Steps</vt:lpstr>
      <vt:lpstr>2025 Short-Term Goals</vt:lpstr>
      <vt:lpstr>Long-Term Goals</vt:lpstr>
      <vt:lpstr>Current Challenges &amp;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Barry Tilton</cp:lastModifiedBy>
  <cp:revision>50</cp:revision>
  <dcterms:created xsi:type="dcterms:W3CDTF">2020-06-23T20:53:44Z</dcterms:created>
  <dcterms:modified xsi:type="dcterms:W3CDTF">2025-02-18T18:58:38Z</dcterms:modified>
</cp:coreProperties>
</file>