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2" r:id="rId2"/>
    <p:sldId id="447" r:id="rId3"/>
    <p:sldId id="449" r:id="rId4"/>
    <p:sldId id="450" r:id="rId5"/>
    <p:sldId id="452" r:id="rId6"/>
    <p:sldId id="448" r:id="rId7"/>
    <p:sldId id="440" r:id="rId8"/>
    <p:sldId id="445" r:id="rId9"/>
    <p:sldId id="446" r:id="rId10"/>
    <p:sldId id="511" r:id="rId11"/>
    <p:sldId id="512" r:id="rId12"/>
    <p:sldId id="567" r:id="rId13"/>
    <p:sldId id="568" r:id="rId14"/>
    <p:sldId id="569" r:id="rId15"/>
    <p:sldId id="570" r:id="rId16"/>
    <p:sldId id="547" r:id="rId17"/>
    <p:sldId id="571" r:id="rId18"/>
    <p:sldId id="5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80696" autoAdjust="0"/>
  </p:normalViewPr>
  <p:slideViewPr>
    <p:cSldViewPr snapToGrid="0">
      <p:cViewPr varScale="1">
        <p:scale>
          <a:sx n="71" d="100"/>
          <a:sy n="71" d="100"/>
        </p:scale>
        <p:origin x="87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2/23/2025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 provided by Operations Manager via email</a:t>
            </a:r>
          </a:p>
          <a:p>
            <a:r>
              <a:rPr lang="en-US" dirty="0"/>
              <a:t>Review of outstanding action items and next steps</a:t>
            </a:r>
          </a:p>
          <a:p>
            <a:endParaRPr lang="en-AU" dirty="0"/>
          </a:p>
        </p:txBody>
      </p:sp>
      <p:sp>
        <p:nvSpPr>
          <p:cNvPr id="4" name="Slide Number Placeholder 3"/>
          <p:cNvSpPr>
            <a:spLocks noGrp="1"/>
          </p:cNvSpPr>
          <p:nvPr>
            <p:ph type="sldNum" sz="quarter" idx="5"/>
          </p:nvPr>
        </p:nvSpPr>
        <p:spPr/>
        <p:txBody>
          <a:bodyPr/>
          <a:lstStyle/>
          <a:p>
            <a:fld id="{9140F3D1-4F9A-AB43-BBB2-4BBDABDECCA1}" type="slidenum">
              <a:rPr lang="en-US" smtClean="0"/>
              <a:t>6</a:t>
            </a:fld>
            <a:endParaRPr lang="en-US"/>
          </a:p>
        </p:txBody>
      </p:sp>
    </p:spTree>
    <p:extLst>
      <p:ext uri="{BB962C8B-B14F-4D97-AF65-F5344CB8AC3E}">
        <p14:creationId xmlns:p14="http://schemas.microsoft.com/office/powerpoint/2010/main" val="3114015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most important goal you want to achieve in 2025?</a:t>
            </a:r>
          </a:p>
          <a:p>
            <a:r>
              <a:rPr lang="en-US" dirty="0"/>
              <a:t>Select 1-3 for this year</a:t>
            </a:r>
          </a:p>
          <a:p>
            <a:r>
              <a:rPr lang="en-US" dirty="0"/>
              <a:t>What do you need in terms of resources and support to accomplish this goal?</a:t>
            </a:r>
          </a:p>
          <a:p>
            <a:endParaRPr lang="en-AU" dirty="0"/>
          </a:p>
        </p:txBody>
      </p:sp>
      <p:sp>
        <p:nvSpPr>
          <p:cNvPr id="4" name="Slide Number Placeholder 3"/>
          <p:cNvSpPr>
            <a:spLocks noGrp="1"/>
          </p:cNvSpPr>
          <p:nvPr>
            <p:ph type="sldNum" sz="quarter" idx="5"/>
          </p:nvPr>
        </p:nvSpPr>
        <p:spPr/>
        <p:txBody>
          <a:bodyPr/>
          <a:lstStyle/>
          <a:p>
            <a:fld id="{9140F3D1-4F9A-AB43-BBB2-4BBDABDECCA1}" type="slidenum">
              <a:rPr lang="en-US" smtClean="0"/>
              <a:t>7</a:t>
            </a:fld>
            <a:endParaRPr lang="en-US"/>
          </a:p>
        </p:txBody>
      </p:sp>
    </p:spTree>
    <p:extLst>
      <p:ext uri="{BB962C8B-B14F-4D97-AF65-F5344CB8AC3E}">
        <p14:creationId xmlns:p14="http://schemas.microsoft.com/office/powerpoint/2010/main" val="3294341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1-3 goals that relate to the vision for your area for the next 2-5 years.</a:t>
            </a:r>
            <a:endParaRPr lang="en-US" b="1" dirty="0"/>
          </a:p>
          <a:p>
            <a:endParaRPr lang="en-AU" dirty="0"/>
          </a:p>
        </p:txBody>
      </p:sp>
      <p:sp>
        <p:nvSpPr>
          <p:cNvPr id="4" name="Slide Number Placeholder 3"/>
          <p:cNvSpPr>
            <a:spLocks noGrp="1"/>
          </p:cNvSpPr>
          <p:nvPr>
            <p:ph type="sldNum" sz="quarter" idx="5"/>
          </p:nvPr>
        </p:nvSpPr>
        <p:spPr/>
        <p:txBody>
          <a:bodyPr/>
          <a:lstStyle/>
          <a:p>
            <a:fld id="{9140F3D1-4F9A-AB43-BBB2-4BBDABDECCA1}" type="slidenum">
              <a:rPr lang="en-US" smtClean="0"/>
              <a:t>8</a:t>
            </a:fld>
            <a:endParaRPr lang="en-US"/>
          </a:p>
        </p:txBody>
      </p:sp>
    </p:spTree>
    <p:extLst>
      <p:ext uri="{BB962C8B-B14F-4D97-AF65-F5344CB8AC3E}">
        <p14:creationId xmlns:p14="http://schemas.microsoft.com/office/powerpoint/2010/main" val="719752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are the blockers or challenges that are preventing you from accomplishing the short and long-term objectives?</a:t>
            </a:r>
            <a:endParaRPr lang="en-US" b="1" dirty="0"/>
          </a:p>
          <a:p>
            <a:endParaRPr lang="en-AU" dirty="0"/>
          </a:p>
        </p:txBody>
      </p:sp>
      <p:sp>
        <p:nvSpPr>
          <p:cNvPr id="4" name="Slide Number Placeholder 3"/>
          <p:cNvSpPr>
            <a:spLocks noGrp="1"/>
          </p:cNvSpPr>
          <p:nvPr>
            <p:ph type="sldNum" sz="quarter" idx="5"/>
          </p:nvPr>
        </p:nvSpPr>
        <p:spPr/>
        <p:txBody>
          <a:bodyPr/>
          <a:lstStyle/>
          <a:p>
            <a:fld id="{9140F3D1-4F9A-AB43-BBB2-4BBDABDECCA1}" type="slidenum">
              <a:rPr lang="en-US" smtClean="0"/>
              <a:t>9</a:t>
            </a:fld>
            <a:endParaRPr lang="en-US"/>
          </a:p>
        </p:txBody>
      </p:sp>
    </p:spTree>
    <p:extLst>
      <p:ext uri="{BB962C8B-B14F-4D97-AF65-F5344CB8AC3E}">
        <p14:creationId xmlns:p14="http://schemas.microsoft.com/office/powerpoint/2010/main" val="177106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9140F3D1-4F9A-AB43-BBB2-4BBDABDECCA1}" type="slidenum">
              <a:rPr lang="en-US" smtClean="0"/>
              <a:t>15</a:t>
            </a:fld>
            <a:endParaRPr lang="en-US"/>
          </a:p>
        </p:txBody>
      </p:sp>
    </p:spTree>
    <p:extLst>
      <p:ext uri="{BB962C8B-B14F-4D97-AF65-F5344CB8AC3E}">
        <p14:creationId xmlns:p14="http://schemas.microsoft.com/office/powerpoint/2010/main" val="2201327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2/23/2025</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document/d/1qVD3_BJ5_8pvyqPd2ZLXTPmbnXGscFLcSGmsDELu38U/edit?tab=t.0"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181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IEEE Aerospace Electronic Systems</a:t>
            </a:r>
            <a:br>
              <a:rPr lang="en-US" sz="3600" dirty="0">
                <a:solidFill>
                  <a:schemeClr val="bg1"/>
                </a:solidFill>
              </a:rPr>
            </a:br>
            <a:r>
              <a:rPr lang="en-US" sz="3200" dirty="0">
                <a:solidFill>
                  <a:schemeClr val="bg1"/>
                </a:solidFill>
              </a:rPr>
              <a:t>VP Publications</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Luke Rosenberg</a:t>
            </a:r>
          </a:p>
          <a:p>
            <a:endParaRPr lang="en-US" sz="1300" dirty="0">
              <a:solidFill>
                <a:schemeClr val="bg1">
                  <a:lumMod val="85000"/>
                </a:schemeClr>
              </a:solidFill>
            </a:endParaRPr>
          </a:p>
          <a:p>
            <a:r>
              <a:rPr lang="en-US" sz="2200" dirty="0">
                <a:solidFill>
                  <a:schemeClr val="bg1">
                    <a:lumMod val="85000"/>
                  </a:schemeClr>
                </a:solidFill>
              </a:rPr>
              <a:t>2025 AESS Officer Strategic Planning Meeting</a:t>
            </a:r>
          </a:p>
          <a:p>
            <a:r>
              <a:rPr lang="en-US" sz="2200" dirty="0">
                <a:solidFill>
                  <a:schemeClr val="bg1">
                    <a:lumMod val="85000"/>
                  </a:schemeClr>
                </a:solidFill>
              </a:rPr>
              <a:t>28 February – March 1, 2025</a:t>
            </a:r>
          </a:p>
          <a:p>
            <a:r>
              <a:rPr lang="en-US" sz="2200" dirty="0">
                <a:solidFill>
                  <a:schemeClr val="bg1">
                    <a:lumMod val="85000"/>
                  </a:schemeClr>
                </a:solidFill>
              </a:rPr>
              <a:t>Big Sky, Montana, USA</a:t>
            </a:r>
          </a:p>
        </p:txBody>
      </p:sp>
    </p:spTree>
    <p:extLst>
      <p:ext uri="{BB962C8B-B14F-4D97-AF65-F5344CB8AC3E}">
        <p14:creationId xmlns:p14="http://schemas.microsoft.com/office/powerpoint/2010/main" val="2605045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19986-53B6-0ECF-C1BE-89E2F83FE1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92D440-1DC4-C1B0-B48B-05F64999F76F}"/>
              </a:ext>
            </a:extLst>
          </p:cNvPr>
          <p:cNvSpPr>
            <a:spLocks noGrp="1"/>
          </p:cNvSpPr>
          <p:nvPr>
            <p:ph type="title"/>
          </p:nvPr>
        </p:nvSpPr>
        <p:spPr>
          <a:xfrm>
            <a:off x="831850" y="1709739"/>
            <a:ext cx="10515600" cy="2024062"/>
          </a:xfrm>
        </p:spPr>
        <p:txBody>
          <a:bodyPr/>
          <a:lstStyle/>
          <a:p>
            <a:pPr lvl="1"/>
            <a:r>
              <a:rPr lang="en-US" sz="6000" dirty="0">
                <a:effectLst/>
                <a:latin typeface="Aptos" panose="020B0004020202020204" pitchFamily="34" charset="0"/>
                <a:ea typeface="Aptos" panose="020B0004020202020204" pitchFamily="34" charset="0"/>
                <a:cs typeface="Times New Roman" panose="02020603050405020304" pitchFamily="18" charset="0"/>
              </a:rPr>
              <a:t>TAES editorial process and structural change</a:t>
            </a:r>
          </a:p>
        </p:txBody>
      </p:sp>
      <p:sp>
        <p:nvSpPr>
          <p:cNvPr id="3" name="Text Placeholder 2">
            <a:extLst>
              <a:ext uri="{FF2B5EF4-FFF2-40B4-BE49-F238E27FC236}">
                <a16:creationId xmlns:a16="http://schemas.microsoft.com/office/drawing/2014/main" id="{355BD1FA-23F6-3411-56B4-5281B8756A94}"/>
              </a:ext>
            </a:extLst>
          </p:cNvPr>
          <p:cNvSpPr>
            <a:spLocks noGrp="1"/>
          </p:cNvSpPr>
          <p:nvPr>
            <p:ph type="body" idx="1"/>
          </p:nvPr>
        </p:nvSpPr>
        <p:spPr/>
        <p:txBody>
          <a:bodyPr/>
          <a:lstStyle/>
          <a:p>
            <a:r>
              <a:rPr lang="en-AU" dirty="0"/>
              <a:t>Prepared by </a:t>
            </a:r>
            <a:r>
              <a:rPr lang="en-AU" dirty="0" err="1"/>
              <a:t>Gokhan</a:t>
            </a:r>
            <a:r>
              <a:rPr lang="en-AU" dirty="0"/>
              <a:t> </a:t>
            </a:r>
            <a:r>
              <a:rPr lang="en-AU" dirty="0" err="1"/>
              <a:t>Inalhan</a:t>
            </a:r>
            <a:endParaRPr lang="en-TR" dirty="0"/>
          </a:p>
        </p:txBody>
      </p:sp>
    </p:spTree>
    <p:extLst>
      <p:ext uri="{BB962C8B-B14F-4D97-AF65-F5344CB8AC3E}">
        <p14:creationId xmlns:p14="http://schemas.microsoft.com/office/powerpoint/2010/main" val="334633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87D57C-7509-B5CE-CEB4-997C8225EA78}"/>
              </a:ext>
            </a:extLst>
          </p:cNvPr>
          <p:cNvSpPr>
            <a:spLocks noGrp="1"/>
          </p:cNvSpPr>
          <p:nvPr>
            <p:ph idx="1"/>
          </p:nvPr>
        </p:nvSpPr>
        <p:spPr>
          <a:xfrm>
            <a:off x="315707" y="1188720"/>
            <a:ext cx="10618993" cy="4988243"/>
          </a:xfrm>
          <a:prstGeom prst="rect">
            <a:avLst/>
          </a:prstGeom>
        </p:spPr>
        <p:txBody>
          <a:bodyPr/>
          <a:lstStyle/>
          <a:p>
            <a:r>
              <a:rPr lang="en-US" dirty="0"/>
              <a:t>Thematic area (collection of technical areas) creation</a:t>
            </a:r>
          </a:p>
          <a:p>
            <a:r>
              <a:rPr lang="en-US" dirty="0"/>
              <a:t>EiC – </a:t>
            </a:r>
            <a:r>
              <a:rPr lang="en-US" dirty="0" err="1"/>
              <a:t>AEiCs</a:t>
            </a:r>
            <a:r>
              <a:rPr lang="en-US" dirty="0"/>
              <a:t> (thematic leads)  - SE (technical area leads) – AE structure and workflow process</a:t>
            </a:r>
          </a:p>
          <a:p>
            <a:r>
              <a:rPr lang="en-US" dirty="0"/>
              <a:t>Assignment of multiple SEs for high volume tracks</a:t>
            </a:r>
          </a:p>
          <a:p>
            <a:endParaRPr lang="en-TR" dirty="0"/>
          </a:p>
        </p:txBody>
      </p:sp>
      <p:sp>
        <p:nvSpPr>
          <p:cNvPr id="3" name="Title 2">
            <a:extLst>
              <a:ext uri="{FF2B5EF4-FFF2-40B4-BE49-F238E27FC236}">
                <a16:creationId xmlns:a16="http://schemas.microsoft.com/office/drawing/2014/main" id="{332EFF09-C5BF-EA2F-D107-A8BC6F024735}"/>
              </a:ext>
            </a:extLst>
          </p:cNvPr>
          <p:cNvSpPr>
            <a:spLocks noGrp="1"/>
          </p:cNvSpPr>
          <p:nvPr>
            <p:ph type="title"/>
          </p:nvPr>
        </p:nvSpPr>
        <p:spPr/>
        <p:txBody>
          <a:bodyPr/>
          <a:lstStyle/>
          <a:p>
            <a:r>
              <a:rPr lang="en-US" sz="2800" dirty="0"/>
              <a:t>TAES editorial process and structural change </a:t>
            </a:r>
            <a:br>
              <a:rPr lang="en-US" sz="2800" dirty="0"/>
            </a:br>
            <a:endParaRPr lang="en-TR" sz="2800" dirty="0"/>
          </a:p>
        </p:txBody>
      </p:sp>
      <p:pic>
        <p:nvPicPr>
          <p:cNvPr id="5" name="Picture 4">
            <a:extLst>
              <a:ext uri="{FF2B5EF4-FFF2-40B4-BE49-F238E27FC236}">
                <a16:creationId xmlns:a16="http://schemas.microsoft.com/office/drawing/2014/main" id="{F2D031A7-34C2-C943-649D-2054FE23E46F}"/>
              </a:ext>
            </a:extLst>
          </p:cNvPr>
          <p:cNvPicPr>
            <a:picLocks noChangeAspect="1"/>
          </p:cNvPicPr>
          <p:nvPr/>
        </p:nvPicPr>
        <p:blipFill>
          <a:blip r:embed="rId2">
            <a:extLst>
              <a:ext uri="{28A0092B-C50C-407E-A947-70E740481C1C}">
                <a14:useLocalDpi xmlns:a14="http://schemas.microsoft.com/office/drawing/2010/main" val="0"/>
              </a:ext>
            </a:extLst>
          </a:blip>
          <a:srcRect l="-143" t="20202" r="36561" b="4554"/>
          <a:stretch/>
        </p:blipFill>
        <p:spPr>
          <a:xfrm>
            <a:off x="1117170" y="3171397"/>
            <a:ext cx="9462067" cy="3005566"/>
          </a:xfrm>
          <a:prstGeom prst="rect">
            <a:avLst/>
          </a:prstGeom>
        </p:spPr>
      </p:pic>
    </p:spTree>
    <p:extLst>
      <p:ext uri="{BB962C8B-B14F-4D97-AF65-F5344CB8AC3E}">
        <p14:creationId xmlns:p14="http://schemas.microsoft.com/office/powerpoint/2010/main" val="220600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BB231F-4ACB-7B69-07A2-243B698B630F}"/>
              </a:ext>
            </a:extLst>
          </p:cNvPr>
          <p:cNvSpPr>
            <a:spLocks noGrp="1"/>
          </p:cNvSpPr>
          <p:nvPr>
            <p:ph idx="1"/>
          </p:nvPr>
        </p:nvSpPr>
        <p:spPr/>
        <p:txBody>
          <a:bodyPr/>
          <a:lstStyle/>
          <a:p>
            <a:r>
              <a:rPr lang="en-TR" dirty="0"/>
              <a:t>Radar</a:t>
            </a:r>
          </a:p>
          <a:p>
            <a:r>
              <a:rPr lang="en-TR" dirty="0"/>
              <a:t>Signal Processing</a:t>
            </a:r>
          </a:p>
          <a:p>
            <a:r>
              <a:rPr lang="en-TR" dirty="0"/>
              <a:t>Electronic Warfare</a:t>
            </a:r>
          </a:p>
          <a:p>
            <a:endParaRPr lang="en-TR" dirty="0"/>
          </a:p>
        </p:txBody>
      </p:sp>
      <p:sp>
        <p:nvSpPr>
          <p:cNvPr id="3" name="Title 2">
            <a:extLst>
              <a:ext uri="{FF2B5EF4-FFF2-40B4-BE49-F238E27FC236}">
                <a16:creationId xmlns:a16="http://schemas.microsoft.com/office/drawing/2014/main" id="{329E404E-5683-F94A-408C-6CBC10DD754D}"/>
              </a:ext>
            </a:extLst>
          </p:cNvPr>
          <p:cNvSpPr>
            <a:spLocks noGrp="1"/>
          </p:cNvSpPr>
          <p:nvPr>
            <p:ph type="title"/>
          </p:nvPr>
        </p:nvSpPr>
        <p:spPr/>
        <p:txBody>
          <a:bodyPr/>
          <a:lstStyle/>
          <a:p>
            <a:r>
              <a:rPr lang="en-TR" dirty="0"/>
              <a:t>Radar, SP and EW Thematic Area</a:t>
            </a:r>
          </a:p>
        </p:txBody>
      </p:sp>
    </p:spTree>
    <p:extLst>
      <p:ext uri="{BB962C8B-B14F-4D97-AF65-F5344CB8AC3E}">
        <p14:creationId xmlns:p14="http://schemas.microsoft.com/office/powerpoint/2010/main" val="2471806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04A2EE-0303-3481-82B0-69B5662DEA17}"/>
              </a:ext>
            </a:extLst>
          </p:cNvPr>
          <p:cNvSpPr>
            <a:spLocks noGrp="1"/>
          </p:cNvSpPr>
          <p:nvPr>
            <p:ph idx="1"/>
          </p:nvPr>
        </p:nvSpPr>
        <p:spPr/>
        <p:txBody>
          <a:bodyPr/>
          <a:lstStyle/>
          <a:p>
            <a:r>
              <a:rPr lang="en-TR" dirty="0"/>
              <a:t>G&amp;C</a:t>
            </a:r>
          </a:p>
          <a:p>
            <a:r>
              <a:rPr lang="en-TR" dirty="0"/>
              <a:t>Navigation</a:t>
            </a:r>
          </a:p>
          <a:p>
            <a:r>
              <a:rPr lang="en-TR" dirty="0"/>
              <a:t>Space Systems</a:t>
            </a:r>
          </a:p>
          <a:p>
            <a:r>
              <a:rPr lang="en-TR" dirty="0"/>
              <a:t>Intelligent System</a:t>
            </a:r>
          </a:p>
          <a:p>
            <a:r>
              <a:rPr lang="en-TR" dirty="0"/>
              <a:t>Autonomous Systems</a:t>
            </a:r>
          </a:p>
          <a:p>
            <a:r>
              <a:rPr lang="en-TR" dirty="0"/>
              <a:t>Fault-Tolerant Systems</a:t>
            </a:r>
          </a:p>
          <a:p>
            <a:r>
              <a:rPr lang="en-TR" dirty="0"/>
              <a:t>Avionics Systems</a:t>
            </a:r>
          </a:p>
          <a:p>
            <a:r>
              <a:rPr lang="en-TR" dirty="0"/>
              <a:t>Aerospace Information Systems</a:t>
            </a:r>
          </a:p>
        </p:txBody>
      </p:sp>
      <p:sp>
        <p:nvSpPr>
          <p:cNvPr id="3" name="Title 2">
            <a:extLst>
              <a:ext uri="{FF2B5EF4-FFF2-40B4-BE49-F238E27FC236}">
                <a16:creationId xmlns:a16="http://schemas.microsoft.com/office/drawing/2014/main" id="{47408AB4-D819-5936-7563-80792EA8063D}"/>
              </a:ext>
            </a:extLst>
          </p:cNvPr>
          <p:cNvSpPr>
            <a:spLocks noGrp="1"/>
          </p:cNvSpPr>
          <p:nvPr>
            <p:ph type="title"/>
          </p:nvPr>
        </p:nvSpPr>
        <p:spPr/>
        <p:txBody>
          <a:bodyPr/>
          <a:lstStyle/>
          <a:p>
            <a:r>
              <a:rPr lang="en-TR" dirty="0"/>
              <a:t>GNC and Intelligent Systems Thematic Area</a:t>
            </a:r>
          </a:p>
        </p:txBody>
      </p:sp>
    </p:spTree>
    <p:extLst>
      <p:ext uri="{BB962C8B-B14F-4D97-AF65-F5344CB8AC3E}">
        <p14:creationId xmlns:p14="http://schemas.microsoft.com/office/powerpoint/2010/main" val="1874227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7D7BF6-9A98-A47D-0767-9061D15B3C4C}"/>
              </a:ext>
            </a:extLst>
          </p:cNvPr>
          <p:cNvSpPr>
            <a:spLocks noGrp="1"/>
          </p:cNvSpPr>
          <p:nvPr>
            <p:ph idx="1"/>
          </p:nvPr>
        </p:nvSpPr>
        <p:spPr/>
        <p:txBody>
          <a:bodyPr/>
          <a:lstStyle/>
          <a:p>
            <a:r>
              <a:rPr lang="en-TR" dirty="0"/>
              <a:t>Communication Systems and Networks</a:t>
            </a:r>
          </a:p>
          <a:p>
            <a:r>
              <a:rPr lang="en-TR" dirty="0"/>
              <a:t>Target Tracking and Multisensor Systems</a:t>
            </a:r>
          </a:p>
          <a:p>
            <a:r>
              <a:rPr lang="en-TR" dirty="0"/>
              <a:t>Networked Sensor Systems</a:t>
            </a:r>
          </a:p>
          <a:p>
            <a:r>
              <a:rPr lang="en-TR" dirty="0"/>
              <a:t>Electro-optic and Infrared Systems</a:t>
            </a:r>
          </a:p>
          <a:p>
            <a:r>
              <a:rPr lang="en-TR" dirty="0"/>
              <a:t>Energy Conversion Systems</a:t>
            </a:r>
          </a:p>
          <a:p>
            <a:endParaRPr lang="en-TR" dirty="0"/>
          </a:p>
          <a:p>
            <a:endParaRPr lang="en-TR" dirty="0"/>
          </a:p>
          <a:p>
            <a:endParaRPr lang="en-TR" dirty="0"/>
          </a:p>
        </p:txBody>
      </p:sp>
      <p:sp>
        <p:nvSpPr>
          <p:cNvPr id="3" name="Title 2">
            <a:extLst>
              <a:ext uri="{FF2B5EF4-FFF2-40B4-BE49-F238E27FC236}">
                <a16:creationId xmlns:a16="http://schemas.microsoft.com/office/drawing/2014/main" id="{F344C39B-A523-456C-836F-9FBDB5CC49D9}"/>
              </a:ext>
            </a:extLst>
          </p:cNvPr>
          <p:cNvSpPr>
            <a:spLocks noGrp="1"/>
          </p:cNvSpPr>
          <p:nvPr>
            <p:ph type="title"/>
          </p:nvPr>
        </p:nvSpPr>
        <p:spPr/>
        <p:txBody>
          <a:bodyPr/>
          <a:lstStyle/>
          <a:p>
            <a:r>
              <a:rPr lang="en-TR" dirty="0"/>
              <a:t>Communication and Sensor Fusion Thematic Area</a:t>
            </a:r>
          </a:p>
        </p:txBody>
      </p:sp>
    </p:spTree>
    <p:extLst>
      <p:ext uri="{BB962C8B-B14F-4D97-AF65-F5344CB8AC3E}">
        <p14:creationId xmlns:p14="http://schemas.microsoft.com/office/powerpoint/2010/main" val="1369786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5E7344-09E7-53F8-BEA9-9C139352622C}"/>
              </a:ext>
            </a:extLst>
          </p:cNvPr>
          <p:cNvSpPr>
            <a:spLocks noGrp="1"/>
          </p:cNvSpPr>
          <p:nvPr>
            <p:ph idx="1"/>
          </p:nvPr>
        </p:nvSpPr>
        <p:spPr>
          <a:xfrm>
            <a:off x="487157" y="1017270"/>
            <a:ext cx="10618993" cy="4988243"/>
          </a:xfrm>
        </p:spPr>
        <p:txBody>
          <a:bodyPr/>
          <a:lstStyle/>
          <a:p>
            <a:r>
              <a:rPr lang="en-TR" dirty="0"/>
              <a:t>VP of Technical Publications overseeing the process</a:t>
            </a:r>
          </a:p>
          <a:p>
            <a:r>
              <a:rPr lang="en-TR" dirty="0"/>
              <a:t>Editor-in-Chief</a:t>
            </a:r>
          </a:p>
          <a:p>
            <a:r>
              <a:rPr lang="en-TR" dirty="0"/>
              <a:t>5 Associated Editor-in-Chiefs</a:t>
            </a:r>
          </a:p>
          <a:p>
            <a:pPr lvl="1"/>
            <a:r>
              <a:rPr lang="en-TR" b="1" dirty="0"/>
              <a:t>3 Thematic Area AEiCs </a:t>
            </a:r>
            <a:r>
              <a:rPr lang="en-TR" dirty="0"/>
              <a:t>elected by nomination/self nomination within the S</a:t>
            </a:r>
            <a:r>
              <a:rPr lang="en-US" dirty="0"/>
              <a:t>Es of the thematic area and by EiC</a:t>
            </a:r>
          </a:p>
          <a:p>
            <a:pPr lvl="1"/>
            <a:r>
              <a:rPr lang="en-US" dirty="0"/>
              <a:t>Thematic Area </a:t>
            </a:r>
            <a:r>
              <a:rPr lang="en-US" dirty="0" err="1"/>
              <a:t>AEiC</a:t>
            </a:r>
            <a:r>
              <a:rPr lang="en-US" dirty="0"/>
              <a:t> is elected by the SEs of the thematic area. In case of tie-breaks, further consultation with EiC can be made.</a:t>
            </a:r>
          </a:p>
          <a:p>
            <a:pPr lvl="1"/>
            <a:r>
              <a:rPr lang="en-US" dirty="0"/>
              <a:t>EiC has the ability to decide on stepping down of an </a:t>
            </a:r>
            <a:r>
              <a:rPr lang="en-US" dirty="0" err="1"/>
              <a:t>AEiC</a:t>
            </a:r>
            <a:r>
              <a:rPr lang="en-US" dirty="0"/>
              <a:t> and to request re-election based on not-adequate performance of an </a:t>
            </a:r>
            <a:r>
              <a:rPr lang="en-US" dirty="0" err="1"/>
              <a:t>AEiC</a:t>
            </a:r>
            <a:r>
              <a:rPr lang="en-US" dirty="0"/>
              <a:t>.</a:t>
            </a:r>
          </a:p>
          <a:p>
            <a:pPr lvl="1"/>
            <a:r>
              <a:rPr lang="en-US" b="1" dirty="0"/>
              <a:t>2 Journal </a:t>
            </a:r>
            <a:r>
              <a:rPr lang="en-US" b="1" dirty="0" err="1"/>
              <a:t>AEiCs</a:t>
            </a:r>
            <a:r>
              <a:rPr lang="en-US" b="1" dirty="0"/>
              <a:t> </a:t>
            </a:r>
            <a:r>
              <a:rPr lang="en-US" dirty="0"/>
              <a:t>selected by EiC from SEs and AEs or if needed from candidates outside TAES to help him with the editorial duties within the journal including awards, complaints, </a:t>
            </a:r>
            <a:r>
              <a:rPr lang="en-US" dirty="0" err="1"/>
              <a:t>etc</a:t>
            </a:r>
            <a:r>
              <a:rPr lang="en-US" dirty="0"/>
              <a:t>…</a:t>
            </a:r>
          </a:p>
          <a:p>
            <a:r>
              <a:rPr lang="en-US" dirty="0"/>
              <a:t>SEs (and potentially multiple SEs based on need basis) from each technical area </a:t>
            </a:r>
          </a:p>
          <a:p>
            <a:pPr lvl="1"/>
            <a:endParaRPr lang="en-US" dirty="0"/>
          </a:p>
          <a:p>
            <a:pPr lvl="1"/>
            <a:endParaRPr lang="en-US" dirty="0"/>
          </a:p>
          <a:p>
            <a:pPr lvl="1"/>
            <a:endParaRPr lang="en-TR" dirty="0"/>
          </a:p>
        </p:txBody>
      </p:sp>
      <p:sp>
        <p:nvSpPr>
          <p:cNvPr id="3" name="Title 2">
            <a:extLst>
              <a:ext uri="{FF2B5EF4-FFF2-40B4-BE49-F238E27FC236}">
                <a16:creationId xmlns:a16="http://schemas.microsoft.com/office/drawing/2014/main" id="{5F89A1C7-3F07-5D98-024F-0715573E1F8C}"/>
              </a:ext>
            </a:extLst>
          </p:cNvPr>
          <p:cNvSpPr>
            <a:spLocks noGrp="1"/>
          </p:cNvSpPr>
          <p:nvPr>
            <p:ph type="title"/>
          </p:nvPr>
        </p:nvSpPr>
        <p:spPr/>
        <p:txBody>
          <a:bodyPr/>
          <a:lstStyle/>
          <a:p>
            <a:r>
              <a:rPr lang="en-TR" dirty="0"/>
              <a:t>Editorial Board Structure</a:t>
            </a:r>
          </a:p>
        </p:txBody>
      </p:sp>
    </p:spTree>
    <p:extLst>
      <p:ext uri="{BB962C8B-B14F-4D97-AF65-F5344CB8AC3E}">
        <p14:creationId xmlns:p14="http://schemas.microsoft.com/office/powerpoint/2010/main" val="4153542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C71C80-6D70-91F5-0455-5F75FEBCC938}"/>
              </a:ext>
            </a:extLst>
          </p:cNvPr>
          <p:cNvSpPr>
            <a:spLocks noGrp="1"/>
          </p:cNvSpPr>
          <p:nvPr>
            <p:ph idx="1"/>
          </p:nvPr>
        </p:nvSpPr>
        <p:spPr>
          <a:xfrm>
            <a:off x="409343" y="934878"/>
            <a:ext cx="10618993" cy="5815172"/>
          </a:xfrm>
        </p:spPr>
        <p:txBody>
          <a:bodyPr/>
          <a:lstStyle/>
          <a:p>
            <a:pPr algn="l"/>
            <a:r>
              <a:rPr lang="en-US" b="0" i="0" dirty="0">
                <a:solidFill>
                  <a:srgbClr val="202020"/>
                </a:solidFill>
                <a:effectLst/>
                <a:latin typeface="-apple-system"/>
              </a:rPr>
              <a:t>Admin Completes Checklist</a:t>
            </a:r>
          </a:p>
          <a:p>
            <a:pPr algn="l"/>
            <a:r>
              <a:rPr lang="en-US" b="0" i="0" dirty="0">
                <a:solidFill>
                  <a:srgbClr val="202020"/>
                </a:solidFill>
                <a:effectLst/>
                <a:latin typeface="-apple-system"/>
              </a:rPr>
              <a:t>EIC Assigns Appropriate Thematic Area AEIC</a:t>
            </a:r>
          </a:p>
          <a:p>
            <a:pPr lvl="1"/>
            <a:r>
              <a:rPr lang="en-US" sz="2000" b="0" i="0" dirty="0" err="1">
                <a:solidFill>
                  <a:srgbClr val="202020"/>
                </a:solidFill>
                <a:effectLst/>
                <a:latin typeface="-apple-system"/>
              </a:rPr>
              <a:t>AEiCs</a:t>
            </a:r>
            <a:r>
              <a:rPr lang="en-US" sz="2000" b="0" i="0" dirty="0">
                <a:solidFill>
                  <a:srgbClr val="202020"/>
                </a:solidFill>
                <a:effectLst/>
                <a:latin typeface="-apple-system"/>
              </a:rPr>
              <a:t> should not be doing SE duties as well as they would be acting impartial and as </a:t>
            </a:r>
            <a:r>
              <a:rPr lang="en-US" sz="2000" dirty="0" err="1">
                <a:solidFill>
                  <a:srgbClr val="202020"/>
                </a:solidFill>
                <a:latin typeface="-apple-system"/>
              </a:rPr>
              <a:t>EiCs</a:t>
            </a:r>
            <a:r>
              <a:rPr lang="en-US" sz="2000" dirty="0">
                <a:solidFill>
                  <a:srgbClr val="202020"/>
                </a:solidFill>
                <a:latin typeface="-apple-system"/>
              </a:rPr>
              <a:t> within their thematic area</a:t>
            </a:r>
            <a:endParaRPr lang="en-US" sz="2000" b="0" i="0" dirty="0">
              <a:solidFill>
                <a:srgbClr val="202020"/>
              </a:solidFill>
              <a:effectLst/>
              <a:latin typeface="-apple-system"/>
            </a:endParaRPr>
          </a:p>
          <a:p>
            <a:pPr algn="l"/>
            <a:r>
              <a:rPr lang="en-US" dirty="0" err="1">
                <a:solidFill>
                  <a:srgbClr val="202020"/>
                </a:solidFill>
                <a:latin typeface="-apple-system"/>
              </a:rPr>
              <a:t>A</a:t>
            </a:r>
            <a:r>
              <a:rPr lang="en-US" b="0" i="0" dirty="0" err="1">
                <a:solidFill>
                  <a:srgbClr val="202020"/>
                </a:solidFill>
                <a:effectLst/>
                <a:latin typeface="-apple-system"/>
              </a:rPr>
              <a:t>EiC</a:t>
            </a:r>
            <a:r>
              <a:rPr lang="en-US" b="0" i="0" dirty="0">
                <a:solidFill>
                  <a:srgbClr val="202020"/>
                </a:solidFill>
                <a:effectLst/>
                <a:latin typeface="-apple-system"/>
              </a:rPr>
              <a:t> assigns SE</a:t>
            </a:r>
          </a:p>
          <a:p>
            <a:pPr lvl="1"/>
            <a:r>
              <a:rPr lang="en-US" dirty="0">
                <a:solidFill>
                  <a:srgbClr val="202020"/>
                </a:solidFill>
                <a:latin typeface="-apple-system"/>
              </a:rPr>
              <a:t>EiC can assign SE directly as well if needed</a:t>
            </a:r>
          </a:p>
          <a:p>
            <a:pPr lvl="1"/>
            <a:r>
              <a:rPr lang="en-US" b="0" i="0" dirty="0">
                <a:solidFill>
                  <a:srgbClr val="202020"/>
                </a:solidFill>
                <a:effectLst/>
                <a:latin typeface="-apple-system"/>
              </a:rPr>
              <a:t>EiC is automaticall</a:t>
            </a:r>
            <a:r>
              <a:rPr lang="en-US" dirty="0">
                <a:solidFill>
                  <a:srgbClr val="202020"/>
                </a:solidFill>
                <a:latin typeface="-apple-system"/>
              </a:rPr>
              <a:t>y added in any conversation opened within the journal for him/her to be able to follow/audit internal process if needed</a:t>
            </a:r>
          </a:p>
          <a:p>
            <a:pPr lvl="1"/>
            <a:r>
              <a:rPr lang="en-US" b="0" i="0" dirty="0">
                <a:solidFill>
                  <a:srgbClr val="202020"/>
                </a:solidFill>
                <a:effectLst/>
                <a:latin typeface="-apple-system"/>
              </a:rPr>
              <a:t>Automatic</a:t>
            </a:r>
            <a:r>
              <a:rPr lang="en-US" dirty="0">
                <a:solidFill>
                  <a:srgbClr val="202020"/>
                </a:solidFill>
                <a:latin typeface="-apple-system"/>
              </a:rPr>
              <a:t>/desk reject decisions can be issued by EiC. </a:t>
            </a:r>
            <a:r>
              <a:rPr lang="en-US" dirty="0" err="1">
                <a:solidFill>
                  <a:srgbClr val="202020"/>
                </a:solidFill>
                <a:latin typeface="-apple-system"/>
              </a:rPr>
              <a:t>AEiCs</a:t>
            </a:r>
            <a:r>
              <a:rPr lang="en-US" dirty="0">
                <a:solidFill>
                  <a:srgbClr val="202020"/>
                </a:solidFill>
                <a:latin typeface="-apple-system"/>
              </a:rPr>
              <a:t> can issue desk reject decisions if that option is given by the EiC to the </a:t>
            </a:r>
            <a:r>
              <a:rPr lang="en-US" dirty="0" err="1">
                <a:solidFill>
                  <a:srgbClr val="202020"/>
                </a:solidFill>
                <a:latin typeface="-apple-system"/>
              </a:rPr>
              <a:t>AEiC</a:t>
            </a:r>
            <a:r>
              <a:rPr lang="en-US" dirty="0">
                <a:solidFill>
                  <a:srgbClr val="202020"/>
                </a:solidFill>
                <a:latin typeface="-apple-system"/>
              </a:rPr>
              <a:t>. </a:t>
            </a:r>
            <a:r>
              <a:rPr lang="en-US" dirty="0" err="1">
                <a:solidFill>
                  <a:srgbClr val="202020"/>
                </a:solidFill>
                <a:latin typeface="-apple-system"/>
              </a:rPr>
              <a:t>AEiC</a:t>
            </a:r>
            <a:r>
              <a:rPr lang="en-US" dirty="0">
                <a:solidFill>
                  <a:srgbClr val="202020"/>
                </a:solidFill>
                <a:latin typeface="-apple-system"/>
              </a:rPr>
              <a:t> should stay impartial within the internal consultation and act as an EiC of the thematic area to be able to make such automatic/desk reject decisions. In such cases </a:t>
            </a:r>
            <a:r>
              <a:rPr lang="en-US" dirty="0" err="1">
                <a:solidFill>
                  <a:srgbClr val="202020"/>
                </a:solidFill>
                <a:latin typeface="-apple-system"/>
              </a:rPr>
              <a:t>AEiC</a:t>
            </a:r>
            <a:r>
              <a:rPr lang="en-US" dirty="0">
                <a:solidFill>
                  <a:srgbClr val="202020"/>
                </a:solidFill>
                <a:latin typeface="-apple-system"/>
              </a:rPr>
              <a:t> should ask the SE and AEs to come to consensus while staying impartial as to be able share the consensus.</a:t>
            </a:r>
            <a:endParaRPr lang="en-US" b="0" i="0" dirty="0">
              <a:solidFill>
                <a:srgbClr val="202020"/>
              </a:solidFill>
              <a:effectLst/>
              <a:latin typeface="-apple-system"/>
            </a:endParaRPr>
          </a:p>
          <a:p>
            <a:pPr algn="l"/>
            <a:r>
              <a:rPr lang="en-US" b="0" i="0" dirty="0">
                <a:solidFill>
                  <a:srgbClr val="202020"/>
                </a:solidFill>
                <a:effectLst/>
                <a:latin typeface="-apple-system"/>
              </a:rPr>
              <a:t>SE assigns AE</a:t>
            </a:r>
          </a:p>
          <a:p>
            <a:pPr algn="l"/>
            <a:endParaRPr lang="en-US" sz="2000" b="0" i="0" dirty="0">
              <a:solidFill>
                <a:srgbClr val="202020"/>
              </a:solidFill>
              <a:effectLst/>
              <a:latin typeface="-apple-system"/>
            </a:endParaRPr>
          </a:p>
          <a:p>
            <a:pPr algn="l"/>
            <a:endParaRPr lang="en-US" sz="2000" b="0" i="0" dirty="0">
              <a:solidFill>
                <a:srgbClr val="202020"/>
              </a:solidFill>
              <a:effectLst/>
              <a:latin typeface="-apple-system"/>
            </a:endParaRPr>
          </a:p>
        </p:txBody>
      </p:sp>
      <p:sp>
        <p:nvSpPr>
          <p:cNvPr id="3" name="Title 2">
            <a:extLst>
              <a:ext uri="{FF2B5EF4-FFF2-40B4-BE49-F238E27FC236}">
                <a16:creationId xmlns:a16="http://schemas.microsoft.com/office/drawing/2014/main" id="{26CA7F08-6E15-C563-E7EC-2654F490DD5B}"/>
              </a:ext>
            </a:extLst>
          </p:cNvPr>
          <p:cNvSpPr>
            <a:spLocks noGrp="1"/>
          </p:cNvSpPr>
          <p:nvPr>
            <p:ph type="title"/>
          </p:nvPr>
        </p:nvSpPr>
        <p:spPr/>
        <p:txBody>
          <a:bodyPr/>
          <a:lstStyle/>
          <a:p>
            <a:r>
              <a:rPr lang="en-TR" dirty="0"/>
              <a:t>New Envisioned Editorial Process Structure - I</a:t>
            </a:r>
          </a:p>
        </p:txBody>
      </p:sp>
    </p:spTree>
    <p:extLst>
      <p:ext uri="{BB962C8B-B14F-4D97-AF65-F5344CB8AC3E}">
        <p14:creationId xmlns:p14="http://schemas.microsoft.com/office/powerpoint/2010/main" val="1179335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8C9954-E9C5-20F5-FA0E-DED9E42CD27E}"/>
              </a:ext>
            </a:extLst>
          </p:cNvPr>
          <p:cNvSpPr>
            <a:spLocks noGrp="1"/>
          </p:cNvSpPr>
          <p:nvPr>
            <p:ph idx="1"/>
          </p:nvPr>
        </p:nvSpPr>
        <p:spPr>
          <a:xfrm>
            <a:off x="430007" y="1188720"/>
            <a:ext cx="10618993" cy="4988243"/>
          </a:xfrm>
        </p:spPr>
        <p:txBody>
          <a:bodyPr/>
          <a:lstStyle/>
          <a:p>
            <a:pPr algn="l"/>
            <a:r>
              <a:rPr lang="en-US" b="0" i="0" dirty="0">
                <a:solidFill>
                  <a:srgbClr val="202020"/>
                </a:solidFill>
                <a:effectLst/>
                <a:latin typeface="-apple-system"/>
              </a:rPr>
              <a:t>AE handles reviews</a:t>
            </a:r>
          </a:p>
          <a:p>
            <a:pPr algn="l"/>
            <a:r>
              <a:rPr lang="en-US" dirty="0">
                <a:solidFill>
                  <a:srgbClr val="202020"/>
                </a:solidFill>
                <a:latin typeface="-apple-system"/>
              </a:rPr>
              <a:t>AE gives his/her decision recommendation to SE</a:t>
            </a:r>
          </a:p>
          <a:p>
            <a:pPr lvl="1"/>
            <a:r>
              <a:rPr lang="en-US" b="0" i="0" dirty="0">
                <a:solidFill>
                  <a:srgbClr val="202020"/>
                </a:solidFill>
                <a:effectLst/>
                <a:latin typeface="-apple-system"/>
              </a:rPr>
              <a:t>Internal process of decision V&amp;V : </a:t>
            </a:r>
            <a:r>
              <a:rPr lang="en-US" dirty="0">
                <a:solidFill>
                  <a:srgbClr val="202020"/>
                </a:solidFill>
                <a:latin typeface="-apple-system"/>
              </a:rPr>
              <a:t>SE checks to ensure that the recommendation and the reviews are of high quality and does not have self citation requests, foul language and inappropriate requests/comments</a:t>
            </a:r>
            <a:endParaRPr lang="en-US" b="0" i="0" dirty="0">
              <a:solidFill>
                <a:srgbClr val="202020"/>
              </a:solidFill>
              <a:effectLst/>
              <a:latin typeface="-apple-system"/>
            </a:endParaRPr>
          </a:p>
          <a:p>
            <a:pPr algn="l"/>
            <a:r>
              <a:rPr lang="en-US" b="0" i="0" dirty="0">
                <a:solidFill>
                  <a:srgbClr val="202020"/>
                </a:solidFill>
                <a:effectLst/>
                <a:latin typeface="-apple-system"/>
              </a:rPr>
              <a:t>SE passes high quality AE decision recommendation to EiC and </a:t>
            </a:r>
            <a:r>
              <a:rPr lang="en-US" b="0" i="0" dirty="0" err="1">
                <a:solidFill>
                  <a:srgbClr val="202020"/>
                </a:solidFill>
                <a:effectLst/>
                <a:latin typeface="-apple-system"/>
              </a:rPr>
              <a:t>AEiC</a:t>
            </a:r>
            <a:r>
              <a:rPr lang="en-US" b="0" i="0" dirty="0">
                <a:solidFill>
                  <a:srgbClr val="202020"/>
                </a:solidFill>
                <a:effectLst/>
                <a:latin typeface="-apple-system"/>
              </a:rPr>
              <a:t> for the EiC to confirm the decision</a:t>
            </a:r>
          </a:p>
          <a:p>
            <a:pPr algn="l"/>
            <a:r>
              <a:rPr lang="en-US" b="0" i="0" dirty="0">
                <a:solidFill>
                  <a:srgbClr val="202020"/>
                </a:solidFill>
                <a:effectLst/>
                <a:latin typeface="-apple-system"/>
              </a:rPr>
              <a:t>EiC confirms the fi</a:t>
            </a:r>
            <a:r>
              <a:rPr lang="en-US" dirty="0">
                <a:solidFill>
                  <a:srgbClr val="202020"/>
                </a:solidFill>
                <a:latin typeface="-apple-system"/>
              </a:rPr>
              <a:t>nal decision as per the fact that the EiC is the ultimate responsible for the decision.</a:t>
            </a:r>
          </a:p>
          <a:p>
            <a:pPr lvl="1"/>
            <a:r>
              <a:rPr lang="en-US" dirty="0">
                <a:solidFill>
                  <a:srgbClr val="202020"/>
                </a:solidFill>
                <a:latin typeface="-apple-system"/>
              </a:rPr>
              <a:t>We should want to have a mechanism in which </a:t>
            </a:r>
            <a:r>
              <a:rPr lang="en-US" dirty="0" err="1">
                <a:solidFill>
                  <a:srgbClr val="202020"/>
                </a:solidFill>
                <a:latin typeface="-apple-system"/>
              </a:rPr>
              <a:t>AEiC</a:t>
            </a:r>
            <a:r>
              <a:rPr lang="en-US" dirty="0">
                <a:solidFill>
                  <a:srgbClr val="202020"/>
                </a:solidFill>
                <a:latin typeface="-apple-system"/>
              </a:rPr>
              <a:t> can confirm the final decision if that option is given by EiC to </a:t>
            </a:r>
            <a:r>
              <a:rPr lang="en-US" dirty="0" err="1">
                <a:solidFill>
                  <a:srgbClr val="202020"/>
                </a:solidFill>
                <a:latin typeface="-apple-system"/>
              </a:rPr>
              <a:t>AEiC</a:t>
            </a:r>
            <a:endParaRPr lang="en-US" b="0" i="0" dirty="0">
              <a:solidFill>
                <a:srgbClr val="202020"/>
              </a:solidFill>
              <a:effectLst/>
              <a:latin typeface="-apple-system"/>
            </a:endParaRPr>
          </a:p>
          <a:p>
            <a:endParaRPr lang="en-TR" dirty="0"/>
          </a:p>
        </p:txBody>
      </p:sp>
      <p:sp>
        <p:nvSpPr>
          <p:cNvPr id="3" name="Title 2">
            <a:extLst>
              <a:ext uri="{FF2B5EF4-FFF2-40B4-BE49-F238E27FC236}">
                <a16:creationId xmlns:a16="http://schemas.microsoft.com/office/drawing/2014/main" id="{D75CA23B-DAB5-43E2-F3C4-43F96F017E04}"/>
              </a:ext>
            </a:extLst>
          </p:cNvPr>
          <p:cNvSpPr>
            <a:spLocks noGrp="1"/>
          </p:cNvSpPr>
          <p:nvPr>
            <p:ph type="title"/>
          </p:nvPr>
        </p:nvSpPr>
        <p:spPr/>
        <p:txBody>
          <a:bodyPr/>
          <a:lstStyle/>
          <a:p>
            <a:r>
              <a:rPr lang="en-TR" dirty="0"/>
              <a:t>New Envisioned Editorial Process Structure - II</a:t>
            </a:r>
          </a:p>
        </p:txBody>
      </p:sp>
    </p:spTree>
    <p:extLst>
      <p:ext uri="{BB962C8B-B14F-4D97-AF65-F5344CB8AC3E}">
        <p14:creationId xmlns:p14="http://schemas.microsoft.com/office/powerpoint/2010/main" val="3924079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7011C-A7AC-6FFE-E320-F54CEA3B4E8B}"/>
              </a:ext>
            </a:extLst>
          </p:cNvPr>
          <p:cNvSpPr>
            <a:spLocks noGrp="1"/>
          </p:cNvSpPr>
          <p:nvPr>
            <p:ph idx="1"/>
          </p:nvPr>
        </p:nvSpPr>
        <p:spPr>
          <a:xfrm>
            <a:off x="557007" y="1233170"/>
            <a:ext cx="10618993" cy="4988243"/>
          </a:xfrm>
        </p:spPr>
        <p:txBody>
          <a:bodyPr/>
          <a:lstStyle/>
          <a:p>
            <a:pPr algn="l"/>
            <a:r>
              <a:rPr lang="en-US" b="0" i="0" dirty="0">
                <a:solidFill>
                  <a:srgbClr val="202020"/>
                </a:solidFill>
                <a:effectLst/>
                <a:latin typeface="-apple-system"/>
              </a:rPr>
              <a:t>This will reduce additional workload to the EiC</a:t>
            </a:r>
          </a:p>
          <a:p>
            <a:pPr algn="l"/>
            <a:r>
              <a:rPr lang="en-US" dirty="0">
                <a:solidFill>
                  <a:srgbClr val="202020"/>
                </a:solidFill>
                <a:latin typeface="-apple-system"/>
              </a:rPr>
              <a:t>It </a:t>
            </a:r>
            <a:r>
              <a:rPr lang="en-US" b="0" i="0" dirty="0">
                <a:solidFill>
                  <a:srgbClr val="202020"/>
                </a:solidFill>
                <a:effectLst/>
                <a:latin typeface="-apple-system"/>
              </a:rPr>
              <a:t>will make the EiC system robust as </a:t>
            </a:r>
            <a:r>
              <a:rPr lang="en-US" dirty="0">
                <a:solidFill>
                  <a:srgbClr val="202020"/>
                </a:solidFill>
                <a:latin typeface="-apple-system"/>
              </a:rPr>
              <a:t>E</a:t>
            </a:r>
            <a:r>
              <a:rPr lang="en-US" b="0" i="0" dirty="0">
                <a:solidFill>
                  <a:srgbClr val="202020"/>
                </a:solidFill>
                <a:effectLst/>
                <a:latin typeface="-apple-system"/>
              </a:rPr>
              <a:t>iC might be sick and leave one of the journal </a:t>
            </a:r>
            <a:r>
              <a:rPr lang="en-US" dirty="0" err="1">
                <a:solidFill>
                  <a:srgbClr val="202020"/>
                </a:solidFill>
                <a:latin typeface="-apple-system"/>
              </a:rPr>
              <a:t>A</a:t>
            </a:r>
            <a:r>
              <a:rPr lang="en-US" b="0" i="0" dirty="0" err="1">
                <a:solidFill>
                  <a:srgbClr val="202020"/>
                </a:solidFill>
                <a:effectLst/>
                <a:latin typeface="-apple-system"/>
              </a:rPr>
              <a:t>EiCs</a:t>
            </a:r>
            <a:r>
              <a:rPr lang="en-US" b="0" i="0" dirty="0">
                <a:solidFill>
                  <a:srgbClr val="202020"/>
                </a:solidFill>
                <a:effectLst/>
                <a:latin typeface="-apple-system"/>
              </a:rPr>
              <a:t> in charge</a:t>
            </a:r>
          </a:p>
          <a:p>
            <a:pPr marL="0" indent="0">
              <a:buNone/>
            </a:pPr>
            <a:endParaRPr lang="en-TR" dirty="0"/>
          </a:p>
        </p:txBody>
      </p:sp>
      <p:sp>
        <p:nvSpPr>
          <p:cNvPr id="3" name="Title 2">
            <a:extLst>
              <a:ext uri="{FF2B5EF4-FFF2-40B4-BE49-F238E27FC236}">
                <a16:creationId xmlns:a16="http://schemas.microsoft.com/office/drawing/2014/main" id="{5D9FA90B-94B3-0AB9-52E6-2983E33C842E}"/>
              </a:ext>
            </a:extLst>
          </p:cNvPr>
          <p:cNvSpPr>
            <a:spLocks noGrp="1"/>
          </p:cNvSpPr>
          <p:nvPr>
            <p:ph type="title"/>
          </p:nvPr>
        </p:nvSpPr>
        <p:spPr/>
        <p:txBody>
          <a:bodyPr/>
          <a:lstStyle/>
          <a:p>
            <a:r>
              <a:rPr lang="en-TR" dirty="0"/>
              <a:t>Journal AEiCs</a:t>
            </a:r>
          </a:p>
        </p:txBody>
      </p:sp>
    </p:spTree>
    <p:extLst>
      <p:ext uri="{BB962C8B-B14F-4D97-AF65-F5344CB8AC3E}">
        <p14:creationId xmlns:p14="http://schemas.microsoft.com/office/powerpoint/2010/main" val="361540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18AC04-0BC8-094D-BBC1-DE44096A9025}"/>
              </a:ext>
            </a:extLst>
          </p:cNvPr>
          <p:cNvSpPr>
            <a:spLocks noGrp="1"/>
          </p:cNvSpPr>
          <p:nvPr>
            <p:ph idx="1"/>
          </p:nvPr>
        </p:nvSpPr>
        <p:spPr>
          <a:xfrm>
            <a:off x="683110" y="1234440"/>
            <a:ext cx="10618993" cy="4988243"/>
          </a:xfrm>
        </p:spPr>
        <p:txBody>
          <a:bodyPr/>
          <a:lstStyle/>
          <a:p>
            <a:r>
              <a:rPr lang="en-US" dirty="0"/>
              <a:t>Recent Accomplishments</a:t>
            </a:r>
          </a:p>
          <a:p>
            <a:r>
              <a:rPr lang="en-US" dirty="0"/>
              <a:t>Pending Action Items &amp; Next Steps</a:t>
            </a:r>
          </a:p>
          <a:p>
            <a:r>
              <a:rPr lang="en-US" dirty="0"/>
              <a:t>Current Challenges &amp; Issues</a:t>
            </a:r>
          </a:p>
          <a:p>
            <a:r>
              <a:rPr lang="en-US" dirty="0"/>
              <a:t>Short-Term Goals (Select 1-3 for this Year)</a:t>
            </a:r>
          </a:p>
          <a:p>
            <a:r>
              <a:rPr lang="en-US" dirty="0"/>
              <a:t>Long-Term Goals (Select 1-3 for 5+ Years)</a:t>
            </a:r>
          </a:p>
        </p:txBody>
      </p:sp>
      <p:sp>
        <p:nvSpPr>
          <p:cNvPr id="3" name="Title 2">
            <a:extLst>
              <a:ext uri="{FF2B5EF4-FFF2-40B4-BE49-F238E27FC236}">
                <a16:creationId xmlns:a16="http://schemas.microsoft.com/office/drawing/2014/main" id="{9BA70D0F-BA11-A04C-89CD-5FA5A2C74327}"/>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6447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970C5-AABB-684D-AC78-FAA91A51449F}"/>
              </a:ext>
            </a:extLst>
          </p:cNvPr>
          <p:cNvSpPr>
            <a:spLocks noGrp="1"/>
          </p:cNvSpPr>
          <p:nvPr>
            <p:ph idx="1"/>
          </p:nvPr>
        </p:nvSpPr>
        <p:spPr>
          <a:xfrm>
            <a:off x="283957" y="1137920"/>
            <a:ext cx="10618993" cy="5232400"/>
          </a:xfrm>
        </p:spPr>
        <p:txBody>
          <a:bodyPr/>
          <a:lstStyle/>
          <a:p>
            <a:r>
              <a:rPr lang="en-US" sz="2400" dirty="0"/>
              <a:t>Transition to author portal for TAES and MAES</a:t>
            </a:r>
          </a:p>
          <a:p>
            <a:r>
              <a:rPr lang="en-US" sz="2400" dirty="0"/>
              <a:t>TAES </a:t>
            </a:r>
          </a:p>
          <a:p>
            <a:pPr lvl="1"/>
            <a:r>
              <a:rPr lang="en-US" dirty="0"/>
              <a:t>Handled 4158 papers in 2024!</a:t>
            </a:r>
          </a:p>
          <a:p>
            <a:pPr lvl="1"/>
            <a:r>
              <a:rPr lang="en-US" dirty="0"/>
              <a:t>New structure defined and working with </a:t>
            </a:r>
            <a:r>
              <a:rPr lang="en-US" dirty="0" err="1"/>
              <a:t>ScholarOne</a:t>
            </a:r>
            <a:r>
              <a:rPr lang="en-US" dirty="0"/>
              <a:t> to ensure changes can be reflected online. Some costs involved in </a:t>
            </a:r>
            <a:r>
              <a:rPr lang="en-US" dirty="0" err="1"/>
              <a:t>customising</a:t>
            </a:r>
            <a:r>
              <a:rPr lang="en-US" dirty="0"/>
              <a:t> content.</a:t>
            </a:r>
          </a:p>
          <a:p>
            <a:pPr lvl="1"/>
            <a:r>
              <a:rPr lang="en-US" dirty="0"/>
              <a:t>Next step is to fill new positions.</a:t>
            </a:r>
          </a:p>
          <a:p>
            <a:r>
              <a:rPr lang="en-US" sz="2400" dirty="0"/>
              <a:t>MAES</a:t>
            </a:r>
          </a:p>
          <a:p>
            <a:pPr lvl="1"/>
            <a:r>
              <a:rPr lang="en-US" dirty="0"/>
              <a:t>Website updated with new tutorial and special issue pages.</a:t>
            </a:r>
          </a:p>
          <a:p>
            <a:pPr lvl="1"/>
            <a:r>
              <a:rPr lang="en-US" dirty="0"/>
              <a:t>Advertising strategy developed – working with IEEE (Tim Warder) who liaises with the advertising sales partner (Wiley)</a:t>
            </a:r>
          </a:p>
          <a:p>
            <a:pPr lvl="1"/>
            <a:r>
              <a:rPr lang="en-US" dirty="0"/>
              <a:t>No cost to AESS to pursue advertising</a:t>
            </a:r>
          </a:p>
          <a:p>
            <a:pPr lvl="1"/>
            <a:endParaRPr lang="en-US" dirty="0"/>
          </a:p>
        </p:txBody>
      </p:sp>
      <p:sp>
        <p:nvSpPr>
          <p:cNvPr id="3" name="Title 2">
            <a:extLst>
              <a:ext uri="{FF2B5EF4-FFF2-40B4-BE49-F238E27FC236}">
                <a16:creationId xmlns:a16="http://schemas.microsoft.com/office/drawing/2014/main" id="{B2F97467-D4DA-4B4C-B5C4-0F97BE59D607}"/>
              </a:ext>
            </a:extLst>
          </p:cNvPr>
          <p:cNvSpPr>
            <a:spLocks noGrp="1"/>
          </p:cNvSpPr>
          <p:nvPr>
            <p:ph type="title"/>
          </p:nvPr>
        </p:nvSpPr>
        <p:spPr/>
        <p:txBody>
          <a:bodyPr/>
          <a:lstStyle/>
          <a:p>
            <a:r>
              <a:rPr lang="en-US" dirty="0"/>
              <a:t>Recent Accomplishments</a:t>
            </a:r>
          </a:p>
        </p:txBody>
      </p:sp>
    </p:spTree>
    <p:extLst>
      <p:ext uri="{BB962C8B-B14F-4D97-AF65-F5344CB8AC3E}">
        <p14:creationId xmlns:p14="http://schemas.microsoft.com/office/powerpoint/2010/main" val="255917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2C5784-D9CE-DABB-77C9-3D2619DAA37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35D475-C609-A663-FA46-1A57995C5440}"/>
              </a:ext>
            </a:extLst>
          </p:cNvPr>
          <p:cNvSpPr>
            <a:spLocks noGrp="1"/>
          </p:cNvSpPr>
          <p:nvPr>
            <p:ph idx="1"/>
          </p:nvPr>
        </p:nvSpPr>
        <p:spPr>
          <a:xfrm>
            <a:off x="347457" y="1163320"/>
            <a:ext cx="10980943" cy="4988243"/>
          </a:xfrm>
        </p:spPr>
        <p:txBody>
          <a:bodyPr/>
          <a:lstStyle/>
          <a:p>
            <a:r>
              <a:rPr lang="en-TR" sz="2400" dirty="0"/>
              <a:t>Editor-in-Chief</a:t>
            </a:r>
            <a:r>
              <a:rPr lang="en-AU" sz="2400" dirty="0"/>
              <a:t> (EiC)</a:t>
            </a:r>
            <a:endParaRPr lang="en-TR" sz="2400" dirty="0"/>
          </a:p>
          <a:p>
            <a:r>
              <a:rPr lang="en-TR" sz="2400" dirty="0"/>
              <a:t>5 Associated Editor-in-Chiefs</a:t>
            </a:r>
          </a:p>
          <a:p>
            <a:pPr lvl="1"/>
            <a:r>
              <a:rPr lang="en-TR" b="1" dirty="0"/>
              <a:t>3 Thematic Area AEiCs </a:t>
            </a:r>
            <a:endParaRPr lang="en-AU" b="1" dirty="0"/>
          </a:p>
          <a:p>
            <a:pPr lvl="2"/>
            <a:r>
              <a:rPr lang="en-TR" sz="2400" dirty="0"/>
              <a:t>Radar, </a:t>
            </a:r>
            <a:r>
              <a:rPr lang="en-AU" sz="2400" dirty="0"/>
              <a:t>signal processing</a:t>
            </a:r>
            <a:r>
              <a:rPr lang="en-TR" sz="2400" dirty="0"/>
              <a:t> and </a:t>
            </a:r>
            <a:r>
              <a:rPr lang="en-AU" sz="2400" dirty="0"/>
              <a:t>electronic </a:t>
            </a:r>
            <a:r>
              <a:rPr lang="en-AU" sz="2400" dirty="0" err="1"/>
              <a:t>warefare</a:t>
            </a:r>
            <a:r>
              <a:rPr lang="en-TR" sz="2400" dirty="0"/>
              <a:t> </a:t>
            </a:r>
            <a:endParaRPr lang="en-AU" sz="2400" dirty="0"/>
          </a:p>
          <a:p>
            <a:pPr lvl="2"/>
            <a:r>
              <a:rPr lang="en-AU" sz="2400" dirty="0"/>
              <a:t>Guidance and control a</a:t>
            </a:r>
            <a:r>
              <a:rPr lang="en-TR" sz="2400" dirty="0"/>
              <a:t>nd </a:t>
            </a:r>
            <a:r>
              <a:rPr lang="en-AU" sz="2400" dirty="0" err="1"/>
              <a:t>i</a:t>
            </a:r>
            <a:r>
              <a:rPr lang="en-TR" sz="2400" dirty="0"/>
              <a:t>ntelligent </a:t>
            </a:r>
            <a:r>
              <a:rPr lang="en-AU" sz="2400" dirty="0"/>
              <a:t>s</a:t>
            </a:r>
            <a:r>
              <a:rPr lang="en-TR" sz="2400" dirty="0"/>
              <a:t>ystems </a:t>
            </a:r>
            <a:endParaRPr lang="en-AU" sz="2400" dirty="0"/>
          </a:p>
          <a:p>
            <a:pPr lvl="2"/>
            <a:r>
              <a:rPr lang="en-TR" sz="2400" dirty="0"/>
              <a:t>Communication</a:t>
            </a:r>
            <a:r>
              <a:rPr lang="en-AU" sz="2400" dirty="0"/>
              <a:t>,</a:t>
            </a:r>
            <a:r>
              <a:rPr lang="en-TR" sz="2400" dirty="0"/>
              <a:t> </a:t>
            </a:r>
            <a:r>
              <a:rPr lang="en-AU" sz="2400" dirty="0"/>
              <a:t>tracking and s</a:t>
            </a:r>
            <a:r>
              <a:rPr lang="en-TR" sz="2400" dirty="0"/>
              <a:t>ensor </a:t>
            </a:r>
            <a:r>
              <a:rPr lang="en-AU" sz="2400" dirty="0"/>
              <a:t>f</a:t>
            </a:r>
            <a:r>
              <a:rPr lang="en-TR" sz="2400" dirty="0"/>
              <a:t>usion</a:t>
            </a:r>
            <a:endParaRPr lang="en-US" sz="2400" dirty="0"/>
          </a:p>
          <a:p>
            <a:pPr lvl="1"/>
            <a:r>
              <a:rPr lang="en-US" b="1" dirty="0"/>
              <a:t>2 Journal </a:t>
            </a:r>
            <a:r>
              <a:rPr lang="en-US" b="1" dirty="0" err="1"/>
              <a:t>AEiCs</a:t>
            </a:r>
            <a:r>
              <a:rPr lang="en-US" b="1" dirty="0"/>
              <a:t> </a:t>
            </a:r>
            <a:r>
              <a:rPr lang="en-US" dirty="0"/>
              <a:t>to help EiC with the editorial duties within the journal including awards, complaints, etc.</a:t>
            </a:r>
          </a:p>
          <a:p>
            <a:r>
              <a:rPr lang="en-US" sz="2400" dirty="0"/>
              <a:t>Senior Editors (SE) from each technical area – could be multiple</a:t>
            </a:r>
          </a:p>
          <a:p>
            <a:r>
              <a:rPr lang="en-US" sz="2400" dirty="0"/>
              <a:t>Associate Editors under each SE</a:t>
            </a:r>
          </a:p>
          <a:p>
            <a:r>
              <a:rPr lang="en-US" sz="2400" dirty="0"/>
              <a:t>Detailed slides at end of pack</a:t>
            </a:r>
          </a:p>
          <a:p>
            <a:pPr lvl="1"/>
            <a:endParaRPr lang="en-US" dirty="0"/>
          </a:p>
          <a:p>
            <a:pPr lvl="1"/>
            <a:endParaRPr lang="en-US" dirty="0"/>
          </a:p>
        </p:txBody>
      </p:sp>
      <p:sp>
        <p:nvSpPr>
          <p:cNvPr id="3" name="Title 2">
            <a:extLst>
              <a:ext uri="{FF2B5EF4-FFF2-40B4-BE49-F238E27FC236}">
                <a16:creationId xmlns:a16="http://schemas.microsoft.com/office/drawing/2014/main" id="{DE5CC56C-1F98-CE31-AC53-78AF6C9172CD}"/>
              </a:ext>
            </a:extLst>
          </p:cNvPr>
          <p:cNvSpPr>
            <a:spLocks noGrp="1"/>
          </p:cNvSpPr>
          <p:nvPr>
            <p:ph type="title"/>
          </p:nvPr>
        </p:nvSpPr>
        <p:spPr/>
        <p:txBody>
          <a:bodyPr/>
          <a:lstStyle/>
          <a:p>
            <a:r>
              <a:rPr lang="en-US" dirty="0"/>
              <a:t>TAES structure update</a:t>
            </a:r>
          </a:p>
        </p:txBody>
      </p:sp>
    </p:spTree>
    <p:extLst>
      <p:ext uri="{BB962C8B-B14F-4D97-AF65-F5344CB8AC3E}">
        <p14:creationId xmlns:p14="http://schemas.microsoft.com/office/powerpoint/2010/main" val="391792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1FD14-4246-CED0-1790-EC432C96893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46EA0B-0F4C-7EAA-2D23-33CFE2006CE8}"/>
              </a:ext>
            </a:extLst>
          </p:cNvPr>
          <p:cNvSpPr>
            <a:spLocks noGrp="1"/>
          </p:cNvSpPr>
          <p:nvPr>
            <p:ph idx="1"/>
          </p:nvPr>
        </p:nvSpPr>
        <p:spPr>
          <a:xfrm>
            <a:off x="196850" y="1087120"/>
            <a:ext cx="11372849" cy="5478780"/>
          </a:xfrm>
        </p:spPr>
        <p:txBody>
          <a:bodyPr/>
          <a:lstStyle/>
          <a:p>
            <a:r>
              <a:rPr lang="en-US" sz="2000" dirty="0"/>
              <a:t>Objectives</a:t>
            </a:r>
          </a:p>
          <a:p>
            <a:pPr lvl="1"/>
            <a:r>
              <a:rPr lang="en-US" sz="1800" dirty="0"/>
              <a:t>Consider advertising that is relevant and meaningful to the IEEE MAES audience, and reinforces its premium, authoritative voice and brand positioning in the marketplace. There must be a relevance to the AESS community.</a:t>
            </a:r>
          </a:p>
          <a:p>
            <a:pPr lvl="1"/>
            <a:r>
              <a:rPr lang="en-US" sz="1800" dirty="0"/>
              <a:t>There should be a maximum of 3-4 advertisements in each edition.</a:t>
            </a:r>
          </a:p>
          <a:p>
            <a:pPr lvl="1"/>
            <a:r>
              <a:rPr lang="en-US" sz="1800" dirty="0"/>
              <a:t>Sponsors of conferences will have free advertisement if they meet the criteria: P*S &gt; USD$10K, where P is the AESS financial sponsorship percentage and S is the sponsorship amount. </a:t>
            </a:r>
          </a:p>
          <a:p>
            <a:pPr lvl="1"/>
            <a:r>
              <a:rPr lang="en-US" sz="1800" dirty="0"/>
              <a:t>Maintain premium pricing and revenue that contributes to the operating costs of the magazine and society’s operations, but certainly not at levels that might conflict with maintaining and building the magazine’s brand, voice and audience.</a:t>
            </a:r>
          </a:p>
          <a:p>
            <a:r>
              <a:rPr lang="en-US" sz="2000" dirty="0"/>
              <a:t>Proposed Operating Model</a:t>
            </a:r>
          </a:p>
          <a:p>
            <a:pPr lvl="1"/>
            <a:r>
              <a:rPr lang="en-US" sz="1800" dirty="0"/>
              <a:t>Gain agreement with relevant stakeholders and the AESS board of governors on these parameters.</a:t>
            </a:r>
          </a:p>
          <a:p>
            <a:pPr lvl="1"/>
            <a:r>
              <a:rPr lang="en-US" sz="1800" dirty="0"/>
              <a:t>The Media Group Advertising team will work closely with the IEEE sales partner, Wiley, to identify potential advertisers that fit the above criteria.</a:t>
            </a:r>
          </a:p>
          <a:p>
            <a:pPr lvl="1"/>
            <a:r>
              <a:rPr lang="en-US" sz="1800" b="1" dirty="0"/>
              <a:t>A position will be created on the Board of Governors to match conference </a:t>
            </a:r>
            <a:r>
              <a:rPr lang="en-US" sz="1800" b="1" dirty="0" err="1"/>
              <a:t>organisers</a:t>
            </a:r>
            <a:r>
              <a:rPr lang="en-US" sz="1800" b="1" dirty="0"/>
              <a:t> with the Media Group Advertising team.</a:t>
            </a:r>
          </a:p>
          <a:p>
            <a:pPr lvl="1"/>
            <a:r>
              <a:rPr lang="en-US" sz="1800" dirty="0"/>
              <a:t>Vet specific opportunities that are identified by the sales team with the magazine editorial team to ensure alignment with editorial and business objectives on an ad hoc basis.</a:t>
            </a:r>
          </a:p>
          <a:p>
            <a:r>
              <a:rPr lang="en-US" sz="2200" dirty="0">
                <a:hlinkClick r:id="rId2"/>
              </a:rPr>
              <a:t>Online link</a:t>
            </a:r>
            <a:endParaRPr lang="en-US" sz="2200" dirty="0"/>
          </a:p>
        </p:txBody>
      </p:sp>
      <p:sp>
        <p:nvSpPr>
          <p:cNvPr id="3" name="Title 2">
            <a:extLst>
              <a:ext uri="{FF2B5EF4-FFF2-40B4-BE49-F238E27FC236}">
                <a16:creationId xmlns:a16="http://schemas.microsoft.com/office/drawing/2014/main" id="{28D7478A-245C-FCC9-3DCE-8F0F2D8CC8DF}"/>
              </a:ext>
            </a:extLst>
          </p:cNvPr>
          <p:cNvSpPr>
            <a:spLocks noGrp="1"/>
          </p:cNvSpPr>
          <p:nvPr>
            <p:ph type="title"/>
          </p:nvPr>
        </p:nvSpPr>
        <p:spPr/>
        <p:txBody>
          <a:bodyPr/>
          <a:lstStyle/>
          <a:p>
            <a:r>
              <a:rPr lang="en-US" dirty="0"/>
              <a:t>MAES advertising strategy proposal</a:t>
            </a:r>
          </a:p>
        </p:txBody>
      </p:sp>
    </p:spTree>
    <p:extLst>
      <p:ext uri="{BB962C8B-B14F-4D97-AF65-F5344CB8AC3E}">
        <p14:creationId xmlns:p14="http://schemas.microsoft.com/office/powerpoint/2010/main" val="582760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7069E4-31A3-8C44-9C00-BA54DBD19233}"/>
              </a:ext>
            </a:extLst>
          </p:cNvPr>
          <p:cNvSpPr>
            <a:spLocks noGrp="1"/>
          </p:cNvSpPr>
          <p:nvPr>
            <p:ph idx="1"/>
          </p:nvPr>
        </p:nvSpPr>
        <p:spPr>
          <a:xfrm>
            <a:off x="374127" y="1173480"/>
            <a:ext cx="10618993" cy="4988243"/>
          </a:xfrm>
        </p:spPr>
        <p:txBody>
          <a:bodyPr/>
          <a:lstStyle/>
          <a:p>
            <a:r>
              <a:rPr lang="en-US" sz="2200" dirty="0"/>
              <a:t>All outstanding actions completed</a:t>
            </a:r>
          </a:p>
          <a:p>
            <a:endParaRPr lang="en-US" sz="2200" dirty="0"/>
          </a:p>
          <a:p>
            <a:r>
              <a:rPr lang="en-US" sz="2200" dirty="0"/>
              <a:t>AESS member publication cost</a:t>
            </a:r>
          </a:p>
          <a:p>
            <a:pPr lvl="1"/>
            <a:r>
              <a:rPr lang="en-US" sz="2200" dirty="0"/>
              <a:t>TAES journal cost to be removed for AESS members from 2026.</a:t>
            </a:r>
          </a:p>
          <a:p>
            <a:pPr lvl="1"/>
            <a:r>
              <a:rPr lang="en-US" sz="2200" b="1" dirty="0"/>
              <a:t>Would also like to make conference proceedings free for </a:t>
            </a:r>
            <a:r>
              <a:rPr lang="en-US" sz="2200" b="1"/>
              <a:t>AESS members from 2026.</a:t>
            </a:r>
            <a:endParaRPr lang="en-US" sz="2200" b="1" dirty="0"/>
          </a:p>
          <a:p>
            <a:pPr lvl="2"/>
            <a:r>
              <a:rPr lang="en-US" sz="2200" b="1" dirty="0"/>
              <a:t>2023: </a:t>
            </a:r>
            <a:r>
              <a:rPr lang="en-US" sz="2200" dirty="0"/>
              <a:t>235 @ $20 (AESS member non-student) = $4700</a:t>
            </a:r>
          </a:p>
          <a:p>
            <a:pPr lvl="2"/>
            <a:r>
              <a:rPr lang="en-US" sz="2200" b="1" dirty="0"/>
              <a:t>2024: </a:t>
            </a:r>
            <a:r>
              <a:rPr lang="en-US" sz="2200" dirty="0"/>
              <a:t>265 @ $20 (AESS member non-student) = $5300</a:t>
            </a:r>
          </a:p>
          <a:p>
            <a:endParaRPr lang="en-US" sz="2200" dirty="0"/>
          </a:p>
          <a:p>
            <a:endParaRPr lang="en-US" sz="2200" dirty="0"/>
          </a:p>
        </p:txBody>
      </p:sp>
      <p:sp>
        <p:nvSpPr>
          <p:cNvPr id="3" name="Title 2">
            <a:extLst>
              <a:ext uri="{FF2B5EF4-FFF2-40B4-BE49-F238E27FC236}">
                <a16:creationId xmlns:a16="http://schemas.microsoft.com/office/drawing/2014/main" id="{10D8B5CB-D7EC-8B48-87ED-CBA35D162D24}"/>
              </a:ext>
            </a:extLst>
          </p:cNvPr>
          <p:cNvSpPr>
            <a:spLocks noGrp="1"/>
          </p:cNvSpPr>
          <p:nvPr>
            <p:ph type="title"/>
          </p:nvPr>
        </p:nvSpPr>
        <p:spPr/>
        <p:txBody>
          <a:bodyPr/>
          <a:lstStyle/>
          <a:p>
            <a:r>
              <a:rPr lang="en-US" dirty="0"/>
              <a:t>Pending Action Items &amp; Next Steps</a:t>
            </a:r>
          </a:p>
        </p:txBody>
      </p:sp>
    </p:spTree>
    <p:extLst>
      <p:ext uri="{BB962C8B-B14F-4D97-AF65-F5344CB8AC3E}">
        <p14:creationId xmlns:p14="http://schemas.microsoft.com/office/powerpoint/2010/main" val="6966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2025 Short-Term Goals</a:t>
            </a:r>
            <a:endParaRPr lang="en-US" dirty="0"/>
          </a:p>
        </p:txBody>
      </p:sp>
      <p:sp>
        <p:nvSpPr>
          <p:cNvPr id="5" name="Text Placeholder 2">
            <a:extLst>
              <a:ext uri="{FF2B5EF4-FFF2-40B4-BE49-F238E27FC236}">
                <a16:creationId xmlns:a16="http://schemas.microsoft.com/office/drawing/2014/main" id="{16A6F3AD-B340-39DC-13EF-212BB9662267}"/>
              </a:ext>
            </a:extLst>
          </p:cNvPr>
          <p:cNvSpPr>
            <a:spLocks noGrp="1"/>
          </p:cNvSpPr>
          <p:nvPr>
            <p:ph idx="4294967295"/>
          </p:nvPr>
        </p:nvSpPr>
        <p:spPr>
          <a:xfrm>
            <a:off x="231093" y="1209358"/>
            <a:ext cx="11523027" cy="49879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Goal 1 - TAES improvements</a:t>
            </a:r>
          </a:p>
          <a:p>
            <a:pPr lvl="1"/>
            <a:r>
              <a:rPr lang="en-US" sz="2400" dirty="0"/>
              <a:t>Establish the new TAES structure by filling positions and updating the </a:t>
            </a:r>
            <a:r>
              <a:rPr lang="en-US" sz="2400" dirty="0" err="1"/>
              <a:t>ScholarOne</a:t>
            </a:r>
            <a:r>
              <a:rPr lang="en-US" sz="2400" dirty="0"/>
              <a:t> backend.</a:t>
            </a:r>
          </a:p>
          <a:p>
            <a:pPr lvl="1"/>
            <a:r>
              <a:rPr lang="en-US" sz="2400" dirty="0"/>
              <a:t>Complete the operations manual with the updated changes.</a:t>
            </a:r>
          </a:p>
          <a:p>
            <a:pPr lvl="1"/>
            <a:r>
              <a:rPr lang="en-US" sz="2400" b="1" dirty="0"/>
              <a:t>Funding required to implement </a:t>
            </a:r>
            <a:r>
              <a:rPr lang="en-US" sz="2400" b="1" dirty="0" err="1"/>
              <a:t>ScholarOne</a:t>
            </a:r>
            <a:r>
              <a:rPr lang="en-US" sz="2400" b="1" dirty="0"/>
              <a:t> changes.</a:t>
            </a:r>
          </a:p>
          <a:p>
            <a:r>
              <a:rPr lang="en-US" sz="2400" dirty="0"/>
              <a:t>Goal 2 – MAES improvements</a:t>
            </a:r>
          </a:p>
          <a:p>
            <a:pPr lvl="1"/>
            <a:r>
              <a:rPr lang="en-US" sz="2400" dirty="0"/>
              <a:t>Implement the new MAES advertising strategy.</a:t>
            </a:r>
          </a:p>
          <a:p>
            <a:pPr lvl="1"/>
            <a:r>
              <a:rPr lang="en-US" sz="2400" dirty="0"/>
              <a:t>Update the MAES review process in </a:t>
            </a:r>
            <a:r>
              <a:rPr lang="en-US" sz="2400" dirty="0" err="1"/>
              <a:t>ScholarOne</a:t>
            </a:r>
            <a:r>
              <a:rPr lang="en-US" sz="2400" dirty="0"/>
              <a:t> to separate tutorial and paper reviews.</a:t>
            </a:r>
          </a:p>
          <a:p>
            <a:pPr lvl="1"/>
            <a:r>
              <a:rPr lang="en-US" sz="2400" b="1" dirty="0"/>
              <a:t>Funding required to implement </a:t>
            </a:r>
            <a:r>
              <a:rPr lang="en-US" sz="2400" b="1" dirty="0" err="1"/>
              <a:t>ScholarOne</a:t>
            </a:r>
            <a:r>
              <a:rPr lang="en-US" sz="2400" b="1" dirty="0"/>
              <a:t> changes.</a:t>
            </a:r>
          </a:p>
          <a:p>
            <a:r>
              <a:rPr lang="en-US" sz="2400" dirty="0"/>
              <a:t>Goal 3 - Establish a publication liaison on the </a:t>
            </a:r>
            <a:r>
              <a:rPr lang="en-US" sz="2400" dirty="0" err="1"/>
              <a:t>BoG</a:t>
            </a:r>
            <a:r>
              <a:rPr lang="en-US" sz="2400" dirty="0"/>
              <a:t> conference committee. </a:t>
            </a:r>
          </a:p>
          <a:p>
            <a:pPr lvl="1"/>
            <a:r>
              <a:rPr lang="en-US" sz="2400" dirty="0"/>
              <a:t>Coordinate MAES advertising.</a:t>
            </a:r>
          </a:p>
          <a:p>
            <a:pPr lvl="1"/>
            <a:r>
              <a:rPr lang="en-US" sz="2400" dirty="0"/>
              <a:t>Promote special editions / sections at AESS sponsored conferences.</a:t>
            </a:r>
          </a:p>
          <a:p>
            <a:pPr lvl="1"/>
            <a:endParaRPr lang="en-US" sz="2400" dirty="0"/>
          </a:p>
          <a:p>
            <a:pPr lvl="1"/>
            <a:endParaRPr lang="en-US" sz="2400" dirty="0"/>
          </a:p>
          <a:p>
            <a:pPr lvl="1"/>
            <a:endParaRPr lang="en-US" sz="2400" dirty="0"/>
          </a:p>
          <a:p>
            <a:pPr lvl="1"/>
            <a:endParaRPr lang="en-US" sz="2400" dirty="0"/>
          </a:p>
          <a:p>
            <a:endParaRPr lang="en-US" sz="2400" b="1" dirty="0"/>
          </a:p>
        </p:txBody>
      </p:sp>
    </p:spTree>
    <p:extLst>
      <p:ext uri="{BB962C8B-B14F-4D97-AF65-F5344CB8AC3E}">
        <p14:creationId xmlns:p14="http://schemas.microsoft.com/office/powerpoint/2010/main" val="120041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3A7517-BCA8-7D56-46FA-9CB844CAAB01}"/>
              </a:ext>
            </a:extLst>
          </p:cNvPr>
          <p:cNvSpPr>
            <a:spLocks noGrp="1"/>
          </p:cNvSpPr>
          <p:nvPr>
            <p:ph type="title"/>
          </p:nvPr>
        </p:nvSpPr>
        <p:spPr/>
        <p:txBody>
          <a:bodyPr/>
          <a:lstStyle/>
          <a:p>
            <a:r>
              <a:rPr lang="en-US"/>
              <a:t>Long-Term Goals</a:t>
            </a:r>
            <a:endParaRPr lang="en-US" dirty="0"/>
          </a:p>
        </p:txBody>
      </p:sp>
      <p:sp>
        <p:nvSpPr>
          <p:cNvPr id="7" name="Text Placeholder 2">
            <a:extLst>
              <a:ext uri="{FF2B5EF4-FFF2-40B4-BE49-F238E27FC236}">
                <a16:creationId xmlns:a16="http://schemas.microsoft.com/office/drawing/2014/main" id="{C6888F77-380F-6040-96CC-C5C8E43647D0}"/>
              </a:ext>
            </a:extLst>
          </p:cNvPr>
          <p:cNvSpPr txBox="1">
            <a:spLocks/>
          </p:cNvSpPr>
          <p:nvPr/>
        </p:nvSpPr>
        <p:spPr>
          <a:xfrm>
            <a:off x="298133" y="1224598"/>
            <a:ext cx="10952274"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Goal 1</a:t>
            </a:r>
          </a:p>
          <a:p>
            <a:pPr lvl="1"/>
            <a:r>
              <a:rPr lang="en-US" sz="2400" dirty="0"/>
              <a:t>Ensure new TAES process is working and EiC workload is reduced.</a:t>
            </a:r>
          </a:p>
          <a:p>
            <a:pPr lvl="1"/>
            <a:r>
              <a:rPr lang="en-US" sz="2400" dirty="0"/>
              <a:t>Hold a second TAES SE in-person meeting in 2026 to assess how the journal changes are progressing and discuss and further changes that may be required.</a:t>
            </a:r>
          </a:p>
          <a:p>
            <a:r>
              <a:rPr lang="en-US" sz="2400" dirty="0"/>
              <a:t>Goal 2</a:t>
            </a:r>
          </a:p>
          <a:p>
            <a:pPr lvl="1"/>
            <a:r>
              <a:rPr lang="en-US" sz="2400" dirty="0"/>
              <a:t>Grow the OJSE journal to &gt; 20 papers / year to get an impact factor.</a:t>
            </a:r>
          </a:p>
          <a:p>
            <a:pPr lvl="1"/>
            <a:r>
              <a:rPr lang="en-US" sz="2400" dirty="0"/>
              <a:t>Create more focused special editions i.e. digital twinning</a:t>
            </a:r>
          </a:p>
          <a:p>
            <a:r>
              <a:rPr lang="en-US" sz="2400" dirty="0"/>
              <a:t>Goal 3</a:t>
            </a:r>
          </a:p>
          <a:p>
            <a:pPr lvl="1"/>
            <a:r>
              <a:rPr lang="en-US" sz="2400" dirty="0"/>
              <a:t>Increase the number of special editions / sections for all journals and make them complimentary open access.</a:t>
            </a:r>
          </a:p>
          <a:p>
            <a:pPr lvl="1"/>
            <a:endParaRPr lang="en-US" sz="2400" dirty="0"/>
          </a:p>
          <a:p>
            <a:pPr lvl="1"/>
            <a:endParaRPr lang="en-US" sz="2400" dirty="0"/>
          </a:p>
        </p:txBody>
      </p:sp>
    </p:spTree>
    <p:extLst>
      <p:ext uri="{BB962C8B-B14F-4D97-AF65-F5344CB8AC3E}">
        <p14:creationId xmlns:p14="http://schemas.microsoft.com/office/powerpoint/2010/main" val="119253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24B239-6693-A84C-9DB7-7A13F2C50FAB}"/>
              </a:ext>
            </a:extLst>
          </p:cNvPr>
          <p:cNvSpPr>
            <a:spLocks noGrp="1"/>
          </p:cNvSpPr>
          <p:nvPr>
            <p:ph type="title"/>
          </p:nvPr>
        </p:nvSpPr>
        <p:spPr/>
        <p:txBody>
          <a:bodyPr/>
          <a:lstStyle/>
          <a:p>
            <a:r>
              <a:rPr lang="en-US" dirty="0"/>
              <a:t>Current Challenges &amp; Issues</a:t>
            </a:r>
          </a:p>
        </p:txBody>
      </p:sp>
      <p:sp>
        <p:nvSpPr>
          <p:cNvPr id="8" name="Text Placeholder 2">
            <a:extLst>
              <a:ext uri="{FF2B5EF4-FFF2-40B4-BE49-F238E27FC236}">
                <a16:creationId xmlns:a16="http://schemas.microsoft.com/office/drawing/2014/main" id="{1BD8AA7E-6C3E-E644-8FA6-6E720DB3CBD8}"/>
              </a:ext>
            </a:extLst>
          </p:cNvPr>
          <p:cNvSpPr txBox="1">
            <a:spLocks/>
          </p:cNvSpPr>
          <p:nvPr/>
        </p:nvSpPr>
        <p:spPr>
          <a:xfrm>
            <a:off x="414973" y="130587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OJSE – need to find capture author interest.</a:t>
            </a:r>
          </a:p>
          <a:p>
            <a:r>
              <a:rPr lang="en-US" sz="2400" dirty="0"/>
              <a:t>Special issues / sections – not many authors proposing these. Suggest greater connections through AESS sponsored conferences.</a:t>
            </a:r>
          </a:p>
          <a:p>
            <a:r>
              <a:rPr lang="en-US" sz="2400" dirty="0"/>
              <a:t>Running another SE meeting in 2026 will cost $$</a:t>
            </a:r>
          </a:p>
        </p:txBody>
      </p:sp>
    </p:spTree>
    <p:extLst>
      <p:ext uri="{BB962C8B-B14F-4D97-AF65-F5344CB8AC3E}">
        <p14:creationId xmlns:p14="http://schemas.microsoft.com/office/powerpoint/2010/main" val="740956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1397</Words>
  <Application>Microsoft Office PowerPoint</Application>
  <PresentationFormat>Widescreen</PresentationFormat>
  <Paragraphs>148</Paragraphs>
  <Slides>18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-apple-system</vt:lpstr>
      <vt:lpstr>Aptos</vt:lpstr>
      <vt:lpstr>Arial</vt:lpstr>
      <vt:lpstr>Calibri</vt:lpstr>
      <vt:lpstr>Courier New</vt:lpstr>
      <vt:lpstr>LucidaGrande</vt:lpstr>
      <vt:lpstr>Wingdings</vt:lpstr>
      <vt:lpstr>Office Theme</vt:lpstr>
      <vt:lpstr>PowerPoint Presentation</vt:lpstr>
      <vt:lpstr>Outline</vt:lpstr>
      <vt:lpstr>Recent Accomplishments</vt:lpstr>
      <vt:lpstr>TAES structure update</vt:lpstr>
      <vt:lpstr>MAES advertising strategy proposal</vt:lpstr>
      <vt:lpstr>Pending Action Items &amp; Next Steps</vt:lpstr>
      <vt:lpstr>2025 Short-Term Goals</vt:lpstr>
      <vt:lpstr>Long-Term Goals</vt:lpstr>
      <vt:lpstr>Current Challenges &amp; Issues</vt:lpstr>
      <vt:lpstr>TAES editorial process and structural change</vt:lpstr>
      <vt:lpstr>TAES editorial process and structural change  </vt:lpstr>
      <vt:lpstr>Radar, SP and EW Thematic Area</vt:lpstr>
      <vt:lpstr>GNC and Intelligent Systems Thematic Area</vt:lpstr>
      <vt:lpstr>Communication and Sensor Fusion Thematic Area</vt:lpstr>
      <vt:lpstr>Editorial Board Structure</vt:lpstr>
      <vt:lpstr>New Envisioned Editorial Process Structure - I</vt:lpstr>
      <vt:lpstr>New Envisioned Editorial Process Structure - II</vt:lpstr>
      <vt:lpstr>Journal AEiCs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Luke Rosenberg</cp:lastModifiedBy>
  <cp:revision>55</cp:revision>
  <dcterms:created xsi:type="dcterms:W3CDTF">2020-06-23T20:53:44Z</dcterms:created>
  <dcterms:modified xsi:type="dcterms:W3CDTF">2025-02-24T02:06:23Z</dcterms:modified>
</cp:coreProperties>
</file>