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2" r:id="rId2"/>
    <p:sldId id="447" r:id="rId3"/>
    <p:sldId id="449" r:id="rId4"/>
    <p:sldId id="450" r:id="rId5"/>
    <p:sldId id="451" r:id="rId6"/>
    <p:sldId id="452" r:id="rId7"/>
    <p:sldId id="456" r:id="rId8"/>
    <p:sldId id="458" r:id="rId9"/>
    <p:sldId id="459" r:id="rId10"/>
    <p:sldId id="454" r:id="rId11"/>
    <p:sldId id="455" r:id="rId12"/>
    <p:sldId id="440" r:id="rId13"/>
    <p:sldId id="445" r:id="rId14"/>
    <p:sldId id="44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70A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2" d="100"/>
          <a:sy n="52" d="100"/>
        </p:scale>
        <p:origin x="1160"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F30DD-E43C-CA4B-A5FB-77BBC5ADDAB7}" type="datetimeFigureOut">
              <a:rPr lang="en-US" smtClean="0"/>
              <a:t>2/28/2025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40F3D1-4F9A-AB43-BBB2-4BBDABDECCA1}" type="slidenum">
              <a:rPr lang="en-US" smtClean="0"/>
              <a:t>‹#›</a:t>
            </a:fld>
            <a:endParaRPr lang="en-US"/>
          </a:p>
        </p:txBody>
      </p:sp>
    </p:spTree>
    <p:extLst>
      <p:ext uri="{BB962C8B-B14F-4D97-AF65-F5344CB8AC3E}">
        <p14:creationId xmlns:p14="http://schemas.microsoft.com/office/powerpoint/2010/main" val="320465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Vertical 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C0FEB-13BF-49E2-AA65-ECB0819A8BC3}"/>
              </a:ext>
            </a:extLst>
          </p:cNvPr>
          <p:cNvSpPr>
            <a:spLocks noGrp="1"/>
          </p:cNvSpPr>
          <p:nvPr userDrawn="1"/>
        </p:nvSpPr>
        <p:spPr>
          <a:xfrm>
            <a:off x="734807" y="76237"/>
            <a:ext cx="8983291" cy="55333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400" b="1" i="0" kern="1200">
                <a:solidFill>
                  <a:srgbClr val="0066A1"/>
                </a:solidFill>
                <a:latin typeface="Calibri" charset="0"/>
                <a:ea typeface="Calibri" charset="0"/>
                <a:cs typeface="Calibri" charset="0"/>
              </a:defRPr>
            </a:lvl1pPr>
          </a:lstStyle>
          <a:p>
            <a:endParaRPr lang="en-US" dirty="0">
              <a:solidFill>
                <a:schemeClr val="bg1"/>
              </a:solidFill>
            </a:endParaRPr>
          </a:p>
        </p:txBody>
      </p:sp>
      <p:sp>
        <p:nvSpPr>
          <p:cNvPr id="4" name="Title 1">
            <a:extLst>
              <a:ext uri="{FF2B5EF4-FFF2-40B4-BE49-F238E27FC236}">
                <a16:creationId xmlns:a16="http://schemas.microsoft.com/office/drawing/2014/main" id="{C2FE6A51-0C90-4250-B4B1-2EF2C892A313}"/>
              </a:ext>
            </a:extLst>
          </p:cNvPr>
          <p:cNvSpPr>
            <a:spLocks noGrp="1"/>
          </p:cNvSpPr>
          <p:nvPr>
            <p:ph type="title"/>
          </p:nvPr>
        </p:nvSpPr>
        <p:spPr>
          <a:xfrm>
            <a:off x="300318" y="114113"/>
            <a:ext cx="10515600" cy="710640"/>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3760199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9F9F1-ADEA-43FA-843B-403AB26F0C8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49FB9A-D2A1-4AE9-A254-6C639E38B75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98BAC1-A068-4411-BE9A-417483ADF62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7DD6CDE-1993-4DA6-97C4-CD04F189EDC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F202E51F-634B-49C0-9CA1-7BB3452E930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77243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5D466-98E4-4591-B691-9487944F3DC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41B2C2-B28A-4289-80C5-D36AF6DC78B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838F87-FA44-4454-88AC-AACF0718C48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8B0F60E-6F02-454A-A1D3-4F4AE6D293C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C282F6B-41CA-4065-B364-8D5143CEF18A}"/>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842210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60312-30E2-4915-A6CD-B137F15231A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FADC2D-1BFE-476F-96A8-5477B18E8E7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8D7B612A-A41D-4DAD-AC72-1B85593B3A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9D6DAC4-BCFC-4965-B9F1-7ECC81AEF3D2}"/>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741963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FD76CE-0001-449E-B549-1413AA2CAFAB}"/>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7AA05D-3E96-4A54-A699-9DAEF341D378}"/>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B74ECA7E-C502-4A62-A138-8970A77487F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CBB6D11-9EA4-4A25-B711-D84864227C29}"/>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800263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143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CFC8D-FAC4-4880-9373-C4D5AD998EE4}"/>
              </a:ext>
            </a:extLst>
          </p:cNvPr>
          <p:cNvSpPr>
            <a:spLocks noGrp="1"/>
          </p:cNvSpPr>
          <p:nvPr>
            <p:ph type="ctrTitle"/>
          </p:nvPr>
        </p:nvSpPr>
        <p:spPr>
          <a:xfrm>
            <a:off x="1524000" y="1812925"/>
            <a:ext cx="9144000" cy="1381125"/>
          </a:xfrm>
          <a:prstGeom prst="rect">
            <a:avLst/>
          </a:prstGeom>
        </p:spPr>
        <p:txBody>
          <a:bodyPr anchor="b"/>
          <a:lstStyle>
            <a:lvl1pPr algn="ctr">
              <a:defRPr sz="3600"/>
            </a:lvl1pPr>
          </a:lstStyle>
          <a:p>
            <a:r>
              <a:rPr lang="en-US"/>
              <a:t>Click to edit Master title style</a:t>
            </a:r>
          </a:p>
        </p:txBody>
      </p:sp>
      <p:sp>
        <p:nvSpPr>
          <p:cNvPr id="3" name="Subtitle 2">
            <a:extLst>
              <a:ext uri="{FF2B5EF4-FFF2-40B4-BE49-F238E27FC236}">
                <a16:creationId xmlns:a16="http://schemas.microsoft.com/office/drawing/2014/main" id="{93D2219A-6810-4BBB-BB70-7005CC1E574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F05C51-B209-4AF4-A68D-B977A22300D3}"/>
              </a:ext>
            </a:extLst>
          </p:cNvPr>
          <p:cNvSpPr>
            <a:spLocks noGrp="1"/>
          </p:cNvSpPr>
          <p:nvPr>
            <p:ph type="dt" sz="half" idx="10"/>
          </p:nvPr>
        </p:nvSpPr>
        <p:spPr>
          <a:xfrm>
            <a:off x="838200" y="6356350"/>
            <a:ext cx="2743200" cy="365125"/>
          </a:xfrm>
          <a:prstGeom prst="rect">
            <a:avLst/>
          </a:prstGeom>
        </p:spPr>
        <p:txBody>
          <a:bodyPr/>
          <a:lstStyle/>
          <a:p>
            <a:fld id="{B787BDBF-4B56-4187-8D30-4D0B5C912ECE}" type="datetimeFigureOut">
              <a:rPr lang="en-US" smtClean="0"/>
              <a:t>2/28/2025</a:t>
            </a:fld>
            <a:endParaRPr lang="en-US"/>
          </a:p>
        </p:txBody>
      </p:sp>
      <p:sp>
        <p:nvSpPr>
          <p:cNvPr id="5" name="Footer Placeholder 4">
            <a:extLst>
              <a:ext uri="{FF2B5EF4-FFF2-40B4-BE49-F238E27FC236}">
                <a16:creationId xmlns:a16="http://schemas.microsoft.com/office/drawing/2014/main" id="{8AC03980-8E73-44A4-A6C0-9FC92EA6050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FA60794-8A42-43BE-A706-169A361947C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pic>
        <p:nvPicPr>
          <p:cNvPr id="8" name="Picture 7" descr="Rectangle&#10;&#10;Description automatically generated with medium confidence">
            <a:extLst>
              <a:ext uri="{FF2B5EF4-FFF2-40B4-BE49-F238E27FC236}">
                <a16:creationId xmlns:a16="http://schemas.microsoft.com/office/drawing/2014/main" id="{8CE9E921-0597-4FF4-94CC-D20ADC7E25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85"/>
            <a:ext cx="12192000" cy="6854430"/>
          </a:xfrm>
          <a:prstGeom prst="rect">
            <a:avLst/>
          </a:prstGeom>
        </p:spPr>
      </p:pic>
      <p:pic>
        <p:nvPicPr>
          <p:cNvPr id="10" name="Picture 9" descr="A picture containing text, clipart, tableware, dishware&#10;&#10;Description automatically generated">
            <a:extLst>
              <a:ext uri="{FF2B5EF4-FFF2-40B4-BE49-F238E27FC236}">
                <a16:creationId xmlns:a16="http://schemas.microsoft.com/office/drawing/2014/main" id="{6EFF700F-D452-40A2-82D4-79EA0689EF5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0505" y="2301364"/>
            <a:ext cx="3726659" cy="1909196"/>
          </a:xfrm>
          <a:prstGeom prst="rect">
            <a:avLst/>
          </a:prstGeom>
        </p:spPr>
      </p:pic>
    </p:spTree>
    <p:extLst>
      <p:ext uri="{BB962C8B-B14F-4D97-AF65-F5344CB8AC3E}">
        <p14:creationId xmlns:p14="http://schemas.microsoft.com/office/powerpoint/2010/main" val="1598537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32E70E-167B-4E52-9956-3A3A314DA5CD}"/>
              </a:ext>
            </a:extLst>
          </p:cNvPr>
          <p:cNvSpPr>
            <a:spLocks noGrp="1"/>
          </p:cNvSpPr>
          <p:nvPr>
            <p:ph idx="1"/>
          </p:nvPr>
        </p:nvSpPr>
        <p:spPr>
          <a:xfrm>
            <a:off x="734807" y="1188720"/>
            <a:ext cx="10618993" cy="4988243"/>
          </a:xfrm>
          <a:prstGeom prst="rect">
            <a:avLst/>
          </a:prstGeom>
        </p:spPr>
        <p:txBody>
          <a:bodyPr/>
          <a:lstStyle>
            <a:lvl1pPr marL="228600" indent="-228600">
              <a:buClr>
                <a:srgbClr val="0C70AC"/>
              </a:buClr>
              <a:buFont typeface="Arial" panose="020B0604020202020204" pitchFamily="34" charset="0"/>
              <a:buChar char="•"/>
              <a:defRPr/>
            </a:lvl1pPr>
            <a:lvl2pPr marL="685800" indent="-228600">
              <a:buClr>
                <a:srgbClr val="0C70AC"/>
              </a:buClr>
              <a:buFont typeface="Arial" panose="020B0604020202020204" pitchFamily="34" charset="0"/>
              <a:buChar char="•"/>
              <a:defRPr/>
            </a:lvl2pPr>
            <a:lvl3pPr marL="1143000" indent="-228600">
              <a:buClr>
                <a:srgbClr val="0C70AC"/>
              </a:buClr>
              <a:buFont typeface="Arial" panose="020B0604020202020204" pitchFamily="34" charset="0"/>
              <a:buChar char="•"/>
              <a:defRPr/>
            </a:lvl3pPr>
            <a:lvl4pPr marL="1600200" indent="-228600">
              <a:buClr>
                <a:srgbClr val="0C70AC"/>
              </a:buClr>
              <a:buFont typeface="Arial" panose="020B0604020202020204" pitchFamily="34" charset="0"/>
              <a:buChar char="•"/>
              <a:defRPr/>
            </a:lvl4pPr>
            <a:lvl5pPr marL="2057400" indent="-228600">
              <a:buClr>
                <a:srgbClr val="0C70AC"/>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 </a:t>
            </a:r>
          </a:p>
        </p:txBody>
      </p:sp>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191135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
        <p:nvSpPr>
          <p:cNvPr id="8" name="Text Placeholder 2">
            <a:extLst>
              <a:ext uri="{FF2B5EF4-FFF2-40B4-BE49-F238E27FC236}">
                <a16:creationId xmlns:a16="http://schemas.microsoft.com/office/drawing/2014/main" id="{0661CC10-B7D2-596B-AFD0-19760D05343D}"/>
              </a:ext>
            </a:extLst>
          </p:cNvPr>
          <p:cNvSpPr>
            <a:spLocks noGrp="1"/>
          </p:cNvSpPr>
          <p:nvPr>
            <p:ph idx="1"/>
          </p:nvPr>
        </p:nvSpPr>
        <p:spPr>
          <a:xfrm>
            <a:off x="735013" y="118903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Please summarize your committees main activities (i.e. conferences, publications, education, member activities, etc.)</a:t>
            </a:r>
          </a:p>
          <a:p>
            <a:pPr lvl="1"/>
            <a:r>
              <a:rPr lang="en-US" dirty="0"/>
              <a:t>Please point out areas and activities that address the SWOT (Strategy, Weaknesses, Opportunities, and Threats) </a:t>
            </a:r>
          </a:p>
          <a:p>
            <a:pPr lvl="1"/>
            <a:r>
              <a:rPr lang="en-US" dirty="0"/>
              <a:t>Define areas that Cross-Committees can strengthen the Opportunities and reduce the Threats.</a:t>
            </a:r>
          </a:p>
        </p:txBody>
      </p:sp>
    </p:spTree>
    <p:extLst>
      <p:ext uri="{BB962C8B-B14F-4D97-AF65-F5344CB8AC3E}">
        <p14:creationId xmlns:p14="http://schemas.microsoft.com/office/powerpoint/2010/main" val="291559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63A2F-B27D-4CE5-88ED-B23A8AF469D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B41687-F5D4-4762-9801-4DBD4A464716}"/>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AA78FE9C-0D24-46A8-B8BB-3C7AADD4490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045FFE-81AF-4BA3-9594-A5B9D9E4F134}"/>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570422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1618E-C1FF-4406-B935-6E356D520E8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0B0733F-1457-4881-A03B-9AB48809BDEC}"/>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6BBB4B-C73A-43E4-A0E1-4A1AD263CCDB}"/>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0A161206-A400-4104-8090-D58A159D2B1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C6D62CD-16D6-4D1C-98B8-E2D838712363}"/>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218778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A1018-601A-48D0-81AB-5726FB288E64}"/>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2320EA12-77DD-4DA8-87FD-944D7E0465FC}"/>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B12C12-81E3-4EC1-AC98-E5C3BB503D98}"/>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B35DD1-A8A7-4C6A-9A75-0DCF4B246424}"/>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EAF422-393A-403B-96E5-F9D80C2C9FA7}"/>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DFD8B493-3800-4240-A0E8-1727624CB0A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12124BC-FB28-4147-9741-E91E2C782F61}"/>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52101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02450-776F-4F03-A967-CA91BE8758F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4" name="Footer Placeholder 3">
            <a:extLst>
              <a:ext uri="{FF2B5EF4-FFF2-40B4-BE49-F238E27FC236}">
                <a16:creationId xmlns:a16="http://schemas.microsoft.com/office/drawing/2014/main" id="{E5B12F86-C5BF-48A3-B662-E2B45C93D41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A649FFFE-ED73-47A2-AD33-3BF4A1E6AEC7}"/>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4033509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0933FD9-3AB7-40DC-9347-AB7628391C8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0684B5FB-C298-4E3E-9403-46CA2016A00C}"/>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20082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icture containing background pattern&#10;&#10;Description automatically generated">
            <a:extLst>
              <a:ext uri="{FF2B5EF4-FFF2-40B4-BE49-F238E27FC236}">
                <a16:creationId xmlns:a16="http://schemas.microsoft.com/office/drawing/2014/main" id="{08C4F7AF-98CF-43AB-B43B-1DF54CF9AE19}"/>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3651651063"/>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A131C-F095-48E5-8B44-E138AD540F6F}"/>
              </a:ext>
            </a:extLst>
          </p:cNvPr>
          <p:cNvSpPr>
            <a:spLocks noGrp="1"/>
          </p:cNvSpPr>
          <p:nvPr/>
        </p:nvSpPr>
        <p:spPr>
          <a:xfrm>
            <a:off x="4827402" y="2016895"/>
            <a:ext cx="6881887" cy="99829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b="1" i="0" kern="1200">
                <a:solidFill>
                  <a:srgbClr val="0066A1"/>
                </a:solidFill>
                <a:latin typeface="Calibri" charset="0"/>
                <a:ea typeface="Calibri" charset="0"/>
                <a:cs typeface="Calibri" charset="0"/>
              </a:defRPr>
            </a:lvl1pPr>
          </a:lstStyle>
          <a:p>
            <a:r>
              <a:rPr lang="en-US" sz="3600" dirty="0">
                <a:solidFill>
                  <a:schemeClr val="bg1"/>
                </a:solidFill>
              </a:rPr>
              <a:t>IEEE Aerospace Electronic Systems</a:t>
            </a:r>
            <a:br>
              <a:rPr lang="en-US" sz="3600" dirty="0">
                <a:solidFill>
                  <a:schemeClr val="bg1"/>
                </a:solidFill>
              </a:rPr>
            </a:br>
            <a:r>
              <a:rPr lang="en-US" sz="3200" dirty="0">
                <a:solidFill>
                  <a:schemeClr val="bg1"/>
                </a:solidFill>
              </a:rPr>
              <a:t>VP Technical Operations</a:t>
            </a:r>
            <a:endParaRPr lang="en-US" sz="3600" dirty="0">
              <a:solidFill>
                <a:schemeClr val="bg1"/>
              </a:solidFill>
            </a:endParaRPr>
          </a:p>
        </p:txBody>
      </p:sp>
      <p:sp>
        <p:nvSpPr>
          <p:cNvPr id="3" name="Subtitle 2">
            <a:extLst>
              <a:ext uri="{FF2B5EF4-FFF2-40B4-BE49-F238E27FC236}">
                <a16:creationId xmlns:a16="http://schemas.microsoft.com/office/drawing/2014/main" id="{7E1FB642-C925-470D-A2D9-02A0B8114332}"/>
              </a:ext>
            </a:extLst>
          </p:cNvPr>
          <p:cNvSpPr>
            <a:spLocks noGrp="1"/>
          </p:cNvSpPr>
          <p:nvPr/>
        </p:nvSpPr>
        <p:spPr>
          <a:xfrm>
            <a:off x="4827402" y="3222436"/>
            <a:ext cx="6881887" cy="22639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6A1"/>
              </a:buClr>
              <a:buFont typeface="LucidaGrande" charset="0"/>
              <a:buNone/>
              <a:defRPr sz="2800" b="1" i="1" kern="1200">
                <a:solidFill>
                  <a:schemeClr val="tx1">
                    <a:lumMod val="50000"/>
                    <a:lumOff val="50000"/>
                  </a:schemeClr>
                </a:solidFill>
                <a:latin typeface="Calibri" charset="0"/>
                <a:ea typeface="Calibri" charset="0"/>
                <a:cs typeface="Calibri" charset="0"/>
              </a:defRPr>
            </a:lvl1pPr>
            <a:lvl2pPr marL="457200" indent="0" algn="ctr" defTabSz="914400" rtl="0" eaLnBrk="1" latinLnBrk="0" hangingPunct="1">
              <a:lnSpc>
                <a:spcPct val="90000"/>
              </a:lnSpc>
              <a:spcBef>
                <a:spcPts val="500"/>
              </a:spcBef>
              <a:buClr>
                <a:srgbClr val="0066A1"/>
              </a:buClr>
              <a:buFont typeface="LucidaGrande"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rgbClr val="0066A1"/>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rgbClr val="0066A1"/>
              </a:buClr>
              <a:buFont typeface="Wingdings"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0066A1"/>
              </a:buClr>
              <a:buFont typeface="Courier New"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900" dirty="0">
                <a:solidFill>
                  <a:schemeClr val="bg1">
                    <a:lumMod val="85000"/>
                  </a:schemeClr>
                </a:solidFill>
              </a:rPr>
              <a:t>Roberto Sabatini</a:t>
            </a:r>
            <a:r>
              <a:rPr lang="en-US" sz="2400" b="0" dirty="0">
                <a:solidFill>
                  <a:schemeClr val="bg1">
                    <a:lumMod val="85000"/>
                  </a:schemeClr>
                </a:solidFill>
              </a:rPr>
              <a:t>, Khalifa University (UAE)</a:t>
            </a:r>
          </a:p>
          <a:p>
            <a:endParaRPr lang="en-US" sz="1100" dirty="0">
              <a:solidFill>
                <a:schemeClr val="bg1">
                  <a:lumMod val="85000"/>
                </a:schemeClr>
              </a:solidFill>
            </a:endParaRPr>
          </a:p>
          <a:p>
            <a:r>
              <a:rPr lang="en-US" sz="2200" dirty="0">
                <a:solidFill>
                  <a:schemeClr val="bg1">
                    <a:lumMod val="85000"/>
                  </a:schemeClr>
                </a:solidFill>
              </a:rPr>
              <a:t>2025 AESS Officer Strategic Planning Meeting</a:t>
            </a:r>
          </a:p>
          <a:p>
            <a:r>
              <a:rPr lang="en-US" sz="2200" dirty="0">
                <a:solidFill>
                  <a:schemeClr val="bg1">
                    <a:lumMod val="85000"/>
                  </a:schemeClr>
                </a:solidFill>
              </a:rPr>
              <a:t>28 February – March 1, 2025</a:t>
            </a:r>
          </a:p>
          <a:p>
            <a:r>
              <a:rPr lang="en-US" sz="2200" dirty="0">
                <a:solidFill>
                  <a:schemeClr val="bg1">
                    <a:lumMod val="85000"/>
                  </a:schemeClr>
                </a:solidFill>
              </a:rPr>
              <a:t>Big Sky, Montana, USA</a:t>
            </a:r>
          </a:p>
        </p:txBody>
      </p:sp>
    </p:spTree>
    <p:extLst>
      <p:ext uri="{BB962C8B-B14F-4D97-AF65-F5344CB8AC3E}">
        <p14:creationId xmlns:p14="http://schemas.microsoft.com/office/powerpoint/2010/main" val="2605045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9487DD-4C5A-FDCD-292D-08F9A7D1016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F173FA3-F2C0-ECC9-331C-EB2A56E518D3}"/>
              </a:ext>
            </a:extLst>
          </p:cNvPr>
          <p:cNvSpPr>
            <a:spLocks noGrp="1"/>
          </p:cNvSpPr>
          <p:nvPr>
            <p:ph idx="1"/>
          </p:nvPr>
        </p:nvSpPr>
        <p:spPr>
          <a:xfrm>
            <a:off x="734807" y="1188720"/>
            <a:ext cx="10618993" cy="1533215"/>
          </a:xfrm>
          <a:ln w="28575">
            <a:solidFill>
              <a:schemeClr val="accent1"/>
            </a:solidFill>
          </a:ln>
        </p:spPr>
        <p:txBody>
          <a:bodyPr/>
          <a:lstStyle/>
          <a:p>
            <a:pPr marL="265113" indent="0">
              <a:buNone/>
            </a:pPr>
            <a:endParaRPr lang="en-US" sz="100" b="1" dirty="0"/>
          </a:p>
          <a:p>
            <a:pPr marL="265113" indent="0">
              <a:buNone/>
            </a:pPr>
            <a:r>
              <a:rPr lang="en-US" b="1" dirty="0"/>
              <a:t>AI 1214 </a:t>
            </a:r>
            <a:r>
              <a:rPr lang="en-US" dirty="0"/>
              <a:t>- Roberto Sabatini and Mark Davis to create a plan to incorporate the panel members into the standing committees and include them in the committee call for participation by December 1.</a:t>
            </a:r>
          </a:p>
          <a:p>
            <a:pPr marL="265113" indent="0">
              <a:buNone/>
            </a:pPr>
            <a:r>
              <a:rPr lang="en-US" dirty="0"/>
              <a:t> </a:t>
            </a:r>
          </a:p>
        </p:txBody>
      </p:sp>
      <p:sp>
        <p:nvSpPr>
          <p:cNvPr id="3" name="Title 2">
            <a:extLst>
              <a:ext uri="{FF2B5EF4-FFF2-40B4-BE49-F238E27FC236}">
                <a16:creationId xmlns:a16="http://schemas.microsoft.com/office/drawing/2014/main" id="{10848536-4DCF-D1D6-9733-E6B1AF7714FF}"/>
              </a:ext>
            </a:extLst>
          </p:cNvPr>
          <p:cNvSpPr>
            <a:spLocks noGrp="1"/>
          </p:cNvSpPr>
          <p:nvPr>
            <p:ph type="title"/>
          </p:nvPr>
        </p:nvSpPr>
        <p:spPr/>
        <p:txBody>
          <a:bodyPr/>
          <a:lstStyle/>
          <a:p>
            <a:r>
              <a:rPr lang="en-US" dirty="0"/>
              <a:t>Pending Action Items &amp; Next Steps</a:t>
            </a:r>
          </a:p>
        </p:txBody>
      </p:sp>
      <p:sp>
        <p:nvSpPr>
          <p:cNvPr id="5" name="TextBox 4">
            <a:extLst>
              <a:ext uri="{FF2B5EF4-FFF2-40B4-BE49-F238E27FC236}">
                <a16:creationId xmlns:a16="http://schemas.microsoft.com/office/drawing/2014/main" id="{0D2D97A1-C498-B7D2-9401-EC6775D1B299}"/>
              </a:ext>
            </a:extLst>
          </p:cNvPr>
          <p:cNvSpPr txBox="1"/>
          <p:nvPr/>
        </p:nvSpPr>
        <p:spPr>
          <a:xfrm>
            <a:off x="673946" y="2998383"/>
            <a:ext cx="10679854" cy="3108543"/>
          </a:xfrm>
          <a:prstGeom prst="rect">
            <a:avLst/>
          </a:prstGeom>
          <a:noFill/>
        </p:spPr>
        <p:txBody>
          <a:bodyPr wrap="square">
            <a:spAutoFit/>
          </a:bodyPr>
          <a:lstStyle/>
          <a:p>
            <a:pPr marL="0" indent="0">
              <a:buNone/>
            </a:pPr>
            <a:r>
              <a:rPr lang="en-US" sz="2800" dirty="0">
                <a:highlight>
                  <a:srgbClr val="FFFF00"/>
                </a:highlight>
              </a:rPr>
              <a:t>Action In Progress</a:t>
            </a:r>
            <a:r>
              <a:rPr lang="en-US" sz="2800" dirty="0"/>
              <a:t>. The Technical Panels are now directly involved in the TechOps Committee activities, and the TP Chairs are listed as members (AESS portal). Throughout 2024, the VP TechOps had one-to-one meetings with the Panel Chairs/Deputy Chairs, and since December 2024, regular bi-annual meetings with all TechOps Committee members (including all TP Chairs) have been launched. The next TechOps plenary meeting will take place in Spring 2025</a:t>
            </a:r>
            <a:r>
              <a:rPr lang="en-US" dirty="0"/>
              <a:t>. </a:t>
            </a:r>
          </a:p>
        </p:txBody>
      </p:sp>
    </p:spTree>
    <p:extLst>
      <p:ext uri="{BB962C8B-B14F-4D97-AF65-F5344CB8AC3E}">
        <p14:creationId xmlns:p14="http://schemas.microsoft.com/office/powerpoint/2010/main" val="1970075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01742-4D59-E27C-F19B-F97C7C646A77}"/>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4B0254-8910-88A7-074B-752EBAD98CD5}"/>
              </a:ext>
            </a:extLst>
          </p:cNvPr>
          <p:cNvSpPr>
            <a:spLocks noGrp="1"/>
          </p:cNvSpPr>
          <p:nvPr>
            <p:ph idx="1"/>
          </p:nvPr>
        </p:nvSpPr>
        <p:spPr>
          <a:xfrm>
            <a:off x="734807" y="1188720"/>
            <a:ext cx="10618993" cy="1533215"/>
          </a:xfrm>
          <a:ln w="28575">
            <a:solidFill>
              <a:schemeClr val="accent1"/>
            </a:solidFill>
          </a:ln>
        </p:spPr>
        <p:txBody>
          <a:bodyPr/>
          <a:lstStyle/>
          <a:p>
            <a:pPr marL="265113" indent="0">
              <a:buNone/>
            </a:pPr>
            <a:endParaRPr lang="en-US" sz="100" b="1" dirty="0"/>
          </a:p>
          <a:p>
            <a:pPr marL="265113" indent="0">
              <a:buNone/>
            </a:pPr>
            <a:r>
              <a:rPr lang="en-US" b="1" dirty="0"/>
              <a:t>AI 1215 </a:t>
            </a:r>
            <a:r>
              <a:rPr lang="en-US" dirty="0"/>
              <a:t>- Roberto Sabatini to devise plan for Technical Panel meeting before the Spring </a:t>
            </a:r>
            <a:r>
              <a:rPr lang="en-US" dirty="0" err="1"/>
              <a:t>BoG</a:t>
            </a:r>
            <a:r>
              <a:rPr lang="en-US" dirty="0"/>
              <a:t> Meeting and invite panel chairs to gauge interest in attendance. </a:t>
            </a:r>
          </a:p>
          <a:p>
            <a:pPr marL="265113" indent="0">
              <a:buNone/>
            </a:pPr>
            <a:r>
              <a:rPr lang="en-US" dirty="0"/>
              <a:t> </a:t>
            </a:r>
          </a:p>
        </p:txBody>
      </p:sp>
      <p:sp>
        <p:nvSpPr>
          <p:cNvPr id="3" name="Title 2">
            <a:extLst>
              <a:ext uri="{FF2B5EF4-FFF2-40B4-BE49-F238E27FC236}">
                <a16:creationId xmlns:a16="http://schemas.microsoft.com/office/drawing/2014/main" id="{93ACAD65-DDC3-5B93-B29A-BB3A57B85440}"/>
              </a:ext>
            </a:extLst>
          </p:cNvPr>
          <p:cNvSpPr>
            <a:spLocks noGrp="1"/>
          </p:cNvSpPr>
          <p:nvPr>
            <p:ph type="title"/>
          </p:nvPr>
        </p:nvSpPr>
        <p:spPr/>
        <p:txBody>
          <a:bodyPr/>
          <a:lstStyle/>
          <a:p>
            <a:r>
              <a:rPr lang="en-US" dirty="0"/>
              <a:t>Pending Action Items &amp; Next Steps</a:t>
            </a:r>
          </a:p>
        </p:txBody>
      </p:sp>
      <p:sp>
        <p:nvSpPr>
          <p:cNvPr id="5" name="TextBox 4">
            <a:extLst>
              <a:ext uri="{FF2B5EF4-FFF2-40B4-BE49-F238E27FC236}">
                <a16:creationId xmlns:a16="http://schemas.microsoft.com/office/drawing/2014/main" id="{1ED6C55D-145D-F1B3-BA00-0AF7078381B1}"/>
              </a:ext>
            </a:extLst>
          </p:cNvPr>
          <p:cNvSpPr txBox="1"/>
          <p:nvPr/>
        </p:nvSpPr>
        <p:spPr>
          <a:xfrm>
            <a:off x="673946" y="2998383"/>
            <a:ext cx="10679854" cy="2246769"/>
          </a:xfrm>
          <a:prstGeom prst="rect">
            <a:avLst/>
          </a:prstGeom>
          <a:noFill/>
        </p:spPr>
        <p:txBody>
          <a:bodyPr wrap="square">
            <a:spAutoFit/>
          </a:bodyPr>
          <a:lstStyle/>
          <a:p>
            <a:pPr marL="0" indent="0">
              <a:buNone/>
            </a:pPr>
            <a:r>
              <a:rPr lang="en-US" sz="2800" dirty="0">
                <a:highlight>
                  <a:srgbClr val="FF0000"/>
                </a:highlight>
              </a:rPr>
              <a:t>Action Closed</a:t>
            </a:r>
            <a:r>
              <a:rPr lang="en-US" sz="2800" dirty="0"/>
              <a:t>. During the TechOps Committee Plenary Meeting held in December 2024, it was agreed to propose the establishment of a </a:t>
            </a:r>
            <a:r>
              <a:rPr lang="en-US" sz="2800" b="1" u="sng" dirty="0"/>
              <a:t>TechOps Summit</a:t>
            </a:r>
            <a:r>
              <a:rPr lang="en-US" sz="2800" dirty="0"/>
              <a:t>, in conjunction with the Spring or Fall </a:t>
            </a:r>
            <a:r>
              <a:rPr lang="en-US" sz="2800" dirty="0" err="1"/>
              <a:t>BoG</a:t>
            </a:r>
            <a:r>
              <a:rPr lang="en-US" sz="2800" dirty="0"/>
              <a:t> meeting each year. </a:t>
            </a:r>
            <a:r>
              <a:rPr lang="en-US" sz="2800" u="sng" dirty="0"/>
              <a:t>I took an action with the TechOps Committee to investigate this possibility during this Officers’ meeting</a:t>
            </a:r>
            <a:r>
              <a:rPr lang="en-US" sz="2800" dirty="0"/>
              <a:t>.</a:t>
            </a:r>
            <a:endParaRPr lang="en-US" dirty="0"/>
          </a:p>
        </p:txBody>
      </p:sp>
    </p:spTree>
    <p:extLst>
      <p:ext uri="{BB962C8B-B14F-4D97-AF65-F5344CB8AC3E}">
        <p14:creationId xmlns:p14="http://schemas.microsoft.com/office/powerpoint/2010/main" val="1878657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76EE9E-558D-C8B0-29DA-980C65599507}"/>
              </a:ext>
            </a:extLst>
          </p:cNvPr>
          <p:cNvSpPr>
            <a:spLocks noGrp="1"/>
          </p:cNvSpPr>
          <p:nvPr>
            <p:ph type="title"/>
          </p:nvPr>
        </p:nvSpPr>
        <p:spPr/>
        <p:txBody>
          <a:bodyPr/>
          <a:lstStyle/>
          <a:p>
            <a:r>
              <a:rPr lang="en-US" dirty="0">
                <a:solidFill>
                  <a:schemeClr val="bg1"/>
                </a:solidFill>
              </a:rPr>
              <a:t>2025 Short-Term Goals</a:t>
            </a:r>
            <a:endParaRPr lang="en-US" dirty="0"/>
          </a:p>
        </p:txBody>
      </p:sp>
      <p:sp>
        <p:nvSpPr>
          <p:cNvPr id="5" name="Text Placeholder 2">
            <a:extLst>
              <a:ext uri="{FF2B5EF4-FFF2-40B4-BE49-F238E27FC236}">
                <a16:creationId xmlns:a16="http://schemas.microsoft.com/office/drawing/2014/main" id="{16A6F3AD-B340-39DC-13EF-212BB9662267}"/>
              </a:ext>
            </a:extLst>
          </p:cNvPr>
          <p:cNvSpPr>
            <a:spLocks noGrp="1"/>
          </p:cNvSpPr>
          <p:nvPr>
            <p:ph idx="4294967295"/>
          </p:nvPr>
        </p:nvSpPr>
        <p:spPr>
          <a:xfrm>
            <a:off x="735013" y="1189038"/>
            <a:ext cx="10618787" cy="529825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sz="2400" dirty="0"/>
              <a:t>What is the most important goal you want to achieve in 2025?</a:t>
            </a:r>
          </a:p>
          <a:p>
            <a:pPr marL="0" indent="0">
              <a:lnSpc>
                <a:spcPct val="120000"/>
              </a:lnSpc>
              <a:buNone/>
            </a:pPr>
            <a:r>
              <a:rPr lang="en-US" sz="2400" b="1" i="0" dirty="0">
                <a:solidFill>
                  <a:srgbClr val="262626"/>
                </a:solidFill>
                <a:effectLst/>
              </a:rPr>
              <a:t>Developing a Cohesive and Productive Innovation Ecosystem and </a:t>
            </a:r>
            <a:r>
              <a:rPr lang="en-US" sz="2400" b="1" dirty="0"/>
              <a:t>Expanding Industrial Contributions</a:t>
            </a:r>
            <a:endParaRPr lang="en-US" sz="2000" b="1" dirty="0"/>
          </a:p>
          <a:p>
            <a:pPr>
              <a:lnSpc>
                <a:spcPct val="120000"/>
              </a:lnSpc>
            </a:pPr>
            <a:r>
              <a:rPr lang="en-US" sz="2400" dirty="0"/>
              <a:t>Select 1-3 for this year</a:t>
            </a:r>
          </a:p>
          <a:p>
            <a:pPr marL="611188" lvl="0" indent="-342900">
              <a:lnSpc>
                <a:spcPct val="100000"/>
              </a:lnSpc>
              <a:spcBef>
                <a:spcPts val="600"/>
              </a:spcBef>
              <a:spcAft>
                <a:spcPts val="600"/>
              </a:spcAft>
              <a:buFont typeface="+mj-lt"/>
              <a:buAutoNum type="arabicPeriod"/>
            </a:pPr>
            <a:r>
              <a:rPr lang="en-US" sz="2000" dirty="0">
                <a:effectLst/>
                <a:ea typeface="Times New Roman" panose="02020603050405020304" pitchFamily="18" charset="0"/>
                <a:cs typeface="Aptos" panose="020B0004020202020204" pitchFamily="34" charset="0"/>
              </a:rPr>
              <a:t>Reaching consensus on impactful technologies and strategies for advancing the innovation ecosystem.</a:t>
            </a:r>
            <a:endParaRPr lang="en-US" sz="2000" dirty="0">
              <a:effectLst/>
              <a:ea typeface="Aptos" panose="020B0004020202020204" pitchFamily="34" charset="0"/>
              <a:cs typeface="Aptos" panose="020B0004020202020204" pitchFamily="34" charset="0"/>
            </a:endParaRPr>
          </a:p>
          <a:p>
            <a:pPr marL="611188" lvl="0" indent="-342900">
              <a:lnSpc>
                <a:spcPct val="100000"/>
              </a:lnSpc>
              <a:spcBef>
                <a:spcPts val="600"/>
              </a:spcBef>
              <a:spcAft>
                <a:spcPts val="600"/>
              </a:spcAft>
              <a:buFont typeface="+mj-lt"/>
              <a:buAutoNum type="arabicPeriod"/>
            </a:pPr>
            <a:r>
              <a:rPr lang="en-US" sz="2000" dirty="0">
                <a:effectLst/>
                <a:ea typeface="Times New Roman" panose="02020603050405020304" pitchFamily="18" charset="0"/>
                <a:cs typeface="Aptos" panose="020B0004020202020204" pitchFamily="34" charset="0"/>
              </a:rPr>
              <a:t>Recommending approaches for workforce development and fostering collaboration to address future needs.</a:t>
            </a:r>
            <a:endParaRPr lang="en-US" sz="2000" dirty="0">
              <a:effectLst/>
              <a:ea typeface="Aptos" panose="020B0004020202020204" pitchFamily="34" charset="0"/>
              <a:cs typeface="Aptos" panose="020B0004020202020204" pitchFamily="34" charset="0"/>
            </a:endParaRPr>
          </a:p>
          <a:p>
            <a:pPr marL="611188" lvl="0" indent="-342900">
              <a:lnSpc>
                <a:spcPct val="100000"/>
              </a:lnSpc>
              <a:spcBef>
                <a:spcPts val="600"/>
              </a:spcBef>
              <a:spcAft>
                <a:spcPts val="600"/>
              </a:spcAft>
              <a:buFont typeface="+mj-lt"/>
              <a:buAutoNum type="arabicPeriod"/>
            </a:pPr>
            <a:r>
              <a:rPr lang="en-US" sz="2000" dirty="0">
                <a:effectLst/>
                <a:ea typeface="Times New Roman" panose="02020603050405020304" pitchFamily="18" charset="0"/>
                <a:cs typeface="Aptos" panose="020B0004020202020204" pitchFamily="34" charset="0"/>
              </a:rPr>
              <a:t>Providing actionable insights to support the creation of a strategic roadmap informing future TechOps initiatives.</a:t>
            </a:r>
            <a:endParaRPr lang="en-US" sz="2000" dirty="0">
              <a:effectLst/>
              <a:ea typeface="Aptos" panose="020B0004020202020204" pitchFamily="34" charset="0"/>
              <a:cs typeface="Aptos" panose="020B0004020202020204" pitchFamily="34" charset="0"/>
            </a:endParaRPr>
          </a:p>
          <a:p>
            <a:pPr>
              <a:lnSpc>
                <a:spcPct val="120000"/>
              </a:lnSpc>
            </a:pPr>
            <a:r>
              <a:rPr lang="en-US" sz="2400" dirty="0"/>
              <a:t>What do you need in terms of resources and support to accomplish this goal?</a:t>
            </a:r>
          </a:p>
          <a:p>
            <a:pPr marL="538163" indent="-269875">
              <a:lnSpc>
                <a:spcPct val="120000"/>
              </a:lnSpc>
              <a:buFont typeface="Symbol" panose="05050102010706020507" pitchFamily="18" charset="2"/>
              <a:buChar char=""/>
            </a:pPr>
            <a:r>
              <a:rPr lang="en-US" sz="2000" dirty="0"/>
              <a:t>Financial Support to implement and administer a 3-stage Delphi survey (Conference Catalysts)</a:t>
            </a:r>
          </a:p>
          <a:p>
            <a:pPr marL="538163" indent="-269875">
              <a:lnSpc>
                <a:spcPct val="120000"/>
              </a:lnSpc>
              <a:buFont typeface="Symbol" panose="05050102010706020507" pitchFamily="18" charset="2"/>
              <a:buChar char=""/>
            </a:pPr>
            <a:r>
              <a:rPr lang="en-US" sz="2000" dirty="0"/>
              <a:t>Collaboration with Industry Relations (possible joint administration) </a:t>
            </a:r>
          </a:p>
        </p:txBody>
      </p:sp>
    </p:spTree>
    <p:extLst>
      <p:ext uri="{BB962C8B-B14F-4D97-AF65-F5344CB8AC3E}">
        <p14:creationId xmlns:p14="http://schemas.microsoft.com/office/powerpoint/2010/main" val="1200419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53A7517-BCA8-7D56-46FA-9CB844CAAB01}"/>
              </a:ext>
            </a:extLst>
          </p:cNvPr>
          <p:cNvSpPr>
            <a:spLocks noGrp="1"/>
          </p:cNvSpPr>
          <p:nvPr>
            <p:ph type="title"/>
          </p:nvPr>
        </p:nvSpPr>
        <p:spPr/>
        <p:txBody>
          <a:bodyPr/>
          <a:lstStyle/>
          <a:p>
            <a:r>
              <a:rPr lang="en-US"/>
              <a:t>Long-Term Goals</a:t>
            </a:r>
            <a:endParaRPr lang="en-US" dirty="0"/>
          </a:p>
        </p:txBody>
      </p:sp>
      <p:sp>
        <p:nvSpPr>
          <p:cNvPr id="7" name="Text Placeholder 2">
            <a:extLst>
              <a:ext uri="{FF2B5EF4-FFF2-40B4-BE49-F238E27FC236}">
                <a16:creationId xmlns:a16="http://schemas.microsoft.com/office/drawing/2014/main" id="{C6888F77-380F-6040-96CC-C5C8E43647D0}"/>
              </a:ext>
            </a:extLst>
          </p:cNvPr>
          <p:cNvSpPr txBox="1">
            <a:spLocks/>
          </p:cNvSpPr>
          <p:nvPr/>
        </p:nvSpPr>
        <p:spPr>
          <a:xfrm>
            <a:off x="735013" y="118903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t>1-3 goals that relate to the vision for your area for the next 2-5 years.</a:t>
            </a:r>
          </a:p>
          <a:p>
            <a:pPr marL="811213" lvl="1" indent="-354013">
              <a:lnSpc>
                <a:spcPct val="100000"/>
              </a:lnSpc>
              <a:spcBef>
                <a:spcPts val="1200"/>
              </a:spcBef>
              <a:spcAft>
                <a:spcPts val="1200"/>
              </a:spcAft>
              <a:buFont typeface="+mj-lt"/>
              <a:buAutoNum type="arabicPeriod"/>
            </a:pPr>
            <a:r>
              <a:rPr lang="en-US" sz="2600" dirty="0"/>
              <a:t>Improve the balance of industry, government, and academia representation in TPs</a:t>
            </a:r>
          </a:p>
          <a:p>
            <a:pPr marL="811213" lvl="1" indent="-354013">
              <a:lnSpc>
                <a:spcPct val="100000"/>
              </a:lnSpc>
              <a:spcBef>
                <a:spcPts val="1200"/>
              </a:spcBef>
              <a:spcAft>
                <a:spcPts val="1200"/>
              </a:spcAft>
              <a:buFont typeface="+mj-lt"/>
              <a:buAutoNum type="arabicPeriod"/>
            </a:pPr>
            <a:r>
              <a:rPr lang="en-US" sz="2600" dirty="0"/>
              <a:t>Develop a new flagship AESS conference on </a:t>
            </a:r>
            <a:r>
              <a:rPr lang="en-US" sz="2600" b="1" dirty="0"/>
              <a:t>“Connectivity, Navigation, and Sensing”</a:t>
            </a:r>
          </a:p>
          <a:p>
            <a:pPr marL="811213" lvl="1" indent="-354013">
              <a:lnSpc>
                <a:spcPct val="100000"/>
              </a:lnSpc>
              <a:spcBef>
                <a:spcPts val="1200"/>
              </a:spcBef>
              <a:spcAft>
                <a:spcPts val="1200"/>
              </a:spcAft>
              <a:buFont typeface="+mj-lt"/>
              <a:buAutoNum type="arabicPeriod"/>
            </a:pPr>
            <a:r>
              <a:rPr lang="en-US" sz="2600" dirty="0"/>
              <a:t>More direct and effective involvement in IEEE and non-IEEE standardization working groups </a:t>
            </a:r>
          </a:p>
          <a:p>
            <a:endParaRPr lang="en-US" sz="2600" b="1" dirty="0"/>
          </a:p>
        </p:txBody>
      </p:sp>
    </p:spTree>
    <p:extLst>
      <p:ext uri="{BB962C8B-B14F-4D97-AF65-F5344CB8AC3E}">
        <p14:creationId xmlns:p14="http://schemas.microsoft.com/office/powerpoint/2010/main" val="119253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24B239-6693-A84C-9DB7-7A13F2C50FAB}"/>
              </a:ext>
            </a:extLst>
          </p:cNvPr>
          <p:cNvSpPr>
            <a:spLocks noGrp="1"/>
          </p:cNvSpPr>
          <p:nvPr>
            <p:ph type="title"/>
          </p:nvPr>
        </p:nvSpPr>
        <p:spPr/>
        <p:txBody>
          <a:bodyPr/>
          <a:lstStyle/>
          <a:p>
            <a:r>
              <a:rPr lang="en-US" dirty="0"/>
              <a:t>Current Challenges &amp; Issues</a:t>
            </a:r>
          </a:p>
        </p:txBody>
      </p:sp>
      <p:sp>
        <p:nvSpPr>
          <p:cNvPr id="8" name="Text Placeholder 2">
            <a:extLst>
              <a:ext uri="{FF2B5EF4-FFF2-40B4-BE49-F238E27FC236}">
                <a16:creationId xmlns:a16="http://schemas.microsoft.com/office/drawing/2014/main" id="{1BD8AA7E-6C3E-E644-8FA6-6E720DB3CBD8}"/>
              </a:ext>
            </a:extLst>
          </p:cNvPr>
          <p:cNvSpPr txBox="1">
            <a:spLocks/>
          </p:cNvSpPr>
          <p:nvPr/>
        </p:nvSpPr>
        <p:spPr>
          <a:xfrm>
            <a:off x="735013" y="1189038"/>
            <a:ext cx="10618787" cy="498792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600"/>
              </a:spcBef>
              <a:buNone/>
            </a:pPr>
            <a:r>
              <a:rPr lang="en-US" sz="2600" dirty="0"/>
              <a:t>What are the blockers or challenges that are preventing you from accomplishing the short and long-term objectives?</a:t>
            </a:r>
          </a:p>
          <a:p>
            <a:pPr>
              <a:lnSpc>
                <a:spcPct val="110000"/>
              </a:lnSpc>
              <a:spcBef>
                <a:spcPts val="600"/>
              </a:spcBef>
            </a:pPr>
            <a:endParaRPr lang="en-US" dirty="0"/>
          </a:p>
          <a:p>
            <a:pPr>
              <a:lnSpc>
                <a:spcPct val="110000"/>
              </a:lnSpc>
              <a:spcBef>
                <a:spcPts val="600"/>
              </a:spcBef>
            </a:pPr>
            <a:r>
              <a:rPr lang="en-US" sz="2600" dirty="0"/>
              <a:t>Challenges preventing the accomplishment of short-term objectives:</a:t>
            </a:r>
          </a:p>
          <a:p>
            <a:pPr lvl="1">
              <a:lnSpc>
                <a:spcPct val="110000"/>
              </a:lnSpc>
              <a:spcBef>
                <a:spcPts val="600"/>
              </a:spcBef>
            </a:pPr>
            <a:r>
              <a:rPr lang="en-US" sz="2400" dirty="0"/>
              <a:t>Lack of consistency in Technical Panels’ structure and objectives</a:t>
            </a:r>
          </a:p>
          <a:p>
            <a:pPr lvl="1">
              <a:lnSpc>
                <a:spcPct val="110000"/>
              </a:lnSpc>
              <a:spcBef>
                <a:spcPts val="600"/>
              </a:spcBef>
            </a:pPr>
            <a:r>
              <a:rPr lang="en-US" sz="2400" dirty="0"/>
              <a:t>Different perceptions of what a Technical Panel should do</a:t>
            </a:r>
          </a:p>
          <a:p>
            <a:pPr lvl="1">
              <a:lnSpc>
                <a:spcPct val="110000"/>
              </a:lnSpc>
              <a:spcBef>
                <a:spcPts val="600"/>
              </a:spcBef>
            </a:pPr>
            <a:r>
              <a:rPr lang="en-US" sz="2400" dirty="0"/>
              <a:t>Loose leads in the R&amp;I (research translation) funnel</a:t>
            </a:r>
          </a:p>
          <a:p>
            <a:pPr lvl="1">
              <a:lnSpc>
                <a:spcPct val="110000"/>
              </a:lnSpc>
              <a:spcBef>
                <a:spcPts val="600"/>
              </a:spcBef>
            </a:pPr>
            <a:endParaRPr lang="en-US" sz="2000" dirty="0"/>
          </a:p>
          <a:p>
            <a:pPr>
              <a:lnSpc>
                <a:spcPct val="110000"/>
              </a:lnSpc>
              <a:spcBef>
                <a:spcPts val="600"/>
              </a:spcBef>
            </a:pPr>
            <a:r>
              <a:rPr lang="en-US" sz="2600" dirty="0"/>
              <a:t>Challenges preventing the accomplishment of long-term objectives:</a:t>
            </a:r>
          </a:p>
          <a:p>
            <a:pPr lvl="1">
              <a:lnSpc>
                <a:spcPct val="110000"/>
              </a:lnSpc>
              <a:spcBef>
                <a:spcPts val="600"/>
              </a:spcBef>
            </a:pPr>
            <a:r>
              <a:rPr lang="en-US" sz="2400" dirty="0"/>
              <a:t>Same as above, plus…</a:t>
            </a:r>
          </a:p>
          <a:p>
            <a:pPr lvl="1">
              <a:lnSpc>
                <a:spcPct val="110000"/>
              </a:lnSpc>
              <a:spcBef>
                <a:spcPts val="600"/>
              </a:spcBef>
            </a:pPr>
            <a:r>
              <a:rPr lang="en-US" sz="2400" dirty="0"/>
              <a:t>Contributions to standards often driven by primary affiliations</a:t>
            </a:r>
          </a:p>
          <a:p>
            <a:pPr lvl="1">
              <a:lnSpc>
                <a:spcPct val="110000"/>
              </a:lnSpc>
              <a:spcBef>
                <a:spcPts val="600"/>
              </a:spcBef>
            </a:pPr>
            <a:r>
              <a:rPr lang="en-US" sz="2400" dirty="0"/>
              <a:t>Strong connections of some TPs with other societies, following different agendas</a:t>
            </a:r>
          </a:p>
          <a:p>
            <a:pPr lvl="1"/>
            <a:endParaRPr lang="en-US" sz="2000" dirty="0"/>
          </a:p>
          <a:p>
            <a:endParaRPr lang="en-US" sz="2400" dirty="0"/>
          </a:p>
          <a:p>
            <a:endParaRPr lang="en-US" sz="2400" b="1" dirty="0"/>
          </a:p>
        </p:txBody>
      </p:sp>
    </p:spTree>
    <p:extLst>
      <p:ext uri="{BB962C8B-B14F-4D97-AF65-F5344CB8AC3E}">
        <p14:creationId xmlns:p14="http://schemas.microsoft.com/office/powerpoint/2010/main" val="740956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18AC04-0BC8-094D-BBC1-DE44096A9025}"/>
              </a:ext>
            </a:extLst>
          </p:cNvPr>
          <p:cNvSpPr>
            <a:spLocks noGrp="1"/>
          </p:cNvSpPr>
          <p:nvPr>
            <p:ph idx="1"/>
          </p:nvPr>
        </p:nvSpPr>
        <p:spPr/>
        <p:txBody>
          <a:bodyPr/>
          <a:lstStyle/>
          <a:p>
            <a:pPr marL="514350" indent="-514350" algn="l">
              <a:buFont typeface="+mj-lt"/>
              <a:buAutoNum type="arabicPeriod"/>
            </a:pPr>
            <a:r>
              <a:rPr lang="en-US" b="1" i="0" dirty="0">
                <a:solidFill>
                  <a:srgbClr val="262626"/>
                </a:solidFill>
                <a:effectLst/>
                <a:latin typeface="SF Pro Text"/>
              </a:rPr>
              <a:t>Recent Accomplishments: </a:t>
            </a:r>
            <a:r>
              <a:rPr lang="en-US" b="0" i="0" dirty="0">
                <a:solidFill>
                  <a:srgbClr val="262626"/>
                </a:solidFill>
                <a:effectLst/>
                <a:latin typeface="SF Pro Text"/>
              </a:rPr>
              <a:t>Major milestones and outcomes achieved post-Fall </a:t>
            </a:r>
            <a:r>
              <a:rPr lang="en-US" b="0" i="0" dirty="0" err="1">
                <a:solidFill>
                  <a:srgbClr val="262626"/>
                </a:solidFill>
                <a:effectLst/>
                <a:latin typeface="SF Pro Text"/>
              </a:rPr>
              <a:t>BoG</a:t>
            </a:r>
            <a:r>
              <a:rPr lang="en-US" b="0" i="0" dirty="0">
                <a:solidFill>
                  <a:srgbClr val="262626"/>
                </a:solidFill>
                <a:effectLst/>
                <a:latin typeface="SF Pro Text"/>
              </a:rPr>
              <a:t> meeting.</a:t>
            </a:r>
          </a:p>
          <a:p>
            <a:pPr marL="514350" indent="-514350">
              <a:spcAft>
                <a:spcPts val="600"/>
              </a:spcAft>
              <a:buFont typeface="+mj-lt"/>
              <a:buAutoNum type="arabicPeriod"/>
            </a:pPr>
            <a:r>
              <a:rPr lang="en-US" b="1" dirty="0">
                <a:solidFill>
                  <a:srgbClr val="262626"/>
                </a:solidFill>
                <a:latin typeface="SF Pro Text"/>
              </a:rPr>
              <a:t>Pending Action Items &amp; Next Steps: </a:t>
            </a:r>
            <a:r>
              <a:rPr lang="en-US" dirty="0">
                <a:solidFill>
                  <a:srgbClr val="262626"/>
                </a:solidFill>
                <a:latin typeface="SF Pro Text"/>
              </a:rPr>
              <a:t>Outstanding deliverables and their deadlines.</a:t>
            </a:r>
          </a:p>
          <a:p>
            <a:pPr marL="514350" indent="-514350">
              <a:spcAft>
                <a:spcPts val="600"/>
              </a:spcAft>
              <a:buFont typeface="+mj-lt"/>
              <a:buAutoNum type="arabicPeriod"/>
            </a:pPr>
            <a:r>
              <a:rPr lang="en-US" sz="2800" b="1" dirty="0">
                <a:solidFill>
                  <a:srgbClr val="262626"/>
                </a:solidFill>
                <a:latin typeface="SF Pro Text"/>
              </a:rPr>
              <a:t>Current Challenges &amp; Issues: </a:t>
            </a:r>
            <a:r>
              <a:rPr lang="en-US" dirty="0">
                <a:solidFill>
                  <a:srgbClr val="262626"/>
                </a:solidFill>
                <a:latin typeface="SF Pro Text"/>
              </a:rPr>
              <a:t>Barriers limiting progress in short and long-term objectives.</a:t>
            </a:r>
          </a:p>
          <a:p>
            <a:pPr marL="514350" indent="-514350">
              <a:spcAft>
                <a:spcPts val="600"/>
              </a:spcAft>
              <a:buFont typeface="+mj-lt"/>
              <a:buAutoNum type="arabicPeriod"/>
            </a:pPr>
            <a:r>
              <a:rPr lang="en-US" sz="2800" b="1" dirty="0">
                <a:solidFill>
                  <a:srgbClr val="262626"/>
                </a:solidFill>
                <a:latin typeface="SF Pro Text"/>
              </a:rPr>
              <a:t>Short-Term Goals for 2025: </a:t>
            </a:r>
            <a:r>
              <a:rPr lang="en-US" b="0" i="0" dirty="0">
                <a:solidFill>
                  <a:srgbClr val="262626"/>
                </a:solidFill>
                <a:effectLst/>
                <a:latin typeface="SF Pro Text"/>
              </a:rPr>
              <a:t>Prioritized objectives and resource needs for immediate progress.</a:t>
            </a:r>
          </a:p>
          <a:p>
            <a:pPr marL="514350" indent="-514350">
              <a:spcAft>
                <a:spcPts val="600"/>
              </a:spcAft>
              <a:buFont typeface="+mj-lt"/>
              <a:buAutoNum type="arabicPeriod"/>
            </a:pPr>
            <a:r>
              <a:rPr lang="en-US" b="1" i="0" dirty="0">
                <a:solidFill>
                  <a:srgbClr val="262626"/>
                </a:solidFill>
                <a:effectLst/>
                <a:latin typeface="SF Pro Text"/>
              </a:rPr>
              <a:t>Long-Term Goals for 2025–2030: </a:t>
            </a:r>
            <a:r>
              <a:rPr lang="en-US" b="0" i="0" dirty="0">
                <a:solidFill>
                  <a:srgbClr val="262626"/>
                </a:solidFill>
                <a:effectLst/>
                <a:latin typeface="SF Pro Text"/>
              </a:rPr>
              <a:t>Roadmap for strategic transformation over the next 5+ years.</a:t>
            </a:r>
          </a:p>
          <a:p>
            <a:endParaRPr lang="en-US" dirty="0"/>
          </a:p>
        </p:txBody>
      </p:sp>
      <p:sp>
        <p:nvSpPr>
          <p:cNvPr id="3" name="Title 2">
            <a:extLst>
              <a:ext uri="{FF2B5EF4-FFF2-40B4-BE49-F238E27FC236}">
                <a16:creationId xmlns:a16="http://schemas.microsoft.com/office/drawing/2014/main" id="{9BA70D0F-BA11-A04C-89CD-5FA5A2C74327}"/>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264474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E970C5-AABB-684D-AC78-FAA91A51449F}"/>
              </a:ext>
            </a:extLst>
          </p:cNvPr>
          <p:cNvSpPr>
            <a:spLocks noGrp="1"/>
          </p:cNvSpPr>
          <p:nvPr>
            <p:ph idx="1"/>
          </p:nvPr>
        </p:nvSpPr>
        <p:spPr>
          <a:xfrm>
            <a:off x="734807" y="928740"/>
            <a:ext cx="10618993" cy="4988243"/>
          </a:xfrm>
        </p:spPr>
        <p:txBody>
          <a:bodyPr/>
          <a:lstStyle/>
          <a:p>
            <a:pPr algn="l">
              <a:lnSpc>
                <a:spcPct val="100000"/>
              </a:lnSpc>
              <a:spcBef>
                <a:spcPts val="400"/>
              </a:spcBef>
              <a:spcAft>
                <a:spcPts val="400"/>
              </a:spcAft>
              <a:buFont typeface="+mj-lt"/>
              <a:buAutoNum type="arabicPeriod"/>
            </a:pPr>
            <a:r>
              <a:rPr lang="en-US" b="1" i="0" dirty="0">
                <a:solidFill>
                  <a:srgbClr val="262626"/>
                </a:solidFill>
                <a:effectLst/>
                <a:latin typeface="SF Pro Text"/>
              </a:rPr>
              <a:t>  Technical Panel Updates</a:t>
            </a:r>
            <a:endParaRPr lang="en-US" b="0" i="0" dirty="0">
              <a:solidFill>
                <a:srgbClr val="262626"/>
              </a:solidFill>
              <a:effectLst/>
              <a:latin typeface="SF Pro Text"/>
            </a:endParaRPr>
          </a:p>
          <a:p>
            <a:pPr lvl="1">
              <a:lnSpc>
                <a:spcPct val="100000"/>
              </a:lnSpc>
              <a:spcBef>
                <a:spcPts val="400"/>
              </a:spcBef>
              <a:spcAft>
                <a:spcPts val="400"/>
              </a:spcAft>
            </a:pPr>
            <a:r>
              <a:rPr lang="en-US" sz="1800" b="1" dirty="0">
                <a:solidFill>
                  <a:srgbClr val="262626"/>
                </a:solidFill>
                <a:latin typeface="SF Pro Text"/>
              </a:rPr>
              <a:t>Avionics Systems Panel (ASP): </a:t>
            </a:r>
            <a:r>
              <a:rPr lang="en-US" sz="1800" dirty="0">
                <a:solidFill>
                  <a:srgbClr val="262626"/>
                </a:solidFill>
                <a:latin typeface="SF Pro Text"/>
              </a:rPr>
              <a:t>Under the leadership transition to </a:t>
            </a:r>
            <a:r>
              <a:rPr lang="en-US" sz="1800" u="sng" dirty="0">
                <a:solidFill>
                  <a:srgbClr val="262626"/>
                </a:solidFill>
                <a:latin typeface="SF Pro Text"/>
              </a:rPr>
              <a:t>Giancarmine Fasano</a:t>
            </a:r>
            <a:r>
              <a:rPr lang="en-US" sz="1800" dirty="0">
                <a:solidFill>
                  <a:srgbClr val="262626"/>
                </a:solidFill>
                <a:latin typeface="SF Pro Text"/>
              </a:rPr>
              <a:t>, ASP is developing new collaborative publication/educational initiatives and expanding the industrial membership.</a:t>
            </a:r>
          </a:p>
          <a:p>
            <a:pPr lvl="1">
              <a:lnSpc>
                <a:spcPct val="100000"/>
              </a:lnSpc>
              <a:spcBef>
                <a:spcPts val="400"/>
              </a:spcBef>
              <a:spcAft>
                <a:spcPts val="400"/>
              </a:spcAft>
            </a:pPr>
            <a:r>
              <a:rPr lang="en-US" sz="1800" b="1" i="0" dirty="0">
                <a:solidFill>
                  <a:srgbClr val="262626"/>
                </a:solidFill>
                <a:effectLst/>
                <a:latin typeface="SF Pro Text"/>
              </a:rPr>
              <a:t>Cyber-Security Panel (CSP): </a:t>
            </a:r>
            <a:r>
              <a:rPr lang="en-US" sz="1800" b="0" i="0" dirty="0">
                <a:solidFill>
                  <a:srgbClr val="262626"/>
                </a:solidFill>
                <a:effectLst/>
                <a:latin typeface="SF Pro Text"/>
              </a:rPr>
              <a:t>Transitioned leadership to </a:t>
            </a:r>
            <a:r>
              <a:rPr lang="en-US" sz="1800" b="0" i="0" u="sng" dirty="0">
                <a:solidFill>
                  <a:srgbClr val="262626"/>
                </a:solidFill>
                <a:effectLst/>
                <a:latin typeface="SF Pro Text"/>
              </a:rPr>
              <a:t>Victor Murray</a:t>
            </a:r>
            <a:r>
              <a:rPr lang="en-US" sz="1800" b="0" i="0" dirty="0">
                <a:solidFill>
                  <a:srgbClr val="262626"/>
                </a:solidFill>
                <a:effectLst/>
                <a:latin typeface="SF Pro Text"/>
              </a:rPr>
              <a:t>, ensuring continuity and alignment with AESS goals. Established a robust roster of experts and held regular meetings.</a:t>
            </a:r>
          </a:p>
          <a:p>
            <a:pPr lvl="1">
              <a:lnSpc>
                <a:spcPct val="100000"/>
              </a:lnSpc>
              <a:spcBef>
                <a:spcPts val="400"/>
              </a:spcBef>
              <a:spcAft>
                <a:spcPts val="400"/>
              </a:spcAft>
            </a:pPr>
            <a:r>
              <a:rPr lang="en-US" sz="1800" b="1" i="0" dirty="0">
                <a:solidFill>
                  <a:srgbClr val="262626"/>
                </a:solidFill>
                <a:effectLst/>
                <a:latin typeface="SF Pro Text"/>
              </a:rPr>
              <a:t>Radar Systems Panel (RSP): </a:t>
            </a:r>
            <a:r>
              <a:rPr lang="en-US" sz="1800" b="0" i="0" dirty="0">
                <a:solidFill>
                  <a:srgbClr val="262626"/>
                </a:solidFill>
                <a:effectLst/>
                <a:latin typeface="SF Pro Text"/>
              </a:rPr>
              <a:t>Under the leadership transition to </a:t>
            </a:r>
            <a:r>
              <a:rPr lang="en-US" sz="1800" b="0" i="0" u="sng" dirty="0">
                <a:solidFill>
                  <a:srgbClr val="262626"/>
                </a:solidFill>
                <a:effectLst/>
                <a:latin typeface="SF Pro Text"/>
              </a:rPr>
              <a:t>Erik Mokole</a:t>
            </a:r>
            <a:r>
              <a:rPr lang="en-US" sz="1800" b="0" i="0" dirty="0">
                <a:solidFill>
                  <a:srgbClr val="262626"/>
                </a:solidFill>
                <a:effectLst/>
                <a:latin typeface="SF Pro Text"/>
              </a:rPr>
              <a:t>, RSP is developing a focused vision for innovation and collaboration.</a:t>
            </a:r>
          </a:p>
          <a:p>
            <a:pPr marL="444500" lvl="1" indent="-444500">
              <a:lnSpc>
                <a:spcPct val="100000"/>
              </a:lnSpc>
              <a:spcBef>
                <a:spcPts val="400"/>
              </a:spcBef>
              <a:spcAft>
                <a:spcPts val="400"/>
              </a:spcAft>
              <a:buFont typeface="+mj-lt"/>
              <a:buAutoNum type="arabicPeriod" startAt="2"/>
              <a:tabLst>
                <a:tab pos="444500" algn="l"/>
              </a:tabLst>
            </a:pPr>
            <a:r>
              <a:rPr lang="en-US" sz="2800" b="1" dirty="0">
                <a:solidFill>
                  <a:srgbClr val="262626"/>
                </a:solidFill>
                <a:latin typeface="SF Pro Text"/>
              </a:rPr>
              <a:t>Operational Standardization and Financial Framework</a:t>
            </a:r>
          </a:p>
          <a:p>
            <a:pPr lvl="1">
              <a:lnSpc>
                <a:spcPct val="100000"/>
              </a:lnSpc>
              <a:spcBef>
                <a:spcPts val="400"/>
              </a:spcBef>
              <a:spcAft>
                <a:spcPts val="400"/>
              </a:spcAft>
            </a:pPr>
            <a:r>
              <a:rPr lang="en-US" sz="1800" b="0" i="0" dirty="0">
                <a:solidFill>
                  <a:srgbClr val="262626"/>
                </a:solidFill>
                <a:effectLst/>
                <a:latin typeface="SF Pro Text"/>
              </a:rPr>
              <a:t>Elucidated the importance of the </a:t>
            </a:r>
            <a:r>
              <a:rPr lang="en-US" sz="1800" b="1" i="0" dirty="0">
                <a:solidFill>
                  <a:srgbClr val="262626"/>
                </a:solidFill>
                <a:effectLst/>
                <a:latin typeface="SF Pro Text"/>
              </a:rPr>
              <a:t>standardized reporting template</a:t>
            </a:r>
            <a:r>
              <a:rPr lang="en-US" sz="1800" b="0" i="0" dirty="0">
                <a:solidFill>
                  <a:srgbClr val="262626"/>
                </a:solidFill>
                <a:effectLst/>
                <a:latin typeface="SF Pro Text"/>
              </a:rPr>
              <a:t> for improved clarity, alignment, and decision-making across Technical Panels (TPs).</a:t>
            </a:r>
          </a:p>
          <a:p>
            <a:pPr lvl="1">
              <a:lnSpc>
                <a:spcPct val="100000"/>
              </a:lnSpc>
              <a:spcBef>
                <a:spcPts val="400"/>
              </a:spcBef>
              <a:spcAft>
                <a:spcPts val="400"/>
              </a:spcAft>
            </a:pPr>
            <a:r>
              <a:rPr lang="en-US" sz="1800" b="0" i="0" dirty="0">
                <a:solidFill>
                  <a:srgbClr val="262626"/>
                </a:solidFill>
                <a:effectLst/>
                <a:latin typeface="SF Pro Text"/>
              </a:rPr>
              <a:t>Advocated the Fall 2024 </a:t>
            </a:r>
            <a:r>
              <a:rPr lang="en-US" sz="1800" b="0" i="0" dirty="0" err="1">
                <a:solidFill>
                  <a:srgbClr val="262626"/>
                </a:solidFill>
                <a:effectLst/>
                <a:latin typeface="SF Pro Text"/>
              </a:rPr>
              <a:t>BoG</a:t>
            </a:r>
            <a:r>
              <a:rPr lang="en-US" sz="1800" b="0" i="0" dirty="0">
                <a:solidFill>
                  <a:srgbClr val="262626"/>
                </a:solidFill>
                <a:effectLst/>
                <a:latin typeface="SF Pro Text"/>
              </a:rPr>
              <a:t> deliberation to fund TPs, allocating </a:t>
            </a:r>
            <a:r>
              <a:rPr lang="en-US" sz="1800" b="1" i="0" dirty="0">
                <a:solidFill>
                  <a:srgbClr val="262626"/>
                </a:solidFill>
                <a:effectLst/>
                <a:latin typeface="SF Pro Text"/>
              </a:rPr>
              <a:t>up to $8,000/year</a:t>
            </a:r>
            <a:r>
              <a:rPr lang="en-US" sz="1800" b="0" i="0" dirty="0">
                <a:solidFill>
                  <a:srgbClr val="262626"/>
                </a:solidFill>
                <a:effectLst/>
                <a:latin typeface="SF Pro Text"/>
              </a:rPr>
              <a:t> for special initiatives and </a:t>
            </a:r>
            <a:r>
              <a:rPr lang="en-US" sz="1800" b="1" i="0" dirty="0">
                <a:solidFill>
                  <a:srgbClr val="262626"/>
                </a:solidFill>
                <a:effectLst/>
                <a:latin typeface="SF Pro Text"/>
              </a:rPr>
              <a:t>up to $4,000/year </a:t>
            </a:r>
            <a:r>
              <a:rPr lang="en-US" sz="1800" b="0" i="0" dirty="0">
                <a:solidFill>
                  <a:srgbClr val="262626"/>
                </a:solidFill>
                <a:effectLst/>
                <a:latin typeface="SF Pro Text"/>
              </a:rPr>
              <a:t>for routine operations.</a:t>
            </a:r>
          </a:p>
          <a:p>
            <a:pPr marL="0" indent="0">
              <a:lnSpc>
                <a:spcPct val="100000"/>
              </a:lnSpc>
              <a:spcBef>
                <a:spcPts val="400"/>
              </a:spcBef>
              <a:spcAft>
                <a:spcPts val="400"/>
              </a:spcAft>
              <a:buNone/>
            </a:pPr>
            <a:r>
              <a:rPr lang="en-US" b="1" dirty="0">
                <a:solidFill>
                  <a:srgbClr val="262626"/>
                </a:solidFill>
                <a:latin typeface="SF Pro Text"/>
              </a:rPr>
              <a:t>Impact</a:t>
            </a:r>
          </a:p>
          <a:p>
            <a:pPr lvl="1">
              <a:lnSpc>
                <a:spcPct val="100000"/>
              </a:lnSpc>
              <a:spcBef>
                <a:spcPts val="400"/>
              </a:spcBef>
              <a:spcAft>
                <a:spcPts val="400"/>
              </a:spcAft>
            </a:pPr>
            <a:r>
              <a:rPr lang="en-US" sz="1800" dirty="0">
                <a:solidFill>
                  <a:srgbClr val="262626"/>
                </a:solidFill>
                <a:latin typeface="SF Pro Text"/>
              </a:rPr>
              <a:t>Enabled smooth cross-disciplinary communication and funding access for impactful projects.</a:t>
            </a:r>
          </a:p>
          <a:p>
            <a:pPr lvl="1">
              <a:lnSpc>
                <a:spcPct val="100000"/>
              </a:lnSpc>
              <a:spcBef>
                <a:spcPts val="400"/>
              </a:spcBef>
              <a:spcAft>
                <a:spcPts val="400"/>
              </a:spcAft>
            </a:pPr>
            <a:r>
              <a:rPr lang="en-US" sz="1800" dirty="0">
                <a:solidFill>
                  <a:srgbClr val="262626"/>
                </a:solidFill>
                <a:latin typeface="SF Pro Text"/>
              </a:rPr>
              <a:t>Enhanced panel accountability and goal alignment with AESS’s strategic mission.</a:t>
            </a:r>
          </a:p>
        </p:txBody>
      </p:sp>
      <p:sp>
        <p:nvSpPr>
          <p:cNvPr id="3" name="Title 2">
            <a:extLst>
              <a:ext uri="{FF2B5EF4-FFF2-40B4-BE49-F238E27FC236}">
                <a16:creationId xmlns:a16="http://schemas.microsoft.com/office/drawing/2014/main" id="{B2F97467-D4DA-4B4C-B5C4-0F97BE59D607}"/>
              </a:ext>
            </a:extLst>
          </p:cNvPr>
          <p:cNvSpPr>
            <a:spLocks noGrp="1"/>
          </p:cNvSpPr>
          <p:nvPr>
            <p:ph type="title"/>
          </p:nvPr>
        </p:nvSpPr>
        <p:spPr/>
        <p:txBody>
          <a:bodyPr/>
          <a:lstStyle/>
          <a:p>
            <a:r>
              <a:rPr lang="en-US" dirty="0"/>
              <a:t>Recent Accomplishments</a:t>
            </a:r>
          </a:p>
        </p:txBody>
      </p:sp>
    </p:spTree>
    <p:extLst>
      <p:ext uri="{BB962C8B-B14F-4D97-AF65-F5344CB8AC3E}">
        <p14:creationId xmlns:p14="http://schemas.microsoft.com/office/powerpoint/2010/main" val="2559173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FB4943-A7C3-6D7D-B4BF-17B765223E0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BABD5B-AD62-6B0E-8267-54851FC59A9A}"/>
              </a:ext>
            </a:extLst>
          </p:cNvPr>
          <p:cNvSpPr>
            <a:spLocks noGrp="1"/>
          </p:cNvSpPr>
          <p:nvPr>
            <p:ph idx="1"/>
          </p:nvPr>
        </p:nvSpPr>
        <p:spPr>
          <a:xfrm>
            <a:off x="734807" y="1215825"/>
            <a:ext cx="10618993" cy="4988243"/>
          </a:xfrm>
        </p:spPr>
        <p:txBody>
          <a:bodyPr/>
          <a:lstStyle/>
          <a:p>
            <a:pPr marL="514350" indent="-514350" algn="l">
              <a:buFont typeface="+mj-lt"/>
              <a:buAutoNum type="arabicPeriod" startAt="3"/>
            </a:pPr>
            <a:r>
              <a:rPr lang="en-US" b="1" i="0" dirty="0">
                <a:solidFill>
                  <a:srgbClr val="262626"/>
                </a:solidFill>
                <a:effectLst/>
                <a:latin typeface="SF Pro Text"/>
              </a:rPr>
              <a:t>Super-topic Integration Steps</a:t>
            </a:r>
            <a:endParaRPr lang="en-US" b="0" i="0" dirty="0">
              <a:solidFill>
                <a:srgbClr val="262626"/>
              </a:solidFill>
              <a:effectLst/>
              <a:latin typeface="SF Pro Text"/>
            </a:endParaRPr>
          </a:p>
          <a:p>
            <a:pPr lvl="1">
              <a:spcBef>
                <a:spcPts val="600"/>
              </a:spcBef>
              <a:spcAft>
                <a:spcPts val="600"/>
              </a:spcAft>
            </a:pPr>
            <a:r>
              <a:rPr lang="en-US" b="0" i="0" dirty="0">
                <a:solidFill>
                  <a:srgbClr val="262626"/>
                </a:solidFill>
                <a:effectLst/>
                <a:latin typeface="SF Pro Text"/>
              </a:rPr>
              <a:t>Positive feedback received from TPs about the "Autonomy for Sustainability" super-topic.</a:t>
            </a:r>
          </a:p>
          <a:p>
            <a:pPr lvl="1">
              <a:spcBef>
                <a:spcPts val="600"/>
              </a:spcBef>
              <a:spcAft>
                <a:spcPts val="600"/>
              </a:spcAft>
            </a:pPr>
            <a:r>
              <a:rPr lang="en-US" b="0" i="0" dirty="0">
                <a:solidFill>
                  <a:srgbClr val="262626"/>
                </a:solidFill>
                <a:effectLst/>
                <a:latin typeface="SF Pro Text"/>
              </a:rPr>
              <a:t>Identified areas for deeper integration, including autonomous systems in renewable energy, sustainable aviation, and circular economy solutions.</a:t>
            </a:r>
          </a:p>
          <a:p>
            <a:pPr lvl="1">
              <a:spcBef>
                <a:spcPts val="600"/>
              </a:spcBef>
              <a:spcAft>
                <a:spcPts val="600"/>
              </a:spcAft>
            </a:pPr>
            <a:r>
              <a:rPr lang="en-US" b="0" i="0" dirty="0">
                <a:solidFill>
                  <a:srgbClr val="262626"/>
                </a:solidFill>
                <a:effectLst/>
                <a:latin typeface="SF Pro Text"/>
              </a:rPr>
              <a:t>Panel-wide initiatives launched:</a:t>
            </a:r>
          </a:p>
          <a:p>
            <a:pPr marL="1200150" lvl="2" indent="-285750">
              <a:spcBef>
                <a:spcPts val="600"/>
              </a:spcBef>
              <a:spcAft>
                <a:spcPts val="600"/>
              </a:spcAft>
              <a:buFont typeface="+mj-lt"/>
              <a:buAutoNum type="arabicPeriod"/>
            </a:pPr>
            <a:r>
              <a:rPr lang="en-US" b="0" i="0" dirty="0">
                <a:solidFill>
                  <a:srgbClr val="262626"/>
                </a:solidFill>
                <a:effectLst/>
                <a:latin typeface="SF Pro Text"/>
              </a:rPr>
              <a:t>Proposals for </a:t>
            </a:r>
            <a:r>
              <a:rPr lang="en-US" b="1" i="0" dirty="0">
                <a:solidFill>
                  <a:srgbClr val="262626"/>
                </a:solidFill>
                <a:effectLst/>
                <a:latin typeface="SF Pro Text"/>
              </a:rPr>
              <a:t>dedicated panels/special sessions</a:t>
            </a:r>
            <a:r>
              <a:rPr lang="en-US" b="0" i="0" dirty="0">
                <a:solidFill>
                  <a:srgbClr val="262626"/>
                </a:solidFill>
                <a:effectLst/>
                <a:latin typeface="SF Pro Text"/>
              </a:rPr>
              <a:t> at AESS conferences.</a:t>
            </a:r>
          </a:p>
          <a:p>
            <a:pPr marL="1200150" lvl="2" indent="-285750">
              <a:spcBef>
                <a:spcPts val="600"/>
              </a:spcBef>
              <a:spcAft>
                <a:spcPts val="600"/>
              </a:spcAft>
              <a:buFont typeface="+mj-lt"/>
              <a:buAutoNum type="arabicPeriod"/>
            </a:pPr>
            <a:r>
              <a:rPr lang="en-US" b="0" i="0" dirty="0">
                <a:solidFill>
                  <a:srgbClr val="262626"/>
                </a:solidFill>
                <a:effectLst/>
                <a:latin typeface="SF Pro Text"/>
              </a:rPr>
              <a:t>Planning of </a:t>
            </a:r>
            <a:r>
              <a:rPr lang="en-US" b="1" i="0" dirty="0">
                <a:solidFill>
                  <a:srgbClr val="262626"/>
                </a:solidFill>
                <a:effectLst/>
                <a:latin typeface="SF Pro Text"/>
              </a:rPr>
              <a:t>webinars, tutorials, and challenge competitions</a:t>
            </a:r>
            <a:r>
              <a:rPr lang="en-US" b="0" i="0" dirty="0">
                <a:solidFill>
                  <a:srgbClr val="262626"/>
                </a:solidFill>
                <a:effectLst/>
                <a:latin typeface="SF Pro Text"/>
              </a:rPr>
              <a:t> targeting young professionals and students.</a:t>
            </a:r>
          </a:p>
          <a:p>
            <a:pPr marL="0" indent="0" algn="l">
              <a:buNone/>
            </a:pPr>
            <a:r>
              <a:rPr lang="en-US" b="1" i="0" dirty="0">
                <a:solidFill>
                  <a:srgbClr val="262626"/>
                </a:solidFill>
                <a:effectLst/>
                <a:latin typeface="SF Pro Text"/>
              </a:rPr>
              <a:t>Impact:</a:t>
            </a:r>
            <a:br>
              <a:rPr lang="en-US" b="0" i="0" dirty="0">
                <a:solidFill>
                  <a:srgbClr val="262626"/>
                </a:solidFill>
                <a:effectLst/>
                <a:latin typeface="SF Pro Text"/>
              </a:rPr>
            </a:br>
            <a:r>
              <a:rPr lang="en-US" sz="2400" b="0" i="0" dirty="0">
                <a:solidFill>
                  <a:srgbClr val="262626"/>
                </a:solidFill>
                <a:effectLst/>
                <a:latin typeface="SF Pro Text"/>
              </a:rPr>
              <a:t>Supported AESS’s commitment to addressing global challenges while fostering academic-industry collaboration.</a:t>
            </a:r>
            <a:endParaRPr lang="en-US" b="0" i="0" dirty="0">
              <a:solidFill>
                <a:srgbClr val="262626"/>
              </a:solidFill>
              <a:effectLst/>
              <a:latin typeface="SF Pro Text"/>
            </a:endParaRPr>
          </a:p>
        </p:txBody>
      </p:sp>
      <p:sp>
        <p:nvSpPr>
          <p:cNvPr id="3" name="Title 2">
            <a:extLst>
              <a:ext uri="{FF2B5EF4-FFF2-40B4-BE49-F238E27FC236}">
                <a16:creationId xmlns:a16="http://schemas.microsoft.com/office/drawing/2014/main" id="{E7EAC6AC-76CA-B203-ABD3-02BEDBC62A63}"/>
              </a:ext>
            </a:extLst>
          </p:cNvPr>
          <p:cNvSpPr>
            <a:spLocks noGrp="1"/>
          </p:cNvSpPr>
          <p:nvPr>
            <p:ph type="title"/>
          </p:nvPr>
        </p:nvSpPr>
        <p:spPr/>
        <p:txBody>
          <a:bodyPr/>
          <a:lstStyle/>
          <a:p>
            <a:r>
              <a:rPr lang="en-US" dirty="0"/>
              <a:t>Recent Accomplishments</a:t>
            </a:r>
          </a:p>
        </p:txBody>
      </p:sp>
    </p:spTree>
    <p:extLst>
      <p:ext uri="{BB962C8B-B14F-4D97-AF65-F5344CB8AC3E}">
        <p14:creationId xmlns:p14="http://schemas.microsoft.com/office/powerpoint/2010/main" val="1886442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04279-E23A-A4EB-4B3E-3938EA32993B}"/>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ED7B6E-A0A1-A561-60F8-D363987375DE}"/>
              </a:ext>
            </a:extLst>
          </p:cNvPr>
          <p:cNvSpPr>
            <a:spLocks noGrp="1"/>
          </p:cNvSpPr>
          <p:nvPr>
            <p:ph idx="1"/>
          </p:nvPr>
        </p:nvSpPr>
        <p:spPr>
          <a:xfrm>
            <a:off x="734807" y="1215825"/>
            <a:ext cx="10781690" cy="4988243"/>
          </a:xfrm>
        </p:spPr>
        <p:txBody>
          <a:bodyPr/>
          <a:lstStyle/>
          <a:p>
            <a:pPr marL="0" indent="0" algn="l">
              <a:buNone/>
            </a:pPr>
            <a:r>
              <a:rPr lang="en-US" b="1" i="0" dirty="0">
                <a:solidFill>
                  <a:srgbClr val="262626"/>
                </a:solidFill>
                <a:effectLst/>
                <a:latin typeface="SF Pro Text"/>
              </a:rPr>
              <a:t>Ongoing Initiatives</a:t>
            </a:r>
          </a:p>
          <a:p>
            <a:pPr marL="444500" indent="-444500">
              <a:spcAft>
                <a:spcPts val="600"/>
              </a:spcAft>
              <a:buFont typeface="+mj-lt"/>
              <a:buAutoNum type="arabicPeriod" startAt="4"/>
              <a:tabLst>
                <a:tab pos="1074738" algn="l"/>
              </a:tabLst>
            </a:pPr>
            <a:r>
              <a:rPr lang="en-US" b="1" dirty="0">
                <a:solidFill>
                  <a:srgbClr val="262626"/>
                </a:solidFill>
                <a:latin typeface="SF Pro Text"/>
              </a:rPr>
              <a:t>AESS Grand Challenges</a:t>
            </a:r>
          </a:p>
          <a:p>
            <a:pPr lvl="1">
              <a:lnSpc>
                <a:spcPct val="100000"/>
              </a:lnSpc>
              <a:spcBef>
                <a:spcPts val="300"/>
              </a:spcBef>
              <a:spcAft>
                <a:spcPts val="300"/>
              </a:spcAft>
              <a:tabLst>
                <a:tab pos="1074738" algn="l"/>
              </a:tabLst>
            </a:pPr>
            <a:r>
              <a:rPr lang="en-US" sz="2200" dirty="0">
                <a:solidFill>
                  <a:srgbClr val="262626"/>
                </a:solidFill>
                <a:latin typeface="SF Pro Text"/>
              </a:rPr>
              <a:t>Radar Challenge, serving as a model for technical collaboration and global participation</a:t>
            </a:r>
          </a:p>
          <a:p>
            <a:pPr lvl="1">
              <a:lnSpc>
                <a:spcPct val="100000"/>
              </a:lnSpc>
              <a:spcBef>
                <a:spcPts val="300"/>
              </a:spcBef>
              <a:spcAft>
                <a:spcPts val="300"/>
              </a:spcAft>
              <a:tabLst>
                <a:tab pos="1074738" algn="l"/>
              </a:tabLst>
            </a:pPr>
            <a:r>
              <a:rPr lang="en-US" sz="2200" dirty="0">
                <a:solidFill>
                  <a:srgbClr val="262626"/>
                </a:solidFill>
                <a:latin typeface="SF Pro Text"/>
              </a:rPr>
              <a:t>Various ideas emerged for future challenges</a:t>
            </a:r>
          </a:p>
          <a:p>
            <a:pPr marL="444500" lvl="1" indent="-444500">
              <a:spcBef>
                <a:spcPts val="1000"/>
              </a:spcBef>
              <a:spcAft>
                <a:spcPts val="600"/>
              </a:spcAft>
              <a:buFont typeface="+mj-lt"/>
              <a:buAutoNum type="arabicPeriod" startAt="5"/>
              <a:tabLst>
                <a:tab pos="1074738" algn="l"/>
              </a:tabLst>
            </a:pPr>
            <a:r>
              <a:rPr lang="en-US" sz="2800" b="1" dirty="0">
                <a:solidFill>
                  <a:srgbClr val="262626"/>
                </a:solidFill>
                <a:latin typeface="SF Pro Text"/>
              </a:rPr>
              <a:t>Conference Development, </a:t>
            </a:r>
            <a:r>
              <a:rPr lang="en-US" dirty="0">
                <a:solidFill>
                  <a:srgbClr val="262626"/>
                </a:solidFill>
                <a:latin typeface="SF Pro Text"/>
              </a:rPr>
              <a:t>advanced plans for two new conferences:</a:t>
            </a:r>
          </a:p>
          <a:p>
            <a:pPr lvl="1">
              <a:lnSpc>
                <a:spcPct val="100000"/>
              </a:lnSpc>
              <a:spcBef>
                <a:spcPts val="300"/>
              </a:spcBef>
              <a:spcAft>
                <a:spcPts val="300"/>
              </a:spcAft>
              <a:tabLst>
                <a:tab pos="1074738" algn="l"/>
              </a:tabLst>
            </a:pPr>
            <a:r>
              <a:rPr lang="en-US" sz="2200" dirty="0">
                <a:solidFill>
                  <a:srgbClr val="262626"/>
                </a:solidFill>
                <a:latin typeface="SF Pro Text"/>
              </a:rPr>
              <a:t>A flagship AESS event focusing on Connectivity, Navigation, and Sensing themes.</a:t>
            </a:r>
          </a:p>
          <a:p>
            <a:pPr lvl="1">
              <a:lnSpc>
                <a:spcPct val="100000"/>
              </a:lnSpc>
              <a:spcBef>
                <a:spcPts val="300"/>
              </a:spcBef>
              <a:spcAft>
                <a:spcPts val="300"/>
              </a:spcAft>
              <a:tabLst>
                <a:tab pos="1074738" algn="l"/>
              </a:tabLst>
            </a:pPr>
            <a:r>
              <a:rPr lang="en-US" sz="2200" dirty="0">
                <a:solidFill>
                  <a:srgbClr val="262626"/>
                </a:solidFill>
                <a:latin typeface="SF Pro Text"/>
              </a:rPr>
              <a:t>European-centric Guidance, Navigation, and Control (GNC) Systems conference to fill a significant gap in Region 8 engagements.</a:t>
            </a:r>
          </a:p>
          <a:p>
            <a:pPr marL="444500" indent="-444500">
              <a:spcAft>
                <a:spcPts val="600"/>
              </a:spcAft>
              <a:buFont typeface="+mj-lt"/>
              <a:buAutoNum type="arabicPeriod" startAt="6"/>
              <a:tabLst>
                <a:tab pos="1074738" algn="l"/>
              </a:tabLst>
            </a:pPr>
            <a:r>
              <a:rPr lang="en-US" b="1" dirty="0">
                <a:solidFill>
                  <a:srgbClr val="262626"/>
                </a:solidFill>
                <a:latin typeface="SF Pro Text"/>
              </a:rPr>
              <a:t>Expanded Educational Contributions</a:t>
            </a:r>
          </a:p>
          <a:p>
            <a:pPr lvl="1">
              <a:lnSpc>
                <a:spcPct val="100000"/>
              </a:lnSpc>
              <a:spcBef>
                <a:spcPts val="300"/>
              </a:spcBef>
              <a:spcAft>
                <a:spcPts val="300"/>
              </a:spcAft>
            </a:pPr>
            <a:r>
              <a:rPr lang="en-US" sz="2200" dirty="0">
                <a:solidFill>
                  <a:srgbClr val="262626"/>
                </a:solidFill>
                <a:latin typeface="SF Pro Text"/>
              </a:rPr>
              <a:t>Student-focused competitions and bootcamps.</a:t>
            </a:r>
          </a:p>
          <a:p>
            <a:pPr lvl="1">
              <a:lnSpc>
                <a:spcPct val="100000"/>
              </a:lnSpc>
              <a:spcBef>
                <a:spcPts val="300"/>
              </a:spcBef>
              <a:spcAft>
                <a:spcPts val="300"/>
              </a:spcAft>
            </a:pPr>
            <a:r>
              <a:rPr lang="en-US" sz="2200" dirty="0">
                <a:solidFill>
                  <a:srgbClr val="262626"/>
                </a:solidFill>
                <a:latin typeface="SF Pro Text"/>
              </a:rPr>
              <a:t>Tutorials addressing sustainability and digital transformation.</a:t>
            </a:r>
          </a:p>
        </p:txBody>
      </p:sp>
      <p:sp>
        <p:nvSpPr>
          <p:cNvPr id="3" name="Title 2">
            <a:extLst>
              <a:ext uri="{FF2B5EF4-FFF2-40B4-BE49-F238E27FC236}">
                <a16:creationId xmlns:a16="http://schemas.microsoft.com/office/drawing/2014/main" id="{CA5A836E-FC5D-F934-F363-6765E5CE106E}"/>
              </a:ext>
            </a:extLst>
          </p:cNvPr>
          <p:cNvSpPr>
            <a:spLocks noGrp="1"/>
          </p:cNvSpPr>
          <p:nvPr>
            <p:ph type="title"/>
          </p:nvPr>
        </p:nvSpPr>
        <p:spPr/>
        <p:txBody>
          <a:bodyPr/>
          <a:lstStyle/>
          <a:p>
            <a:r>
              <a:rPr lang="en-US" dirty="0"/>
              <a:t>Recent Accomplishments</a:t>
            </a:r>
          </a:p>
        </p:txBody>
      </p:sp>
    </p:spTree>
    <p:extLst>
      <p:ext uri="{BB962C8B-B14F-4D97-AF65-F5344CB8AC3E}">
        <p14:creationId xmlns:p14="http://schemas.microsoft.com/office/powerpoint/2010/main" val="335764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00C78-4269-56DC-8B7C-BE1D664B9B9E}"/>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D353CD9-49B1-62EB-8908-341FB3CA64E6}"/>
              </a:ext>
            </a:extLst>
          </p:cNvPr>
          <p:cNvSpPr>
            <a:spLocks noGrp="1"/>
          </p:cNvSpPr>
          <p:nvPr>
            <p:ph idx="1"/>
          </p:nvPr>
        </p:nvSpPr>
        <p:spPr>
          <a:xfrm>
            <a:off x="734807" y="1215825"/>
            <a:ext cx="10618993" cy="4988243"/>
          </a:xfrm>
        </p:spPr>
        <p:txBody>
          <a:bodyPr/>
          <a:lstStyle/>
          <a:p>
            <a:pPr marL="514350" indent="-514350">
              <a:spcAft>
                <a:spcPts val="600"/>
              </a:spcAft>
              <a:buFont typeface="+mj-lt"/>
              <a:buAutoNum type="arabicPeriod" startAt="7"/>
            </a:pPr>
            <a:r>
              <a:rPr lang="en-US" sz="2400" b="1" dirty="0">
                <a:solidFill>
                  <a:srgbClr val="262626"/>
                </a:solidFill>
                <a:latin typeface="SF Pro Text"/>
              </a:rPr>
              <a:t>Cyber-Security Grand Challenge Proposal</a:t>
            </a:r>
          </a:p>
          <a:p>
            <a:pPr marL="742950" lvl="1" indent="-285750" algn="l">
              <a:spcBef>
                <a:spcPts val="600"/>
              </a:spcBef>
              <a:spcAft>
                <a:spcPts val="600"/>
              </a:spcAft>
              <a:buFont typeface="Arial" panose="020B0604020202020204" pitchFamily="34" charset="0"/>
              <a:buChar char="•"/>
            </a:pPr>
            <a:r>
              <a:rPr lang="en-US" sz="2000" b="0" i="0" dirty="0">
                <a:solidFill>
                  <a:srgbClr val="262626"/>
                </a:solidFill>
                <a:effectLst/>
                <a:latin typeface="SF Pro Text"/>
              </a:rPr>
              <a:t>Initial proposal covering dual themes: "Cyber-Security of AI" and "AI for Cyber-Security.“ </a:t>
            </a:r>
            <a:r>
              <a:rPr lang="en-US" sz="2000" b="0" i="0" u="sng" dirty="0">
                <a:solidFill>
                  <a:srgbClr val="262626"/>
                </a:solidFill>
                <a:effectLst/>
                <a:latin typeface="SF Pro Text"/>
              </a:rPr>
              <a:t>Full proposal due date: Feb 28, 2025</a:t>
            </a:r>
          </a:p>
          <a:p>
            <a:pPr marL="742950" lvl="1" indent="-285750" algn="l">
              <a:spcBef>
                <a:spcPts val="600"/>
              </a:spcBef>
              <a:spcAft>
                <a:spcPts val="600"/>
              </a:spcAft>
              <a:buFont typeface="Arial" panose="020B0604020202020204" pitchFamily="34" charset="0"/>
              <a:buChar char="•"/>
            </a:pPr>
            <a:r>
              <a:rPr lang="en-US" sz="2000" b="0" i="0" dirty="0">
                <a:solidFill>
                  <a:srgbClr val="262626"/>
                </a:solidFill>
                <a:effectLst/>
                <a:latin typeface="SF Pro Text"/>
              </a:rPr>
              <a:t>Scope of challenges, sponsorships, and expected outcomes.</a:t>
            </a:r>
          </a:p>
          <a:p>
            <a:pPr marL="514350" indent="-514350">
              <a:spcAft>
                <a:spcPts val="600"/>
              </a:spcAft>
              <a:buFont typeface="+mj-lt"/>
              <a:buAutoNum type="arabicPeriod" startAt="7"/>
            </a:pPr>
            <a:r>
              <a:rPr lang="en-US" sz="2400" b="1" dirty="0">
                <a:solidFill>
                  <a:srgbClr val="262626"/>
                </a:solidFill>
                <a:latin typeface="SF Pro Text"/>
              </a:rPr>
              <a:t>Flagship Conference Development</a:t>
            </a:r>
          </a:p>
          <a:p>
            <a:pPr marL="742950" lvl="1" indent="-285750">
              <a:spcBef>
                <a:spcPts val="600"/>
              </a:spcBef>
              <a:spcAft>
                <a:spcPts val="600"/>
              </a:spcAft>
            </a:pPr>
            <a:r>
              <a:rPr lang="en-US" sz="2000" dirty="0">
                <a:solidFill>
                  <a:srgbClr val="262626"/>
                </a:solidFill>
                <a:latin typeface="SF Pro Text"/>
              </a:rPr>
              <a:t>New WG/Task Force - One member for each TP. Initial proposal: “Connectivity, Navigation, and Sensing.”</a:t>
            </a:r>
          </a:p>
          <a:p>
            <a:pPr marL="742950" lvl="1" indent="-285750">
              <a:spcBef>
                <a:spcPts val="600"/>
              </a:spcBef>
              <a:spcAft>
                <a:spcPts val="600"/>
              </a:spcAft>
            </a:pPr>
            <a:r>
              <a:rPr lang="en-US" sz="2000" dirty="0">
                <a:solidFill>
                  <a:srgbClr val="262626"/>
                </a:solidFill>
                <a:latin typeface="SF Pro Text"/>
              </a:rPr>
              <a:t>Tutorials addressing sustainability and digital transformation.</a:t>
            </a:r>
          </a:p>
          <a:p>
            <a:pPr marL="514350" marR="0" lvl="0" indent="-514350" fontAlgn="auto">
              <a:spcAft>
                <a:spcPts val="600"/>
              </a:spcAft>
              <a:buSzTx/>
              <a:buFont typeface="+mj-lt"/>
              <a:buAutoNum type="arabicPeriod" startAt="7"/>
              <a:tabLst/>
              <a:defRPr/>
            </a:pPr>
            <a:r>
              <a:rPr lang="en-US" sz="2400" b="1" dirty="0">
                <a:solidFill>
                  <a:srgbClr val="262626"/>
                </a:solidFill>
                <a:latin typeface="SF Pro Text"/>
              </a:rPr>
              <a:t>Developed a Delphi Survey for Strategic Focus Areas</a:t>
            </a:r>
          </a:p>
          <a:p>
            <a:pPr marL="742950" marR="0" lvl="1" indent="-285750" algn="l" defTabSz="914400" rtl="0" eaLnBrk="1" fontAlgn="auto" latinLnBrk="0" hangingPunct="1">
              <a:lnSpc>
                <a:spcPct val="90000"/>
              </a:lnSpc>
              <a:spcBef>
                <a:spcPts val="600"/>
              </a:spcBef>
              <a:spcAft>
                <a:spcPts val="600"/>
              </a:spcAft>
              <a:buClr>
                <a:srgbClr val="0C70AC"/>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262626"/>
                </a:solidFill>
                <a:effectLst/>
                <a:uLnTx/>
                <a:uFillTx/>
                <a:latin typeface="SF Pro Text"/>
                <a:ea typeface="+mn-ea"/>
                <a:cs typeface="+mn-cs"/>
              </a:rPr>
              <a:t>Identify recurring AES challenges related to themes of sustainability and digital transformation.</a:t>
            </a:r>
          </a:p>
          <a:p>
            <a:pPr marL="0" marR="0" lvl="1" indent="0" algn="l" defTabSz="914400" rtl="0" eaLnBrk="1" fontAlgn="auto" latinLnBrk="0" hangingPunct="1">
              <a:lnSpc>
                <a:spcPct val="90000"/>
              </a:lnSpc>
              <a:spcBef>
                <a:spcPts val="600"/>
              </a:spcBef>
              <a:spcAft>
                <a:spcPts val="600"/>
              </a:spcAft>
              <a:buClr>
                <a:srgbClr val="0C70AC"/>
              </a:buClr>
              <a:buSzTx/>
              <a:buFont typeface="Arial" panose="020B0604020202020204" pitchFamily="34" charset="0"/>
              <a:buNone/>
              <a:tabLst/>
              <a:defRPr/>
            </a:pPr>
            <a:r>
              <a:rPr kumimoji="0" lang="en-US" b="1" i="0" u="none" strike="noStrike" kern="1200" cap="none" spc="0" normalizeH="0" baseline="0" noProof="0" dirty="0">
                <a:ln>
                  <a:noFill/>
                </a:ln>
                <a:solidFill>
                  <a:srgbClr val="262626"/>
                </a:solidFill>
                <a:effectLst/>
                <a:uLnTx/>
                <a:uFillTx/>
                <a:latin typeface="SF Pro Text"/>
                <a:ea typeface="+mn-ea"/>
                <a:cs typeface="+mn-cs"/>
              </a:rPr>
              <a:t>Impact:</a:t>
            </a:r>
            <a:br>
              <a:rPr kumimoji="0" lang="en-US" b="0" i="0" u="none" strike="noStrike" kern="1200" cap="none" spc="0" normalizeH="0" baseline="0" noProof="0" dirty="0">
                <a:ln>
                  <a:noFill/>
                </a:ln>
                <a:solidFill>
                  <a:srgbClr val="262626"/>
                </a:solidFill>
                <a:effectLst/>
                <a:uLnTx/>
                <a:uFillTx/>
                <a:latin typeface="SF Pro Text"/>
                <a:ea typeface="+mn-ea"/>
                <a:cs typeface="+mn-cs"/>
              </a:rPr>
            </a:br>
            <a:r>
              <a:rPr kumimoji="0" lang="en-US" sz="2000" b="0" i="0" u="none" strike="noStrike" kern="1200" cap="none" spc="0" normalizeH="0" baseline="0" noProof="0" dirty="0">
                <a:ln>
                  <a:noFill/>
                </a:ln>
                <a:solidFill>
                  <a:srgbClr val="262626"/>
                </a:solidFill>
                <a:effectLst/>
                <a:uLnTx/>
                <a:uFillTx/>
                <a:latin typeface="SF Pro Text"/>
                <a:ea typeface="+mn-ea"/>
                <a:cs typeface="+mn-cs"/>
              </a:rPr>
              <a:t>Active TP engagement, </a:t>
            </a:r>
            <a:r>
              <a:rPr kumimoji="0" lang="en-US" sz="2000" b="0" i="0" u="none" strike="noStrike" kern="1200" cap="none" spc="0" normalizeH="0" baseline="0" noProof="0" dirty="0" err="1">
                <a:ln>
                  <a:noFill/>
                </a:ln>
                <a:solidFill>
                  <a:srgbClr val="262626"/>
                </a:solidFill>
                <a:effectLst/>
                <a:uLnTx/>
                <a:uFillTx/>
                <a:latin typeface="SF Pro Text"/>
                <a:ea typeface="+mn-ea"/>
                <a:cs typeface="+mn-cs"/>
              </a:rPr>
              <a:t>BoG</a:t>
            </a:r>
            <a:r>
              <a:rPr kumimoji="0" lang="en-US" sz="2000" b="0" i="0" u="none" strike="noStrike" kern="1200" cap="none" spc="0" normalizeH="0" baseline="0" noProof="0" dirty="0">
                <a:ln>
                  <a:noFill/>
                </a:ln>
                <a:solidFill>
                  <a:srgbClr val="262626"/>
                </a:solidFill>
                <a:effectLst/>
                <a:uLnTx/>
                <a:uFillTx/>
                <a:latin typeface="SF Pro Text"/>
                <a:ea typeface="+mn-ea"/>
                <a:cs typeface="+mn-cs"/>
              </a:rPr>
              <a:t> leadership advocacy, and industry outreach efforts.</a:t>
            </a:r>
          </a:p>
          <a:p>
            <a:pPr marL="742950" lvl="1" indent="-285750">
              <a:spcBef>
                <a:spcPts val="600"/>
              </a:spcBef>
              <a:spcAft>
                <a:spcPts val="600"/>
              </a:spcAft>
            </a:pPr>
            <a:endParaRPr lang="en-US" sz="2000" dirty="0">
              <a:solidFill>
                <a:srgbClr val="262626"/>
              </a:solidFill>
              <a:latin typeface="SF Pro Text"/>
            </a:endParaRPr>
          </a:p>
        </p:txBody>
      </p:sp>
      <p:sp>
        <p:nvSpPr>
          <p:cNvPr id="3" name="Title 2">
            <a:extLst>
              <a:ext uri="{FF2B5EF4-FFF2-40B4-BE49-F238E27FC236}">
                <a16:creationId xmlns:a16="http://schemas.microsoft.com/office/drawing/2014/main" id="{6989F78B-7CA4-20C4-1FC8-A7F70EA28A57}"/>
              </a:ext>
            </a:extLst>
          </p:cNvPr>
          <p:cNvSpPr>
            <a:spLocks noGrp="1"/>
          </p:cNvSpPr>
          <p:nvPr>
            <p:ph type="title"/>
          </p:nvPr>
        </p:nvSpPr>
        <p:spPr/>
        <p:txBody>
          <a:bodyPr/>
          <a:lstStyle/>
          <a:p>
            <a:r>
              <a:rPr lang="en-US" dirty="0"/>
              <a:t>Recent Accomplishments</a:t>
            </a:r>
          </a:p>
        </p:txBody>
      </p:sp>
    </p:spTree>
    <p:extLst>
      <p:ext uri="{BB962C8B-B14F-4D97-AF65-F5344CB8AC3E}">
        <p14:creationId xmlns:p14="http://schemas.microsoft.com/office/powerpoint/2010/main" val="3337226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079FD-E0AD-2619-9126-9300D7D86AD9}"/>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5A953A-ABEC-72D0-1B2E-92B867146D0F}"/>
              </a:ext>
            </a:extLst>
          </p:cNvPr>
          <p:cNvSpPr>
            <a:spLocks noGrp="1"/>
          </p:cNvSpPr>
          <p:nvPr>
            <p:ph idx="1"/>
          </p:nvPr>
        </p:nvSpPr>
        <p:spPr>
          <a:xfrm>
            <a:off x="734807" y="1188721"/>
            <a:ext cx="10618993" cy="1203606"/>
          </a:xfrm>
          <a:ln w="28575">
            <a:solidFill>
              <a:schemeClr val="accent1"/>
            </a:solidFill>
          </a:ln>
        </p:spPr>
        <p:txBody>
          <a:bodyPr/>
          <a:lstStyle/>
          <a:p>
            <a:pPr marL="265113" indent="0">
              <a:buNone/>
            </a:pPr>
            <a:endParaRPr lang="en-US" sz="100" b="1" dirty="0">
              <a:latin typeface="SF Pro Text"/>
            </a:endParaRPr>
          </a:p>
          <a:p>
            <a:pPr marL="265113" indent="0">
              <a:buNone/>
            </a:pPr>
            <a:r>
              <a:rPr lang="en-US" b="1" dirty="0">
                <a:latin typeface="SF Pro Text"/>
              </a:rPr>
              <a:t>AI 1195 </a:t>
            </a:r>
            <a:r>
              <a:rPr lang="en-US" dirty="0">
                <a:latin typeface="SF Pro Text"/>
              </a:rPr>
              <a:t>- Dale Blair and Roberto Sabatini to review the criteria for judging the Technical Panel of the Year Award.</a:t>
            </a:r>
          </a:p>
        </p:txBody>
      </p:sp>
      <p:sp>
        <p:nvSpPr>
          <p:cNvPr id="3" name="Title 2">
            <a:extLst>
              <a:ext uri="{FF2B5EF4-FFF2-40B4-BE49-F238E27FC236}">
                <a16:creationId xmlns:a16="http://schemas.microsoft.com/office/drawing/2014/main" id="{3D84CA36-233A-B9C3-0949-7549964531FA}"/>
              </a:ext>
            </a:extLst>
          </p:cNvPr>
          <p:cNvSpPr>
            <a:spLocks noGrp="1"/>
          </p:cNvSpPr>
          <p:nvPr>
            <p:ph type="title"/>
          </p:nvPr>
        </p:nvSpPr>
        <p:spPr/>
        <p:txBody>
          <a:bodyPr/>
          <a:lstStyle/>
          <a:p>
            <a:r>
              <a:rPr lang="en-US" dirty="0"/>
              <a:t>Pending Action Items &amp; Next Steps</a:t>
            </a:r>
          </a:p>
        </p:txBody>
      </p:sp>
      <p:sp>
        <p:nvSpPr>
          <p:cNvPr id="5" name="TextBox 4">
            <a:extLst>
              <a:ext uri="{FF2B5EF4-FFF2-40B4-BE49-F238E27FC236}">
                <a16:creationId xmlns:a16="http://schemas.microsoft.com/office/drawing/2014/main" id="{BBD82AEA-A710-CEBB-F941-43597E777622}"/>
              </a:ext>
            </a:extLst>
          </p:cNvPr>
          <p:cNvSpPr txBox="1"/>
          <p:nvPr/>
        </p:nvSpPr>
        <p:spPr>
          <a:xfrm>
            <a:off x="673946" y="2998383"/>
            <a:ext cx="10679854" cy="2523768"/>
          </a:xfrm>
          <a:prstGeom prst="rect">
            <a:avLst/>
          </a:prstGeom>
          <a:noFill/>
        </p:spPr>
        <p:txBody>
          <a:bodyPr wrap="square">
            <a:spAutoFit/>
          </a:bodyPr>
          <a:lstStyle/>
          <a:p>
            <a:r>
              <a:rPr lang="en-US" sz="2800" dirty="0">
                <a:highlight>
                  <a:srgbClr val="FFFF00"/>
                </a:highlight>
                <a:latin typeface="SF Pro Text"/>
              </a:rPr>
              <a:t>Action In Progress</a:t>
            </a:r>
            <a:r>
              <a:rPr lang="en-US" sz="2800" dirty="0">
                <a:latin typeface="SF Pro Text"/>
              </a:rPr>
              <a:t>. An appropriate </a:t>
            </a:r>
            <a:r>
              <a:rPr lang="en-US" sz="2800" dirty="0">
                <a:effectLst/>
                <a:latin typeface="SF Pro Text"/>
                <a:ea typeface="Aptos" panose="020B0004020202020204" pitchFamily="34" charset="0"/>
                <a:cs typeface="Aptos" panose="020B0004020202020204" pitchFamily="34" charset="0"/>
              </a:rPr>
              <a:t>reporting and evaluation process was implemented for the Technical Panel of the Year Award (TPYA). The TP EOY reports are the primary document used to evaluate and select the award recipient (template shared with all TPs and used experimentally since Fall 2024).</a:t>
            </a:r>
          </a:p>
          <a:p>
            <a:pPr marL="0" indent="0">
              <a:buNone/>
            </a:pPr>
            <a:endParaRPr lang="en-US" dirty="0">
              <a:latin typeface="SF Pro Text"/>
            </a:endParaRPr>
          </a:p>
        </p:txBody>
      </p:sp>
    </p:spTree>
    <p:extLst>
      <p:ext uri="{BB962C8B-B14F-4D97-AF65-F5344CB8AC3E}">
        <p14:creationId xmlns:p14="http://schemas.microsoft.com/office/powerpoint/2010/main" val="1437218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1E12E9-BBB2-F6D5-9072-935C955F4CE5}"/>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5A32516F-6E01-74C0-B16D-4E4DC9B83940}"/>
              </a:ext>
            </a:extLst>
          </p:cNvPr>
          <p:cNvSpPr>
            <a:spLocks noGrp="1"/>
          </p:cNvSpPr>
          <p:nvPr>
            <p:ph type="title"/>
          </p:nvPr>
        </p:nvSpPr>
        <p:spPr/>
        <p:txBody>
          <a:bodyPr/>
          <a:lstStyle/>
          <a:p>
            <a:r>
              <a:rPr lang="en-US" dirty="0"/>
              <a:t>Pending Action Items &amp; Next Steps</a:t>
            </a:r>
          </a:p>
        </p:txBody>
      </p:sp>
      <p:sp>
        <p:nvSpPr>
          <p:cNvPr id="6" name="Content Placeholder 5">
            <a:extLst>
              <a:ext uri="{FF2B5EF4-FFF2-40B4-BE49-F238E27FC236}">
                <a16:creationId xmlns:a16="http://schemas.microsoft.com/office/drawing/2014/main" id="{918E68BF-CAC6-97ED-92FF-15896CF96F26}"/>
              </a:ext>
            </a:extLst>
          </p:cNvPr>
          <p:cNvSpPr>
            <a:spLocks noGrp="1"/>
          </p:cNvSpPr>
          <p:nvPr>
            <p:ph idx="1"/>
          </p:nvPr>
        </p:nvSpPr>
        <p:spPr>
          <a:xfrm>
            <a:off x="734807" y="1039858"/>
            <a:ext cx="10618993" cy="4988243"/>
          </a:xfrm>
        </p:spPr>
        <p:txBody>
          <a:bodyPr/>
          <a:lstStyle/>
          <a:p>
            <a:pPr marL="0" indent="0">
              <a:buNone/>
            </a:pPr>
            <a:r>
              <a:rPr lang="en-US" sz="3200" b="1" dirty="0">
                <a:latin typeface="SF Pro Text"/>
              </a:rPr>
              <a:t>Cu</a:t>
            </a:r>
            <a:r>
              <a:rPr lang="en-US" sz="3200" b="1" dirty="0">
                <a:effectLst/>
                <a:latin typeface="SF Pro Text"/>
                <a:ea typeface="Aptos" panose="020B0004020202020204" pitchFamily="34" charset="0"/>
                <a:cs typeface="Aptos" panose="020B0004020202020204" pitchFamily="34" charset="0"/>
              </a:rPr>
              <a:t>rrent reporting and evaluation process for TPYA</a:t>
            </a:r>
            <a:endParaRPr lang="en-US" sz="3600" b="1" dirty="0">
              <a:effectLst/>
              <a:latin typeface="SF Pro Text"/>
              <a:ea typeface="Aptos" panose="020B0004020202020204" pitchFamily="34" charset="0"/>
              <a:cs typeface="Aptos" panose="020B0004020202020204" pitchFamily="34" charset="0"/>
            </a:endParaRPr>
          </a:p>
          <a:p>
            <a:pPr marL="342900" indent="-342900">
              <a:buFont typeface="+mj-lt"/>
              <a:buAutoNum type="arabicPeriod"/>
            </a:pPr>
            <a:r>
              <a:rPr lang="en-US" sz="2400" b="1" dirty="0">
                <a:effectLst/>
                <a:latin typeface="SF Pro Text"/>
                <a:ea typeface="Times New Roman" panose="02020603050405020304" pitchFamily="18" charset="0"/>
                <a:cs typeface="Aptos" panose="020B0004020202020204" pitchFamily="34" charset="0"/>
              </a:rPr>
              <a:t>Reporting Requirements:</a:t>
            </a:r>
            <a:r>
              <a:rPr lang="en-US" sz="2400" dirty="0">
                <a:effectLst/>
                <a:latin typeface="SF Pro Text"/>
                <a:ea typeface="Times New Roman" panose="02020603050405020304" pitchFamily="18" charset="0"/>
                <a:cs typeface="Aptos" panose="020B0004020202020204" pitchFamily="34" charset="0"/>
              </a:rPr>
              <a:t> Technical Panels are expected to submit two reports annually:</a:t>
            </a:r>
            <a:endParaRPr lang="en-US" sz="2400" dirty="0">
              <a:effectLst/>
              <a:latin typeface="SF Pro Text"/>
              <a:ea typeface="Aptos" panose="020B0004020202020204" pitchFamily="34" charset="0"/>
              <a:cs typeface="Aptos" panose="020B0004020202020204" pitchFamily="34" charset="0"/>
            </a:endParaRPr>
          </a:p>
          <a:p>
            <a:pPr marL="800100" lvl="1" indent="-342900">
              <a:buFont typeface="Symbol" panose="05050102010706020507" pitchFamily="18" charset="2"/>
              <a:buChar char=""/>
            </a:pPr>
            <a:r>
              <a:rPr lang="en-US" sz="2000" dirty="0">
                <a:effectLst/>
                <a:latin typeface="SF Pro Text"/>
                <a:ea typeface="Aptos" panose="020B0004020202020204" pitchFamily="34" charset="0"/>
                <a:cs typeface="Aptos" panose="020B0004020202020204" pitchFamily="34" charset="0"/>
              </a:rPr>
              <a:t>One for the Spring Board of Governors (</a:t>
            </a:r>
            <a:r>
              <a:rPr lang="en-US" sz="2000" dirty="0" err="1">
                <a:effectLst/>
                <a:latin typeface="SF Pro Text"/>
                <a:ea typeface="Aptos" panose="020B0004020202020204" pitchFamily="34" charset="0"/>
                <a:cs typeface="Aptos" panose="020B0004020202020204" pitchFamily="34" charset="0"/>
              </a:rPr>
              <a:t>BoG</a:t>
            </a:r>
            <a:r>
              <a:rPr lang="en-US" sz="2000" dirty="0">
                <a:effectLst/>
                <a:latin typeface="SF Pro Text"/>
                <a:ea typeface="Aptos" panose="020B0004020202020204" pitchFamily="34" charset="0"/>
                <a:cs typeface="Aptos" panose="020B0004020202020204" pitchFamily="34" charset="0"/>
              </a:rPr>
              <a:t>) meeting.</a:t>
            </a:r>
            <a:endParaRPr lang="en-US" dirty="0">
              <a:effectLst/>
              <a:latin typeface="SF Pro Text"/>
              <a:ea typeface="Aptos" panose="020B0004020202020204" pitchFamily="34" charset="0"/>
              <a:cs typeface="Aptos" panose="020B0004020202020204" pitchFamily="34" charset="0"/>
            </a:endParaRPr>
          </a:p>
          <a:p>
            <a:pPr marL="800100" lvl="1" indent="-342900">
              <a:buFont typeface="Symbol" panose="05050102010706020507" pitchFamily="18" charset="2"/>
              <a:buChar char=""/>
            </a:pPr>
            <a:r>
              <a:rPr lang="en-US" sz="2000" dirty="0">
                <a:effectLst/>
                <a:latin typeface="SF Pro Text"/>
                <a:ea typeface="Aptos" panose="020B0004020202020204" pitchFamily="34" charset="0"/>
                <a:cs typeface="Aptos" panose="020B0004020202020204" pitchFamily="34" charset="0"/>
              </a:rPr>
              <a:t>One for the Fall </a:t>
            </a:r>
            <a:r>
              <a:rPr lang="en-US" sz="2000" dirty="0" err="1">
                <a:effectLst/>
                <a:latin typeface="SF Pro Text"/>
                <a:ea typeface="Aptos" panose="020B0004020202020204" pitchFamily="34" charset="0"/>
                <a:cs typeface="Aptos" panose="020B0004020202020204" pitchFamily="34" charset="0"/>
              </a:rPr>
              <a:t>BoG</a:t>
            </a:r>
            <a:r>
              <a:rPr lang="en-US" sz="2000" dirty="0">
                <a:effectLst/>
                <a:latin typeface="SF Pro Text"/>
                <a:ea typeface="Aptos" panose="020B0004020202020204" pitchFamily="34" charset="0"/>
                <a:cs typeface="Aptos" panose="020B0004020202020204" pitchFamily="34" charset="0"/>
              </a:rPr>
              <a:t> meeting, which also serves as the End-of-Year (EOY) report.</a:t>
            </a:r>
          </a:p>
          <a:p>
            <a:pPr marL="800100" lvl="1" indent="-342900">
              <a:buFont typeface="Symbol" panose="05050102010706020507" pitchFamily="18" charset="2"/>
              <a:buChar char=""/>
            </a:pPr>
            <a:r>
              <a:rPr lang="en-US" sz="2000" dirty="0">
                <a:effectLst/>
                <a:latin typeface="SF Pro Text"/>
                <a:ea typeface="Aptos" panose="020B0004020202020204" pitchFamily="34" charset="0"/>
                <a:cs typeface="Aptos" panose="020B0004020202020204" pitchFamily="34" charset="0"/>
              </a:rPr>
              <a:t>Both reports play an important role in tracking the progress and activities of the TPs. However, the Fall report (EOY) is more comprehensive and summarizes the year's achievements.</a:t>
            </a:r>
            <a:endParaRPr lang="en-US" sz="3200" dirty="0">
              <a:effectLst/>
              <a:latin typeface="SF Pro Text"/>
              <a:ea typeface="Aptos" panose="020B0004020202020204" pitchFamily="34" charset="0"/>
              <a:cs typeface="Aptos" panose="020B0004020202020204" pitchFamily="34" charset="0"/>
            </a:endParaRPr>
          </a:p>
          <a:p>
            <a:pPr marL="342900" indent="-342900">
              <a:buFont typeface="+mj-lt"/>
              <a:buAutoNum type="arabicPeriod"/>
            </a:pPr>
            <a:r>
              <a:rPr lang="en-US" sz="2400" b="1" dirty="0">
                <a:effectLst/>
                <a:latin typeface="SF Pro Text"/>
                <a:ea typeface="Times New Roman" panose="02020603050405020304" pitchFamily="18" charset="0"/>
                <a:cs typeface="Aptos" panose="020B0004020202020204" pitchFamily="34" charset="0"/>
              </a:rPr>
              <a:t>Evaluation for the Award:</a:t>
            </a:r>
            <a:r>
              <a:rPr lang="en-US" sz="2400" dirty="0">
                <a:effectLst/>
                <a:latin typeface="SF Pro Text"/>
                <a:ea typeface="Times New Roman" panose="02020603050405020304" pitchFamily="18" charset="0"/>
                <a:cs typeface="Aptos" panose="020B0004020202020204" pitchFamily="34" charset="0"/>
              </a:rPr>
              <a:t> The EOY report is the primary document used for evaluating and selecting the recipient of the Technical Panel of the Year Award (the template shared with the TPs is attached here).</a:t>
            </a:r>
            <a:r>
              <a:rPr lang="en-US" sz="2400" dirty="0">
                <a:effectLst/>
                <a:latin typeface="SF Pro Text"/>
                <a:ea typeface="Aptos" panose="020B0004020202020204" pitchFamily="34" charset="0"/>
                <a:cs typeface="Aptos" panose="020B0004020202020204" pitchFamily="34" charset="0"/>
              </a:rPr>
              <a:t> </a:t>
            </a:r>
          </a:p>
          <a:p>
            <a:pPr marL="342900" indent="-342900">
              <a:buFont typeface="+mj-lt"/>
              <a:buAutoNum type="arabicPeriod"/>
            </a:pPr>
            <a:r>
              <a:rPr lang="en-US" sz="2400" b="1" dirty="0">
                <a:effectLst/>
                <a:latin typeface="SF Pro Text"/>
                <a:ea typeface="Times New Roman" panose="02020603050405020304" pitchFamily="18" charset="0"/>
                <a:cs typeface="Aptos" panose="020B0004020202020204" pitchFamily="34" charset="0"/>
              </a:rPr>
              <a:t>Award Decision:</a:t>
            </a:r>
            <a:r>
              <a:rPr lang="en-US" sz="2400" dirty="0">
                <a:effectLst/>
                <a:latin typeface="SF Pro Text"/>
                <a:ea typeface="Times New Roman" panose="02020603050405020304" pitchFamily="18" charset="0"/>
                <a:cs typeface="Aptos" panose="020B0004020202020204" pitchFamily="34" charset="0"/>
              </a:rPr>
              <a:t> The recipient is determined through a majority vote of the TechOps </a:t>
            </a:r>
            <a:r>
              <a:rPr lang="en-US" sz="2400" dirty="0" err="1">
                <a:effectLst/>
                <a:latin typeface="SF Pro Text"/>
                <a:ea typeface="Times New Roman" panose="02020603050405020304" pitchFamily="18" charset="0"/>
                <a:cs typeface="Aptos" panose="020B0004020202020204" pitchFamily="34" charset="0"/>
              </a:rPr>
              <a:t>BoG</a:t>
            </a:r>
            <a:r>
              <a:rPr lang="en-US" sz="2400" dirty="0">
                <a:effectLst/>
                <a:latin typeface="SF Pro Text"/>
                <a:ea typeface="Times New Roman" panose="02020603050405020304" pitchFamily="18" charset="0"/>
                <a:cs typeface="Aptos" panose="020B0004020202020204" pitchFamily="34" charset="0"/>
              </a:rPr>
              <a:t> members, based on the information presented in the EOY report.</a:t>
            </a:r>
            <a:endParaRPr lang="en-US" sz="2400" dirty="0">
              <a:effectLst/>
              <a:latin typeface="SF Pro Text"/>
              <a:ea typeface="Aptos" panose="020B0004020202020204" pitchFamily="34" charset="0"/>
              <a:cs typeface="Aptos" panose="020B0004020202020204" pitchFamily="34" charset="0"/>
            </a:endParaRPr>
          </a:p>
          <a:p>
            <a:endParaRPr lang="en-US" dirty="0">
              <a:latin typeface="SF Pro Text"/>
            </a:endParaRPr>
          </a:p>
        </p:txBody>
      </p:sp>
    </p:spTree>
    <p:extLst>
      <p:ext uri="{BB962C8B-B14F-4D97-AF65-F5344CB8AC3E}">
        <p14:creationId xmlns:p14="http://schemas.microsoft.com/office/powerpoint/2010/main" val="2032608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6BEA7F-2EFC-AC30-5835-708A58147CC4}"/>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1F9752D2-7760-5952-4533-74E852296B16}"/>
              </a:ext>
            </a:extLst>
          </p:cNvPr>
          <p:cNvSpPr>
            <a:spLocks noGrp="1"/>
          </p:cNvSpPr>
          <p:nvPr>
            <p:ph type="title"/>
          </p:nvPr>
        </p:nvSpPr>
        <p:spPr/>
        <p:txBody>
          <a:bodyPr/>
          <a:lstStyle/>
          <a:p>
            <a:r>
              <a:rPr lang="en-US" dirty="0"/>
              <a:t>Pending Action Items &amp; Next Steps</a:t>
            </a:r>
          </a:p>
        </p:txBody>
      </p:sp>
      <p:sp>
        <p:nvSpPr>
          <p:cNvPr id="6" name="Content Placeholder 5">
            <a:extLst>
              <a:ext uri="{FF2B5EF4-FFF2-40B4-BE49-F238E27FC236}">
                <a16:creationId xmlns:a16="http://schemas.microsoft.com/office/drawing/2014/main" id="{DE2EBF9D-A42E-9311-DB29-908579A63C7C}"/>
              </a:ext>
            </a:extLst>
          </p:cNvPr>
          <p:cNvSpPr>
            <a:spLocks noGrp="1"/>
          </p:cNvSpPr>
          <p:nvPr>
            <p:ph idx="1"/>
          </p:nvPr>
        </p:nvSpPr>
        <p:spPr>
          <a:xfrm>
            <a:off x="734807" y="1039858"/>
            <a:ext cx="10618993" cy="4988243"/>
          </a:xfrm>
        </p:spPr>
        <p:txBody>
          <a:bodyPr/>
          <a:lstStyle/>
          <a:p>
            <a:pPr marL="0" indent="0">
              <a:buNone/>
            </a:pPr>
            <a:r>
              <a:rPr lang="en-US" b="1" dirty="0"/>
              <a:t>Next Steps: </a:t>
            </a:r>
          </a:p>
          <a:p>
            <a:pPr marL="342900" indent="-342900">
              <a:buFont typeface="+mj-lt"/>
              <a:buAutoNum type="arabicPeriod"/>
              <a:tabLst>
                <a:tab pos="457200" algn="l"/>
              </a:tabLst>
            </a:pPr>
            <a:r>
              <a:rPr lang="en-US" sz="1800" b="1" dirty="0"/>
              <a:t>Challenge: </a:t>
            </a:r>
            <a:r>
              <a:rPr lang="en-US" sz="1800" dirty="0"/>
              <a:t>At present, no formalized grading scale or weighted evaluation criteria has been adopted for the Technical Panel of the Year Award. However, the evaluation process relies on a structured review of the </a:t>
            </a:r>
            <a:r>
              <a:rPr lang="en-US" sz="1800" b="1" dirty="0"/>
              <a:t>End-of-Year (EOY) report </a:t>
            </a:r>
            <a:r>
              <a:rPr lang="en-US" sz="1800" dirty="0"/>
              <a:t>(Fall </a:t>
            </a:r>
            <a:r>
              <a:rPr lang="en-US" sz="1800" dirty="0" err="1"/>
              <a:t>BoG</a:t>
            </a:r>
            <a:r>
              <a:rPr lang="en-US" sz="1800" dirty="0"/>
              <a:t> meeting) to ensure consistency and fairness.</a:t>
            </a:r>
          </a:p>
          <a:p>
            <a:pPr marL="342900" indent="-342900">
              <a:buFont typeface="+mj-lt"/>
              <a:buAutoNum type="arabicPeriod"/>
              <a:tabLst>
                <a:tab pos="457200" algn="l"/>
              </a:tabLst>
            </a:pPr>
            <a:r>
              <a:rPr lang="en-US" sz="1800" b="1" dirty="0"/>
              <a:t>Key Areas of Focus: </a:t>
            </a:r>
            <a:r>
              <a:rPr lang="en-US" sz="1800" dirty="0"/>
              <a:t>The template provided to the TPs includes the following elements, which are evaluated by the TechOps </a:t>
            </a:r>
            <a:r>
              <a:rPr lang="en-US" sz="1800" dirty="0" err="1"/>
              <a:t>BoG</a:t>
            </a:r>
            <a:r>
              <a:rPr lang="en-US" sz="1800" dirty="0"/>
              <a:t> members during their review of the EOY reports:</a:t>
            </a:r>
          </a:p>
          <a:p>
            <a:pPr marL="742950" lvl="1" indent="-285750">
              <a:lnSpc>
                <a:spcPct val="100000"/>
              </a:lnSpc>
              <a:spcBef>
                <a:spcPts val="200"/>
              </a:spcBef>
              <a:spcAft>
                <a:spcPts val="100"/>
              </a:spcAft>
              <a:buSzPts val="1000"/>
              <a:buFont typeface="Symbol" panose="05050102010706020507" pitchFamily="18" charset="2"/>
              <a:buChar char=""/>
              <a:tabLst>
                <a:tab pos="914400" algn="l"/>
              </a:tabLst>
            </a:pPr>
            <a:r>
              <a:rPr lang="en-US" sz="1600" dirty="0">
                <a:effectLst/>
                <a:ea typeface="Times New Roman" panose="02020603050405020304" pitchFamily="18" charset="0"/>
                <a:cs typeface="Aptos" panose="020B0004020202020204" pitchFamily="34" charset="0"/>
              </a:rPr>
              <a:t>Summary of Activities and Achievements</a:t>
            </a:r>
            <a:endParaRPr lang="en-US" sz="1800" dirty="0">
              <a:effectLst/>
              <a:ea typeface="Aptos" panose="020B0004020202020204" pitchFamily="34" charset="0"/>
              <a:cs typeface="Aptos" panose="020B0004020202020204" pitchFamily="34" charset="0"/>
            </a:endParaRPr>
          </a:p>
          <a:p>
            <a:pPr marL="742950" lvl="1" indent="-285750">
              <a:lnSpc>
                <a:spcPct val="100000"/>
              </a:lnSpc>
              <a:spcBef>
                <a:spcPts val="200"/>
              </a:spcBef>
              <a:spcAft>
                <a:spcPts val="100"/>
              </a:spcAft>
              <a:buSzPts val="1000"/>
              <a:buFont typeface="Symbol" panose="05050102010706020507" pitchFamily="18" charset="2"/>
              <a:buChar char=""/>
              <a:tabLst>
                <a:tab pos="914400" algn="l"/>
              </a:tabLst>
            </a:pPr>
            <a:r>
              <a:rPr lang="en-US" sz="1600" dirty="0">
                <a:effectLst/>
                <a:ea typeface="Times New Roman" panose="02020603050405020304" pitchFamily="18" charset="0"/>
                <a:cs typeface="Aptos" panose="020B0004020202020204" pitchFamily="34" charset="0"/>
              </a:rPr>
              <a:t>Research and Innovation</a:t>
            </a:r>
            <a:endParaRPr lang="en-US" sz="1800" dirty="0">
              <a:effectLst/>
              <a:ea typeface="Aptos" panose="020B0004020202020204" pitchFamily="34" charset="0"/>
              <a:cs typeface="Aptos" panose="020B0004020202020204" pitchFamily="34" charset="0"/>
            </a:endParaRPr>
          </a:p>
          <a:p>
            <a:pPr marL="742950" lvl="1" indent="-285750">
              <a:lnSpc>
                <a:spcPct val="100000"/>
              </a:lnSpc>
              <a:spcBef>
                <a:spcPts val="200"/>
              </a:spcBef>
              <a:spcAft>
                <a:spcPts val="100"/>
              </a:spcAft>
              <a:buSzPts val="1000"/>
              <a:buFont typeface="Symbol" panose="05050102010706020507" pitchFamily="18" charset="2"/>
              <a:buChar char=""/>
              <a:tabLst>
                <a:tab pos="914400" algn="l"/>
              </a:tabLst>
            </a:pPr>
            <a:r>
              <a:rPr lang="en-US" sz="1600" dirty="0">
                <a:effectLst/>
                <a:ea typeface="Times New Roman" panose="02020603050405020304" pitchFamily="18" charset="0"/>
                <a:cs typeface="Aptos" panose="020B0004020202020204" pitchFamily="34" charset="0"/>
              </a:rPr>
              <a:t>Conference Contributions</a:t>
            </a:r>
            <a:endParaRPr lang="en-US" sz="1800" dirty="0">
              <a:effectLst/>
              <a:ea typeface="Aptos" panose="020B0004020202020204" pitchFamily="34" charset="0"/>
              <a:cs typeface="Aptos" panose="020B0004020202020204" pitchFamily="34" charset="0"/>
            </a:endParaRPr>
          </a:p>
          <a:p>
            <a:pPr marL="742950" lvl="1" indent="-285750">
              <a:lnSpc>
                <a:spcPct val="100000"/>
              </a:lnSpc>
              <a:spcBef>
                <a:spcPts val="200"/>
              </a:spcBef>
              <a:spcAft>
                <a:spcPts val="100"/>
              </a:spcAft>
              <a:buSzPts val="1000"/>
              <a:buFont typeface="Symbol" panose="05050102010706020507" pitchFamily="18" charset="2"/>
              <a:buChar char=""/>
              <a:tabLst>
                <a:tab pos="914400" algn="l"/>
              </a:tabLst>
            </a:pPr>
            <a:r>
              <a:rPr lang="en-US" sz="1600" dirty="0">
                <a:effectLst/>
                <a:ea typeface="Times New Roman" panose="02020603050405020304" pitchFamily="18" charset="0"/>
                <a:cs typeface="Aptos" panose="020B0004020202020204" pitchFamily="34" charset="0"/>
              </a:rPr>
              <a:t>Publication Activities</a:t>
            </a:r>
            <a:endParaRPr lang="en-US" sz="1800" dirty="0">
              <a:effectLst/>
              <a:ea typeface="Aptos" panose="020B0004020202020204" pitchFamily="34" charset="0"/>
              <a:cs typeface="Aptos" panose="020B0004020202020204" pitchFamily="34" charset="0"/>
            </a:endParaRPr>
          </a:p>
          <a:p>
            <a:pPr marL="742950" lvl="1" indent="-285750">
              <a:lnSpc>
                <a:spcPct val="100000"/>
              </a:lnSpc>
              <a:spcBef>
                <a:spcPts val="200"/>
              </a:spcBef>
              <a:spcAft>
                <a:spcPts val="100"/>
              </a:spcAft>
              <a:buSzPts val="1000"/>
              <a:buFont typeface="Symbol" panose="05050102010706020507" pitchFamily="18" charset="2"/>
              <a:buChar char=""/>
              <a:tabLst>
                <a:tab pos="914400" algn="l"/>
              </a:tabLst>
            </a:pPr>
            <a:r>
              <a:rPr lang="en-US" sz="1600" dirty="0">
                <a:effectLst/>
                <a:ea typeface="Times New Roman" panose="02020603050405020304" pitchFamily="18" charset="0"/>
                <a:cs typeface="Aptos" panose="020B0004020202020204" pitchFamily="34" charset="0"/>
              </a:rPr>
              <a:t>Education Activities</a:t>
            </a:r>
            <a:endParaRPr lang="en-US" sz="1800" dirty="0">
              <a:effectLst/>
              <a:ea typeface="Aptos" panose="020B0004020202020204" pitchFamily="34" charset="0"/>
              <a:cs typeface="Aptos" panose="020B0004020202020204" pitchFamily="34" charset="0"/>
            </a:endParaRPr>
          </a:p>
          <a:p>
            <a:pPr marL="742950" lvl="1" indent="-285750">
              <a:lnSpc>
                <a:spcPct val="100000"/>
              </a:lnSpc>
              <a:spcBef>
                <a:spcPts val="200"/>
              </a:spcBef>
              <a:spcAft>
                <a:spcPts val="100"/>
              </a:spcAft>
              <a:buSzPts val="1000"/>
              <a:buFont typeface="Symbol" panose="05050102010706020507" pitchFamily="18" charset="2"/>
              <a:buChar char=""/>
              <a:tabLst>
                <a:tab pos="914400" algn="l"/>
              </a:tabLst>
            </a:pPr>
            <a:r>
              <a:rPr lang="en-US" sz="1600" dirty="0">
                <a:effectLst/>
                <a:ea typeface="Times New Roman" panose="02020603050405020304" pitchFamily="18" charset="0"/>
                <a:cs typeface="Aptos" panose="020B0004020202020204" pitchFamily="34" charset="0"/>
              </a:rPr>
              <a:t>Industry Engagement and Standards</a:t>
            </a:r>
            <a:endParaRPr lang="en-US" sz="1800" dirty="0">
              <a:effectLst/>
              <a:ea typeface="Aptos" panose="020B0004020202020204" pitchFamily="34" charset="0"/>
              <a:cs typeface="Aptos" panose="020B0004020202020204" pitchFamily="34" charset="0"/>
            </a:endParaRPr>
          </a:p>
          <a:p>
            <a:pPr marL="742950" lvl="1" indent="-285750">
              <a:lnSpc>
                <a:spcPct val="100000"/>
              </a:lnSpc>
              <a:spcBef>
                <a:spcPts val="200"/>
              </a:spcBef>
              <a:spcAft>
                <a:spcPts val="100"/>
              </a:spcAft>
              <a:buSzPts val="1000"/>
              <a:buFont typeface="Symbol" panose="05050102010706020507" pitchFamily="18" charset="2"/>
              <a:buChar char=""/>
              <a:tabLst>
                <a:tab pos="914400" algn="l"/>
              </a:tabLst>
            </a:pPr>
            <a:r>
              <a:rPr lang="en-US" sz="1600" dirty="0">
                <a:effectLst/>
                <a:ea typeface="Times New Roman" panose="02020603050405020304" pitchFamily="18" charset="0"/>
                <a:cs typeface="Aptos" panose="020B0004020202020204" pitchFamily="34" charset="0"/>
              </a:rPr>
              <a:t>Future Plans</a:t>
            </a:r>
            <a:endParaRPr lang="en-US" sz="1800" dirty="0">
              <a:effectLst/>
              <a:ea typeface="Aptos" panose="020B0004020202020204" pitchFamily="34" charset="0"/>
              <a:cs typeface="Aptos" panose="020B0004020202020204" pitchFamily="34" charset="0"/>
            </a:endParaRPr>
          </a:p>
          <a:p>
            <a:pPr marL="342900" indent="-342900">
              <a:buFont typeface="+mj-lt"/>
              <a:buAutoNum type="arabicPeriod"/>
              <a:tabLst>
                <a:tab pos="457200" algn="l"/>
              </a:tabLst>
            </a:pPr>
            <a:r>
              <a:rPr lang="en-US" sz="1800" b="1" dirty="0"/>
              <a:t>Possible Future Adjustments: </a:t>
            </a:r>
            <a:r>
              <a:rPr lang="en-US" sz="1800" dirty="0"/>
              <a:t>As noted in the Fall 2024 </a:t>
            </a:r>
            <a:r>
              <a:rPr lang="en-US" sz="1800" dirty="0" err="1"/>
              <a:t>BoG</a:t>
            </a:r>
            <a:r>
              <a:rPr lang="en-US" sz="1800" dirty="0"/>
              <a:t> minutes, the standardized reporting template introduced in September 2024 is still in its experimental phase. We are currently exploring ways to further refine the award criteria. Incorporating formal grading metrics or a weighted scale may be a logical next step (e.g., similar to Nathanson and Warren White Awards)</a:t>
            </a:r>
          </a:p>
          <a:p>
            <a:endParaRPr lang="en-US" dirty="0"/>
          </a:p>
        </p:txBody>
      </p:sp>
    </p:spTree>
    <p:extLst>
      <p:ext uri="{BB962C8B-B14F-4D97-AF65-F5344CB8AC3E}">
        <p14:creationId xmlns:p14="http://schemas.microsoft.com/office/powerpoint/2010/main" val="20697452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1989</TotalTime>
  <Words>1452</Words>
  <Application>Microsoft Office PowerPoint</Application>
  <PresentationFormat>Widescreen</PresentationFormat>
  <Paragraphs>114</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Aptos</vt:lpstr>
      <vt:lpstr>Arial</vt:lpstr>
      <vt:lpstr>Calibri</vt:lpstr>
      <vt:lpstr>Courier New</vt:lpstr>
      <vt:lpstr>LucidaGrande</vt:lpstr>
      <vt:lpstr>SF Pro Text</vt:lpstr>
      <vt:lpstr>Symbol</vt:lpstr>
      <vt:lpstr>Times New Roman</vt:lpstr>
      <vt:lpstr>Wingdings</vt:lpstr>
      <vt:lpstr>Office Theme</vt:lpstr>
      <vt:lpstr>PowerPoint Presentation</vt:lpstr>
      <vt:lpstr>Outline</vt:lpstr>
      <vt:lpstr>Recent Accomplishments</vt:lpstr>
      <vt:lpstr>Recent Accomplishments</vt:lpstr>
      <vt:lpstr>Recent Accomplishments</vt:lpstr>
      <vt:lpstr>Recent Accomplishments</vt:lpstr>
      <vt:lpstr>Pending Action Items &amp; Next Steps</vt:lpstr>
      <vt:lpstr>Pending Action Items &amp; Next Steps</vt:lpstr>
      <vt:lpstr>Pending Action Items &amp; Next Steps</vt:lpstr>
      <vt:lpstr>Pending Action Items &amp; Next Steps</vt:lpstr>
      <vt:lpstr>Pending Action Items &amp; Next Steps</vt:lpstr>
      <vt:lpstr>2025 Short-Term Goals</vt:lpstr>
      <vt:lpstr>Long-Term Goals</vt:lpstr>
      <vt:lpstr>Current Challenges &amp;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Hough,Mackenzie C</dc:creator>
  <cp:lastModifiedBy>Roberto Sabatini</cp:lastModifiedBy>
  <cp:revision>59</cp:revision>
  <dcterms:created xsi:type="dcterms:W3CDTF">2020-06-23T20:53:44Z</dcterms:created>
  <dcterms:modified xsi:type="dcterms:W3CDTF">2025-02-28T17:08:28Z</dcterms:modified>
</cp:coreProperties>
</file>