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67" r:id="rId2"/>
    <p:sldId id="257" r:id="rId3"/>
    <p:sldId id="258" r:id="rId4"/>
    <p:sldId id="277" r:id="rId5"/>
    <p:sldId id="260" r:id="rId6"/>
    <p:sldId id="261" r:id="rId7"/>
    <p:sldId id="262" r:id="rId8"/>
    <p:sldId id="263" r:id="rId9"/>
    <p:sldId id="264" r:id="rId10"/>
    <p:sldId id="268" r:id="rId11"/>
  </p:sldIdLst>
  <p:sldSz cx="18288000" cy="10287000"/>
  <p:notesSz cx="6858000" cy="9144000"/>
  <p:embeddedFontLst>
    <p:embeddedFont>
      <p:font typeface="Mont" panose="020B0604020202020204" charset="0"/>
      <p:regular r:id="rId13"/>
    </p:embeddedFont>
    <p:embeddedFont>
      <p:font typeface="Mont Bold" panose="020B0604020202020204" charset="0"/>
      <p:regular r:id="rId14"/>
      <p:bold r:id="rId15"/>
    </p:embeddedFont>
    <p:embeddedFont>
      <p:font typeface="Poppins" panose="00000500000000000000" pitchFamily="2" charset="0"/>
      <p:regular r:id="rId16"/>
      <p:bold r:id="rId17"/>
      <p:italic r:id="rId18"/>
      <p:boldItalic r:id="rId19"/>
    </p:embeddedFont>
    <p:embeddedFont>
      <p:font typeface="Poppins Bold" panose="00000800000000000000" charset="0"/>
      <p:regular r:id="rId20"/>
      <p:bold r:id="rId21"/>
    </p:embeddedFont>
    <p:embeddedFont>
      <p:font typeface="Poppins ExtraBold" panose="00000900000000000000" pitchFamily="2" charset="0"/>
      <p:regular r:id="rId22"/>
      <p:bold r:id="rId23"/>
      <p:italic r:id="rId24"/>
      <p:boldItalic r:id="rId25"/>
    </p:embeddedFont>
    <p:embeddedFont>
      <p:font typeface="Poppins ExtraBold Bold" panose="020B0604020202020204" charset="0"/>
      <p:regular r:id="rId26"/>
      <p:bold r:id="rId27"/>
    </p:embeddedFont>
    <p:embeddedFont>
      <p:font typeface="Poppins Italics" panose="020B0604020202020204" charset="0"/>
      <p:regular r:id="rId28"/>
      <p:italic r:id="rId29"/>
    </p:embeddedFont>
    <p:embeddedFont>
      <p:font typeface="Poppins Medium" panose="00000600000000000000" pitchFamily="2" charset="0"/>
      <p:regular r:id="rId30"/>
      <p:italic r:id="rId31"/>
    </p:embeddedFont>
    <p:embeddedFont>
      <p:font typeface="Poppins Medium Bold" panose="020B06040202020202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9" autoAdjust="0"/>
    <p:restoredTop sz="94607" autoAdjust="0"/>
  </p:normalViewPr>
  <p:slideViewPr>
    <p:cSldViewPr>
      <p:cViewPr varScale="1">
        <p:scale>
          <a:sx n="38" d="100"/>
          <a:sy n="38" d="100"/>
        </p:scale>
        <p:origin x="182" y="60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5474-285D-6048-95B7-0FC5FEA9442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4EF5-EC1A-7C4B-BE81-676463BEFD31}" type="slidenum">
              <a:rPr lang="en-US" smtClean="0"/>
              <a:t>‹#›</a:t>
            </a:fld>
            <a:endParaRPr lang="en-US"/>
          </a:p>
        </p:txBody>
      </p:sp>
    </p:spTree>
    <p:extLst>
      <p:ext uri="{BB962C8B-B14F-4D97-AF65-F5344CB8AC3E}">
        <p14:creationId xmlns:p14="http://schemas.microsoft.com/office/powerpoint/2010/main" val="213918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795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svg"/><Relationship Id="rId7" Type="http://schemas.openxmlformats.org/officeDocument/2006/relationships/image" Target="../media/image57.sv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hyperlink" Target="https://ieee-aess.org/publication/ieee-transactions-radar-systems" TargetMode="External"/><Relationship Id="rId3" Type="http://schemas.openxmlformats.org/officeDocument/2006/relationships/image" Target="../media/image7.svg"/><Relationship Id="rId7" Type="http://schemas.openxmlformats.org/officeDocument/2006/relationships/hyperlink" Target="https://ieee-aess.org/publication/journal-lightwave-technology"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2.sv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hyperlink" Target="https://ieee-aess.org/tech-ops/glue-technologies-space-systems-panel" TargetMode="External"/><Relationship Id="rId13" Type="http://schemas.openxmlformats.org/officeDocument/2006/relationships/image" Target="../media/image42.svg"/><Relationship Id="rId18" Type="http://schemas.openxmlformats.org/officeDocument/2006/relationships/image" Target="../media/image45.png"/><Relationship Id="rId3" Type="http://schemas.openxmlformats.org/officeDocument/2006/relationships/image" Target="../media/image35.png"/><Relationship Id="rId21" Type="http://schemas.openxmlformats.org/officeDocument/2006/relationships/image" Target="../media/image7.svg"/><Relationship Id="rId7" Type="http://schemas.openxmlformats.org/officeDocument/2006/relationships/image" Target="../media/image38.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9.png"/><Relationship Id="rId16" Type="http://schemas.openxmlformats.org/officeDocument/2006/relationships/image" Target="../media/image43.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hyperlink" Target="https://ieee-aess.org/tech-ops/gyro-accelerometer" TargetMode="External"/><Relationship Id="rId5" Type="http://schemas.openxmlformats.org/officeDocument/2006/relationships/hyperlink" Target="https://ieee-aess.org/tech-ops/avionics-systems" TargetMode="External"/><Relationship Id="rId15" Type="http://schemas.openxmlformats.org/officeDocument/2006/relationships/hyperlink" Target="https://ieee-aess.org/tech-ops/radar-systems" TargetMode="External"/><Relationship Id="rId10" Type="http://schemas.openxmlformats.org/officeDocument/2006/relationships/image" Target="../media/image40.svg"/><Relationship Id="rId19" Type="http://schemas.openxmlformats.org/officeDocument/2006/relationships/image" Target="../media/image46.svg"/><Relationship Id="rId4" Type="http://schemas.openxmlformats.org/officeDocument/2006/relationships/image" Target="../media/image36.svg"/><Relationship Id="rId9" Type="http://schemas.openxmlformats.org/officeDocument/2006/relationships/image" Target="../media/image39.png"/><Relationship Id="rId14" Type="http://schemas.openxmlformats.org/officeDocument/2006/relationships/hyperlink" Target="https://ieee-aess.org/tech-ops/navigation-systems"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0.sv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41000"/>
            <a:extLst>
              <a:ext uri="{28A0092B-C50C-407E-A947-70E740481C1C}">
                <a14:useLocalDpi xmlns:a14="http://schemas.microsoft.com/office/drawing/2010/main"/>
              </a:ext>
            </a:extLst>
          </a:blip>
          <a:srcRect/>
          <a:stretch/>
        </p:blipFill>
        <p:spPr>
          <a:xfrm>
            <a:off x="-318758" y="-381583"/>
            <a:ext cx="18925514" cy="11050165"/>
          </a:xfrm>
          <a:prstGeom prst="rect">
            <a:avLst/>
          </a:prstGeom>
        </p:spPr>
      </p:pic>
      <p:pic>
        <p:nvPicPr>
          <p:cNvPr id="7" name="Picture 7"/>
          <p:cNvPicPr>
            <a:picLocks noChangeAspect="1"/>
          </p:cNvPicPr>
          <p:nvPr/>
        </p:nvPicPr>
        <p:blipFill>
          <a:blip r:embed="rId4"/>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algn="ctr">
              <a:lnSpc>
                <a:spcPts val="4628"/>
              </a:lnSpc>
              <a:spcBef>
                <a:spcPct val="0"/>
              </a:spcBef>
            </a:pPr>
            <a:r>
              <a:rPr lang="en-US" sz="3305">
                <a:solidFill>
                  <a:srgbClr val="FFFFFF"/>
                </a:solidFill>
                <a:latin typeface="Poppins Medium"/>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algn="ctr">
              <a:lnSpc>
                <a:spcPts val="4628"/>
              </a:lnSpc>
              <a:spcBef>
                <a:spcPct val="0"/>
              </a:spcBef>
            </a:pPr>
            <a:r>
              <a:rPr lang="en-US" sz="3305" dirty="0">
                <a:solidFill>
                  <a:srgbClr val="F8C44F"/>
                </a:solidFill>
                <a:latin typeface="Poppin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a:ln>
                  <a:noFill/>
                </a:ln>
                <a:solidFill>
                  <a:srgbClr val="FBFDFE"/>
                </a:solidFill>
                <a:effectLst/>
                <a:uLnTx/>
                <a:uFillTx/>
                <a:latin typeface="Poppins Bold"/>
                <a:ea typeface="+mn-ea"/>
                <a:cs typeface="+mn-cs"/>
              </a:rPr>
              <a:t>2025 </a:t>
            </a:r>
            <a:r>
              <a:rPr kumimoji="0" lang="en-US" sz="4630" b="0" i="0" u="none" strike="noStrike" kern="1200" cap="none" spc="0" normalizeH="0" baseline="0" noProof="0" dirty="0">
                <a:ln>
                  <a:noFill/>
                </a:ln>
                <a:solidFill>
                  <a:srgbClr val="FBFDFE"/>
                </a:solidFill>
                <a:effectLst/>
                <a:uLnTx/>
                <a:uFillTx/>
                <a:latin typeface="Poppins Bold"/>
                <a:ea typeface="+mn-ea"/>
                <a:cs typeface="+mn-cs"/>
              </a:rPr>
              <a:t>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Braha</a:t>
            </a:r>
            <a:r>
              <a:rPr lang="en-US" sz="2508" dirty="0">
                <a:solidFill>
                  <a:srgbClr val="FBFDFE"/>
                </a:solidFill>
                <a:latin typeface="Poppins"/>
              </a:rPr>
              <a:t>m </a:t>
            </a:r>
            <a:r>
              <a:rPr lang="en-US" sz="2508" dirty="0" err="1">
                <a:solidFill>
                  <a:srgbClr val="FBFDFE"/>
                </a:solidFill>
                <a:latin typeface="Poppin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a:t>
            </a:r>
            <a:r>
              <a:rPr lang="en-US" sz="2508" dirty="0">
                <a:solidFill>
                  <a:srgbClr val="FBFDFE"/>
                </a:solidFill>
                <a:latin typeface="Poppins"/>
              </a:rPr>
              <a:t>Puneet Kumar Mishra</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Michael Noble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Scott Goldstein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Barry Tilton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Fulvio Gini</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349994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717550"/>
          </a:xfrm>
          <a:prstGeom prst="rect">
            <a:avLst/>
          </a:prstGeom>
        </p:spPr>
        <p:txBody>
          <a:bodyPr lIns="0" tIns="0" rIns="0" bIns="0" rtlCol="0" anchor="t">
            <a:spAutoFit/>
          </a:bodyPr>
          <a:lstStyle/>
          <a:p>
            <a:pPr>
              <a:lnSpc>
                <a:spcPts val="5599"/>
              </a:lnSpc>
              <a:spcBef>
                <a:spcPct val="0"/>
              </a:spcBef>
            </a:pPr>
            <a:r>
              <a:rPr lang="en-US" sz="3999" spc="239">
                <a:solidFill>
                  <a:srgbClr val="F8C44F"/>
                </a:solidFill>
                <a:latin typeface="Poppins ExtraBold"/>
              </a:rPr>
              <a:t>Field of Interest</a:t>
            </a:r>
          </a:p>
        </p:txBody>
      </p:sp>
      <p:sp>
        <p:nvSpPr>
          <p:cNvPr id="9" name="TextBox 9"/>
          <p:cNvSpPr txBox="1"/>
          <p:nvPr/>
        </p:nvSpPr>
        <p:spPr>
          <a:xfrm>
            <a:off x="10799474" y="4204438"/>
            <a:ext cx="6162527" cy="2675890"/>
          </a:xfrm>
          <a:prstGeom prst="rect">
            <a:avLst/>
          </a:prstGeom>
        </p:spPr>
        <p:txBody>
          <a:bodyPr lIns="0" tIns="0" rIns="0" bIns="0" rtlCol="0" anchor="t">
            <a:spAutoFit/>
          </a:bodyPr>
          <a:lstStyle/>
          <a:p>
            <a:pPr algn="just">
              <a:lnSpc>
                <a:spcPts val="2659"/>
              </a:lnSpc>
            </a:pPr>
            <a:r>
              <a:rPr lang="en-US" sz="1899">
                <a:solidFill>
                  <a:srgbClr val="FFFFFF"/>
                </a:solidFill>
                <a:latin typeface="Poppins"/>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0"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16123801" y="277109"/>
            <a:ext cx="1676399" cy="912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D4ECB94-E129-D34C-049D-60E4E0E4CA47}"/>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7" y="7520515"/>
            <a:ext cx="7541127" cy="1389224"/>
          </a:xfrm>
          <a:prstGeom prst="rect">
            <a:avLst/>
          </a:prstGeom>
        </p:spPr>
      </p:pic>
      <p:pic>
        <p:nvPicPr>
          <p:cNvPr id="42" name="Picture 41">
            <a:extLst>
              <a:ext uri="{FF2B5EF4-FFF2-40B4-BE49-F238E27FC236}">
                <a16:creationId xmlns:a16="http://schemas.microsoft.com/office/drawing/2014/main" id="{D6E80621-E687-A283-0124-EF4EE84CDD6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8" y="5778392"/>
            <a:ext cx="7541127" cy="1389224"/>
          </a:xfrm>
          <a:prstGeom prst="rect">
            <a:avLst/>
          </a:prstGeom>
        </p:spPr>
      </p:pic>
      <p:pic>
        <p:nvPicPr>
          <p:cNvPr id="41" name="Picture 40">
            <a:extLst>
              <a:ext uri="{FF2B5EF4-FFF2-40B4-BE49-F238E27FC236}">
                <a16:creationId xmlns:a16="http://schemas.microsoft.com/office/drawing/2014/main" id="{96EE18C2-90D0-5E61-2041-B758DED73C30}"/>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2" name="Group 2"/>
          <p:cNvGrpSpPr>
            <a:grpSpLocks noChangeAspect="1"/>
          </p:cNvGrpSpPr>
          <p:nvPr/>
        </p:nvGrpSpPr>
        <p:grpSpPr>
          <a:xfrm>
            <a:off x="9984639" y="-1170382"/>
            <a:ext cx="12627815" cy="126277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10" name="Group 10"/>
          <p:cNvGrpSpPr/>
          <p:nvPr/>
        </p:nvGrpSpPr>
        <p:grpSpPr>
          <a:xfrm>
            <a:off x="1028700" y="5711450"/>
            <a:ext cx="1519244" cy="151924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7459945"/>
            <a:ext cx="1519244" cy="151924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300" y="6106033"/>
            <a:ext cx="588044" cy="730077"/>
          </a:xfrm>
          <a:prstGeom prst="rect">
            <a:avLst/>
          </a:prstGeom>
        </p:spPr>
      </p:pic>
      <p:grpSp>
        <p:nvGrpSpPr>
          <p:cNvPr id="17" name="Group 17"/>
          <p:cNvGrpSpPr/>
          <p:nvPr/>
        </p:nvGrpSpPr>
        <p:grpSpPr>
          <a:xfrm>
            <a:off x="16856883" y="2827055"/>
            <a:ext cx="4632891" cy="463289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5DA0">
                <a:alpha val="80784"/>
              </a:srgbClr>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2" name="TextBox 22"/>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About AESS</a:t>
            </a:r>
          </a:p>
        </p:txBody>
      </p:sp>
      <p:sp>
        <p:nvSpPr>
          <p:cNvPr id="23" name="TextBox 23"/>
          <p:cNvSpPr txBox="1"/>
          <p:nvPr/>
        </p:nvSpPr>
        <p:spPr>
          <a:xfrm>
            <a:off x="1028700" y="2304128"/>
            <a:ext cx="7694052" cy="850116"/>
          </a:xfrm>
          <a:prstGeom prst="rect">
            <a:avLst/>
          </a:prstGeom>
        </p:spPr>
        <p:txBody>
          <a:bodyPr lIns="0" tIns="0" rIns="0" bIns="0" rtlCol="0" anchor="t">
            <a:spAutoFit/>
          </a:bodyPr>
          <a:lstStyle/>
          <a:p>
            <a:pPr algn="just">
              <a:lnSpc>
                <a:spcPts val="2240"/>
              </a:lnSpc>
            </a:pPr>
            <a:r>
              <a:rPr lang="en-US" sz="1882">
                <a:solidFill>
                  <a:srgbClr val="000000"/>
                </a:solidFill>
                <a:latin typeface="Poppins"/>
              </a:rPr>
              <a:t>Comprised of professionals who share your technical interests, joining AESS allows you to deepen ties to your technical community and take advantage of specialized opportunities. </a:t>
            </a:r>
          </a:p>
        </p:txBody>
      </p:sp>
      <p:sp>
        <p:nvSpPr>
          <p:cNvPr id="24" name="TextBox 24"/>
          <p:cNvSpPr txBox="1"/>
          <p:nvPr/>
        </p:nvSpPr>
        <p:spPr>
          <a:xfrm>
            <a:off x="2725167" y="6427724"/>
            <a:ext cx="5514824" cy="3921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AESS sponsors and co-sponsors publications that provide differing levels of technology, invention and information to readers.</a:t>
            </a:r>
          </a:p>
        </p:txBody>
      </p:sp>
      <p:sp>
        <p:nvSpPr>
          <p:cNvPr id="25" name="TextBox 25"/>
          <p:cNvSpPr txBox="1"/>
          <p:nvPr/>
        </p:nvSpPr>
        <p:spPr>
          <a:xfrm>
            <a:off x="2725167" y="8099734"/>
            <a:ext cx="5514824" cy="5826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The creation of IEEE Standards, support of IEEE Conferences, and building a technical community are a primary responsibilities of the 6 AESS technical panels.</a:t>
            </a:r>
          </a:p>
        </p:txBody>
      </p:sp>
      <p:grpSp>
        <p:nvGrpSpPr>
          <p:cNvPr id="26" name="Group 26"/>
          <p:cNvGrpSpPr/>
          <p:nvPr/>
        </p:nvGrpSpPr>
        <p:grpSpPr>
          <a:xfrm>
            <a:off x="1028700" y="4035936"/>
            <a:ext cx="7211290" cy="1546560"/>
            <a:chOff x="0" y="-36421"/>
            <a:chExt cx="9615053" cy="2062079"/>
          </a:xfrm>
        </p:grpSpPr>
        <p:sp>
          <p:nvSpPr>
            <p:cNvPr id="29" name="TextBox 29"/>
            <p:cNvSpPr txBox="1"/>
            <p:nvPr/>
          </p:nvSpPr>
          <p:spPr>
            <a:xfrm>
              <a:off x="340748" y="-36421"/>
              <a:ext cx="3534320" cy="1932830"/>
            </a:xfrm>
            <a:prstGeom prst="rect">
              <a:avLst/>
            </a:prstGeom>
          </p:spPr>
          <p:txBody>
            <a:bodyPr lIns="50800" tIns="50800" rIns="50800" bIns="50800" rtlCol="0" anchor="ctr"/>
            <a:lstStyle/>
            <a:p>
              <a:pPr algn="ctr">
                <a:lnSpc>
                  <a:spcPts val="2659"/>
                </a:lnSpc>
              </a:pPr>
              <a:endParaRPr/>
            </a:p>
          </p:txBody>
        </p:sp>
        <p:grpSp>
          <p:nvGrpSpPr>
            <p:cNvPr id="30" name="Group 30"/>
            <p:cNvGrpSpPr/>
            <p:nvPr/>
          </p:nvGrpSpPr>
          <p:grpSpPr>
            <a:xfrm>
              <a:off x="0" y="0"/>
              <a:ext cx="2025658" cy="202565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057" y="434555"/>
              <a:ext cx="971545" cy="1015995"/>
            </a:xfrm>
            <a:prstGeom prst="rect">
              <a:avLst/>
            </a:prstGeom>
          </p:spPr>
        </p:pic>
        <p:sp>
          <p:nvSpPr>
            <p:cNvPr id="34" name="TextBox 34"/>
            <p:cNvSpPr txBox="1"/>
            <p:nvPr/>
          </p:nvSpPr>
          <p:spPr>
            <a:xfrm>
              <a:off x="2261955" y="792028"/>
              <a:ext cx="7353098" cy="773726"/>
            </a:xfrm>
            <a:prstGeom prst="rect">
              <a:avLst/>
            </a:prstGeom>
          </p:spPr>
          <p:txBody>
            <a:bodyPr lIns="0" tIns="0" rIns="0" bIns="0" rtlCol="0" anchor="t">
              <a:spAutoFit/>
            </a:bodyPr>
            <a:lstStyle/>
            <a:p>
              <a:pPr algn="just">
                <a:lnSpc>
                  <a:spcPts val="1546"/>
                </a:lnSpc>
              </a:pPr>
              <a:r>
                <a:rPr lang="en-US" sz="1299" spc="-25" dirty="0">
                  <a:solidFill>
                    <a:srgbClr val="FFFFFF"/>
                  </a:solidFill>
                  <a:latin typeface="Poppins"/>
                </a:rPr>
                <a:t>AESS financially and technically sponsors and co-sponsors over 30 conferences. Members are encouraged to submit papers, attend the conference, and network with your colleagues in your area of interest.</a:t>
              </a:r>
            </a:p>
          </p:txBody>
        </p:sp>
        <p:sp>
          <p:nvSpPr>
            <p:cNvPr id="35" name="TextBox 35"/>
            <p:cNvSpPr txBox="1"/>
            <p:nvPr/>
          </p:nvSpPr>
          <p:spPr>
            <a:xfrm>
              <a:off x="2261955" y="322731"/>
              <a:ext cx="3476139" cy="38694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Conferences</a:t>
              </a:r>
            </a:p>
          </p:txBody>
        </p:sp>
      </p:grpSp>
      <p:sp>
        <p:nvSpPr>
          <p:cNvPr id="36" name="TextBox 36"/>
          <p:cNvSpPr txBox="1"/>
          <p:nvPr/>
        </p:nvSpPr>
        <p:spPr>
          <a:xfrm>
            <a:off x="2725167" y="6066226"/>
            <a:ext cx="2607104" cy="30211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Publications</a:t>
            </a:r>
          </a:p>
        </p:txBody>
      </p:sp>
      <p:sp>
        <p:nvSpPr>
          <p:cNvPr id="37" name="TextBox 37"/>
          <p:cNvSpPr txBox="1"/>
          <p:nvPr/>
        </p:nvSpPr>
        <p:spPr>
          <a:xfrm>
            <a:off x="2725167" y="7736986"/>
            <a:ext cx="4486202" cy="302114"/>
          </a:xfrm>
          <a:prstGeom prst="rect">
            <a:avLst/>
          </a:prstGeom>
        </p:spPr>
        <p:txBody>
          <a:bodyPr lIns="0" tIns="0" rIns="0" bIns="0" rtlCol="0" anchor="t">
            <a:spAutoFit/>
          </a:bodyPr>
          <a:lstStyle/>
          <a:p>
            <a:pPr algn="just">
              <a:lnSpc>
                <a:spcPts val="2406"/>
              </a:lnSpc>
            </a:pPr>
            <a:r>
              <a:rPr lang="en-US" sz="1718" dirty="0">
                <a:solidFill>
                  <a:srgbClr val="FFFFFF"/>
                </a:solidFill>
                <a:latin typeface="Poppins Medium Bold"/>
              </a:rPr>
              <a:t>Technical Panels and Community</a:t>
            </a:r>
          </a:p>
        </p:txBody>
      </p:sp>
      <p:pic>
        <p:nvPicPr>
          <p:cNvPr id="38" name="Picture 38"/>
          <p:cNvPicPr>
            <a:picLocks noChangeAspect="1"/>
          </p:cNvPicPr>
          <p:nvPr/>
        </p:nvPicPr>
        <p:blipFill>
          <a:blip r:embed="rId10" cstate="print">
            <a:alphaModFix amt="74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727344" y="4388674"/>
            <a:ext cx="6515700" cy="6515700"/>
          </a:xfrm>
          <a:prstGeom prst="rect">
            <a:avLst/>
          </a:prstGeom>
        </p:spPr>
      </p:pic>
      <p:pic>
        <p:nvPicPr>
          <p:cNvPr id="39" name="Picture 21">
            <a:extLst>
              <a:ext uri="{FF2B5EF4-FFF2-40B4-BE49-F238E27FC236}">
                <a16:creationId xmlns:a16="http://schemas.microsoft.com/office/drawing/2014/main" id="{381160E3-040C-974C-A739-FBE9BFB5AA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33282" y="394022"/>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2123658"/>
          </a:xfrm>
          <a:prstGeom prst="rect">
            <a:avLst/>
          </a:prstGeom>
          <a:noFill/>
          <a:ln>
            <a:noFill/>
          </a:ln>
        </p:spPr>
        <p:txBody>
          <a:bodyPr spcFirstLastPara="1" wrap="square" lIns="0" tIns="0" rIns="0" bIns="0" anchor="t" anchorCtr="0">
            <a:spAutoFit/>
          </a:bodyPr>
          <a:lstStyle/>
          <a:p>
            <a:pPr lvl="0" algn="ctr">
              <a:lnSpc>
                <a:spcPct val="114545"/>
              </a:lnSpc>
              <a:buClr>
                <a:srgbClr val="FFFFFF"/>
              </a:buClr>
              <a:buSzPts val="2200"/>
              <a:defRPr/>
            </a:pPr>
            <a:r>
              <a:rPr lang="en-US" sz="2000" kern="0" dirty="0">
                <a:solidFill>
                  <a:srgbClr val="FFFFFF"/>
                </a:solidFill>
                <a:latin typeface="Poppins"/>
                <a:ea typeface="Poppins"/>
                <a:cs typeface="Poppins"/>
                <a:sym typeface="Poppins"/>
              </a:rPr>
              <a:t>Promotes interdisciplinary understanding of aerospace systems and applications for </a:t>
            </a:r>
            <a:r>
              <a:rPr lang="en-US" sz="2000" kern="0" dirty="0" err="1">
                <a:solidFill>
                  <a:srgbClr val="FFFFFF"/>
                </a:solidFill>
                <a:latin typeface="Poppins"/>
                <a:ea typeface="Poppins"/>
                <a:cs typeface="Poppins"/>
                <a:sym typeface="Poppins"/>
              </a:rPr>
              <a:t>gov</a:t>
            </a:r>
            <a:r>
              <a:rPr lang="en-US" sz="2000" kern="0" dirty="0">
                <a:solidFill>
                  <a:srgbClr val="FFFFFF"/>
                </a:solidFill>
                <a:latin typeface="Poppins"/>
                <a:ea typeface="Poppins"/>
                <a:cs typeface="Poppins"/>
                <a:sym typeface="Poppins"/>
              </a:rPr>
              <a:t>/commercial.</a:t>
            </a:r>
            <a:endParaRPr lang="en-US" sz="2000" kern="0" dirty="0">
              <a:solidFill>
                <a:srgbClr val="000000"/>
              </a:solidFill>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dirty="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5463718"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dirty="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03272"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Brings together around 800 aerospace automatic test industry and </a:t>
            </a:r>
            <a:r>
              <a:rPr kumimoji="0" lang="en-US" sz="2000" b="0" i="0" u="none" strike="noStrike" kern="0" cap="none" spc="0" normalizeH="0" baseline="0" noProof="0" dirty="0" err="1">
                <a:ln>
                  <a:noFill/>
                </a:ln>
                <a:solidFill>
                  <a:srgbClr val="FFFFFF"/>
                </a:solidFill>
                <a:effectLst/>
                <a:uLnTx/>
                <a:uFillTx/>
                <a:latin typeface="Poppins"/>
                <a:ea typeface="Poppins"/>
                <a:cs typeface="Poppins"/>
                <a:sym typeface="Poppins"/>
              </a:rPr>
              <a:t>gov</a:t>
            </a: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/military attendees.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lang="en-US" sz="2200" kern="0" dirty="0">
                  <a:solidFill>
                    <a:srgbClr val="FFFFFF"/>
                  </a:solidFill>
                  <a:latin typeface="Poppins Medium"/>
                  <a:ea typeface="Poppins Medium"/>
                  <a:cs typeface="Poppins Medium"/>
                  <a:sym typeface="Poppins Medium"/>
                </a:rPr>
                <a:t>7-14</a:t>
              </a: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 March 2026</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636122"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5305975"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766370"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lang="en-US" sz="2200" kern="0" dirty="0">
                  <a:solidFill>
                    <a:srgbClr val="FFFFFF"/>
                  </a:solidFill>
                  <a:latin typeface="Poppins Medium"/>
                  <a:ea typeface="Arial"/>
                  <a:cs typeface="Poppins Medium"/>
                  <a:sym typeface="Poppins Medium"/>
                </a:rPr>
                <a:t>Montreal, Canada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14-18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178" name="Google Shape;178;p4"/>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9667577" y="3492238"/>
            <a:ext cx="3100646" cy="1311538"/>
          </a:xfrm>
          <a:prstGeom prst="rect">
            <a:avLst/>
          </a:prstGeom>
          <a:noFill/>
          <a:ln>
            <a:noFill/>
          </a:ln>
        </p:spPr>
      </p:pic>
      <p:pic>
        <p:nvPicPr>
          <p:cNvPr id="181" name="Google Shape;181;p4"/>
          <p:cNvPicPr preferRelativeResize="0"/>
          <p:nvPr/>
        </p:nvPicPr>
        <p:blipFill rotWithShape="1">
          <a:blip r:embed="rId7">
            <a:alphaModFix/>
          </a:blip>
          <a:srcRect/>
          <a:stretch/>
        </p:blipFill>
        <p:spPr>
          <a:xfrm>
            <a:off x="14861788" y="416308"/>
            <a:ext cx="2619446" cy="1371600"/>
          </a:xfrm>
          <a:prstGeom prst="rect">
            <a:avLst/>
          </a:prstGeom>
          <a:noFill/>
          <a:ln>
            <a:noFill/>
          </a:ln>
        </p:spPr>
      </p:pic>
      <p:pic>
        <p:nvPicPr>
          <p:cNvPr id="2" name="Picture 1">
            <a:extLst>
              <a:ext uri="{FF2B5EF4-FFF2-40B4-BE49-F238E27FC236}">
                <a16:creationId xmlns:a16="http://schemas.microsoft.com/office/drawing/2014/main" id="{345BAD22-8B0A-674F-A43C-BD2D49224C66}"/>
              </a:ext>
            </a:extLst>
          </p:cNvPr>
          <p:cNvPicPr>
            <a:picLocks noChangeAspect="1"/>
          </p:cNvPicPr>
          <p:nvPr/>
        </p:nvPicPr>
        <p:blipFill>
          <a:blip r:embed="rId8"/>
          <a:stretch>
            <a:fillRect/>
          </a:stretch>
        </p:blipFill>
        <p:spPr>
          <a:xfrm>
            <a:off x="5384205" y="3642780"/>
            <a:ext cx="3296864" cy="1101040"/>
          </a:xfrm>
          <a:prstGeom prst="rect">
            <a:avLst/>
          </a:prstGeom>
        </p:spPr>
      </p:pic>
      <p:sp>
        <p:nvSpPr>
          <p:cNvPr id="61" name="Google Shape;155;p4">
            <a:extLst>
              <a:ext uri="{FF2B5EF4-FFF2-40B4-BE49-F238E27FC236}">
                <a16:creationId xmlns:a16="http://schemas.microsoft.com/office/drawing/2014/main" id="{26D45A6B-EB35-2E4A-AF6A-A9EAC6A614FD}"/>
              </a:ext>
            </a:extLst>
          </p:cNvPr>
          <p:cNvSpPr txBox="1"/>
          <p:nvPr/>
        </p:nvSpPr>
        <p:spPr>
          <a:xfrm>
            <a:off x="14026241"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61;p4">
            <a:extLst>
              <a:ext uri="{FF2B5EF4-FFF2-40B4-BE49-F238E27FC236}">
                <a16:creationId xmlns:a16="http://schemas.microsoft.com/office/drawing/2014/main" id="{E066FA0C-356D-A44D-883E-8C7A693CE665}"/>
              </a:ext>
            </a:extLst>
          </p:cNvPr>
          <p:cNvGrpSpPr/>
          <p:nvPr/>
        </p:nvGrpSpPr>
        <p:grpSpPr>
          <a:xfrm>
            <a:off x="13870581" y="7477467"/>
            <a:ext cx="3350619" cy="786010"/>
            <a:chOff x="0" y="-57150"/>
            <a:chExt cx="4467492" cy="1048012"/>
          </a:xfrm>
        </p:grpSpPr>
        <p:pic>
          <p:nvPicPr>
            <p:cNvPr id="63" name="Google Shape;162;p4">
              <a:extLst>
                <a:ext uri="{FF2B5EF4-FFF2-40B4-BE49-F238E27FC236}">
                  <a16:creationId xmlns:a16="http://schemas.microsoft.com/office/drawing/2014/main" id="{3AC3E53D-403A-6741-90D8-D0A70817B9EE}"/>
                </a:ext>
              </a:extLst>
            </p:cNvPr>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64" name="Google Shape;163;p4">
              <a:extLst>
                <a:ext uri="{FF2B5EF4-FFF2-40B4-BE49-F238E27FC236}">
                  <a16:creationId xmlns:a16="http://schemas.microsoft.com/office/drawing/2014/main" id="{F2B29C9F-52FA-F049-B642-CC50F367E794}"/>
                </a:ext>
              </a:extLst>
            </p:cNvPr>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164;p4">
              <a:extLst>
                <a:ext uri="{FF2B5EF4-FFF2-40B4-BE49-F238E27FC236}">
                  <a16:creationId xmlns:a16="http://schemas.microsoft.com/office/drawing/2014/main" id="{414A077B-CF36-0945-8088-79A0CA8CABE5}"/>
                </a:ext>
              </a:extLst>
            </p:cNvPr>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66" name="Google Shape;180;p4">
            <a:extLst>
              <a:ext uri="{FF2B5EF4-FFF2-40B4-BE49-F238E27FC236}">
                <a16:creationId xmlns:a16="http://schemas.microsoft.com/office/drawing/2014/main" id="{81EF5D27-B0BA-E44F-AC35-AA85F736BA06}"/>
              </a:ext>
            </a:extLst>
          </p:cNvPr>
          <p:cNvPicPr preferRelativeResize="0"/>
          <p:nvPr/>
        </p:nvPicPr>
        <p:blipFill rotWithShape="1">
          <a:blip r:embed="rId9">
            <a:alphaModFix/>
          </a:blip>
          <a:srcRect/>
          <a:stretch/>
        </p:blipFill>
        <p:spPr>
          <a:xfrm>
            <a:off x="13797941" y="3801185"/>
            <a:ext cx="3422913" cy="798679"/>
          </a:xfrm>
          <a:prstGeom prst="rect">
            <a:avLst/>
          </a:prstGeom>
          <a:noFill/>
          <a:ln>
            <a:noFill/>
          </a:ln>
        </p:spPr>
      </p:pic>
      <p:pic>
        <p:nvPicPr>
          <p:cNvPr id="6" name="Picture 5">
            <a:extLst>
              <a:ext uri="{FF2B5EF4-FFF2-40B4-BE49-F238E27FC236}">
                <a16:creationId xmlns:a16="http://schemas.microsoft.com/office/drawing/2014/main" id="{E0CE5B6F-18FB-B51F-7A3E-CCA4B51B422C}"/>
              </a:ext>
            </a:extLst>
          </p:cNvPr>
          <p:cNvPicPr>
            <a:picLocks noChangeAspect="1"/>
          </p:cNvPicPr>
          <p:nvPr/>
        </p:nvPicPr>
        <p:blipFill>
          <a:blip r:embed="rId10"/>
          <a:stretch>
            <a:fillRect/>
          </a:stretch>
        </p:blipFill>
        <p:spPr>
          <a:xfrm>
            <a:off x="1054408" y="3914399"/>
            <a:ext cx="3299244" cy="695701"/>
          </a:xfrm>
          <a:prstGeom prst="rect">
            <a:avLst/>
          </a:prstGeom>
        </p:spPr>
      </p:pic>
    </p:spTree>
    <p:extLst>
      <p:ext uri="{BB962C8B-B14F-4D97-AF65-F5344CB8AC3E}">
        <p14:creationId xmlns:p14="http://schemas.microsoft.com/office/powerpoint/2010/main" val="331483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0881" y="-3900"/>
            <a:ext cx="9595269" cy="7357520"/>
            <a:chOff x="0" y="0"/>
            <a:chExt cx="2525003" cy="1915520"/>
          </a:xfrm>
        </p:grpSpPr>
        <p:sp>
          <p:nvSpPr>
            <p:cNvPr id="3" name="Freeform 3"/>
            <p:cNvSpPr/>
            <p:nvPr/>
          </p:nvSpPr>
          <p:spPr>
            <a:xfrm>
              <a:off x="0" y="0"/>
              <a:ext cx="2525003" cy="1915520"/>
            </a:xfrm>
            <a:custGeom>
              <a:avLst/>
              <a:gdLst/>
              <a:ahLst/>
              <a:cxnLst/>
              <a:rect l="l" t="t" r="r" b="b"/>
              <a:pathLst>
                <a:path w="2525003" h="1915520">
                  <a:moveTo>
                    <a:pt x="0" y="0"/>
                  </a:moveTo>
                  <a:lnTo>
                    <a:pt x="2525003" y="0"/>
                  </a:lnTo>
                  <a:lnTo>
                    <a:pt x="2525003" y="1915520"/>
                  </a:lnTo>
                  <a:lnTo>
                    <a:pt x="0" y="1915520"/>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418629"/>
            <a:ext cx="8700881" cy="5869981"/>
            <a:chOff x="0" y="0"/>
            <a:chExt cx="2291590" cy="1546003"/>
          </a:xfrm>
        </p:grpSpPr>
        <p:sp>
          <p:nvSpPr>
            <p:cNvPr id="6" name="Freeform 6"/>
            <p:cNvSpPr/>
            <p:nvPr/>
          </p:nvSpPr>
          <p:spPr>
            <a:xfrm>
              <a:off x="0" y="0"/>
              <a:ext cx="2291590" cy="1546003"/>
            </a:xfrm>
            <a:custGeom>
              <a:avLst/>
              <a:gdLst/>
              <a:ahLst/>
              <a:cxnLst/>
              <a:rect l="l" t="t" r="r" b="b"/>
              <a:pathLst>
                <a:path w="2291590" h="1546003">
                  <a:moveTo>
                    <a:pt x="0" y="0"/>
                  </a:moveTo>
                  <a:lnTo>
                    <a:pt x="2291590" y="0"/>
                  </a:lnTo>
                  <a:lnTo>
                    <a:pt x="2291590" y="1546003"/>
                  </a:lnTo>
                  <a:lnTo>
                    <a:pt x="0" y="1546003"/>
                  </a:lnTo>
                  <a:close/>
                </a:path>
              </a:pathLst>
            </a:custGeom>
            <a:solidFill>
              <a:srgbClr val="0066A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rotWithShape="1">
          <a:blip r:embed="rId2" cstate="print">
            <a:alphaModFix amt="2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655"/>
          <a:stretch/>
        </p:blipFill>
        <p:spPr>
          <a:xfrm flipH="1">
            <a:off x="2813191" y="5312578"/>
            <a:ext cx="6515700" cy="4974422"/>
          </a:xfrm>
          <a:prstGeom prst="rect">
            <a:avLst/>
          </a:prstGeom>
        </p:spPr>
      </p:pic>
      <p:grpSp>
        <p:nvGrpSpPr>
          <p:cNvPr id="8" name="Group 8"/>
          <p:cNvGrpSpPr/>
          <p:nvPr/>
        </p:nvGrpSpPr>
        <p:grpSpPr>
          <a:xfrm>
            <a:off x="8980530" y="-3900"/>
            <a:ext cx="9315620" cy="7089840"/>
            <a:chOff x="0" y="0"/>
            <a:chExt cx="12420827" cy="9453120"/>
          </a:xfrm>
        </p:grpSpPr>
        <p:pic>
          <p:nvPicPr>
            <p:cNvPr id="9" name="Picture 9"/>
            <p:cNvPicPr>
              <a:picLocks noChangeAspect="1"/>
            </p:cNvPicPr>
            <p:nvPr/>
          </p:nvPicPr>
          <p:blipFill>
            <a:blip r:embed="rId4"/>
            <a:srcRect l="6024" r="6024"/>
            <a:stretch>
              <a:fillRect/>
            </a:stretch>
          </p:blipFill>
          <p:spPr>
            <a:xfrm>
              <a:off x="0" y="0"/>
              <a:ext cx="12420827" cy="9453120"/>
            </a:xfrm>
            <a:prstGeom prst="rect">
              <a:avLst/>
            </a:prstGeom>
          </p:spPr>
        </p:pic>
      </p:grpSp>
      <p:sp>
        <p:nvSpPr>
          <p:cNvPr id="10" name="AutoShape 10"/>
          <p:cNvSpPr/>
          <p:nvPr/>
        </p:nvSpPr>
        <p:spPr>
          <a:xfrm>
            <a:off x="11114621" y="9258300"/>
            <a:ext cx="7461179" cy="0"/>
          </a:xfrm>
          <a:prstGeom prst="line">
            <a:avLst/>
          </a:prstGeom>
          <a:ln w="76200" cap="flat">
            <a:solidFill>
              <a:srgbClr val="0E4E8A"/>
            </a:solidFill>
            <a:prstDash val="solid"/>
            <a:headEnd type="oval" w="lg" len="lg"/>
            <a:tailEnd type="oval" w="lg" len="lg"/>
          </a:ln>
        </p:spPr>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184" y="5183512"/>
            <a:ext cx="2002008" cy="2002008"/>
          </a:xfrm>
          <a:prstGeom prst="rect">
            <a:avLst/>
          </a:prstGeom>
        </p:spPr>
      </p:pic>
      <p:sp>
        <p:nvSpPr>
          <p:cNvPr id="12" name="TextBox 12"/>
          <p:cNvSpPr txBox="1"/>
          <p:nvPr/>
        </p:nvSpPr>
        <p:spPr>
          <a:xfrm>
            <a:off x="516575" y="1936642"/>
            <a:ext cx="7921456" cy="717550"/>
          </a:xfrm>
          <a:prstGeom prst="rect">
            <a:avLst/>
          </a:prstGeom>
        </p:spPr>
        <p:txBody>
          <a:bodyPr lIns="0" tIns="0" rIns="0" bIns="0" rtlCol="0" anchor="t">
            <a:spAutoFit/>
          </a:bodyPr>
          <a:lstStyle/>
          <a:p>
            <a:pPr>
              <a:lnSpc>
                <a:spcPts val="5599"/>
              </a:lnSpc>
              <a:spcBef>
                <a:spcPct val="0"/>
              </a:spcBef>
            </a:pPr>
            <a:r>
              <a:rPr lang="en-US" sz="3999" spc="-119">
                <a:solidFill>
                  <a:srgbClr val="000000"/>
                </a:solidFill>
                <a:latin typeface="Poppins ExtraBold Bold"/>
              </a:rPr>
              <a:t>Publications</a:t>
            </a:r>
          </a:p>
        </p:txBody>
      </p:sp>
      <p:sp>
        <p:nvSpPr>
          <p:cNvPr id="13" name="TextBox 13"/>
          <p:cNvSpPr txBox="1"/>
          <p:nvPr/>
        </p:nvSpPr>
        <p:spPr>
          <a:xfrm>
            <a:off x="811184" y="7502182"/>
            <a:ext cx="7332238" cy="1841530"/>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Co-Sponsored Publications</a:t>
            </a:r>
          </a:p>
          <a:p>
            <a:pPr>
              <a:lnSpc>
                <a:spcPts val="2800"/>
              </a:lnSpc>
            </a:pPr>
            <a:r>
              <a:rPr lang="en-US" sz="2000" dirty="0">
                <a:solidFill>
                  <a:srgbClr val="FFFFFF"/>
                </a:solidFill>
                <a:latin typeface="Poppins"/>
              </a:rPr>
              <a:t>Open Journal of Systems Engineering</a:t>
            </a:r>
          </a:p>
          <a:p>
            <a:pPr>
              <a:lnSpc>
                <a:spcPts val="2800"/>
              </a:lnSpc>
            </a:pPr>
            <a:r>
              <a:rPr lang="en-US" sz="2000" dirty="0">
                <a:solidFill>
                  <a:srgbClr val="FFFFFF"/>
                </a:solidFill>
                <a:latin typeface="Poppins"/>
              </a:rPr>
              <a:t>Journal on Miniaturization for Air and Space Systems</a:t>
            </a:r>
          </a:p>
          <a:p>
            <a:pPr>
              <a:lnSpc>
                <a:spcPts val="2800"/>
              </a:lnSpc>
            </a:pPr>
            <a:r>
              <a:rPr lang="en-US" sz="2000" dirty="0">
                <a:solidFill>
                  <a:srgbClr val="FFFFFF"/>
                </a:solidFill>
                <a:latin typeface="Poppins"/>
              </a:rPr>
              <a:t>Journal of Lightwave Technology</a:t>
            </a:r>
            <a:endParaRPr lang="en-US" sz="2000" dirty="0">
              <a:solidFill>
                <a:srgbClr val="FFFFFF"/>
              </a:solidFill>
              <a:latin typeface="Poppins"/>
              <a:hlinkClick r:id="rId7" tooltip="https://ieee-aess.org/publication/journal-lightwave-technology"/>
            </a:endParaRPr>
          </a:p>
          <a:p>
            <a:pPr algn="l">
              <a:lnSpc>
                <a:spcPts val="2800"/>
              </a:lnSpc>
              <a:spcBef>
                <a:spcPct val="0"/>
              </a:spcBef>
            </a:pPr>
            <a:r>
              <a:rPr lang="en-US" sz="2000" dirty="0">
                <a:solidFill>
                  <a:srgbClr val="FFFFFF"/>
                </a:solidFill>
                <a:latin typeface="Poppins"/>
              </a:rPr>
              <a:t>Transactions on Radar Systems</a:t>
            </a:r>
            <a:endParaRPr lang="en-US" sz="2000" dirty="0">
              <a:solidFill>
                <a:srgbClr val="FFFFFF"/>
              </a:solidFill>
              <a:latin typeface="Poppins"/>
              <a:hlinkClick r:id="rId8" tooltip="https://ieee-aess.org/publication/ieee-transactions-radar-systems"/>
            </a:endParaRPr>
          </a:p>
        </p:txBody>
      </p:sp>
      <p:sp>
        <p:nvSpPr>
          <p:cNvPr id="14" name="TextBox 14"/>
          <p:cNvSpPr txBox="1"/>
          <p:nvPr/>
        </p:nvSpPr>
        <p:spPr>
          <a:xfrm>
            <a:off x="516575" y="2753042"/>
            <a:ext cx="7629221" cy="5547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AESS sponsors and co-sponsors publications that provide differing levels of technology, invention and information to the AESS readers</a:t>
            </a:r>
          </a:p>
        </p:txBody>
      </p:sp>
      <p:sp>
        <p:nvSpPr>
          <p:cNvPr id="15" name="TextBox 15"/>
          <p:cNvSpPr txBox="1"/>
          <p:nvPr/>
        </p:nvSpPr>
        <p:spPr>
          <a:xfrm>
            <a:off x="9144000" y="7559835"/>
            <a:ext cx="7332238" cy="1425575"/>
          </a:xfrm>
          <a:prstGeom prst="rect">
            <a:avLst/>
          </a:prstGeom>
        </p:spPr>
        <p:txBody>
          <a:bodyPr lIns="0" tIns="0" rIns="0" bIns="0" rtlCol="0" anchor="t">
            <a:spAutoFit/>
          </a:bodyPr>
          <a:lstStyle/>
          <a:p>
            <a:pPr>
              <a:lnSpc>
                <a:spcPts val="2800"/>
              </a:lnSpc>
            </a:pPr>
            <a:r>
              <a:rPr lang="en-US" sz="2000">
                <a:solidFill>
                  <a:srgbClr val="000000"/>
                </a:solidFill>
                <a:latin typeface="Poppins Bold"/>
              </a:rPr>
              <a:t>Quarterly Email Blast (QEB)</a:t>
            </a:r>
          </a:p>
          <a:p>
            <a:pPr>
              <a:lnSpc>
                <a:spcPts val="2800"/>
              </a:lnSpc>
            </a:pPr>
            <a:r>
              <a:rPr lang="en-US" sz="2000">
                <a:solidFill>
                  <a:srgbClr val="000000"/>
                </a:solidFill>
                <a:latin typeface="Poppins"/>
              </a:rPr>
              <a:t>Provides members with up-date-news and Information on the Society's activities and Initiatives In their Inboxes.</a:t>
            </a:r>
          </a:p>
          <a:p>
            <a:pPr algn="l">
              <a:lnSpc>
                <a:spcPts val="2800"/>
              </a:lnSpc>
              <a:spcBef>
                <a:spcPct val="0"/>
              </a:spcBef>
            </a:pPr>
            <a:endParaRPr lang="en-US" sz="2000">
              <a:solidFill>
                <a:srgbClr val="000000"/>
              </a:solidFill>
              <a:latin typeface="Poppins"/>
            </a:endParaRPr>
          </a:p>
        </p:txBody>
      </p:sp>
      <p:sp>
        <p:nvSpPr>
          <p:cNvPr id="16" name="TextBox 16"/>
          <p:cNvSpPr txBox="1"/>
          <p:nvPr/>
        </p:nvSpPr>
        <p:spPr>
          <a:xfrm>
            <a:off x="3241896" y="5126362"/>
            <a:ext cx="4526302" cy="2117631"/>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Featured Publications</a:t>
            </a:r>
          </a:p>
          <a:p>
            <a:pPr>
              <a:lnSpc>
                <a:spcPts val="2960"/>
              </a:lnSpc>
            </a:pPr>
            <a:r>
              <a:rPr lang="en-US" sz="2368" dirty="0">
                <a:solidFill>
                  <a:srgbClr val="FFFFFF"/>
                </a:solidFill>
                <a:latin typeface="Poppins"/>
              </a:rPr>
              <a:t>Transactions on Aerospace and Electronic Systems</a:t>
            </a:r>
          </a:p>
          <a:p>
            <a:pPr>
              <a:lnSpc>
                <a:spcPts val="1335"/>
              </a:lnSpc>
            </a:pPr>
            <a:endParaRPr lang="en-US" sz="2368" dirty="0">
              <a:solidFill>
                <a:srgbClr val="FFFFFF"/>
              </a:solidFill>
              <a:latin typeface="Poppins"/>
            </a:endParaRPr>
          </a:p>
          <a:p>
            <a:pPr algn="l">
              <a:lnSpc>
                <a:spcPts val="2960"/>
              </a:lnSpc>
            </a:pPr>
            <a:r>
              <a:rPr lang="en-US" sz="2368" dirty="0">
                <a:solidFill>
                  <a:srgbClr val="FFFFFF"/>
                </a:solidFill>
                <a:latin typeface="Poppins"/>
              </a:rPr>
              <a:t>Aerospace and Electronic Systems Magazine</a:t>
            </a:r>
          </a:p>
        </p:txBody>
      </p:sp>
      <p:pic>
        <p:nvPicPr>
          <p:cNvPr id="20" name="Picture 21">
            <a:extLst>
              <a:ext uri="{FF2B5EF4-FFF2-40B4-BE49-F238E27FC236}">
                <a16:creationId xmlns:a16="http://schemas.microsoft.com/office/drawing/2014/main" id="{A0F4B5C3-536D-1249-A7B3-3827C533D4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54400" y="419100"/>
            <a:ext cx="1839016"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20688"/>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a:lnSpc>
                <a:spcPts val="3359"/>
              </a:lnSpc>
            </a:pPr>
            <a:r>
              <a:rPr lang="en-US" sz="2400">
                <a:solidFill>
                  <a:srgbClr val="FFFFFF"/>
                </a:solidFill>
                <a:latin typeface="Mont Bold"/>
              </a:rPr>
              <a:t>Distinguished Lecturers Program</a:t>
            </a:r>
          </a:p>
          <a:p>
            <a:pPr>
              <a:lnSpc>
                <a:spcPts val="3080"/>
              </a:lnSpc>
            </a:pPr>
            <a:r>
              <a:rPr lang="en-US" sz="2200">
                <a:solidFill>
                  <a:srgbClr val="F8C44F"/>
                </a:solidFill>
                <a:latin typeface="Poppins Itali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lvl="0" indent="0" algn="just">
              <a:lnSpc>
                <a:spcPts val="2887"/>
              </a:lnSpc>
              <a:spcBef>
                <a:spcPct val="0"/>
              </a:spcBef>
            </a:pPr>
            <a:r>
              <a:rPr lang="en-US" sz="1804" spc="-18">
                <a:solidFill>
                  <a:srgbClr val="FFFFFF"/>
                </a:solidFill>
                <a:latin typeface="Mont"/>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a:lnSpc>
                <a:spcPts val="4799"/>
              </a:lnSpc>
            </a:pPr>
            <a:r>
              <a:rPr lang="en-US" sz="3999" spc="-39">
                <a:solidFill>
                  <a:srgbClr val="191919"/>
                </a:solidFill>
                <a:latin typeface="Poppins ExtraBold"/>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191919"/>
                </a:solidFill>
                <a:latin typeface="Poppin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lvl="0" indent="0" algn="just">
              <a:lnSpc>
                <a:spcPts val="2880"/>
              </a:lnSpc>
              <a:spcBef>
                <a:spcPct val="0"/>
              </a:spcBef>
            </a:pPr>
            <a:r>
              <a:rPr lang="en-US" sz="1800" spc="-18">
                <a:solidFill>
                  <a:srgbClr val="FFFFFF"/>
                </a:solidFill>
                <a:latin typeface="Mont"/>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lvl="0" indent="0" algn="l">
              <a:lnSpc>
                <a:spcPts val="2880"/>
              </a:lnSpc>
              <a:spcBef>
                <a:spcPct val="0"/>
              </a:spcBef>
            </a:pPr>
            <a:r>
              <a:rPr lang="en-US" sz="1800" spc="-18" dirty="0">
                <a:solidFill>
                  <a:srgbClr val="FFFFFF"/>
                </a:solidFill>
                <a:latin typeface="Mont"/>
              </a:rPr>
              <a:t>180+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40</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254A45-FEA0-76FD-D8D9-563E9C73E88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70919" y="7658100"/>
            <a:ext cx="7541127" cy="1389224"/>
          </a:xfrm>
          <a:prstGeom prst="rect">
            <a:avLst/>
          </a:prstGeom>
        </p:spPr>
      </p:pic>
      <p:pic>
        <p:nvPicPr>
          <p:cNvPr id="72" name="Picture 71">
            <a:extLst>
              <a:ext uri="{FF2B5EF4-FFF2-40B4-BE49-F238E27FC236}">
                <a16:creationId xmlns:a16="http://schemas.microsoft.com/office/drawing/2014/main" id="{17302F98-DF2E-5A8D-00E3-1A275BF53C5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466995" y="5606766"/>
            <a:ext cx="7541127" cy="1389224"/>
          </a:xfrm>
          <a:prstGeom prst="rect">
            <a:avLst/>
          </a:prstGeom>
        </p:spPr>
      </p:pic>
      <p:pic>
        <p:nvPicPr>
          <p:cNvPr id="71" name="Picture 70">
            <a:extLst>
              <a:ext uri="{FF2B5EF4-FFF2-40B4-BE49-F238E27FC236}">
                <a16:creationId xmlns:a16="http://schemas.microsoft.com/office/drawing/2014/main" id="{B39A1065-BB42-77C8-C77A-AA64192F24C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48243" y="3500520"/>
            <a:ext cx="7541127" cy="1389224"/>
          </a:xfrm>
          <a:prstGeom prst="rect">
            <a:avLst/>
          </a:prstGeom>
        </p:spPr>
      </p:pic>
      <p:pic>
        <p:nvPicPr>
          <p:cNvPr id="70" name="Picture 69">
            <a:extLst>
              <a:ext uri="{FF2B5EF4-FFF2-40B4-BE49-F238E27FC236}">
                <a16:creationId xmlns:a16="http://schemas.microsoft.com/office/drawing/2014/main" id="{4B4054EA-C4F0-DFB6-9965-7108692E382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7658100"/>
            <a:ext cx="7541127" cy="1389224"/>
          </a:xfrm>
          <a:prstGeom prst="rect">
            <a:avLst/>
          </a:prstGeom>
        </p:spPr>
      </p:pic>
      <p:pic>
        <p:nvPicPr>
          <p:cNvPr id="69" name="Picture 68">
            <a:extLst>
              <a:ext uri="{FF2B5EF4-FFF2-40B4-BE49-F238E27FC236}">
                <a16:creationId xmlns:a16="http://schemas.microsoft.com/office/drawing/2014/main" id="{0AA7491C-DC35-0C97-F120-20104D259D0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5542756"/>
            <a:ext cx="7541127" cy="1389224"/>
          </a:xfrm>
          <a:prstGeom prst="rect">
            <a:avLst/>
          </a:prstGeom>
        </p:spPr>
      </p:pic>
      <p:pic>
        <p:nvPicPr>
          <p:cNvPr id="68" name="Picture 67">
            <a:extLst>
              <a:ext uri="{FF2B5EF4-FFF2-40B4-BE49-F238E27FC236}">
                <a16:creationId xmlns:a16="http://schemas.microsoft.com/office/drawing/2014/main" id="{E31B6B36-4170-1468-A481-70823818909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90" y="3525676"/>
            <a:ext cx="7541127" cy="1389224"/>
          </a:xfrm>
          <a:prstGeom prst="rect">
            <a:avLst/>
          </a:prstGeom>
        </p:spPr>
      </p:pic>
      <p:grpSp>
        <p:nvGrpSpPr>
          <p:cNvPr id="2" name="Group 2"/>
          <p:cNvGrpSpPr/>
          <p:nvPr/>
        </p:nvGrpSpPr>
        <p:grpSpPr>
          <a:xfrm>
            <a:off x="1" y="0"/>
            <a:ext cx="18288000" cy="2654440"/>
            <a:chOff x="0" y="0"/>
            <a:chExt cx="5380068" cy="842542"/>
          </a:xfrm>
        </p:grpSpPr>
        <p:sp>
          <p:nvSpPr>
            <p:cNvPr id="3" name="Freeform 3"/>
            <p:cNvSpPr/>
            <p:nvPr/>
          </p:nvSpPr>
          <p:spPr>
            <a:xfrm>
              <a:off x="0" y="0"/>
              <a:ext cx="5380068" cy="842542"/>
            </a:xfrm>
            <a:custGeom>
              <a:avLst/>
              <a:gdLst/>
              <a:ahLst/>
              <a:cxnLst/>
              <a:rect l="l" t="t" r="r" b="b"/>
              <a:pathLst>
                <a:path w="5380068" h="842542">
                  <a:moveTo>
                    <a:pt x="0" y="0"/>
                  </a:moveTo>
                  <a:lnTo>
                    <a:pt x="5380068" y="0"/>
                  </a:lnTo>
                  <a:lnTo>
                    <a:pt x="5380068" y="842542"/>
                  </a:lnTo>
                  <a:lnTo>
                    <a:pt x="0" y="842542"/>
                  </a:lnTo>
                  <a:close/>
                </a:path>
              </a:pathLst>
            </a:custGeom>
            <a:solidFill>
              <a:srgbClr val="F8C44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3441714"/>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4252" y="3777266"/>
            <a:ext cx="848141" cy="848141"/>
          </a:xfrm>
          <a:prstGeom prst="rect">
            <a:avLst/>
          </a:prstGeom>
        </p:spPr>
      </p:pic>
      <p:sp>
        <p:nvSpPr>
          <p:cNvPr id="13" name="TextBox 13"/>
          <p:cNvSpPr txBox="1"/>
          <p:nvPr/>
        </p:nvSpPr>
        <p:spPr>
          <a:xfrm>
            <a:off x="27251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addresses avionics systems for aircraft systems supporting commercial, military, and general aviation operations</a:t>
            </a:r>
            <a:endParaRPr lang="en-US" sz="1499" spc="-29" dirty="0">
              <a:solidFill>
                <a:srgbClr val="FFFFFF"/>
              </a:solidFill>
              <a:latin typeface="Poppins"/>
              <a:hlinkClick r:id="rId5" tooltip="https://ieee-aess.org/tech-ops/avionics-systems"/>
            </a:endParaRPr>
          </a:p>
        </p:txBody>
      </p:sp>
      <p:sp>
        <p:nvSpPr>
          <p:cNvPr id="14" name="TextBox 14"/>
          <p:cNvSpPr txBox="1"/>
          <p:nvPr/>
        </p:nvSpPr>
        <p:spPr>
          <a:xfrm>
            <a:off x="2725166" y="3846212"/>
            <a:ext cx="5514824" cy="332328"/>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Bold"/>
              </a:rPr>
              <a:t>Avionics Systems Panel</a:t>
            </a:r>
          </a:p>
          <a:p>
            <a:pPr algn="just">
              <a:lnSpc>
                <a:spcPts val="1016"/>
              </a:lnSpc>
            </a:pPr>
            <a:endParaRPr lang="en-US" sz="1918">
              <a:solidFill>
                <a:srgbClr val="FFFFFF"/>
              </a:solidFill>
              <a:latin typeface="Poppins Medium Bold"/>
            </a:endParaRPr>
          </a:p>
        </p:txBody>
      </p:sp>
      <p:grpSp>
        <p:nvGrpSpPr>
          <p:cNvPr id="19" name="Group 19"/>
          <p:cNvGrpSpPr/>
          <p:nvPr/>
        </p:nvGrpSpPr>
        <p:grpSpPr>
          <a:xfrm>
            <a:off x="9144000" y="3441714"/>
            <a:ext cx="1519244" cy="151924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8404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supports cyber security technical interests, technical articles and conference activities, and educational activities</a:t>
            </a:r>
            <a:endParaRPr lang="en-US" sz="1499" spc="-29" dirty="0">
              <a:solidFill>
                <a:srgbClr val="FFFFFF"/>
              </a:solidFill>
              <a:latin typeface="Poppins"/>
              <a:hlinkClick r:id="rId5" tooltip="https://ieee-aess.org/tech-ops/avionics-systems"/>
            </a:endParaRPr>
          </a:p>
        </p:txBody>
      </p:sp>
      <p:sp>
        <p:nvSpPr>
          <p:cNvPr id="23" name="TextBox 23"/>
          <p:cNvSpPr txBox="1"/>
          <p:nvPr/>
        </p:nvSpPr>
        <p:spPr>
          <a:xfrm>
            <a:off x="10840466" y="3846212"/>
            <a:ext cx="5514824" cy="208503"/>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a:rPr>
              <a:t>Cyber Security Panel</a:t>
            </a:r>
          </a:p>
        </p:txBody>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6845" y="3858681"/>
            <a:ext cx="650138" cy="761509"/>
          </a:xfrm>
          <a:prstGeom prst="rect">
            <a:avLst/>
          </a:prstGeom>
        </p:spPr>
      </p:pic>
      <p:grpSp>
        <p:nvGrpSpPr>
          <p:cNvPr id="29" name="Group 29"/>
          <p:cNvGrpSpPr/>
          <p:nvPr/>
        </p:nvGrpSpPr>
        <p:grpSpPr>
          <a:xfrm>
            <a:off x="1028700" y="5448300"/>
            <a:ext cx="1519244" cy="151924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7251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focused on technologies necessary for innovative systems based on Space components deployed in the near future</a:t>
            </a:r>
            <a:endParaRPr lang="en-US" sz="1499" spc="-29" dirty="0">
              <a:solidFill>
                <a:srgbClr val="FFFFFF"/>
              </a:solidFill>
              <a:latin typeface="Poppins"/>
              <a:hlinkClick r:id="rId5" tooltip="https://ieee-aess.org/tech-ops/avionics-systems"/>
            </a:endParaRPr>
          </a:p>
        </p:txBody>
      </p:sp>
      <p:sp>
        <p:nvSpPr>
          <p:cNvPr id="33" name="TextBox 33"/>
          <p:cNvSpPr txBox="1"/>
          <p:nvPr/>
        </p:nvSpPr>
        <p:spPr>
          <a:xfrm>
            <a:off x="27251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Glue Technologies for Space Systems</a:t>
            </a:r>
          </a:p>
          <a:p>
            <a:pPr algn="just">
              <a:lnSpc>
                <a:spcPts val="1016"/>
              </a:lnSpc>
            </a:pPr>
            <a:endParaRPr lang="en-US" sz="1918" dirty="0">
              <a:solidFill>
                <a:srgbClr val="FFFFFF"/>
              </a:solidFill>
              <a:latin typeface="Poppins Medium Bold"/>
              <a:hlinkClick r:id="rId8" tooltip="https://ieee-aess.org/tech-ops/glue-technologies-space-systems-panel"/>
            </a:endParaRPr>
          </a:p>
        </p:txBody>
      </p:sp>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5954" y="5789542"/>
            <a:ext cx="859139" cy="859140"/>
          </a:xfrm>
          <a:prstGeom prst="rect">
            <a:avLst/>
          </a:prstGeom>
        </p:spPr>
      </p:pic>
      <p:grpSp>
        <p:nvGrpSpPr>
          <p:cNvPr id="39" name="Group 39"/>
          <p:cNvGrpSpPr/>
          <p:nvPr/>
        </p:nvGrpSpPr>
        <p:grpSpPr>
          <a:xfrm>
            <a:off x="9144000" y="5530808"/>
            <a:ext cx="1519244" cy="151924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8404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creates standards for components and systems for detection or measurement of linear or angular motion</a:t>
            </a:r>
            <a:endParaRPr lang="en-US" sz="1499" spc="-29" dirty="0">
              <a:solidFill>
                <a:srgbClr val="FFFFFF"/>
              </a:solidFill>
              <a:latin typeface="Poppins"/>
              <a:hlinkClick r:id="rId5" tooltip="https://ieee-aess.org/tech-ops/avionics-systems"/>
            </a:endParaRPr>
          </a:p>
        </p:txBody>
      </p:sp>
      <p:sp>
        <p:nvSpPr>
          <p:cNvPr id="43" name="TextBox 43"/>
          <p:cNvSpPr txBox="1"/>
          <p:nvPr/>
        </p:nvSpPr>
        <p:spPr>
          <a:xfrm>
            <a:off x="108404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Gyro and Accelerometer Panel</a:t>
            </a:r>
            <a:endParaRPr lang="en-US" sz="1918" dirty="0">
              <a:solidFill>
                <a:srgbClr val="FFFFFF"/>
              </a:solidFill>
              <a:latin typeface="Poppins Medium Bold"/>
              <a:hlinkClick r:id="rId11" tooltip="https://ieee-aess.org/tech-ops/gyro-accelerometer"/>
            </a:endParaRPr>
          </a:p>
          <a:p>
            <a:pPr algn="just">
              <a:lnSpc>
                <a:spcPts val="1016"/>
              </a:lnSpc>
            </a:pPr>
            <a:endParaRPr lang="en-US" sz="1918" dirty="0">
              <a:solidFill>
                <a:srgbClr val="FFFFFF"/>
              </a:solidFill>
              <a:latin typeface="Poppins Medium Bold"/>
              <a:hlinkClick r:id="rId11" tooltip="https://ieee-aess.org/tech-ops/gyro-accelerometer"/>
            </a:endParaRPr>
          </a:p>
        </p:txBody>
      </p:sp>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76845" y="5878298"/>
            <a:ext cx="650138" cy="824265"/>
          </a:xfrm>
          <a:prstGeom prst="rect">
            <a:avLst/>
          </a:prstGeom>
        </p:spPr>
      </p:pic>
      <p:grpSp>
        <p:nvGrpSpPr>
          <p:cNvPr id="49" name="Group 49"/>
          <p:cNvGrpSpPr/>
          <p:nvPr/>
        </p:nvGrpSpPr>
        <p:grpSpPr>
          <a:xfrm>
            <a:off x="1028700" y="7619901"/>
            <a:ext cx="1519244" cy="1519244"/>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27251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addresses navigation systems for aircraft, spacecraft, ground and marine vehicles and pedestrians</a:t>
            </a:r>
            <a:endParaRPr lang="en-US" sz="1399" spc="-27" dirty="0">
              <a:solidFill>
                <a:srgbClr val="FFFFFF"/>
              </a:solidFill>
              <a:latin typeface="Poppins"/>
              <a:hlinkClick r:id="rId5" tooltip="https://ieee-aess.org/tech-ops/avionics-systems"/>
            </a:endParaRPr>
          </a:p>
        </p:txBody>
      </p:sp>
      <p:sp>
        <p:nvSpPr>
          <p:cNvPr id="53" name="TextBox 53"/>
          <p:cNvSpPr txBox="1"/>
          <p:nvPr/>
        </p:nvSpPr>
        <p:spPr>
          <a:xfrm>
            <a:off x="2725166" y="8024399"/>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Navigation Systems Panel</a:t>
            </a:r>
            <a:endParaRPr lang="en-US" sz="1918" dirty="0">
              <a:solidFill>
                <a:srgbClr val="FFFFFF"/>
              </a:solidFill>
              <a:latin typeface="Poppins Medium Bold"/>
              <a:hlinkClick r:id="rId14" tooltip="https://ieee-aess.org/tech-ops/navigation-systems"/>
            </a:endParaRPr>
          </a:p>
          <a:p>
            <a:pPr algn="just">
              <a:lnSpc>
                <a:spcPts val="1016"/>
              </a:lnSpc>
            </a:pPr>
            <a:endParaRPr lang="en-US" sz="1918" dirty="0">
              <a:solidFill>
                <a:srgbClr val="FFFFFF"/>
              </a:solidFill>
              <a:latin typeface="Poppins Medium Bold"/>
              <a:hlinkClick r:id="rId14" tooltip="https://ieee-aess.org/tech-ops/navigation-systems"/>
            </a:endParaRPr>
          </a:p>
        </p:txBody>
      </p:sp>
      <p:grpSp>
        <p:nvGrpSpPr>
          <p:cNvPr id="58" name="Group 58"/>
          <p:cNvGrpSpPr/>
          <p:nvPr/>
        </p:nvGrpSpPr>
        <p:grpSpPr>
          <a:xfrm>
            <a:off x="9144000" y="7619901"/>
            <a:ext cx="1519244" cy="1519244"/>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108404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promotes and supports publications, education, standards, and other activities in the domain of Radar</a:t>
            </a:r>
            <a:endParaRPr lang="en-US" sz="1399" spc="-27" dirty="0">
              <a:solidFill>
                <a:srgbClr val="FFFFFF"/>
              </a:solidFill>
              <a:latin typeface="Poppins"/>
              <a:hlinkClick r:id="rId5" tooltip="https://ieee-aess.org/tech-ops/avionics-systems"/>
            </a:endParaRPr>
          </a:p>
        </p:txBody>
      </p:sp>
      <p:sp>
        <p:nvSpPr>
          <p:cNvPr id="62" name="TextBox 62"/>
          <p:cNvSpPr txBox="1"/>
          <p:nvPr/>
        </p:nvSpPr>
        <p:spPr>
          <a:xfrm>
            <a:off x="10840466" y="8024399"/>
            <a:ext cx="5514824" cy="208503"/>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Radar Systems Panel</a:t>
            </a:r>
            <a:endParaRPr lang="en-US" sz="1918" dirty="0">
              <a:solidFill>
                <a:srgbClr val="FFFFFF"/>
              </a:solidFill>
              <a:latin typeface="Poppins Medium Bold"/>
              <a:hlinkClick r:id="rId15" tooltip="https://ieee-aess.org/tech-ops/radar-systems"/>
            </a:endParaRPr>
          </a:p>
        </p:txBody>
      </p:sp>
      <p:pic>
        <p:nvPicPr>
          <p:cNvPr id="63" name="Picture 6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4761" y="7924701"/>
            <a:ext cx="768956" cy="753576"/>
          </a:xfrm>
          <a:prstGeom prst="rect">
            <a:avLst/>
          </a:prstGeom>
        </p:spPr>
      </p:pic>
      <p:pic>
        <p:nvPicPr>
          <p:cNvPr id="64" name="Picture 6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66995" y="7969249"/>
            <a:ext cx="907937" cy="820548"/>
          </a:xfrm>
          <a:prstGeom prst="rect">
            <a:avLst/>
          </a:prstGeom>
        </p:spPr>
      </p:pic>
      <p:sp>
        <p:nvSpPr>
          <p:cNvPr id="65" name="TextBox 65"/>
          <p:cNvSpPr txBox="1"/>
          <p:nvPr/>
        </p:nvSpPr>
        <p:spPr>
          <a:xfrm>
            <a:off x="2678395" y="943500"/>
            <a:ext cx="12931209" cy="1395557"/>
          </a:xfrm>
          <a:prstGeom prst="rect">
            <a:avLst/>
          </a:prstGeom>
        </p:spPr>
        <p:txBody>
          <a:bodyPr lIns="0" tIns="0" rIns="0" bIns="0" rtlCol="0" anchor="t">
            <a:spAutoFit/>
          </a:bodyPr>
          <a:lstStyle/>
          <a:p>
            <a:pPr algn="ctr">
              <a:lnSpc>
                <a:spcPts val="10754"/>
              </a:lnSpc>
              <a:spcBef>
                <a:spcPct val="0"/>
              </a:spcBef>
            </a:pPr>
            <a:r>
              <a:rPr lang="en-US" sz="7681" spc="-230">
                <a:solidFill>
                  <a:srgbClr val="FFFFFF"/>
                </a:solidFill>
                <a:latin typeface="Poppins Bold"/>
              </a:rPr>
              <a:t>TECHNICAL PANELS</a:t>
            </a:r>
          </a:p>
        </p:txBody>
      </p:sp>
      <p:pic>
        <p:nvPicPr>
          <p:cNvPr id="66" name="Picture 6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269393" flipH="1">
            <a:off x="15030150" y="-2083718"/>
            <a:ext cx="6515700" cy="6515700"/>
          </a:xfrm>
          <a:prstGeom prst="rect">
            <a:avLst/>
          </a:prstGeom>
        </p:spPr>
      </p:pic>
      <p:pic>
        <p:nvPicPr>
          <p:cNvPr id="54" name="Picture 10">
            <a:extLst>
              <a:ext uri="{FF2B5EF4-FFF2-40B4-BE49-F238E27FC236}">
                <a16:creationId xmlns:a16="http://schemas.microsoft.com/office/drawing/2014/main" id="{CBBC2EBF-2ED5-EA49-8159-19B74A19645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2235"/>
          <a:stretch/>
        </p:blipFill>
        <p:spPr>
          <a:xfrm>
            <a:off x="332929" y="452602"/>
            <a:ext cx="1676399" cy="9127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4747F8B-480A-084D-85D0-7A87F5153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56" y="2794213"/>
            <a:ext cx="2869774" cy="1434887"/>
          </a:xfrm>
          <a:prstGeom prst="rect">
            <a:avLst/>
          </a:prstGeom>
        </p:spPr>
      </p:pic>
      <p:pic>
        <p:nvPicPr>
          <p:cNvPr id="35" name="Picture 34">
            <a:extLst>
              <a:ext uri="{FF2B5EF4-FFF2-40B4-BE49-F238E27FC236}">
                <a16:creationId xmlns:a16="http://schemas.microsoft.com/office/drawing/2014/main" id="{7DA8F853-A7AA-AD72-7304-47F550BFA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7703305"/>
            <a:ext cx="2869774" cy="1434887"/>
          </a:xfrm>
          <a:prstGeom prst="rect">
            <a:avLst/>
          </a:prstGeom>
        </p:spPr>
      </p:pic>
      <p:pic>
        <p:nvPicPr>
          <p:cNvPr id="34" name="Picture 33">
            <a:extLst>
              <a:ext uri="{FF2B5EF4-FFF2-40B4-BE49-F238E27FC236}">
                <a16:creationId xmlns:a16="http://schemas.microsoft.com/office/drawing/2014/main" id="{8B22ABE6-8E8C-5779-963A-CACDDF52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6039869"/>
            <a:ext cx="2869774" cy="1434887"/>
          </a:xfrm>
          <a:prstGeom prst="rect">
            <a:avLst/>
          </a:prstGeom>
        </p:spPr>
      </p:pic>
      <p:pic>
        <p:nvPicPr>
          <p:cNvPr id="33" name="Picture 32">
            <a:extLst>
              <a:ext uri="{FF2B5EF4-FFF2-40B4-BE49-F238E27FC236}">
                <a16:creationId xmlns:a16="http://schemas.microsoft.com/office/drawing/2014/main" id="{DF3D2E3A-8484-F3A5-D301-2E839627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4403453"/>
            <a:ext cx="2869774" cy="1434887"/>
          </a:xfrm>
          <a:prstGeom prst="rect">
            <a:avLst/>
          </a:prstGeom>
        </p:spPr>
      </p:pic>
      <p:grpSp>
        <p:nvGrpSpPr>
          <p:cNvPr id="14" name="Group 14"/>
          <p:cNvGrpSpPr/>
          <p:nvPr/>
        </p:nvGrpSpPr>
        <p:grpSpPr>
          <a:xfrm>
            <a:off x="12592181" y="0"/>
            <a:ext cx="5695819" cy="10287000"/>
            <a:chOff x="0" y="0"/>
            <a:chExt cx="1621287" cy="2923507"/>
          </a:xfrm>
        </p:grpSpPr>
        <p:sp>
          <p:nvSpPr>
            <p:cNvPr id="15" name="Freeform 15"/>
            <p:cNvSpPr/>
            <p:nvPr/>
          </p:nvSpPr>
          <p:spPr>
            <a:xfrm>
              <a:off x="0" y="0"/>
              <a:ext cx="1621287" cy="2923507"/>
            </a:xfrm>
            <a:custGeom>
              <a:avLst/>
              <a:gdLst/>
              <a:ahLst/>
              <a:cxnLst/>
              <a:rect l="l" t="t" r="r" b="b"/>
              <a:pathLst>
                <a:path w="1621287" h="2923507">
                  <a:moveTo>
                    <a:pt x="0" y="0"/>
                  </a:moveTo>
                  <a:lnTo>
                    <a:pt x="1621287" y="0"/>
                  </a:lnTo>
                  <a:lnTo>
                    <a:pt x="1621287" y="2923507"/>
                  </a:lnTo>
                  <a:lnTo>
                    <a:pt x="0" y="2923507"/>
                  </a:lnTo>
                  <a:close/>
                </a:path>
              </a:pathLst>
            </a:custGeom>
            <a:solidFill>
              <a:srgbClr val="0066A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9447495" y="1446527"/>
            <a:ext cx="7393977" cy="739394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52" r="-20052"/>
              </a:stretch>
            </a:blipFill>
          </p:spPr>
        </p:sp>
      </p:grpSp>
      <p:pic>
        <p:nvPicPr>
          <p:cNvPr id="20" name="Picture 20"/>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60" b="17006"/>
          <a:stretch/>
        </p:blipFill>
        <p:spPr>
          <a:xfrm flipH="1">
            <a:off x="13144484" y="4879370"/>
            <a:ext cx="5143516" cy="5407630"/>
          </a:xfrm>
          <a:prstGeom prst="rect">
            <a:avLst/>
          </a:prstGeom>
        </p:spPr>
      </p:pic>
      <p:sp>
        <p:nvSpPr>
          <p:cNvPr id="21" name="TextBox 21"/>
          <p:cNvSpPr txBox="1"/>
          <p:nvPr/>
        </p:nvSpPr>
        <p:spPr>
          <a:xfrm>
            <a:off x="1548222" y="3373646"/>
            <a:ext cx="1968643" cy="516890"/>
          </a:xfrm>
          <a:prstGeom prst="rect">
            <a:avLst/>
          </a:prstGeom>
        </p:spPr>
        <p:txBody>
          <a:bodyPr lIns="0" tIns="0" rIns="0" bIns="0" rtlCol="0" anchor="t">
            <a:spAutoFit/>
          </a:bodyPr>
          <a:lstStyle/>
          <a:p>
            <a:pPr algn="ctr">
              <a:lnSpc>
                <a:spcPts val="4060"/>
              </a:lnSpc>
            </a:pPr>
            <a:r>
              <a:rPr lang="en-US" sz="2900" dirty="0">
                <a:solidFill>
                  <a:srgbClr val="FFFFFF"/>
                </a:solidFill>
                <a:latin typeface="Poppins Bold"/>
              </a:rPr>
              <a:t>Awards</a:t>
            </a:r>
          </a:p>
        </p:txBody>
      </p:sp>
      <p:sp>
        <p:nvSpPr>
          <p:cNvPr id="22" name="TextBox 22"/>
          <p:cNvSpPr txBox="1"/>
          <p:nvPr/>
        </p:nvSpPr>
        <p:spPr>
          <a:xfrm>
            <a:off x="1548222" y="4975279"/>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u="none">
                <a:solidFill>
                  <a:srgbClr val="FFFFFF"/>
                </a:solidFill>
                <a:latin typeface="Poppins Bold"/>
              </a:rPr>
              <a:t>Chapters</a:t>
            </a:r>
          </a:p>
        </p:txBody>
      </p:sp>
      <p:sp>
        <p:nvSpPr>
          <p:cNvPr id="23" name="TextBox 23"/>
          <p:cNvSpPr txBox="1"/>
          <p:nvPr/>
        </p:nvSpPr>
        <p:spPr>
          <a:xfrm>
            <a:off x="1548222" y="6613142"/>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a:solidFill>
                  <a:srgbClr val="FFFFFF"/>
                </a:solidFill>
                <a:latin typeface="Poppins Bold"/>
              </a:rPr>
              <a:t>Mentoring</a:t>
            </a:r>
          </a:p>
        </p:txBody>
      </p:sp>
      <p:sp>
        <p:nvSpPr>
          <p:cNvPr id="24" name="TextBox 24"/>
          <p:cNvSpPr txBox="1"/>
          <p:nvPr/>
        </p:nvSpPr>
        <p:spPr>
          <a:xfrm>
            <a:off x="1548222" y="8338033"/>
            <a:ext cx="1968643" cy="424815"/>
          </a:xfrm>
          <a:prstGeom prst="rect">
            <a:avLst/>
          </a:prstGeom>
        </p:spPr>
        <p:txBody>
          <a:bodyPr lIns="0" tIns="0" rIns="0" bIns="0" rtlCol="0" anchor="t">
            <a:spAutoFit/>
          </a:bodyPr>
          <a:lstStyle/>
          <a:p>
            <a:pPr algn="ctr">
              <a:lnSpc>
                <a:spcPts val="3360"/>
              </a:lnSpc>
            </a:pPr>
            <a:r>
              <a:rPr lang="en-US" sz="2400">
                <a:solidFill>
                  <a:srgbClr val="FFFFFF"/>
                </a:solidFill>
                <a:latin typeface="Poppins Bold"/>
              </a:rPr>
              <a:t>Students/YP</a:t>
            </a:r>
          </a:p>
        </p:txBody>
      </p:sp>
      <p:sp>
        <p:nvSpPr>
          <p:cNvPr id="25" name="TextBox 25"/>
          <p:cNvSpPr txBox="1"/>
          <p:nvPr/>
        </p:nvSpPr>
        <p:spPr>
          <a:xfrm>
            <a:off x="4290563" y="3288135"/>
            <a:ext cx="4962547"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16 awards recognizing</a:t>
            </a:r>
            <a:r>
              <a:rPr lang="en-US" sz="1662" dirty="0">
                <a:solidFill>
                  <a:srgbClr val="000000"/>
                </a:solidFill>
                <a:latin typeface="Poppins"/>
              </a:rPr>
              <a:t> our members for their contributions to publications, conferences, and technical achievements.</a:t>
            </a:r>
          </a:p>
        </p:txBody>
      </p:sp>
      <p:sp>
        <p:nvSpPr>
          <p:cNvPr id="26" name="TextBox 26"/>
          <p:cNvSpPr txBox="1"/>
          <p:nvPr/>
        </p:nvSpPr>
        <p:spPr>
          <a:xfrm>
            <a:off x="4290563" y="5049822"/>
            <a:ext cx="4664679"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over 185 chapters and student branch chapters</a:t>
            </a:r>
            <a:r>
              <a:rPr lang="en-US" sz="1662" dirty="0">
                <a:solidFill>
                  <a:srgbClr val="000000"/>
                </a:solidFill>
                <a:latin typeface="Poppins"/>
              </a:rPr>
              <a:t> from around the world representing IEEE's 10 regions.</a:t>
            </a:r>
          </a:p>
        </p:txBody>
      </p:sp>
      <p:sp>
        <p:nvSpPr>
          <p:cNvPr id="27" name="TextBox 27"/>
          <p:cNvSpPr txBox="1"/>
          <p:nvPr/>
        </p:nvSpPr>
        <p:spPr>
          <a:xfrm>
            <a:off x="4290563" y="6563860"/>
            <a:ext cx="5311023" cy="754586"/>
          </a:xfrm>
          <a:prstGeom prst="rect">
            <a:avLst/>
          </a:prstGeom>
        </p:spPr>
        <p:txBody>
          <a:bodyPr lIns="0" tIns="0" rIns="0" bIns="0" rtlCol="0" anchor="t">
            <a:spAutoFit/>
          </a:bodyPr>
          <a:lstStyle/>
          <a:p>
            <a:pPr>
              <a:lnSpc>
                <a:spcPts val="1978"/>
              </a:lnSpc>
            </a:pPr>
            <a:r>
              <a:rPr lang="en-US" sz="1662">
                <a:solidFill>
                  <a:srgbClr val="000000"/>
                </a:solidFill>
                <a:latin typeface="Poppins"/>
              </a:rPr>
              <a:t>Connecting distinguished, International members from academia, government, and industry connect with students and Young Professionals.</a:t>
            </a:r>
          </a:p>
        </p:txBody>
      </p:sp>
      <p:sp>
        <p:nvSpPr>
          <p:cNvPr id="28" name="TextBox 28"/>
          <p:cNvSpPr txBox="1"/>
          <p:nvPr/>
        </p:nvSpPr>
        <p:spPr>
          <a:xfrm>
            <a:off x="4290563" y="8127695"/>
            <a:ext cx="5761139" cy="1002236"/>
          </a:xfrm>
          <a:prstGeom prst="rect">
            <a:avLst/>
          </a:prstGeom>
        </p:spPr>
        <p:txBody>
          <a:bodyPr lIns="0" tIns="0" rIns="0" bIns="0" rtlCol="0" anchor="t">
            <a:spAutoFit/>
          </a:bodyPr>
          <a:lstStyle/>
          <a:p>
            <a:pPr algn="just">
              <a:lnSpc>
                <a:spcPts val="1978"/>
              </a:lnSpc>
            </a:pPr>
            <a:r>
              <a:rPr lang="en-US" sz="1662">
                <a:solidFill>
                  <a:srgbClr val="000000"/>
                </a:solidFill>
                <a:latin typeface="Poppins"/>
              </a:rPr>
              <a:t>AESS also offers </a:t>
            </a:r>
            <a:r>
              <a:rPr lang="en-US" sz="1662">
                <a:solidFill>
                  <a:srgbClr val="000000"/>
                </a:solidFill>
                <a:latin typeface="Poppins Bold"/>
              </a:rPr>
              <a:t>scholarships</a:t>
            </a:r>
            <a:r>
              <a:rPr lang="en-US" sz="1662">
                <a:solidFill>
                  <a:srgbClr val="000000"/>
                </a:solidFill>
                <a:latin typeface="Poppins"/>
              </a:rPr>
              <a:t> for undergraduate and graduate-level students; and supports the Radar Summer Schools, boot camps, and challenges; and YP in Space, and Rising Stars conference.</a:t>
            </a:r>
          </a:p>
        </p:txBody>
      </p:sp>
      <p:sp>
        <p:nvSpPr>
          <p:cNvPr id="29" name="TextBox 29"/>
          <p:cNvSpPr txBox="1"/>
          <p:nvPr/>
        </p:nvSpPr>
        <p:spPr>
          <a:xfrm>
            <a:off x="1028700" y="1298596"/>
            <a:ext cx="5917375"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Member Services</a:t>
            </a:r>
          </a:p>
        </p:txBody>
      </p:sp>
      <p:sp>
        <p:nvSpPr>
          <p:cNvPr id="30" name="TextBox 30"/>
          <p:cNvSpPr txBox="1"/>
          <p:nvPr/>
        </p:nvSpPr>
        <p:spPr>
          <a:xfrm>
            <a:off x="1028700" y="2059472"/>
            <a:ext cx="5311023" cy="294248"/>
          </a:xfrm>
          <a:prstGeom prst="rect">
            <a:avLst/>
          </a:prstGeom>
        </p:spPr>
        <p:txBody>
          <a:bodyPr lIns="0" tIns="0" rIns="0" bIns="0" rtlCol="0" anchor="t">
            <a:spAutoFit/>
          </a:bodyPr>
          <a:lstStyle/>
          <a:p>
            <a:pPr>
              <a:lnSpc>
                <a:spcPts val="2260"/>
              </a:lnSpc>
            </a:pPr>
            <a:r>
              <a:rPr lang="en-US" sz="1899" dirty="0">
                <a:solidFill>
                  <a:srgbClr val="000000"/>
                </a:solidFill>
                <a:latin typeface="Poppins"/>
              </a:rPr>
              <a:t>7,000+ AESS Members in 2025</a:t>
            </a:r>
          </a:p>
        </p:txBody>
      </p:sp>
      <p:pic>
        <p:nvPicPr>
          <p:cNvPr id="31" name="Picture 10">
            <a:extLst>
              <a:ext uri="{FF2B5EF4-FFF2-40B4-BE49-F238E27FC236}">
                <a16:creationId xmlns:a16="http://schemas.microsoft.com/office/drawing/2014/main" id="{DE34DCC9-B4A7-DA4C-ADF9-D4B9FDEA77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16154400" y="469308"/>
            <a:ext cx="1676399" cy="9127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40834" cy="10287000"/>
            <a:chOff x="0" y="0"/>
            <a:chExt cx="2240193" cy="3752725"/>
          </a:xfrm>
        </p:grpSpPr>
        <p:sp>
          <p:nvSpPr>
            <p:cNvPr id="3" name="Freeform 3"/>
            <p:cNvSpPr/>
            <p:nvPr/>
          </p:nvSpPr>
          <p:spPr>
            <a:xfrm>
              <a:off x="0" y="0"/>
              <a:ext cx="2240193" cy="3752726"/>
            </a:xfrm>
            <a:custGeom>
              <a:avLst/>
              <a:gdLst/>
              <a:ahLst/>
              <a:cxnLst/>
              <a:rect l="l" t="t" r="r" b="b"/>
              <a:pathLst>
                <a:path w="2240193" h="3752726">
                  <a:moveTo>
                    <a:pt x="0" y="0"/>
                  </a:moveTo>
                  <a:lnTo>
                    <a:pt x="2240193" y="0"/>
                  </a:lnTo>
                  <a:lnTo>
                    <a:pt x="2240193" y="3752726"/>
                  </a:lnTo>
                  <a:lnTo>
                    <a:pt x="0" y="3752726"/>
                  </a:lnTo>
                  <a:close/>
                </a:path>
              </a:pathLst>
            </a:custGeom>
            <a:solidFill>
              <a:srgbClr val="03417F"/>
            </a:solidFill>
          </p:spPr>
        </p:sp>
      </p:grpSp>
      <p:grpSp>
        <p:nvGrpSpPr>
          <p:cNvPr id="4" name="Group 4"/>
          <p:cNvGrpSpPr/>
          <p:nvPr/>
        </p:nvGrpSpPr>
        <p:grpSpPr>
          <a:xfrm>
            <a:off x="0" y="0"/>
            <a:ext cx="3836139" cy="6298424"/>
            <a:chOff x="0" y="0"/>
            <a:chExt cx="5114852" cy="8397899"/>
          </a:xfrm>
        </p:grpSpPr>
        <p:pic>
          <p:nvPicPr>
            <p:cNvPr id="5" name="Picture 5"/>
            <p:cNvPicPr>
              <a:picLocks noChangeAspect="1"/>
            </p:cNvPicPr>
            <p:nvPr/>
          </p:nvPicPr>
          <p:blipFill>
            <a:blip r:embed="rId2"/>
            <a:srcRect l="26408" r="26408"/>
            <a:stretch>
              <a:fillRect/>
            </a:stretch>
          </p:blipFill>
          <p:spPr>
            <a:xfrm>
              <a:off x="0" y="0"/>
              <a:ext cx="5114852" cy="8397899"/>
            </a:xfrm>
            <a:prstGeom prst="rect">
              <a:avLst/>
            </a:prstGeom>
          </p:spPr>
        </p:pic>
      </p:grpSp>
      <p:grpSp>
        <p:nvGrpSpPr>
          <p:cNvPr id="6" name="Group 6"/>
          <p:cNvGrpSpPr/>
          <p:nvPr/>
        </p:nvGrpSpPr>
        <p:grpSpPr>
          <a:xfrm>
            <a:off x="0" y="6649285"/>
            <a:ext cx="3836139" cy="3637715"/>
            <a:chOff x="0" y="0"/>
            <a:chExt cx="5114852" cy="4850287"/>
          </a:xfrm>
        </p:grpSpPr>
        <p:pic>
          <p:nvPicPr>
            <p:cNvPr id="7" name="Picture 7"/>
            <p:cNvPicPr>
              <a:picLocks noChangeAspect="1"/>
            </p:cNvPicPr>
            <p:nvPr/>
          </p:nvPicPr>
          <p:blipFill>
            <a:blip r:embed="rId3"/>
            <a:srcRect l="16995" r="16995"/>
            <a:stretch>
              <a:fillRect/>
            </a:stretch>
          </p:blipFill>
          <p:spPr>
            <a:xfrm>
              <a:off x="0" y="0"/>
              <a:ext cx="5114852" cy="4850287"/>
            </a:xfrm>
            <a:prstGeom prst="rect">
              <a:avLst/>
            </a:prstGeom>
          </p:spPr>
        </p:pic>
      </p:grpSp>
      <p:grpSp>
        <p:nvGrpSpPr>
          <p:cNvPr id="8" name="Group 8"/>
          <p:cNvGrpSpPr/>
          <p:nvPr/>
        </p:nvGrpSpPr>
        <p:grpSpPr>
          <a:xfrm rot="-5400000">
            <a:off x="3015351" y="5731789"/>
            <a:ext cx="1641576" cy="1512542"/>
            <a:chOff x="0" y="0"/>
            <a:chExt cx="570007" cy="525203"/>
          </a:xfrm>
        </p:grpSpPr>
        <p:sp>
          <p:nvSpPr>
            <p:cNvPr id="9" name="Freeform 9"/>
            <p:cNvSpPr/>
            <p:nvPr/>
          </p:nvSpPr>
          <p:spPr>
            <a:xfrm>
              <a:off x="0" y="0"/>
              <a:ext cx="570007" cy="525203"/>
            </a:xfrm>
            <a:custGeom>
              <a:avLst/>
              <a:gdLst/>
              <a:ahLst/>
              <a:cxnLst/>
              <a:rect l="l" t="t" r="r" b="b"/>
              <a:pathLst>
                <a:path w="570007" h="525203">
                  <a:moveTo>
                    <a:pt x="0" y="0"/>
                  </a:moveTo>
                  <a:lnTo>
                    <a:pt x="570007" y="0"/>
                  </a:lnTo>
                  <a:lnTo>
                    <a:pt x="570007" y="525203"/>
                  </a:lnTo>
                  <a:lnTo>
                    <a:pt x="0" y="525203"/>
                  </a:lnTo>
                  <a:close/>
                </a:path>
              </a:pathLst>
            </a:custGeom>
            <a:solidFill>
              <a:srgbClr val="F8B90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80"/>
                </a:lnSpc>
              </a:pPr>
              <a:endParaRPr/>
            </a:p>
          </p:txBody>
        </p:sp>
      </p:grpSp>
      <p:grpSp>
        <p:nvGrpSpPr>
          <p:cNvPr id="11" name="Group 11"/>
          <p:cNvGrpSpPr/>
          <p:nvPr/>
        </p:nvGrpSpPr>
        <p:grpSpPr>
          <a:xfrm>
            <a:off x="9780935" y="1916124"/>
            <a:ext cx="7478365" cy="1525904"/>
            <a:chOff x="0" y="0"/>
            <a:chExt cx="9971153" cy="2034539"/>
          </a:xfrm>
        </p:grpSpPr>
        <p:sp>
          <p:nvSpPr>
            <p:cNvPr id="12" name="TextBox 12"/>
            <p:cNvSpPr txBox="1"/>
            <p:nvPr/>
          </p:nvSpPr>
          <p:spPr>
            <a:xfrm>
              <a:off x="0" y="9525"/>
              <a:ext cx="6123113" cy="688031"/>
            </a:xfrm>
            <a:prstGeom prst="rect">
              <a:avLst/>
            </a:prstGeom>
          </p:spPr>
          <p:txBody>
            <a:bodyPr lIns="0" tIns="0" rIns="0" bIns="0" rtlCol="0" anchor="t">
              <a:spAutoFit/>
            </a:bodyPr>
            <a:lstStyle/>
            <a:p>
              <a:pPr>
                <a:lnSpc>
                  <a:spcPts val="3776"/>
                </a:lnSpc>
              </a:pPr>
              <a:r>
                <a:rPr lang="en-US" sz="3432">
                  <a:solidFill>
                    <a:srgbClr val="F8B908"/>
                  </a:solidFill>
                  <a:latin typeface="Poppins Bold"/>
                </a:rPr>
                <a:t>DSTEI</a:t>
              </a:r>
            </a:p>
          </p:txBody>
        </p:sp>
        <p:sp>
          <p:nvSpPr>
            <p:cNvPr id="13" name="TextBox 13"/>
            <p:cNvSpPr txBox="1"/>
            <p:nvPr/>
          </p:nvSpPr>
          <p:spPr>
            <a:xfrm>
              <a:off x="0" y="707081"/>
              <a:ext cx="9971153" cy="1327458"/>
            </a:xfrm>
            <a:prstGeom prst="rect">
              <a:avLst/>
            </a:prstGeom>
          </p:spPr>
          <p:txBody>
            <a:bodyPr lIns="0" tIns="0" rIns="0" bIns="0" rtlCol="0" anchor="t">
              <a:spAutoFit/>
            </a:bodyPr>
            <a:lstStyle/>
            <a:p>
              <a:pPr>
                <a:lnSpc>
                  <a:spcPts val="3776"/>
                </a:lnSpc>
              </a:pPr>
              <a:r>
                <a:rPr lang="en-US" sz="3432">
                  <a:solidFill>
                    <a:srgbClr val="192730"/>
                  </a:solidFill>
                  <a:latin typeface="Poppins ExtraBold"/>
                </a:rPr>
                <a:t>Distributed Sensing Technology and Education Iniatives</a:t>
              </a:r>
            </a:p>
          </p:txBody>
        </p:sp>
      </p:grpSp>
      <p:sp>
        <p:nvSpPr>
          <p:cNvPr id="14" name="TextBox 14"/>
          <p:cNvSpPr txBox="1"/>
          <p:nvPr/>
        </p:nvSpPr>
        <p:spPr>
          <a:xfrm>
            <a:off x="8585374" y="3903515"/>
            <a:ext cx="8673926" cy="5434390"/>
          </a:xfrm>
          <a:prstGeom prst="rect">
            <a:avLst/>
          </a:prstGeom>
        </p:spPr>
        <p:txBody>
          <a:bodyPr lIns="0" tIns="0" rIns="0" bIns="0" rtlCol="0" anchor="t">
            <a:spAutoFit/>
          </a:bodyPr>
          <a:lstStyle/>
          <a:p>
            <a:pPr algn="just">
              <a:lnSpc>
                <a:spcPts val="2866"/>
              </a:lnSpc>
            </a:pPr>
            <a:r>
              <a:rPr lang="en-US" sz="2047">
                <a:solidFill>
                  <a:srgbClr val="192730"/>
                </a:solidFill>
                <a:latin typeface="Poppins Bold"/>
              </a:rPr>
              <a:t>3-Year Initiative for Underrepresented Regions</a:t>
            </a:r>
          </a:p>
          <a:p>
            <a:pPr marL="442084" lvl="1" indent="-221042">
              <a:lnSpc>
                <a:spcPts val="2866"/>
              </a:lnSpc>
              <a:buFont typeface="Arial"/>
              <a:buChar char="•"/>
            </a:pPr>
            <a:r>
              <a:rPr lang="en-US" sz="2047">
                <a:solidFill>
                  <a:srgbClr val="192730"/>
                </a:solidFill>
                <a:latin typeface="Poppins"/>
              </a:rPr>
              <a:t>New businesses that support commercial growth in distributed sensing technology</a:t>
            </a:r>
          </a:p>
          <a:p>
            <a:pPr marL="442084" lvl="1" indent="-221042">
              <a:lnSpc>
                <a:spcPts val="2866"/>
              </a:lnSpc>
              <a:buFont typeface="Arial"/>
              <a:buChar char="•"/>
            </a:pPr>
            <a:r>
              <a:rPr lang="en-US" sz="2047">
                <a:solidFill>
                  <a:srgbClr val="192730"/>
                </a:solidFill>
                <a:latin typeface="Poppins"/>
              </a:rPr>
              <a:t>Increase AESS membership </a:t>
            </a:r>
          </a:p>
          <a:p>
            <a:pPr marL="442084" lvl="1" indent="-221042">
              <a:lnSpc>
                <a:spcPts val="2866"/>
              </a:lnSpc>
              <a:buFont typeface="Arial"/>
              <a:buChar char="•"/>
            </a:pPr>
            <a:r>
              <a:rPr lang="en-US" sz="2047">
                <a:solidFill>
                  <a:srgbClr val="192730"/>
                </a:solidFill>
                <a:latin typeface="Poppins"/>
              </a:rPr>
              <a:t>Courses for engineering growth in regional aerospace technology Encourage YP and small businesses to establish technical and sustainable products</a:t>
            </a:r>
          </a:p>
          <a:p>
            <a:pPr algn="just">
              <a:lnSpc>
                <a:spcPts val="2866"/>
              </a:lnSpc>
            </a:pPr>
            <a:endParaRPr lang="en-US" sz="2047">
              <a:solidFill>
                <a:srgbClr val="192730"/>
              </a:solidFill>
              <a:latin typeface="Poppins"/>
            </a:endParaRPr>
          </a:p>
          <a:p>
            <a:pPr algn="just">
              <a:lnSpc>
                <a:spcPts val="2866"/>
              </a:lnSpc>
            </a:pPr>
            <a:r>
              <a:rPr lang="en-US" sz="2047">
                <a:solidFill>
                  <a:srgbClr val="192730"/>
                </a:solidFill>
                <a:latin typeface="Poppins Bold"/>
              </a:rPr>
              <a:t>Expect to Grow Technical Capabilities</a:t>
            </a:r>
          </a:p>
          <a:p>
            <a:pPr marL="442084" lvl="1" indent="-221042">
              <a:lnSpc>
                <a:spcPts val="2866"/>
              </a:lnSpc>
              <a:buFont typeface="Arial"/>
              <a:buChar char="•"/>
            </a:pPr>
            <a:r>
              <a:rPr lang="en-US" sz="2047">
                <a:solidFill>
                  <a:srgbClr val="192730"/>
                </a:solidFill>
                <a:latin typeface="Poppins"/>
              </a:rPr>
              <a:t>Focus on small drones, cyber security, and distributed sensing (Radar/EO/Data Fusion) for future commercial applications within geoscience and border security</a:t>
            </a:r>
          </a:p>
          <a:p>
            <a:pPr marL="442084" lvl="1" indent="-221042">
              <a:lnSpc>
                <a:spcPts val="2866"/>
              </a:lnSpc>
              <a:buFont typeface="Arial"/>
              <a:buChar char="•"/>
            </a:pPr>
            <a:r>
              <a:rPr lang="en-US" sz="2047">
                <a:solidFill>
                  <a:srgbClr val="192730"/>
                </a:solidFill>
                <a:latin typeface="Poppins"/>
              </a:rPr>
              <a:t>Significant increase in students and YP for Region 10 </a:t>
            </a:r>
          </a:p>
          <a:p>
            <a:pPr marL="442084" lvl="1" indent="-221042">
              <a:lnSpc>
                <a:spcPts val="2866"/>
              </a:lnSpc>
              <a:buFont typeface="Arial"/>
              <a:buChar char="•"/>
            </a:pPr>
            <a:r>
              <a:rPr lang="en-US" sz="2047">
                <a:solidFill>
                  <a:srgbClr val="192730"/>
                </a:solidFill>
                <a:latin typeface="Poppins"/>
              </a:rPr>
              <a:t>Encourage industry support and development of new technology courses</a:t>
            </a:r>
          </a:p>
        </p:txBody>
      </p:sp>
      <p:pic>
        <p:nvPicPr>
          <p:cNvPr id="15" name="Picture 15"/>
          <p:cNvPicPr>
            <a:picLocks noChangeAspect="1"/>
          </p:cNvPicPr>
          <p:nvPr/>
        </p:nvPicPr>
        <p:blipFill>
          <a:blip r:embed="rId4"/>
          <a:srcRect/>
          <a:stretch>
            <a:fillRect/>
          </a:stretch>
        </p:blipFill>
        <p:spPr>
          <a:xfrm rot="-1221710">
            <a:off x="937060" y="1678430"/>
            <a:ext cx="8498376" cy="5109648"/>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39835" flipH="1">
            <a:off x="-1805837" y="-1559945"/>
            <a:ext cx="6515700" cy="6515700"/>
          </a:xfrm>
          <a:prstGeom prst="rect">
            <a:avLst/>
          </a:prstGeom>
        </p:spPr>
      </p:pic>
      <p:pic>
        <p:nvPicPr>
          <p:cNvPr id="19" name="Picture 21">
            <a:extLst>
              <a:ext uri="{FF2B5EF4-FFF2-40B4-BE49-F238E27FC236}">
                <a16:creationId xmlns:a16="http://schemas.microsoft.com/office/drawing/2014/main" id="{3B6E668D-286F-3545-ACF7-164253240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78200" y="495300"/>
            <a:ext cx="1839016"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947</Words>
  <Application>Microsoft Office PowerPoint</Application>
  <PresentationFormat>Custom</PresentationFormat>
  <Paragraphs>104</Paragraphs>
  <Slides>10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Poppins Medium Bold</vt:lpstr>
      <vt:lpstr>Poppins ExtraBold Bold</vt:lpstr>
      <vt:lpstr>Poppins</vt:lpstr>
      <vt:lpstr>Poppins Italics</vt:lpstr>
      <vt:lpstr>Mont Bold</vt:lpstr>
      <vt:lpstr>Arial</vt:lpstr>
      <vt:lpstr>Poppins Bold</vt:lpstr>
      <vt:lpstr>Calibri</vt:lpstr>
      <vt:lpstr>Mont</vt:lpstr>
      <vt:lpstr>Poppins ExtraBold</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Overview PowerPoint</dc:title>
  <cp:lastModifiedBy>Amanda Osborn</cp:lastModifiedBy>
  <cp:revision>17</cp:revision>
  <dcterms:created xsi:type="dcterms:W3CDTF">2006-08-16T00:00:00Z</dcterms:created>
  <dcterms:modified xsi:type="dcterms:W3CDTF">2025-04-04T17:23:04Z</dcterms:modified>
  <dc:identifier>DAFXODYLoKc</dc:identifier>
</cp:coreProperties>
</file>