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076138287" r:id="rId2"/>
    <p:sldId id="2076138304" r:id="rId3"/>
    <p:sldId id="553" r:id="rId4"/>
    <p:sldId id="546" r:id="rId5"/>
    <p:sldId id="2076138305" r:id="rId6"/>
    <p:sldId id="2076138306" r:id="rId7"/>
    <p:sldId id="141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70AC"/>
    <a:srgbClr val="0033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0" autoAdjust="0"/>
    <p:restoredTop sz="94660"/>
  </p:normalViewPr>
  <p:slideViewPr>
    <p:cSldViewPr snapToGrid="0">
      <p:cViewPr varScale="1">
        <p:scale>
          <a:sx n="54" d="100"/>
          <a:sy n="54" d="100"/>
        </p:scale>
        <p:origin x="1056" y="33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3F30DD-E43C-CA4B-A5FB-77BBC5ADDAB7}" type="datetimeFigureOut">
              <a:rPr lang="en-US" smtClean="0"/>
              <a:t>10/19/2024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40F3D1-4F9A-AB43-BBB2-4BBDABDECCA1}" type="slidenum">
              <a:rPr lang="en-US" smtClean="0"/>
              <a:t>‹#›</a:t>
            </a:fld>
            <a:endParaRPr lang="en-US"/>
          </a:p>
        </p:txBody>
      </p:sp>
    </p:spTree>
    <p:extLst>
      <p:ext uri="{BB962C8B-B14F-4D97-AF65-F5344CB8AC3E}">
        <p14:creationId xmlns:p14="http://schemas.microsoft.com/office/powerpoint/2010/main" val="3204653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Vertical 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C0FEB-13BF-49E2-AA65-ECB0819A8BC3}"/>
              </a:ext>
            </a:extLst>
          </p:cNvPr>
          <p:cNvSpPr>
            <a:spLocks noGrp="1"/>
          </p:cNvSpPr>
          <p:nvPr userDrawn="1"/>
        </p:nvSpPr>
        <p:spPr>
          <a:xfrm>
            <a:off x="734807" y="76237"/>
            <a:ext cx="8983291" cy="553336"/>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400" b="1" i="0" kern="1200">
                <a:solidFill>
                  <a:srgbClr val="0066A1"/>
                </a:solidFill>
                <a:latin typeface="Calibri" charset="0"/>
                <a:ea typeface="Calibri" charset="0"/>
                <a:cs typeface="Calibri" charset="0"/>
              </a:defRPr>
            </a:lvl1pPr>
          </a:lstStyle>
          <a:p>
            <a:endParaRPr lang="en-US" dirty="0">
              <a:solidFill>
                <a:schemeClr val="bg1"/>
              </a:solidFill>
            </a:endParaRPr>
          </a:p>
        </p:txBody>
      </p:sp>
      <p:sp>
        <p:nvSpPr>
          <p:cNvPr id="4" name="Title 1">
            <a:extLst>
              <a:ext uri="{FF2B5EF4-FFF2-40B4-BE49-F238E27FC236}">
                <a16:creationId xmlns:a16="http://schemas.microsoft.com/office/drawing/2014/main" id="{C2FE6A51-0C90-4250-B4B1-2EF2C892A313}"/>
              </a:ext>
            </a:extLst>
          </p:cNvPr>
          <p:cNvSpPr>
            <a:spLocks noGrp="1"/>
          </p:cNvSpPr>
          <p:nvPr>
            <p:ph type="title"/>
          </p:nvPr>
        </p:nvSpPr>
        <p:spPr>
          <a:xfrm>
            <a:off x="300318" y="114113"/>
            <a:ext cx="10515600" cy="710640"/>
          </a:xfrm>
          <a:prstGeom prst="rect">
            <a:avLst/>
          </a:prstGeom>
        </p:spPr>
        <p:txBody>
          <a:bodyPr/>
          <a:lstStyle>
            <a:lvl1pPr>
              <a:defRPr sz="3400" b="1">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3760199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CFC8D-FAC4-4880-9373-C4D5AD998EE4}"/>
              </a:ext>
            </a:extLst>
          </p:cNvPr>
          <p:cNvSpPr>
            <a:spLocks noGrp="1"/>
          </p:cNvSpPr>
          <p:nvPr>
            <p:ph type="ctrTitle"/>
          </p:nvPr>
        </p:nvSpPr>
        <p:spPr>
          <a:xfrm>
            <a:off x="1524000" y="1812925"/>
            <a:ext cx="9144000" cy="1381125"/>
          </a:xfrm>
          <a:prstGeom prst="rect">
            <a:avLst/>
          </a:prstGeom>
        </p:spPr>
        <p:txBody>
          <a:bodyPr anchor="b"/>
          <a:lstStyle>
            <a:lvl1pPr algn="ctr">
              <a:defRPr sz="3600"/>
            </a:lvl1pPr>
          </a:lstStyle>
          <a:p>
            <a:r>
              <a:rPr lang="en-US"/>
              <a:t>Click to edit Master title style</a:t>
            </a:r>
          </a:p>
        </p:txBody>
      </p:sp>
      <p:sp>
        <p:nvSpPr>
          <p:cNvPr id="3" name="Subtitle 2">
            <a:extLst>
              <a:ext uri="{FF2B5EF4-FFF2-40B4-BE49-F238E27FC236}">
                <a16:creationId xmlns:a16="http://schemas.microsoft.com/office/drawing/2014/main" id="{93D2219A-6810-4BBB-BB70-7005CC1E574B}"/>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F05C51-B209-4AF4-A68D-B977A22300D3}"/>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8AC03980-8E73-44A4-A6C0-9FC92EA6050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FA60794-8A42-43BE-A706-169A361947CE}"/>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pic>
        <p:nvPicPr>
          <p:cNvPr id="8" name="Picture 7" descr="Rectangle&#10;&#10;Description automatically generated with medium confidence">
            <a:extLst>
              <a:ext uri="{FF2B5EF4-FFF2-40B4-BE49-F238E27FC236}">
                <a16:creationId xmlns:a16="http://schemas.microsoft.com/office/drawing/2014/main" id="{8CE9E921-0597-4FF4-94CC-D20ADC7E25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85"/>
            <a:ext cx="12192000" cy="6854430"/>
          </a:xfrm>
          <a:prstGeom prst="rect">
            <a:avLst/>
          </a:prstGeom>
        </p:spPr>
      </p:pic>
      <p:pic>
        <p:nvPicPr>
          <p:cNvPr id="10" name="Picture 9" descr="A picture containing text, clipart, tableware, dishware&#10;&#10;Description automatically generated">
            <a:extLst>
              <a:ext uri="{FF2B5EF4-FFF2-40B4-BE49-F238E27FC236}">
                <a16:creationId xmlns:a16="http://schemas.microsoft.com/office/drawing/2014/main" id="{6EFF700F-D452-40A2-82D4-79EA0689EF5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0505" y="2301364"/>
            <a:ext cx="3726659" cy="1909196"/>
          </a:xfrm>
          <a:prstGeom prst="rect">
            <a:avLst/>
          </a:prstGeom>
        </p:spPr>
      </p:pic>
    </p:spTree>
    <p:extLst>
      <p:ext uri="{BB962C8B-B14F-4D97-AF65-F5344CB8AC3E}">
        <p14:creationId xmlns:p14="http://schemas.microsoft.com/office/powerpoint/2010/main" val="1598537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32E70E-167B-4E52-9956-3A3A314DA5CD}"/>
              </a:ext>
            </a:extLst>
          </p:cNvPr>
          <p:cNvSpPr>
            <a:spLocks noGrp="1"/>
          </p:cNvSpPr>
          <p:nvPr>
            <p:ph idx="1"/>
          </p:nvPr>
        </p:nvSpPr>
        <p:spPr>
          <a:xfrm>
            <a:off x="734807" y="1188720"/>
            <a:ext cx="10618993" cy="4988243"/>
          </a:xfrm>
          <a:prstGeom prst="rect">
            <a:avLst/>
          </a:prstGeom>
        </p:spPr>
        <p:txBody>
          <a:bodyPr/>
          <a:lstStyle>
            <a:lvl1pPr marL="228600" indent="-228600">
              <a:buClr>
                <a:srgbClr val="0C70AC"/>
              </a:buClr>
              <a:buFont typeface="Arial" panose="020B0604020202020204" pitchFamily="34" charset="0"/>
              <a:buChar char="•"/>
              <a:defRPr/>
            </a:lvl1pPr>
            <a:lvl2pPr marL="685800" indent="-228600">
              <a:buClr>
                <a:srgbClr val="0C70AC"/>
              </a:buClr>
              <a:buFont typeface="Arial" panose="020B0604020202020204" pitchFamily="34" charset="0"/>
              <a:buChar char="•"/>
              <a:defRPr/>
            </a:lvl2pPr>
            <a:lvl3pPr marL="1143000" indent="-228600">
              <a:buClr>
                <a:srgbClr val="0C70AC"/>
              </a:buClr>
              <a:buFont typeface="Arial" panose="020B0604020202020204" pitchFamily="34" charset="0"/>
              <a:buChar char="•"/>
              <a:defRPr/>
            </a:lvl3pPr>
            <a:lvl4pPr marL="1600200" indent="-228600">
              <a:buClr>
                <a:srgbClr val="0C70AC"/>
              </a:buClr>
              <a:buFont typeface="Arial" panose="020B0604020202020204" pitchFamily="34" charset="0"/>
              <a:buChar char="•"/>
              <a:defRPr/>
            </a:lvl4pPr>
            <a:lvl5pPr marL="2057400" indent="-228600">
              <a:buClr>
                <a:srgbClr val="0C70AC"/>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 </a:t>
            </a:r>
          </a:p>
        </p:txBody>
      </p:sp>
      <p:sp>
        <p:nvSpPr>
          <p:cNvPr id="5" name="Footer Placeholder 4">
            <a:extLst>
              <a:ext uri="{FF2B5EF4-FFF2-40B4-BE49-F238E27FC236}">
                <a16:creationId xmlns:a16="http://schemas.microsoft.com/office/drawing/2014/main" id="{3A999DF7-E8C6-4AE4-A958-1C5EAB5B4EF3}"/>
              </a:ext>
            </a:extLst>
          </p:cNvPr>
          <p:cNvSpPr>
            <a:spLocks noGrp="1"/>
          </p:cNvSpPr>
          <p:nvPr>
            <p:ph type="ftr" sz="quarter" idx="11"/>
          </p:nvPr>
        </p:nvSpPr>
        <p:spPr>
          <a:xfrm>
            <a:off x="4038600" y="6356350"/>
            <a:ext cx="4114800" cy="365125"/>
          </a:xfrm>
          <a:prstGeom prst="rect">
            <a:avLst/>
          </a:prstGeom>
        </p:spPr>
        <p:txBody>
          <a:bodyPr anchor="ctr"/>
          <a:lstStyle>
            <a:lvl1pPr algn="ctr">
              <a:defRPr sz="1200"/>
            </a:lvl1pPr>
          </a:lstStyle>
          <a:p>
            <a:endParaRPr lang="en-US" dirty="0"/>
          </a:p>
        </p:txBody>
      </p:sp>
      <p:sp>
        <p:nvSpPr>
          <p:cNvPr id="6" name="Slide Number Placeholder 5">
            <a:extLst>
              <a:ext uri="{FF2B5EF4-FFF2-40B4-BE49-F238E27FC236}">
                <a16:creationId xmlns:a16="http://schemas.microsoft.com/office/drawing/2014/main" id="{8434E2BE-1B65-4750-996B-B5D554B54F9F}"/>
              </a:ext>
            </a:extLst>
          </p:cNvPr>
          <p:cNvSpPr>
            <a:spLocks noGrp="1"/>
          </p:cNvSpPr>
          <p:nvPr>
            <p:ph type="sldNum" sz="quarter" idx="12"/>
          </p:nvPr>
        </p:nvSpPr>
        <p:spPr>
          <a:xfrm>
            <a:off x="8610600" y="6356350"/>
            <a:ext cx="2743200" cy="365125"/>
          </a:xfrm>
          <a:prstGeom prst="rect">
            <a:avLst/>
          </a:prstGeom>
        </p:spPr>
        <p:txBody>
          <a:bodyPr anchor="ctr"/>
          <a:lstStyle>
            <a:lvl1pPr>
              <a:defRPr sz="1200">
                <a:solidFill>
                  <a:srgbClr val="0C70AC"/>
                </a:solidFill>
              </a:defRPr>
            </a:lvl1pPr>
          </a:lstStyle>
          <a:p>
            <a:fld id="{DEAABB4B-B7FE-4F54-9EF3-4A934A90687F}" type="slidenum">
              <a:rPr lang="en-US" smtClean="0"/>
              <a:pPr/>
              <a:t>‹#›</a:t>
            </a:fld>
            <a:endParaRPr lang="en-US" dirty="0"/>
          </a:p>
        </p:txBody>
      </p:sp>
      <p:sp>
        <p:nvSpPr>
          <p:cNvPr id="13" name="Title 1">
            <a:extLst>
              <a:ext uri="{FF2B5EF4-FFF2-40B4-BE49-F238E27FC236}">
                <a16:creationId xmlns:a16="http://schemas.microsoft.com/office/drawing/2014/main" id="{781AF724-15D2-4C5E-B028-1617845D1E5B}"/>
              </a:ext>
            </a:extLst>
          </p:cNvPr>
          <p:cNvSpPr>
            <a:spLocks noGrp="1"/>
          </p:cNvSpPr>
          <p:nvPr>
            <p:ph type="title"/>
          </p:nvPr>
        </p:nvSpPr>
        <p:spPr>
          <a:xfrm>
            <a:off x="734807" y="59679"/>
            <a:ext cx="10515600" cy="483395"/>
          </a:xfrm>
          <a:prstGeom prst="rect">
            <a:avLst/>
          </a:prstGeom>
        </p:spPr>
        <p:txBody>
          <a:bodyPr/>
          <a:lstStyle>
            <a:lvl1pPr>
              <a:defRPr sz="3400" b="1">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1911353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3A999DF7-E8C6-4AE4-A958-1C5EAB5B4EF3}"/>
              </a:ext>
            </a:extLst>
          </p:cNvPr>
          <p:cNvSpPr>
            <a:spLocks noGrp="1"/>
          </p:cNvSpPr>
          <p:nvPr>
            <p:ph type="ftr" sz="quarter" idx="11"/>
          </p:nvPr>
        </p:nvSpPr>
        <p:spPr>
          <a:xfrm>
            <a:off x="4038600" y="6356350"/>
            <a:ext cx="4114800" cy="365125"/>
          </a:xfrm>
          <a:prstGeom prst="rect">
            <a:avLst/>
          </a:prstGeom>
        </p:spPr>
        <p:txBody>
          <a:bodyPr anchor="ctr"/>
          <a:lstStyle>
            <a:lvl1pPr algn="ctr">
              <a:defRPr sz="1200"/>
            </a:lvl1pPr>
          </a:lstStyle>
          <a:p>
            <a:endParaRPr lang="en-US" dirty="0"/>
          </a:p>
        </p:txBody>
      </p:sp>
      <p:sp>
        <p:nvSpPr>
          <p:cNvPr id="6" name="Slide Number Placeholder 5">
            <a:extLst>
              <a:ext uri="{FF2B5EF4-FFF2-40B4-BE49-F238E27FC236}">
                <a16:creationId xmlns:a16="http://schemas.microsoft.com/office/drawing/2014/main" id="{8434E2BE-1B65-4750-996B-B5D554B54F9F}"/>
              </a:ext>
            </a:extLst>
          </p:cNvPr>
          <p:cNvSpPr>
            <a:spLocks noGrp="1"/>
          </p:cNvSpPr>
          <p:nvPr>
            <p:ph type="sldNum" sz="quarter" idx="12"/>
          </p:nvPr>
        </p:nvSpPr>
        <p:spPr>
          <a:xfrm>
            <a:off x="8610600" y="6356350"/>
            <a:ext cx="2743200" cy="365125"/>
          </a:xfrm>
          <a:prstGeom prst="rect">
            <a:avLst/>
          </a:prstGeom>
        </p:spPr>
        <p:txBody>
          <a:bodyPr anchor="ctr"/>
          <a:lstStyle>
            <a:lvl1pPr>
              <a:defRPr sz="1200">
                <a:solidFill>
                  <a:srgbClr val="0C70AC"/>
                </a:solidFill>
              </a:defRPr>
            </a:lvl1pPr>
          </a:lstStyle>
          <a:p>
            <a:fld id="{DEAABB4B-B7FE-4F54-9EF3-4A934A90687F}" type="slidenum">
              <a:rPr lang="en-US" smtClean="0"/>
              <a:pPr/>
              <a:t>‹#›</a:t>
            </a:fld>
            <a:endParaRPr lang="en-US" dirty="0"/>
          </a:p>
        </p:txBody>
      </p:sp>
      <p:sp>
        <p:nvSpPr>
          <p:cNvPr id="13" name="Title 1">
            <a:extLst>
              <a:ext uri="{FF2B5EF4-FFF2-40B4-BE49-F238E27FC236}">
                <a16:creationId xmlns:a16="http://schemas.microsoft.com/office/drawing/2014/main" id="{781AF724-15D2-4C5E-B028-1617845D1E5B}"/>
              </a:ext>
            </a:extLst>
          </p:cNvPr>
          <p:cNvSpPr>
            <a:spLocks noGrp="1"/>
          </p:cNvSpPr>
          <p:nvPr>
            <p:ph type="title"/>
          </p:nvPr>
        </p:nvSpPr>
        <p:spPr>
          <a:xfrm>
            <a:off x="734807" y="59679"/>
            <a:ext cx="10515600" cy="483395"/>
          </a:xfrm>
          <a:prstGeom prst="rect">
            <a:avLst/>
          </a:prstGeom>
        </p:spPr>
        <p:txBody>
          <a:bodyPr/>
          <a:lstStyle>
            <a:lvl1pPr>
              <a:defRPr sz="3400" b="1">
                <a:solidFill>
                  <a:schemeClr val="bg1"/>
                </a:solidFill>
                <a:latin typeface="+mn-lt"/>
              </a:defRPr>
            </a:lvl1pPr>
          </a:lstStyle>
          <a:p>
            <a:r>
              <a:rPr lang="en-US" dirty="0"/>
              <a:t>Click to edit Master title style</a:t>
            </a:r>
          </a:p>
        </p:txBody>
      </p:sp>
      <p:sp>
        <p:nvSpPr>
          <p:cNvPr id="8" name="Text Placeholder 2">
            <a:extLst>
              <a:ext uri="{FF2B5EF4-FFF2-40B4-BE49-F238E27FC236}">
                <a16:creationId xmlns:a16="http://schemas.microsoft.com/office/drawing/2014/main" id="{0661CC10-B7D2-596B-AFD0-19760D05343D}"/>
              </a:ext>
            </a:extLst>
          </p:cNvPr>
          <p:cNvSpPr>
            <a:spLocks noGrp="1"/>
          </p:cNvSpPr>
          <p:nvPr>
            <p:ph idx="1"/>
          </p:nvPr>
        </p:nvSpPr>
        <p:spPr>
          <a:xfrm>
            <a:off x="735013" y="1189038"/>
            <a:ext cx="10618787" cy="4987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Please summarize your committees main activities (i.e. conferences, publications, education, member activities, etc.)</a:t>
            </a:r>
          </a:p>
          <a:p>
            <a:pPr lvl="1"/>
            <a:r>
              <a:rPr lang="en-US" dirty="0"/>
              <a:t>Please point out areas and activities that address the SWOT (Strategy, Weaknesses, Opportunities, and Threats) </a:t>
            </a:r>
          </a:p>
          <a:p>
            <a:pPr lvl="1"/>
            <a:r>
              <a:rPr lang="en-US" dirty="0"/>
              <a:t>Define areas that Cross-Committees can strengthen the Opportunities and reduce the Threats.</a:t>
            </a:r>
          </a:p>
        </p:txBody>
      </p:sp>
    </p:spTree>
    <p:extLst>
      <p:ext uri="{BB962C8B-B14F-4D97-AF65-F5344CB8AC3E}">
        <p14:creationId xmlns:p14="http://schemas.microsoft.com/office/powerpoint/2010/main" val="291559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80566"/>
            <a:ext cx="10515600" cy="479639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88F6AEF1-3FAD-43A1-8A83-BF8F2363D376}"/>
              </a:ext>
            </a:extLst>
          </p:cNvPr>
          <p:cNvSpPr>
            <a:spLocks noGrp="1"/>
          </p:cNvSpPr>
          <p:nvPr>
            <p:ph type="sldNum" sz="quarter" idx="12"/>
          </p:nvPr>
        </p:nvSpPr>
        <p:spPr>
          <a:xfrm>
            <a:off x="4724400" y="6356350"/>
            <a:ext cx="2743200" cy="365125"/>
          </a:xfrm>
          <a:prstGeom prst="rect">
            <a:avLst/>
          </a:prstGeom>
        </p:spPr>
        <p:txBody>
          <a:bodyPr anchor="ctr"/>
          <a:lstStyle>
            <a:lvl1pPr algn="ctr">
              <a:defRPr sz="1200">
                <a:solidFill>
                  <a:schemeClr val="tx1"/>
                </a:solidFill>
              </a:defRPr>
            </a:lvl1pPr>
          </a:lstStyle>
          <a:p>
            <a:fld id="{DEAABB4B-B7FE-4F54-9EF3-4A934A90687F}" type="slidenum">
              <a:rPr lang="en-US" smtClean="0"/>
              <a:pPr/>
              <a:t>‹#›</a:t>
            </a:fld>
            <a:endParaRPr lang="en-US" dirty="0"/>
          </a:p>
        </p:txBody>
      </p:sp>
    </p:spTree>
    <p:extLst>
      <p:ext uri="{BB962C8B-B14F-4D97-AF65-F5344CB8AC3E}">
        <p14:creationId xmlns:p14="http://schemas.microsoft.com/office/powerpoint/2010/main" val="5541125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icture containing background pattern&#10;&#10;Description automatically generated">
            <a:extLst>
              <a:ext uri="{FF2B5EF4-FFF2-40B4-BE49-F238E27FC236}">
                <a16:creationId xmlns:a16="http://schemas.microsoft.com/office/drawing/2014/main" id="{08C4F7AF-98CF-43AB-B43B-1DF54CF9AE19}"/>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Tree>
    <p:extLst>
      <p:ext uri="{BB962C8B-B14F-4D97-AF65-F5344CB8AC3E}">
        <p14:creationId xmlns:p14="http://schemas.microsoft.com/office/powerpoint/2010/main" val="3651651063"/>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62" r:id="rId4"/>
    <p:sldLayoutId id="2147483663" r:id="rId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A131C-F095-48E5-8B44-E138AD540F6F}"/>
              </a:ext>
            </a:extLst>
          </p:cNvPr>
          <p:cNvSpPr>
            <a:spLocks noGrp="1"/>
          </p:cNvSpPr>
          <p:nvPr/>
        </p:nvSpPr>
        <p:spPr>
          <a:xfrm>
            <a:off x="4827402" y="2016895"/>
            <a:ext cx="6881887" cy="99829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b="1" i="0" kern="1200">
                <a:solidFill>
                  <a:srgbClr val="0066A1"/>
                </a:solidFill>
                <a:latin typeface="Calibri" charset="0"/>
                <a:ea typeface="Calibri" charset="0"/>
                <a:cs typeface="Calibri" charset="0"/>
              </a:defRPr>
            </a:lvl1pPr>
          </a:lstStyle>
          <a:p>
            <a:br>
              <a:rPr lang="en-US" sz="3600" dirty="0">
                <a:solidFill>
                  <a:schemeClr val="bg1"/>
                </a:solidFill>
              </a:rPr>
            </a:br>
            <a:r>
              <a:rPr lang="en-US" sz="3600" dirty="0">
                <a:solidFill>
                  <a:schemeClr val="bg1"/>
                </a:solidFill>
              </a:rPr>
              <a:t>Cybersecurity Panel </a:t>
            </a:r>
          </a:p>
          <a:p>
            <a:r>
              <a:rPr lang="en-US" sz="3200" dirty="0">
                <a:solidFill>
                  <a:schemeClr val="bg1"/>
                </a:solidFill>
              </a:rPr>
              <a:t>Report to </a:t>
            </a:r>
            <a:r>
              <a:rPr lang="en-US" sz="3200" dirty="0" err="1">
                <a:solidFill>
                  <a:schemeClr val="bg1"/>
                </a:solidFill>
              </a:rPr>
              <a:t>BoG</a:t>
            </a:r>
            <a:r>
              <a:rPr lang="en-US" sz="3200" dirty="0">
                <a:solidFill>
                  <a:schemeClr val="bg1"/>
                </a:solidFill>
              </a:rPr>
              <a:t> TechOps Panel</a:t>
            </a:r>
            <a:endParaRPr lang="en-US" sz="3600" dirty="0">
              <a:solidFill>
                <a:schemeClr val="bg1"/>
              </a:solidFill>
            </a:endParaRPr>
          </a:p>
        </p:txBody>
      </p:sp>
      <p:sp>
        <p:nvSpPr>
          <p:cNvPr id="3" name="Subtitle 2">
            <a:extLst>
              <a:ext uri="{FF2B5EF4-FFF2-40B4-BE49-F238E27FC236}">
                <a16:creationId xmlns:a16="http://schemas.microsoft.com/office/drawing/2014/main" id="{7E1FB642-C925-470D-A2D9-02A0B8114332}"/>
              </a:ext>
            </a:extLst>
          </p:cNvPr>
          <p:cNvSpPr>
            <a:spLocks noGrp="1"/>
          </p:cNvSpPr>
          <p:nvPr/>
        </p:nvSpPr>
        <p:spPr>
          <a:xfrm>
            <a:off x="4827402" y="3222436"/>
            <a:ext cx="6881887" cy="2263963"/>
          </a:xfrm>
          <a:prstGeom prst="rect">
            <a:avLst/>
          </a:prstGeom>
        </p:spPr>
        <p:txBody>
          <a:bodyPr vert="horz" lIns="91440" tIns="45720" rIns="91440" bIns="45720" rtlCol="0">
            <a:normAutofit fontScale="92500" lnSpcReduction="20000"/>
          </a:bodyPr>
          <a:lstStyle>
            <a:lvl1pPr marL="0" indent="0" algn="l" defTabSz="914400" rtl="0" eaLnBrk="1" latinLnBrk="0" hangingPunct="1">
              <a:lnSpc>
                <a:spcPct val="90000"/>
              </a:lnSpc>
              <a:spcBef>
                <a:spcPts val="1000"/>
              </a:spcBef>
              <a:buClr>
                <a:srgbClr val="0066A1"/>
              </a:buClr>
              <a:buFont typeface="LucidaGrande" charset="0"/>
              <a:buNone/>
              <a:defRPr sz="2800" b="1" i="1" kern="1200">
                <a:solidFill>
                  <a:schemeClr val="tx1">
                    <a:lumMod val="50000"/>
                    <a:lumOff val="50000"/>
                  </a:schemeClr>
                </a:solidFill>
                <a:latin typeface="Calibri" charset="0"/>
                <a:ea typeface="Calibri" charset="0"/>
                <a:cs typeface="Calibri" charset="0"/>
              </a:defRPr>
            </a:lvl1pPr>
            <a:lvl2pPr marL="457200" indent="0" algn="ctr" defTabSz="914400" rtl="0" eaLnBrk="1" latinLnBrk="0" hangingPunct="1">
              <a:lnSpc>
                <a:spcPct val="90000"/>
              </a:lnSpc>
              <a:spcBef>
                <a:spcPts val="500"/>
              </a:spcBef>
              <a:buClr>
                <a:srgbClr val="0066A1"/>
              </a:buClr>
              <a:buFont typeface="LucidaGrande"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Clr>
                <a:srgbClr val="0066A1"/>
              </a:buClr>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Clr>
                <a:srgbClr val="0066A1"/>
              </a:buClr>
              <a:buFont typeface="Wingdings"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0066A1"/>
              </a:buClr>
              <a:buFont typeface="Courier New"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900" dirty="0">
                <a:solidFill>
                  <a:schemeClr val="bg1">
                    <a:lumMod val="85000"/>
                  </a:schemeClr>
                </a:solidFill>
              </a:rPr>
              <a:t>Aloke Roy</a:t>
            </a:r>
          </a:p>
          <a:p>
            <a:r>
              <a:rPr lang="en-US" sz="2900" dirty="0">
                <a:solidFill>
                  <a:schemeClr val="bg1">
                    <a:lumMod val="85000"/>
                  </a:schemeClr>
                </a:solidFill>
              </a:rPr>
              <a:t>Chair, Cybersecurity Panel</a:t>
            </a:r>
          </a:p>
          <a:p>
            <a:endParaRPr lang="en-US" sz="1300" dirty="0">
              <a:solidFill>
                <a:schemeClr val="bg1">
                  <a:lumMod val="85000"/>
                </a:schemeClr>
              </a:solidFill>
            </a:endParaRPr>
          </a:p>
          <a:p>
            <a:r>
              <a:rPr lang="en-US" sz="2200" dirty="0">
                <a:solidFill>
                  <a:schemeClr val="bg1">
                    <a:lumMod val="85000"/>
                  </a:schemeClr>
                </a:solidFill>
              </a:rPr>
              <a:t>2024 AESS Board of Governors Meeting – Fall 2024</a:t>
            </a:r>
          </a:p>
          <a:p>
            <a:r>
              <a:rPr lang="en-US" sz="2200" dirty="0">
                <a:solidFill>
                  <a:schemeClr val="bg1">
                    <a:lumMod val="85000"/>
                  </a:schemeClr>
                </a:solidFill>
              </a:rPr>
              <a:t>25-26 October 2024</a:t>
            </a:r>
          </a:p>
          <a:p>
            <a:r>
              <a:rPr lang="en-US" sz="2200" dirty="0">
                <a:solidFill>
                  <a:schemeClr val="bg1">
                    <a:lumMod val="85000"/>
                  </a:schemeClr>
                </a:solidFill>
              </a:rPr>
              <a:t>Rennes, France</a:t>
            </a:r>
          </a:p>
        </p:txBody>
      </p:sp>
    </p:spTree>
    <p:extLst>
      <p:ext uri="{BB962C8B-B14F-4D97-AF65-F5344CB8AC3E}">
        <p14:creationId xmlns:p14="http://schemas.microsoft.com/office/powerpoint/2010/main" val="3834227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634F1-3675-2D80-17A2-1C02CB363033}"/>
              </a:ext>
            </a:extLst>
          </p:cNvPr>
          <p:cNvSpPr>
            <a:spLocks noGrp="1"/>
          </p:cNvSpPr>
          <p:nvPr>
            <p:ph type="title"/>
          </p:nvPr>
        </p:nvSpPr>
        <p:spPr>
          <a:xfrm>
            <a:off x="838200" y="33824"/>
            <a:ext cx="10515600" cy="562527"/>
          </a:xfrm>
        </p:spPr>
        <p:txBody>
          <a:bodyPr/>
          <a:lstStyle/>
          <a:p>
            <a:r>
              <a:rPr lang="en-US" sz="3400" b="1" dirty="0">
                <a:solidFill>
                  <a:schemeClr val="bg1"/>
                </a:solidFill>
                <a:latin typeface="Calibri" charset="0"/>
                <a:ea typeface="Calibri" charset="0"/>
                <a:cs typeface="Calibri" charset="0"/>
              </a:rPr>
              <a:t>2024 Cybersecurity Panel Annual Updates</a:t>
            </a:r>
            <a:br>
              <a:rPr lang="en-US" dirty="0">
                <a:solidFill>
                  <a:schemeClr val="bg1"/>
                </a:solidFill>
              </a:rPr>
            </a:br>
            <a:endParaRPr lang="en-US" dirty="0"/>
          </a:p>
        </p:txBody>
      </p:sp>
      <p:sp>
        <p:nvSpPr>
          <p:cNvPr id="3" name="Content Placeholder 2">
            <a:extLst>
              <a:ext uri="{FF2B5EF4-FFF2-40B4-BE49-F238E27FC236}">
                <a16:creationId xmlns:a16="http://schemas.microsoft.com/office/drawing/2014/main" id="{4436813B-2211-428B-F3AF-DAE6A745AEFE}"/>
              </a:ext>
            </a:extLst>
          </p:cNvPr>
          <p:cNvSpPr>
            <a:spLocks noGrp="1"/>
          </p:cNvSpPr>
          <p:nvPr>
            <p:ph idx="1"/>
          </p:nvPr>
        </p:nvSpPr>
        <p:spPr>
          <a:xfrm>
            <a:off x="838200" y="1037767"/>
            <a:ext cx="10515600" cy="5063780"/>
          </a:xfrm>
        </p:spPr>
        <p:txBody>
          <a:bodyPr>
            <a:normAutofit lnSpcReduction="10000"/>
          </a:bodyPr>
          <a:lstStyle/>
          <a:p>
            <a:pPr marL="0" indent="0">
              <a:buNone/>
            </a:pPr>
            <a:r>
              <a:rPr lang="en-US" dirty="0"/>
              <a:t>The Objectives of the Cybersecurity Panel are:</a:t>
            </a:r>
          </a:p>
          <a:p>
            <a:pPr marL="457200" lvl="1" algn="just">
              <a:lnSpc>
                <a:spcPct val="100000"/>
              </a:lnSpc>
              <a:spcBef>
                <a:spcPts val="400"/>
              </a:spcBef>
              <a:spcAft>
                <a:spcPts val="400"/>
              </a:spcAft>
              <a:tabLst>
                <a:tab pos="-457200" algn="l"/>
                <a:tab pos="-457200" algn="l"/>
                <a:tab pos="1828800" algn="l"/>
                <a:tab pos="3429000" algn="l"/>
              </a:tabLs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To understand the cybersecurity threats and risks that affect the AESS sectors.  This will be accomplished by developing and maintaining a comprehensive knowledge base of cybersecurity vulnerabilities and threats that can affect the sectors of interest and their respective assets.   The threats and vulnerabilities will be prioritized to identify the most critical cybersecurity vulnerabilities.</a:t>
            </a:r>
          </a:p>
          <a:p>
            <a:pPr marL="457200" lvl="1" algn="just">
              <a:lnSpc>
                <a:spcPct val="100000"/>
              </a:lnSpc>
              <a:spcBef>
                <a:spcPts val="400"/>
              </a:spcBef>
              <a:spcAft>
                <a:spcPts val="400"/>
              </a:spcAft>
              <a:tabLst>
                <a:tab pos="-457200" algn="l"/>
                <a:tab pos="-457200" algn="l"/>
                <a:tab pos="1828800" algn="l"/>
                <a:tab pos="3429000" algn="l"/>
              </a:tabLs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To develop recommended mitigation strategies and controls for the ecosystem of each sector that can prevent, detect, respond to, and recover from cybersecurity incidents.</a:t>
            </a:r>
          </a:p>
          <a:p>
            <a:pPr marL="457200" lvl="1" algn="just">
              <a:lnSpc>
                <a:spcPct val="100000"/>
              </a:lnSpc>
              <a:spcBef>
                <a:spcPts val="400"/>
              </a:spcBef>
              <a:spcAft>
                <a:spcPts val="400"/>
              </a:spcAft>
              <a:tabLst>
                <a:tab pos="-457200" algn="l"/>
                <a:tab pos="-457200" algn="l"/>
                <a:tab pos="1828800" algn="l"/>
                <a:tab pos="3429000" algn="l"/>
              </a:tabLs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To promote and support the adoption of cybersecurity best practices throughout the AESS to improve its cybersecurity posture. </a:t>
            </a:r>
          </a:p>
          <a:p>
            <a:pPr marL="457200" lvl="1" algn="just">
              <a:lnSpc>
                <a:spcPct val="100000"/>
              </a:lnSpc>
              <a:spcBef>
                <a:spcPts val="400"/>
              </a:spcBef>
              <a:spcAft>
                <a:spcPts val="400"/>
              </a:spcAft>
              <a:tabLst>
                <a:tab pos="-457200" algn="l"/>
                <a:tab pos="-457200" algn="l"/>
                <a:tab pos="1828800" algn="l"/>
                <a:tab pos="3429000" algn="l"/>
              </a:tabLst>
            </a:pPr>
            <a:r>
              <a:rPr lang="en-US" sz="1600" dirty="0">
                <a:latin typeface="Arial" panose="020B0604020202020204" pitchFamily="34" charset="0"/>
                <a:ea typeface="Times New Roman" panose="02020603050405020304" pitchFamily="18" charset="0"/>
                <a:cs typeface="Times New Roman" panose="02020603050405020304" pitchFamily="18" charset="0"/>
              </a:rPr>
              <a:t>To </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Provide cybersecurity training and education to associated industry personnel to equip them with the skills and knowledge to deal with cybersecurity incidents.  This will be accomplished by papers and publications in various industry and cybersecurity conferences, magazines, and journals.  In addition, distinguished lectures will be prepared by the Panel member and offered to IEEE member organizations, Local Chapters and through virtual media.</a:t>
            </a:r>
          </a:p>
          <a:p>
            <a:pPr marL="457200" lvl="1" algn="just">
              <a:lnSpc>
                <a:spcPct val="100000"/>
              </a:lnSpc>
              <a:spcBef>
                <a:spcPts val="400"/>
              </a:spcBef>
              <a:spcAft>
                <a:spcPts val="400"/>
              </a:spcAft>
              <a:tabLst>
                <a:tab pos="-457200" algn="l"/>
                <a:tab pos="-457200" algn="l"/>
                <a:tab pos="1828800" algn="l"/>
                <a:tab pos="3429000" algn="l"/>
              </a:tabLs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To enhance the cybersecurity awareness and knowledge of AESS industry personnel to enable them to detect and respond to cybersecurity incidents.</a:t>
            </a:r>
          </a:p>
          <a:p>
            <a:pPr marL="457200" lvl="1" algn="just">
              <a:lnSpc>
                <a:spcPct val="100000"/>
              </a:lnSpc>
              <a:spcBef>
                <a:spcPts val="400"/>
              </a:spcBef>
              <a:spcAft>
                <a:spcPts val="400"/>
              </a:spcAft>
              <a:tabLst>
                <a:tab pos="-457200" algn="l"/>
                <a:tab pos="-457200" algn="l"/>
                <a:tab pos="1828800" algn="l"/>
                <a:tab pos="3429000" algn="l"/>
              </a:tabLs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To collaborate with other stakeholders to ensure a coordinated and comprehensive approach to AESS cybersecurity that aligns with the underlying sector's needs and priorities.</a:t>
            </a:r>
          </a:p>
          <a:p>
            <a:endParaRPr lang="en-US" dirty="0"/>
          </a:p>
        </p:txBody>
      </p:sp>
      <p:sp>
        <p:nvSpPr>
          <p:cNvPr id="5" name="Slide Number Placeholder 5">
            <a:extLst>
              <a:ext uri="{FF2B5EF4-FFF2-40B4-BE49-F238E27FC236}">
                <a16:creationId xmlns:a16="http://schemas.microsoft.com/office/drawing/2014/main" id="{A994BD44-50EF-4A71-2A1A-7DDE1BFDAA0F}"/>
              </a:ext>
            </a:extLst>
          </p:cNvPr>
          <p:cNvSpPr>
            <a:spLocks noGrp="1"/>
          </p:cNvSpPr>
          <p:nvPr>
            <p:ph type="sldNum" sz="quarter" idx="12"/>
          </p:nvPr>
        </p:nvSpPr>
        <p:spPr>
          <a:xfrm>
            <a:off x="4724400" y="6356350"/>
            <a:ext cx="2743200" cy="365125"/>
          </a:xfrm>
        </p:spPr>
        <p:txBody>
          <a:bodyPr/>
          <a:lstStyle/>
          <a:p>
            <a:pPr algn="ctr"/>
            <a:fld id="{DEAABB4B-B7FE-4F54-9EF3-4A934A90687F}" type="slidenum">
              <a:rPr lang="en-US" sz="1200" smtClean="0">
                <a:solidFill>
                  <a:schemeClr val="tx1"/>
                </a:solidFill>
              </a:rPr>
              <a:pPr algn="ctr"/>
              <a:t>2</a:t>
            </a:fld>
            <a:endParaRPr lang="en-US" sz="1200" dirty="0">
              <a:solidFill>
                <a:schemeClr val="tx1"/>
              </a:solidFill>
            </a:endParaRPr>
          </a:p>
        </p:txBody>
      </p:sp>
    </p:spTree>
    <p:extLst>
      <p:ext uri="{BB962C8B-B14F-4D97-AF65-F5344CB8AC3E}">
        <p14:creationId xmlns:p14="http://schemas.microsoft.com/office/powerpoint/2010/main" val="180459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2524D-6C2D-48A2-51ED-C77721D58C93}"/>
              </a:ext>
            </a:extLst>
          </p:cNvPr>
          <p:cNvSpPr>
            <a:spLocks noGrp="1"/>
          </p:cNvSpPr>
          <p:nvPr>
            <p:ph type="title"/>
          </p:nvPr>
        </p:nvSpPr>
        <p:spPr>
          <a:xfrm>
            <a:off x="838200" y="60326"/>
            <a:ext cx="10515600" cy="562527"/>
          </a:xfrm>
        </p:spPr>
        <p:txBody>
          <a:bodyPr/>
          <a:lstStyle/>
          <a:p>
            <a:r>
              <a:rPr lang="en-US" sz="3400" b="1" dirty="0">
                <a:solidFill>
                  <a:schemeClr val="bg1"/>
                </a:solidFill>
                <a:latin typeface="Calibri" charset="0"/>
                <a:ea typeface="Calibri" charset="0"/>
                <a:cs typeface="Calibri" charset="0"/>
              </a:rPr>
              <a:t>2024 Cybersecurity Panel Annual Updates</a:t>
            </a:r>
          </a:p>
        </p:txBody>
      </p:sp>
      <p:sp>
        <p:nvSpPr>
          <p:cNvPr id="3" name="Content Placeholder 2">
            <a:extLst>
              <a:ext uri="{FF2B5EF4-FFF2-40B4-BE49-F238E27FC236}">
                <a16:creationId xmlns:a16="http://schemas.microsoft.com/office/drawing/2014/main" id="{7020E5B7-6EAF-C08B-CECB-EB355709C230}"/>
              </a:ext>
            </a:extLst>
          </p:cNvPr>
          <p:cNvSpPr>
            <a:spLocks noGrp="1"/>
          </p:cNvSpPr>
          <p:nvPr>
            <p:ph idx="1"/>
          </p:nvPr>
        </p:nvSpPr>
        <p:spPr>
          <a:xfrm>
            <a:off x="838200" y="1126435"/>
            <a:ext cx="10515600" cy="5050528"/>
          </a:xfrm>
        </p:spPr>
        <p:txBody>
          <a:bodyPr/>
          <a:lstStyle/>
          <a:p>
            <a:pPr marL="0" indent="0">
              <a:buNone/>
            </a:pPr>
            <a:r>
              <a:rPr lang="en-US" dirty="0"/>
              <a:t>Goals of the Cybersecurity Panel:</a:t>
            </a:r>
          </a:p>
          <a:p>
            <a:pPr marL="800100" lvl="1" indent="-342900">
              <a:lnSpc>
                <a:spcPct val="100000"/>
              </a:lnSpc>
              <a:spcBef>
                <a:spcPts val="600"/>
              </a:spcBef>
              <a:spcAft>
                <a:spcPts val="600"/>
              </a:spcAft>
              <a:buSzPts val="1000"/>
              <a:buFont typeface="Symbol" panose="05050102010706020507" pitchFamily="18" charset="2"/>
              <a:buChar char=""/>
              <a:tabLst>
                <a:tab pos="457200" algn="l"/>
              </a:tabLst>
            </a:pPr>
            <a:r>
              <a:rPr lang="en-US" sz="2000" kern="0" dirty="0">
                <a:solidFill>
                  <a:srgbClr val="474747"/>
                </a:solidFill>
                <a:effectLst/>
                <a:highlight>
                  <a:srgbClr val="F4F5F5"/>
                </a:highlight>
                <a:latin typeface="Roboto" panose="02000000000000000000" pitchFamily="2" charset="0"/>
                <a:ea typeface="Times New Roman" panose="02020603050405020304" pitchFamily="18" charset="0"/>
                <a:cs typeface="Times New Roman" panose="02020603050405020304" pitchFamily="18" charset="0"/>
              </a:rPr>
              <a:t>Develop and maintain a comprehensive understanding of the cybersecurity threats and risks to the aerospace sector.</a:t>
            </a:r>
            <a:endParaRPr lang="en-US" sz="2000" kern="100" dirty="0">
              <a:solidFill>
                <a:srgbClr val="474747"/>
              </a:solidFill>
              <a:effectLst/>
              <a:highlight>
                <a:srgbClr val="F4F5F5"/>
              </a:highligh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0000"/>
              </a:lnSpc>
              <a:spcBef>
                <a:spcPts val="600"/>
              </a:spcBef>
              <a:spcAft>
                <a:spcPts val="600"/>
              </a:spcAft>
              <a:buSzPts val="1000"/>
              <a:buFont typeface="Symbol" panose="05050102010706020507" pitchFamily="18" charset="2"/>
              <a:buChar char=""/>
              <a:tabLst>
                <a:tab pos="457200" algn="l"/>
              </a:tabLst>
            </a:pPr>
            <a:r>
              <a:rPr lang="en-US" sz="2000" kern="0" dirty="0">
                <a:solidFill>
                  <a:srgbClr val="474747"/>
                </a:solidFill>
                <a:effectLst/>
                <a:highlight>
                  <a:srgbClr val="F4F5F5"/>
                </a:highlight>
                <a:latin typeface="Roboto" panose="02000000000000000000" pitchFamily="2" charset="0"/>
                <a:ea typeface="Times New Roman" panose="02020603050405020304" pitchFamily="18" charset="0"/>
                <a:cs typeface="Times New Roman" panose="02020603050405020304" pitchFamily="18" charset="0"/>
              </a:rPr>
              <a:t>Identify and prioritize the most critical cybersecurity vulnerabilities and threats.</a:t>
            </a:r>
            <a:endParaRPr lang="en-US" sz="2000" kern="100" dirty="0">
              <a:solidFill>
                <a:srgbClr val="474747"/>
              </a:solidFill>
              <a:effectLst/>
              <a:highlight>
                <a:srgbClr val="F4F5F5"/>
              </a:highligh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0000"/>
              </a:lnSpc>
              <a:spcBef>
                <a:spcPts val="600"/>
              </a:spcBef>
              <a:spcAft>
                <a:spcPts val="600"/>
              </a:spcAft>
              <a:buSzPts val="1000"/>
              <a:buFont typeface="Symbol" panose="05050102010706020507" pitchFamily="18" charset="2"/>
              <a:buChar char=""/>
              <a:tabLst>
                <a:tab pos="457200" algn="l"/>
              </a:tabLst>
            </a:pPr>
            <a:r>
              <a:rPr lang="en-US" sz="2000" kern="0" dirty="0">
                <a:solidFill>
                  <a:srgbClr val="474747"/>
                </a:solidFill>
                <a:effectLst/>
                <a:highlight>
                  <a:srgbClr val="F4F5F5"/>
                </a:highlight>
                <a:latin typeface="Roboto" panose="02000000000000000000" pitchFamily="2" charset="0"/>
                <a:ea typeface="Times New Roman" panose="02020603050405020304" pitchFamily="18" charset="0"/>
                <a:cs typeface="Times New Roman" panose="02020603050405020304" pitchFamily="18" charset="0"/>
              </a:rPr>
              <a:t>Develop and implement effective cybersecurity mitigation strategies and controls.</a:t>
            </a:r>
            <a:endParaRPr lang="en-US" sz="2000" kern="100" dirty="0">
              <a:solidFill>
                <a:srgbClr val="474747"/>
              </a:solidFill>
              <a:effectLst/>
              <a:highlight>
                <a:srgbClr val="F4F5F5"/>
              </a:highligh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0000"/>
              </a:lnSpc>
              <a:spcBef>
                <a:spcPts val="600"/>
              </a:spcBef>
              <a:spcAft>
                <a:spcPts val="600"/>
              </a:spcAft>
              <a:buSzPts val="1000"/>
              <a:buFont typeface="Symbol" panose="05050102010706020507" pitchFamily="18" charset="2"/>
              <a:buChar char=""/>
              <a:tabLst>
                <a:tab pos="457200" algn="l"/>
              </a:tabLst>
            </a:pPr>
            <a:r>
              <a:rPr lang="en-US" sz="2000" kern="0" dirty="0">
                <a:solidFill>
                  <a:srgbClr val="474747"/>
                </a:solidFill>
                <a:effectLst/>
                <a:highlight>
                  <a:srgbClr val="F4F5F5"/>
                </a:highlight>
                <a:latin typeface="Roboto" panose="02000000000000000000" pitchFamily="2" charset="0"/>
                <a:ea typeface="Times New Roman" panose="02020603050405020304" pitchFamily="18" charset="0"/>
                <a:cs typeface="Times New Roman" panose="02020603050405020304" pitchFamily="18" charset="0"/>
              </a:rPr>
              <a:t>Promote and support the adoption of cybersecurity best practices throughout the aerospace sector.</a:t>
            </a:r>
            <a:endParaRPr lang="en-US" sz="2000" kern="100" dirty="0">
              <a:solidFill>
                <a:srgbClr val="474747"/>
              </a:solidFill>
              <a:effectLst/>
              <a:highlight>
                <a:srgbClr val="F4F5F5"/>
              </a:highligh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0000"/>
              </a:lnSpc>
              <a:spcBef>
                <a:spcPts val="600"/>
              </a:spcBef>
              <a:spcAft>
                <a:spcPts val="600"/>
              </a:spcAft>
              <a:buSzPts val="1000"/>
              <a:buFont typeface="Symbol" panose="05050102010706020507" pitchFamily="18" charset="2"/>
              <a:buChar char=""/>
              <a:tabLst>
                <a:tab pos="457200" algn="l"/>
              </a:tabLst>
            </a:pPr>
            <a:r>
              <a:rPr lang="en-US" sz="2000" kern="0" dirty="0">
                <a:solidFill>
                  <a:srgbClr val="474747"/>
                </a:solidFill>
                <a:effectLst/>
                <a:highlight>
                  <a:srgbClr val="F4F5F5"/>
                </a:highlight>
                <a:latin typeface="Roboto" panose="02000000000000000000" pitchFamily="2" charset="0"/>
                <a:ea typeface="Times New Roman" panose="02020603050405020304" pitchFamily="18" charset="0"/>
                <a:cs typeface="Times New Roman" panose="02020603050405020304" pitchFamily="18" charset="0"/>
              </a:rPr>
              <a:t>Enhance the cybersecurity awareness and knowledge of aerospace industry personnel.</a:t>
            </a:r>
            <a:endParaRPr lang="en-US" sz="2000" kern="100" dirty="0">
              <a:solidFill>
                <a:srgbClr val="474747"/>
              </a:solidFill>
              <a:effectLst/>
              <a:highlight>
                <a:srgbClr val="F4F5F5"/>
              </a:highligh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0000"/>
              </a:lnSpc>
              <a:spcBef>
                <a:spcPts val="600"/>
              </a:spcBef>
              <a:buSzPts val="1000"/>
              <a:buFont typeface="Symbol" panose="05050102010706020507" pitchFamily="18" charset="2"/>
              <a:buChar char=""/>
              <a:tabLst>
                <a:tab pos="457200" algn="l"/>
              </a:tabLst>
            </a:pPr>
            <a:r>
              <a:rPr lang="en-US" sz="2000" kern="0" dirty="0">
                <a:solidFill>
                  <a:srgbClr val="474747"/>
                </a:solidFill>
                <a:effectLst/>
                <a:highlight>
                  <a:srgbClr val="F4F5F5"/>
                </a:highlight>
                <a:latin typeface="Roboto" panose="02000000000000000000" pitchFamily="2" charset="0"/>
                <a:ea typeface="Times New Roman" panose="02020603050405020304" pitchFamily="18" charset="0"/>
                <a:cs typeface="Times New Roman" panose="02020603050405020304" pitchFamily="18" charset="0"/>
              </a:rPr>
              <a:t>Coordinate and collaborate with other stakeholders to ensure a coordinated and comprehensive approach to aerospace cybersecurity.</a:t>
            </a:r>
            <a:endParaRPr lang="en-US" sz="3600" dirty="0"/>
          </a:p>
          <a:p>
            <a:endParaRPr lang="en-US" dirty="0"/>
          </a:p>
        </p:txBody>
      </p:sp>
      <p:sp>
        <p:nvSpPr>
          <p:cNvPr id="5" name="Slide Number Placeholder 5">
            <a:extLst>
              <a:ext uri="{FF2B5EF4-FFF2-40B4-BE49-F238E27FC236}">
                <a16:creationId xmlns:a16="http://schemas.microsoft.com/office/drawing/2014/main" id="{4E84F6A1-1AB3-50B9-BEA3-ECA8E4A321C0}"/>
              </a:ext>
            </a:extLst>
          </p:cNvPr>
          <p:cNvSpPr>
            <a:spLocks noGrp="1"/>
          </p:cNvSpPr>
          <p:nvPr>
            <p:ph type="sldNum" sz="quarter" idx="12"/>
          </p:nvPr>
        </p:nvSpPr>
        <p:spPr>
          <a:xfrm>
            <a:off x="4724400" y="6356350"/>
            <a:ext cx="2743200" cy="365125"/>
          </a:xfrm>
        </p:spPr>
        <p:txBody>
          <a:bodyPr/>
          <a:lstStyle/>
          <a:p>
            <a:pPr algn="ctr"/>
            <a:fld id="{DEAABB4B-B7FE-4F54-9EF3-4A934A90687F}" type="slidenum">
              <a:rPr lang="en-US" sz="1200" smtClean="0">
                <a:solidFill>
                  <a:schemeClr val="tx1"/>
                </a:solidFill>
              </a:rPr>
              <a:pPr algn="ctr"/>
              <a:t>3</a:t>
            </a:fld>
            <a:endParaRPr lang="en-US" sz="1200" dirty="0">
              <a:solidFill>
                <a:schemeClr val="tx1"/>
              </a:solidFill>
            </a:endParaRPr>
          </a:p>
        </p:txBody>
      </p:sp>
    </p:spTree>
    <p:extLst>
      <p:ext uri="{BB962C8B-B14F-4D97-AF65-F5344CB8AC3E}">
        <p14:creationId xmlns:p14="http://schemas.microsoft.com/office/powerpoint/2010/main" val="2006970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314896-8D8C-3A42-9778-9B722893A4B3}"/>
              </a:ext>
            </a:extLst>
          </p:cNvPr>
          <p:cNvSpPr>
            <a:spLocks noGrp="1"/>
          </p:cNvSpPr>
          <p:nvPr>
            <p:ph idx="1"/>
          </p:nvPr>
        </p:nvSpPr>
        <p:spPr>
          <a:xfrm>
            <a:off x="829491" y="1026412"/>
            <a:ext cx="10515600" cy="5374388"/>
          </a:xfrm>
        </p:spPr>
        <p:txBody>
          <a:bodyPr/>
          <a:lstStyle/>
          <a:p>
            <a:pPr lvl="0">
              <a:spcAft>
                <a:spcPts val="600"/>
              </a:spcAft>
            </a:pPr>
            <a:r>
              <a:rPr lang="en-GB" sz="2200" dirty="0"/>
              <a:t>The CSP held bi-monthly telecons among the members to discuss work plan</a:t>
            </a:r>
          </a:p>
          <a:p>
            <a:pPr lvl="0">
              <a:spcAft>
                <a:spcPts val="600"/>
              </a:spcAft>
            </a:pPr>
            <a:r>
              <a:rPr lang="en-GB" sz="2200" dirty="0"/>
              <a:t>The telecons were attended by members from the US, EU, UK and Asia)</a:t>
            </a:r>
          </a:p>
          <a:p>
            <a:pPr lvl="1">
              <a:spcAft>
                <a:spcPts val="600"/>
              </a:spcAft>
              <a:buFont typeface="Calibri" panose="020F0502020204030204" pitchFamily="34" charset="0"/>
              <a:buChar char="−"/>
            </a:pPr>
            <a:r>
              <a:rPr lang="en-GB" sz="1800" dirty="0"/>
              <a:t>The attendees reviewed and approved the Charter and the Goals of the Panel</a:t>
            </a:r>
          </a:p>
          <a:p>
            <a:pPr lvl="1">
              <a:spcAft>
                <a:spcPts val="600"/>
              </a:spcAft>
              <a:buFont typeface="Calibri" panose="020F0502020204030204" pitchFamily="34" charset="0"/>
              <a:buChar char="−"/>
            </a:pPr>
            <a:r>
              <a:rPr lang="en-GB" sz="1800" dirty="0"/>
              <a:t>With leadership from SWRI, DLR, JHU-APL, the team started developing an article for publication at the Systems Magazine article.  The title of the proposed article is: “risk management methodologies in the aerospace sector”.</a:t>
            </a:r>
          </a:p>
          <a:p>
            <a:pPr lvl="1">
              <a:spcAft>
                <a:spcPts val="600"/>
              </a:spcAft>
              <a:buFont typeface="Calibri" panose="020F0502020204030204" pitchFamily="34" charset="0"/>
              <a:buChar char="−"/>
            </a:pPr>
            <a:r>
              <a:rPr lang="en-GB" sz="1800" dirty="0"/>
              <a:t>The Chair proposed and the group agreed to hold a Cybersecurity Panel discussion at the upcoming DASC in San Diego.  The proposed Panellists were representatives  from Boeing, ERAU, JHU-APL and SWRI.  The Chair agreed to moderate the Panel.</a:t>
            </a:r>
          </a:p>
          <a:p>
            <a:pPr>
              <a:spcAft>
                <a:spcPts val="600"/>
              </a:spcAft>
            </a:pPr>
            <a:r>
              <a:rPr lang="en-GB" sz="2200" dirty="0"/>
              <a:t>A Joint meeting was held with the IEEE SA Cybersecurity for Space Systems.  Both groups agreed that there is value in periodic collaborations</a:t>
            </a:r>
          </a:p>
          <a:p>
            <a:pPr>
              <a:spcAft>
                <a:spcPts val="600"/>
              </a:spcAft>
            </a:pPr>
            <a:r>
              <a:rPr lang="en-GB" sz="2200" dirty="0"/>
              <a:t>Held joint meetings with the Avionics System Panel on a quarterly basis.</a:t>
            </a:r>
            <a:endParaRPr lang="en-US" sz="2200" dirty="0"/>
          </a:p>
        </p:txBody>
      </p:sp>
      <p:sp>
        <p:nvSpPr>
          <p:cNvPr id="6" name="Title 1">
            <a:extLst>
              <a:ext uri="{FF2B5EF4-FFF2-40B4-BE49-F238E27FC236}">
                <a16:creationId xmlns:a16="http://schemas.microsoft.com/office/drawing/2014/main" id="{DA1B3C8A-B1F1-4952-B32F-A9B8A040808D}"/>
              </a:ext>
            </a:extLst>
          </p:cNvPr>
          <p:cNvSpPr>
            <a:spLocks noGrp="1"/>
          </p:cNvSpPr>
          <p:nvPr/>
        </p:nvSpPr>
        <p:spPr>
          <a:xfrm>
            <a:off x="754685" y="72085"/>
            <a:ext cx="8983291" cy="553336"/>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400" b="1" i="0" kern="1200">
                <a:solidFill>
                  <a:srgbClr val="0066A1"/>
                </a:solidFill>
                <a:latin typeface="Calibri" charset="0"/>
                <a:ea typeface="Calibri" charset="0"/>
                <a:cs typeface="Calibri" charset="0"/>
              </a:defRPr>
            </a:lvl1pPr>
          </a:lstStyle>
          <a:p>
            <a:r>
              <a:rPr lang="en-US" dirty="0">
                <a:solidFill>
                  <a:schemeClr val="bg1"/>
                </a:solidFill>
              </a:rPr>
              <a:t>2024 Cybersecurity Panel Summary of Activities</a:t>
            </a:r>
          </a:p>
        </p:txBody>
      </p:sp>
      <p:sp>
        <p:nvSpPr>
          <p:cNvPr id="4" name="Slide Number Placeholder 5">
            <a:extLst>
              <a:ext uri="{FF2B5EF4-FFF2-40B4-BE49-F238E27FC236}">
                <a16:creationId xmlns:a16="http://schemas.microsoft.com/office/drawing/2014/main" id="{36128ED4-D2FF-5A16-1F87-87C2810B0E4E}"/>
              </a:ext>
            </a:extLst>
          </p:cNvPr>
          <p:cNvSpPr>
            <a:spLocks noGrp="1"/>
          </p:cNvSpPr>
          <p:nvPr>
            <p:ph type="sldNum" sz="quarter" idx="12"/>
          </p:nvPr>
        </p:nvSpPr>
        <p:spPr>
          <a:xfrm>
            <a:off x="4724400" y="6356350"/>
            <a:ext cx="2743200" cy="365125"/>
          </a:xfrm>
        </p:spPr>
        <p:txBody>
          <a:bodyPr/>
          <a:lstStyle/>
          <a:p>
            <a:pPr algn="ctr"/>
            <a:fld id="{DEAABB4B-B7FE-4F54-9EF3-4A934A90687F}" type="slidenum">
              <a:rPr lang="en-US" sz="1200" smtClean="0">
                <a:solidFill>
                  <a:schemeClr val="tx1"/>
                </a:solidFill>
              </a:rPr>
              <a:pPr algn="ctr"/>
              <a:t>4</a:t>
            </a:fld>
            <a:endParaRPr lang="en-US" sz="1200" dirty="0">
              <a:solidFill>
                <a:schemeClr val="tx1"/>
              </a:solidFill>
            </a:endParaRPr>
          </a:p>
        </p:txBody>
      </p:sp>
    </p:spTree>
    <p:extLst>
      <p:ext uri="{BB962C8B-B14F-4D97-AF65-F5344CB8AC3E}">
        <p14:creationId xmlns:p14="http://schemas.microsoft.com/office/powerpoint/2010/main" val="15916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314896-8D8C-3A42-9778-9B722893A4B3}"/>
              </a:ext>
            </a:extLst>
          </p:cNvPr>
          <p:cNvSpPr>
            <a:spLocks noGrp="1"/>
          </p:cNvSpPr>
          <p:nvPr>
            <p:ph idx="1"/>
          </p:nvPr>
        </p:nvSpPr>
        <p:spPr>
          <a:xfrm>
            <a:off x="807720" y="1727199"/>
            <a:ext cx="10515600" cy="4712463"/>
          </a:xfrm>
        </p:spPr>
        <p:txBody>
          <a:bodyPr/>
          <a:lstStyle/>
          <a:p>
            <a:pPr>
              <a:spcAft>
                <a:spcPts val="600"/>
              </a:spcAft>
            </a:pPr>
            <a:r>
              <a:rPr lang="en-US" altLang="en-US" sz="2100" dirty="0"/>
              <a:t>The CSP was actively contributing to the organization of the 24</a:t>
            </a:r>
            <a:r>
              <a:rPr lang="en-US" altLang="en-US" sz="2100" baseline="30000" dirty="0"/>
              <a:t>th</a:t>
            </a:r>
            <a:r>
              <a:rPr lang="en-US" altLang="en-US" sz="2100" dirty="0"/>
              <a:t> Integrated Communication, Navigation and Surveillance Conference. </a:t>
            </a:r>
          </a:p>
          <a:p>
            <a:pPr lvl="1">
              <a:spcAft>
                <a:spcPts val="600"/>
              </a:spcAft>
            </a:pPr>
            <a:r>
              <a:rPr lang="en-US" altLang="en-US" sz="1700" dirty="0"/>
              <a:t>Keynote address were delivered by the CTO of Boeing, Director of Airspace Operations and Safety Program from NASA and Deputy Director of the ICAO Air Navigation Bureau</a:t>
            </a:r>
          </a:p>
          <a:p>
            <a:pPr lvl="1">
              <a:spcAft>
                <a:spcPts val="600"/>
              </a:spcAft>
            </a:pPr>
            <a:r>
              <a:rPr lang="en-US" altLang="en-US" sz="1700" dirty="0"/>
              <a:t>Conference had a dedicated technical track on Communications and Cybersecurity</a:t>
            </a:r>
          </a:p>
          <a:p>
            <a:pPr>
              <a:spcAft>
                <a:spcPts val="600"/>
              </a:spcAft>
            </a:pPr>
            <a:r>
              <a:rPr lang="en-US" altLang="en-US" sz="2100" dirty="0"/>
              <a:t>The CSP is also actively contributed to the 43</a:t>
            </a:r>
            <a:r>
              <a:rPr lang="en-US" altLang="en-US" sz="2100" baseline="30000" dirty="0"/>
              <a:t>rd</a:t>
            </a:r>
            <a:r>
              <a:rPr lang="en-US" altLang="en-US" sz="2100" dirty="0"/>
              <a:t>  IEEE/AIAA Digital Avionics Systems Conference, held in San Diego, California, on 01-03 October 2024</a:t>
            </a:r>
          </a:p>
          <a:p>
            <a:pPr lvl="1">
              <a:spcAft>
                <a:spcPts val="600"/>
              </a:spcAft>
            </a:pPr>
            <a:r>
              <a:rPr lang="en-US" altLang="en-US" sz="1700" dirty="0"/>
              <a:t>Conference had a dedicated track on Cybersecurity</a:t>
            </a:r>
          </a:p>
          <a:p>
            <a:pPr lvl="1">
              <a:spcAft>
                <a:spcPts val="600"/>
              </a:spcAft>
            </a:pPr>
            <a:r>
              <a:rPr lang="en-US" altLang="en-US" sz="1700" dirty="0"/>
              <a:t>The CSP Chair moderated a Panel discussion on cybersecurity Risk Management, which had very active engagement from the audience.  Attendees were invited to join the CSP for future collaborations</a:t>
            </a:r>
          </a:p>
          <a:p>
            <a:pPr>
              <a:spcAft>
                <a:spcPts val="600"/>
              </a:spcAft>
            </a:pPr>
            <a:r>
              <a:rPr lang="en-US" altLang="en-US" sz="2100" dirty="0"/>
              <a:t>The CSP Chair was an invited Panelist and Moderator at the first Aviation Cybersecurity Workshop jointly sponsored by the Embry-Riddle Aeronautical University, NASA and NSF.  The Workshop was held at Prescot, AZ on 17</a:t>
            </a:r>
            <a:r>
              <a:rPr lang="en-US" altLang="en-US" sz="2100" baseline="30000" dirty="0"/>
              <a:t>th</a:t>
            </a:r>
            <a:r>
              <a:rPr lang="en-US" altLang="en-US" sz="2100" dirty="0"/>
              <a:t> &amp; 18</a:t>
            </a:r>
            <a:r>
              <a:rPr lang="en-US" altLang="en-US" sz="2100" baseline="30000" dirty="0"/>
              <a:t>th</a:t>
            </a:r>
            <a:r>
              <a:rPr lang="en-US" altLang="en-US" sz="2100" dirty="0"/>
              <a:t> April.</a:t>
            </a:r>
          </a:p>
        </p:txBody>
      </p:sp>
      <p:sp>
        <p:nvSpPr>
          <p:cNvPr id="6" name="Title 1">
            <a:extLst>
              <a:ext uri="{FF2B5EF4-FFF2-40B4-BE49-F238E27FC236}">
                <a16:creationId xmlns:a16="http://schemas.microsoft.com/office/drawing/2014/main" id="{DA1B3C8A-B1F1-4952-B32F-A9B8A040808D}"/>
              </a:ext>
            </a:extLst>
          </p:cNvPr>
          <p:cNvSpPr>
            <a:spLocks noGrp="1"/>
          </p:cNvSpPr>
          <p:nvPr/>
        </p:nvSpPr>
        <p:spPr>
          <a:xfrm>
            <a:off x="754685" y="72085"/>
            <a:ext cx="8983291" cy="553336"/>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400" b="1" i="0" kern="1200">
                <a:solidFill>
                  <a:srgbClr val="0066A1"/>
                </a:solidFill>
                <a:latin typeface="Calibri" charset="0"/>
                <a:ea typeface="Calibri" charset="0"/>
                <a:cs typeface="Calibri" charset="0"/>
              </a:defRPr>
            </a:lvl1pPr>
          </a:lstStyle>
          <a:p>
            <a:r>
              <a:rPr lang="en-US" dirty="0">
                <a:solidFill>
                  <a:schemeClr val="bg1"/>
                </a:solidFill>
              </a:rPr>
              <a:t>2024 Cybersecurity Panel EOY Report</a:t>
            </a:r>
          </a:p>
        </p:txBody>
      </p:sp>
      <p:sp>
        <p:nvSpPr>
          <p:cNvPr id="5" name="Rectangle 4">
            <a:extLst>
              <a:ext uri="{FF2B5EF4-FFF2-40B4-BE49-F238E27FC236}">
                <a16:creationId xmlns:a16="http://schemas.microsoft.com/office/drawing/2014/main" id="{FC1AA729-A706-42D3-98A6-6B837890CCD9}"/>
              </a:ext>
            </a:extLst>
          </p:cNvPr>
          <p:cNvSpPr/>
          <p:nvPr/>
        </p:nvSpPr>
        <p:spPr>
          <a:xfrm>
            <a:off x="838200" y="996827"/>
            <a:ext cx="2542876" cy="646331"/>
          </a:xfrm>
          <a:prstGeom prst="rect">
            <a:avLst/>
          </a:prstGeom>
        </p:spPr>
        <p:txBody>
          <a:bodyPr wrap="none">
            <a:spAutoFit/>
          </a:bodyPr>
          <a:lstStyle/>
          <a:p>
            <a:r>
              <a:rPr lang="en-GB" sz="3600" b="1" dirty="0">
                <a:solidFill>
                  <a:srgbClr val="0C70AC"/>
                </a:solidFill>
              </a:rPr>
              <a:t>Conferences</a:t>
            </a:r>
          </a:p>
        </p:txBody>
      </p:sp>
      <p:sp>
        <p:nvSpPr>
          <p:cNvPr id="4" name="Slide Number Placeholder 5">
            <a:extLst>
              <a:ext uri="{FF2B5EF4-FFF2-40B4-BE49-F238E27FC236}">
                <a16:creationId xmlns:a16="http://schemas.microsoft.com/office/drawing/2014/main" id="{CA9A557A-6DCA-4AC4-DBC3-F1D7DAE97BC1}"/>
              </a:ext>
            </a:extLst>
          </p:cNvPr>
          <p:cNvSpPr>
            <a:spLocks noGrp="1"/>
          </p:cNvSpPr>
          <p:nvPr>
            <p:ph type="sldNum" sz="quarter" idx="12"/>
          </p:nvPr>
        </p:nvSpPr>
        <p:spPr>
          <a:xfrm>
            <a:off x="4724400" y="6356350"/>
            <a:ext cx="2743200" cy="365125"/>
          </a:xfrm>
        </p:spPr>
        <p:txBody>
          <a:bodyPr/>
          <a:lstStyle/>
          <a:p>
            <a:pPr algn="ctr"/>
            <a:fld id="{DEAABB4B-B7FE-4F54-9EF3-4A934A90687F}" type="slidenum">
              <a:rPr lang="en-US" sz="1200" smtClean="0">
                <a:solidFill>
                  <a:schemeClr val="tx1"/>
                </a:solidFill>
              </a:rPr>
              <a:pPr algn="ctr"/>
              <a:t>5</a:t>
            </a:fld>
            <a:endParaRPr lang="en-US" sz="1200" dirty="0">
              <a:solidFill>
                <a:schemeClr val="tx1"/>
              </a:solidFill>
            </a:endParaRPr>
          </a:p>
        </p:txBody>
      </p:sp>
    </p:spTree>
    <p:extLst>
      <p:ext uri="{BB962C8B-B14F-4D97-AF65-F5344CB8AC3E}">
        <p14:creationId xmlns:p14="http://schemas.microsoft.com/office/powerpoint/2010/main" val="651926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314896-8D8C-3A42-9778-9B722893A4B3}"/>
              </a:ext>
            </a:extLst>
          </p:cNvPr>
          <p:cNvSpPr>
            <a:spLocks noGrp="1"/>
          </p:cNvSpPr>
          <p:nvPr>
            <p:ph idx="1"/>
          </p:nvPr>
        </p:nvSpPr>
        <p:spPr>
          <a:xfrm>
            <a:off x="744525" y="1676650"/>
            <a:ext cx="10756595" cy="3861995"/>
          </a:xfrm>
        </p:spPr>
        <p:txBody>
          <a:bodyPr/>
          <a:lstStyle/>
          <a:p>
            <a:pPr>
              <a:spcAft>
                <a:spcPts val="600"/>
              </a:spcAft>
            </a:pPr>
            <a:r>
              <a:rPr lang="en-US" altLang="en-US" sz="2200" dirty="0"/>
              <a:t>The CSP is developing an AESS System Magazine article on </a:t>
            </a:r>
            <a:r>
              <a:rPr lang="en-GB" sz="2000" dirty="0"/>
              <a:t>“risk management methodologies in the aerospace sector”.</a:t>
            </a:r>
          </a:p>
          <a:p>
            <a:pPr>
              <a:spcAft>
                <a:spcPts val="600"/>
              </a:spcAft>
            </a:pPr>
            <a:r>
              <a:rPr lang="en-GB" sz="2000" dirty="0"/>
              <a:t>The CSP plans to develop one or more Distinguished Lectures in the near future.</a:t>
            </a:r>
            <a:endParaRPr lang="en-US" sz="1900" dirty="0"/>
          </a:p>
          <a:p>
            <a:pPr lvl="1">
              <a:spcAft>
                <a:spcPts val="600"/>
              </a:spcAft>
              <a:buFont typeface="Calibri" panose="020F0502020204030204" pitchFamily="34" charset="0"/>
              <a:buChar char="−"/>
            </a:pPr>
            <a:endParaRPr lang="en-US" sz="1800" dirty="0"/>
          </a:p>
        </p:txBody>
      </p:sp>
      <p:sp>
        <p:nvSpPr>
          <p:cNvPr id="6" name="Title 1">
            <a:extLst>
              <a:ext uri="{FF2B5EF4-FFF2-40B4-BE49-F238E27FC236}">
                <a16:creationId xmlns:a16="http://schemas.microsoft.com/office/drawing/2014/main" id="{DA1B3C8A-B1F1-4952-B32F-A9B8A040808D}"/>
              </a:ext>
            </a:extLst>
          </p:cNvPr>
          <p:cNvSpPr>
            <a:spLocks noGrp="1"/>
          </p:cNvSpPr>
          <p:nvPr/>
        </p:nvSpPr>
        <p:spPr>
          <a:xfrm>
            <a:off x="754685" y="72085"/>
            <a:ext cx="8983291" cy="553336"/>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400" b="1" i="0" kern="1200">
                <a:solidFill>
                  <a:srgbClr val="0066A1"/>
                </a:solidFill>
                <a:latin typeface="Calibri" charset="0"/>
                <a:ea typeface="Calibri" charset="0"/>
                <a:cs typeface="Calibri" charset="0"/>
              </a:defRPr>
            </a:lvl1pPr>
          </a:lstStyle>
          <a:p>
            <a:r>
              <a:rPr lang="en-US" dirty="0">
                <a:solidFill>
                  <a:schemeClr val="bg1"/>
                </a:solidFill>
              </a:rPr>
              <a:t>2024 Cybersecurity Panel EOY Report</a:t>
            </a:r>
          </a:p>
        </p:txBody>
      </p:sp>
      <p:sp>
        <p:nvSpPr>
          <p:cNvPr id="5" name="Rectangle 4">
            <a:extLst>
              <a:ext uri="{FF2B5EF4-FFF2-40B4-BE49-F238E27FC236}">
                <a16:creationId xmlns:a16="http://schemas.microsoft.com/office/drawing/2014/main" id="{01792581-3ADD-43AC-B62C-7CA6622FD032}"/>
              </a:ext>
            </a:extLst>
          </p:cNvPr>
          <p:cNvSpPr/>
          <p:nvPr/>
        </p:nvSpPr>
        <p:spPr>
          <a:xfrm>
            <a:off x="726440" y="937312"/>
            <a:ext cx="4215641" cy="646331"/>
          </a:xfrm>
          <a:prstGeom prst="rect">
            <a:avLst/>
          </a:prstGeom>
        </p:spPr>
        <p:txBody>
          <a:bodyPr wrap="none">
            <a:spAutoFit/>
          </a:bodyPr>
          <a:lstStyle/>
          <a:p>
            <a:r>
              <a:rPr lang="en-GB" sz="3600" b="1" dirty="0">
                <a:solidFill>
                  <a:srgbClr val="0C70AC"/>
                </a:solidFill>
              </a:rPr>
              <a:t>Publication Activities</a:t>
            </a:r>
          </a:p>
        </p:txBody>
      </p:sp>
      <p:sp>
        <p:nvSpPr>
          <p:cNvPr id="4" name="Slide Number Placeholder 5">
            <a:extLst>
              <a:ext uri="{FF2B5EF4-FFF2-40B4-BE49-F238E27FC236}">
                <a16:creationId xmlns:a16="http://schemas.microsoft.com/office/drawing/2014/main" id="{F89058DC-E050-19CE-482F-478A758863D9}"/>
              </a:ext>
            </a:extLst>
          </p:cNvPr>
          <p:cNvSpPr>
            <a:spLocks noGrp="1"/>
          </p:cNvSpPr>
          <p:nvPr>
            <p:ph type="sldNum" sz="quarter" idx="12"/>
          </p:nvPr>
        </p:nvSpPr>
        <p:spPr>
          <a:xfrm>
            <a:off x="4724400" y="6356350"/>
            <a:ext cx="2743200" cy="365125"/>
          </a:xfrm>
        </p:spPr>
        <p:txBody>
          <a:bodyPr/>
          <a:lstStyle/>
          <a:p>
            <a:pPr algn="ctr"/>
            <a:fld id="{DEAABB4B-B7FE-4F54-9EF3-4A934A90687F}" type="slidenum">
              <a:rPr lang="en-US" sz="1200" smtClean="0">
                <a:solidFill>
                  <a:schemeClr val="tx1"/>
                </a:solidFill>
              </a:rPr>
              <a:pPr algn="ctr"/>
              <a:t>6</a:t>
            </a:fld>
            <a:endParaRPr lang="en-US" sz="1200" dirty="0">
              <a:solidFill>
                <a:schemeClr val="tx1"/>
              </a:solidFill>
            </a:endParaRPr>
          </a:p>
        </p:txBody>
      </p:sp>
    </p:spTree>
    <p:extLst>
      <p:ext uri="{BB962C8B-B14F-4D97-AF65-F5344CB8AC3E}">
        <p14:creationId xmlns:p14="http://schemas.microsoft.com/office/powerpoint/2010/main" val="3887266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8EDA4A4-2181-4BFF-9CCB-C0CB63B96583}"/>
              </a:ext>
            </a:extLst>
          </p:cNvPr>
          <p:cNvSpPr/>
          <p:nvPr/>
        </p:nvSpPr>
        <p:spPr>
          <a:xfrm>
            <a:off x="754685" y="997556"/>
            <a:ext cx="7101688" cy="646331"/>
          </a:xfrm>
          <a:prstGeom prst="rect">
            <a:avLst/>
          </a:prstGeom>
        </p:spPr>
        <p:txBody>
          <a:bodyPr wrap="none">
            <a:spAutoFit/>
          </a:bodyPr>
          <a:lstStyle/>
          <a:p>
            <a:r>
              <a:rPr lang="en-GB" sz="3600" b="1" dirty="0">
                <a:solidFill>
                  <a:srgbClr val="0C70AC"/>
                </a:solidFill>
              </a:rPr>
              <a:t>Industry Engagement and Standards</a:t>
            </a:r>
            <a:endParaRPr lang="en-GB" sz="3600" dirty="0">
              <a:solidFill>
                <a:srgbClr val="0C70AC"/>
              </a:solidFill>
            </a:endParaRPr>
          </a:p>
        </p:txBody>
      </p:sp>
      <p:sp>
        <p:nvSpPr>
          <p:cNvPr id="3" name="Content Placeholder 2">
            <a:extLst>
              <a:ext uri="{FF2B5EF4-FFF2-40B4-BE49-F238E27FC236}">
                <a16:creationId xmlns:a16="http://schemas.microsoft.com/office/drawing/2014/main" id="{28E828CF-758F-496D-D673-A0203F7C3962}"/>
              </a:ext>
            </a:extLst>
          </p:cNvPr>
          <p:cNvSpPr>
            <a:spLocks noGrp="1"/>
          </p:cNvSpPr>
          <p:nvPr>
            <p:ph idx="1"/>
          </p:nvPr>
        </p:nvSpPr>
        <p:spPr>
          <a:xfrm>
            <a:off x="754685" y="1643887"/>
            <a:ext cx="10515600" cy="4712463"/>
          </a:xfrm>
        </p:spPr>
        <p:txBody>
          <a:bodyPr/>
          <a:lstStyle/>
          <a:p>
            <a:pPr>
              <a:lnSpc>
                <a:spcPct val="100000"/>
              </a:lnSpc>
              <a:spcAft>
                <a:spcPts val="600"/>
              </a:spcAft>
              <a:defRPr/>
            </a:pPr>
            <a:r>
              <a:rPr kumimoji="0" lang="en-US" altLang="en-US" sz="2200" b="0" i="0" u="none" strike="noStrike" kern="1200" cap="none" spc="0" normalizeH="0" baseline="0" noProof="0" dirty="0">
                <a:ln>
                  <a:noFill/>
                </a:ln>
                <a:solidFill>
                  <a:srgbClr val="003366"/>
                </a:solidFill>
                <a:effectLst/>
                <a:uLnTx/>
                <a:uFillTx/>
                <a:latin typeface="Calibri" panose="020F0502020204030204"/>
                <a:ea typeface="+mn-ea"/>
                <a:cs typeface="+mn-cs"/>
              </a:rPr>
              <a:t>CSP </a:t>
            </a:r>
            <a:r>
              <a:rPr lang="en-US" altLang="en-US" sz="2200" dirty="0">
                <a:solidFill>
                  <a:srgbClr val="003366"/>
                </a:solidFill>
                <a:latin typeface="Calibri" panose="020F0502020204030204"/>
              </a:rPr>
              <a:t>Chair is also the Chair of RTCA Special Committee developing the aviation standards for Internet Protocol Suite (IPS)</a:t>
            </a:r>
          </a:p>
          <a:p>
            <a:pPr lvl="1">
              <a:lnSpc>
                <a:spcPct val="100000"/>
              </a:lnSpc>
              <a:spcAft>
                <a:spcPts val="600"/>
              </a:spcAft>
              <a:defRPr/>
            </a:pPr>
            <a:r>
              <a:rPr kumimoji="0" lang="en-US" altLang="en-US" sz="1800" b="0" i="0" u="none" strike="noStrike" kern="1200" cap="none" spc="0" normalizeH="0" baseline="0" noProof="0" dirty="0">
                <a:ln>
                  <a:noFill/>
                </a:ln>
                <a:solidFill>
                  <a:srgbClr val="003366"/>
                </a:solidFill>
                <a:effectLst/>
                <a:uLnTx/>
                <a:uFillTx/>
                <a:latin typeface="Calibri" panose="020F0502020204030204"/>
                <a:ea typeface="+mn-ea"/>
                <a:cs typeface="+mn-cs"/>
              </a:rPr>
              <a:t>The IPS Minimum Aviation System Performance Standards and the IPS Profiles Standard were jointly published by RTCA and EUROCAE.  These w</a:t>
            </a:r>
            <a:r>
              <a:rPr lang="en-US" altLang="en-US" sz="1800" dirty="0">
                <a:solidFill>
                  <a:srgbClr val="003366"/>
                </a:solidFill>
                <a:latin typeface="Calibri" panose="020F0502020204030204"/>
              </a:rPr>
              <a:t>ill be the governing digital communications standards to support all future safety-of-flight communications.  These standards include specific cybersecurity requirements.</a:t>
            </a:r>
          </a:p>
          <a:p>
            <a:pPr>
              <a:lnSpc>
                <a:spcPct val="100000"/>
              </a:lnSpc>
              <a:spcAft>
                <a:spcPts val="600"/>
              </a:spcAft>
              <a:defRPr/>
            </a:pPr>
            <a:r>
              <a:rPr kumimoji="0" lang="en-US" altLang="en-US" sz="2200" b="0" i="0" u="none" strike="noStrike" kern="1200" cap="none" spc="0" normalizeH="0" baseline="0" noProof="0" dirty="0">
                <a:ln>
                  <a:noFill/>
                </a:ln>
                <a:solidFill>
                  <a:srgbClr val="003366"/>
                </a:solidFill>
                <a:effectLst/>
                <a:uLnTx/>
                <a:uFillTx/>
                <a:latin typeface="Calibri" panose="020F0502020204030204"/>
                <a:ea typeface="+mn-ea"/>
                <a:cs typeface="+mn-cs"/>
              </a:rPr>
              <a:t>The CSP Chair provided advisory guidance to FAA and the International Civil Aviation Organization (ICAO) to develop the cybersecurity functional, operational and interoperability requirements for global aviation.</a:t>
            </a:r>
          </a:p>
        </p:txBody>
      </p:sp>
      <p:sp>
        <p:nvSpPr>
          <p:cNvPr id="4" name="Title 1">
            <a:extLst>
              <a:ext uri="{FF2B5EF4-FFF2-40B4-BE49-F238E27FC236}">
                <a16:creationId xmlns:a16="http://schemas.microsoft.com/office/drawing/2014/main" id="{C91FA855-1CD3-E854-D20E-EFE348235753}"/>
              </a:ext>
            </a:extLst>
          </p:cNvPr>
          <p:cNvSpPr>
            <a:spLocks noGrp="1"/>
          </p:cNvSpPr>
          <p:nvPr/>
        </p:nvSpPr>
        <p:spPr>
          <a:xfrm>
            <a:off x="754685" y="72085"/>
            <a:ext cx="8983291" cy="553336"/>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400" b="1" i="0" kern="1200">
                <a:solidFill>
                  <a:srgbClr val="0066A1"/>
                </a:solidFill>
                <a:latin typeface="Calibri" charset="0"/>
                <a:ea typeface="Calibri" charset="0"/>
                <a:cs typeface="Calibri" charset="0"/>
              </a:defRPr>
            </a:lvl1pPr>
          </a:lstStyle>
          <a:p>
            <a:r>
              <a:rPr lang="en-US" dirty="0">
                <a:solidFill>
                  <a:schemeClr val="bg1"/>
                </a:solidFill>
              </a:rPr>
              <a:t>2024 Cybersecurity Panel EOY Report</a:t>
            </a:r>
          </a:p>
        </p:txBody>
      </p:sp>
      <p:sp>
        <p:nvSpPr>
          <p:cNvPr id="6" name="Slide Number Placeholder 5">
            <a:extLst>
              <a:ext uri="{FF2B5EF4-FFF2-40B4-BE49-F238E27FC236}">
                <a16:creationId xmlns:a16="http://schemas.microsoft.com/office/drawing/2014/main" id="{22D33634-C9C7-D310-6A2A-0A8B67763724}"/>
              </a:ext>
            </a:extLst>
          </p:cNvPr>
          <p:cNvSpPr>
            <a:spLocks noGrp="1"/>
          </p:cNvSpPr>
          <p:nvPr>
            <p:ph type="sldNum" sz="quarter" idx="12"/>
          </p:nvPr>
        </p:nvSpPr>
        <p:spPr>
          <a:xfrm>
            <a:off x="4724400" y="6356350"/>
            <a:ext cx="2743200" cy="365125"/>
          </a:xfrm>
        </p:spPr>
        <p:txBody>
          <a:bodyPr/>
          <a:lstStyle/>
          <a:p>
            <a:pPr algn="ctr"/>
            <a:fld id="{DEAABB4B-B7FE-4F54-9EF3-4A934A90687F}" type="slidenum">
              <a:rPr lang="en-US" sz="1200" smtClean="0">
                <a:solidFill>
                  <a:schemeClr val="tx1"/>
                </a:solidFill>
              </a:rPr>
              <a:pPr algn="ctr"/>
              <a:t>7</a:t>
            </a:fld>
            <a:endParaRPr lang="en-US" sz="1200" dirty="0">
              <a:solidFill>
                <a:schemeClr val="tx1"/>
              </a:solidFill>
            </a:endParaRPr>
          </a:p>
        </p:txBody>
      </p:sp>
    </p:spTree>
    <p:extLst>
      <p:ext uri="{BB962C8B-B14F-4D97-AF65-F5344CB8AC3E}">
        <p14:creationId xmlns:p14="http://schemas.microsoft.com/office/powerpoint/2010/main" val="937890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5939</TotalTime>
  <Words>842</Words>
  <Application>Microsoft Office PowerPoint</Application>
  <PresentationFormat>Widescreen</PresentationFormat>
  <Paragraphs>56</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Courier New</vt:lpstr>
      <vt:lpstr>LucidaGrande</vt:lpstr>
      <vt:lpstr>Roboto</vt:lpstr>
      <vt:lpstr>Symbol</vt:lpstr>
      <vt:lpstr>Wingdings</vt:lpstr>
      <vt:lpstr>Office Theme</vt:lpstr>
      <vt:lpstr>PowerPoint Presentation</vt:lpstr>
      <vt:lpstr>2024 Cybersecurity Panel Annual Updates </vt:lpstr>
      <vt:lpstr>2024 Cybersecurity Panel Annual Updates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Hough,Mackenzie C</dc:creator>
  <cp:lastModifiedBy>Roberto Sabatini</cp:lastModifiedBy>
  <cp:revision>137</cp:revision>
  <dcterms:created xsi:type="dcterms:W3CDTF">2020-06-23T20:53:44Z</dcterms:created>
  <dcterms:modified xsi:type="dcterms:W3CDTF">2024-10-18T20:14:02Z</dcterms:modified>
</cp:coreProperties>
</file>