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076138283" r:id="rId2"/>
    <p:sldId id="2076138310" r:id="rId3"/>
    <p:sldId id="2076138311" r:id="rId4"/>
    <p:sldId id="2076138312" r:id="rId5"/>
    <p:sldId id="2076138313" r:id="rId6"/>
    <p:sldId id="2076138314" r:id="rId7"/>
    <p:sldId id="2076138315" r:id="rId8"/>
    <p:sldId id="2076138316" r:id="rId9"/>
    <p:sldId id="2076138317" r:id="rId10"/>
    <p:sldId id="20761383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0" autoAdjust="0"/>
    <p:restoredTop sz="94660"/>
  </p:normalViewPr>
  <p:slideViewPr>
    <p:cSldViewPr snapToGrid="0">
      <p:cViewPr varScale="1">
        <p:scale>
          <a:sx n="54" d="100"/>
          <a:sy n="54" d="100"/>
        </p:scale>
        <p:origin x="1056" y="3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laudiosacchi\Library\CloudStorage\Dropbox\IEEE\AESS_PANEL\Membership_status\Affili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laudiosacchi\Library\CloudStorage\Dropbox\IEEE\AESS_PANEL\Membership_status\Fiel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laudiosacchi\Library\CloudStorage\Dropbox\IEEE\AESS_PANEL\Membership_status\Geo_dist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it-IT" dirty="0"/>
              <a:t>MEMBER AFFILIATION</a:t>
            </a:r>
          </a:p>
        </c:rich>
      </c:tx>
      <c:layout>
        <c:manualLayout>
          <c:xMode val="edge"/>
          <c:yMode val="edge"/>
          <c:x val="0.34088586365804835"/>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E05-5E4E-B5A0-C48BE995B89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E05-5E4E-B5A0-C48BE995B89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E05-5E4E-B5A0-C48BE995B89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E05-5E4E-B5A0-C48BE995B89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5E05-5E4E-B5A0-C48BE995B89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5E05-5E4E-B5A0-C48BE995B89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E05-5E4E-B5A0-C48BE995B89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5E05-5E4E-B5A0-C48BE995B897}"/>
                </c:ext>
              </c:extLst>
            </c:dLbl>
            <c:dLbl>
              <c:idx val="2"/>
              <c:layout>
                <c:manualLayout>
                  <c:x val="-6.5779926109787784E-4"/>
                  <c:y val="8.58369421021189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05-5E4E-B5A0-C48BE995B897}"/>
                </c:ext>
              </c:extLst>
            </c:dLbl>
            <c:dLbl>
              <c:idx val="3"/>
              <c:layout>
                <c:manualLayout>
                  <c:x val="1.5474344851971224E-3"/>
                  <c:y val="3.680515971449649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4739861694749294"/>
                      <c:h val="0.13185235270453899"/>
                    </c:manualLayout>
                  </c15:layout>
                </c:ext>
                <c:ext xmlns:c16="http://schemas.microsoft.com/office/drawing/2014/chart" uri="{C3380CC4-5D6E-409C-BE32-E72D297353CC}">
                  <c16:uniqueId val="{00000007-5E05-5E4E-B5A0-C48BE995B897}"/>
                </c:ext>
              </c:extLst>
            </c:dLbl>
            <c:dLbl>
              <c:idx val="4"/>
              <c:layout>
                <c:manualLayout>
                  <c:x val="7.9985681448004595E-2"/>
                  <c:y val="6.65668114429730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945392973272427"/>
                      <c:h val="0.13071058794550444"/>
                    </c:manualLayout>
                  </c15:layout>
                </c:ext>
                <c:ext xmlns:c16="http://schemas.microsoft.com/office/drawing/2014/chart" uri="{C3380CC4-5D6E-409C-BE32-E72D297353CC}">
                  <c16:uniqueId val="{00000009-5E05-5E4E-B5A0-C48BE995B897}"/>
                </c:ext>
              </c:extLst>
            </c:dLbl>
            <c:dLbl>
              <c:idx val="5"/>
              <c:layout>
                <c:manualLayout>
                  <c:x val="0.13259344443991133"/>
                  <c:y val="1.780216813886781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382685690210022"/>
                      <c:h val="0.13951413759492426"/>
                    </c:manualLayout>
                  </c15:layout>
                </c:ext>
                <c:ext xmlns:c16="http://schemas.microsoft.com/office/drawing/2014/chart" uri="{C3380CC4-5D6E-409C-BE32-E72D297353CC}">
                  <c16:uniqueId val="{0000000B-5E05-5E4E-B5A0-C48BE995B89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Academy</c:v>
                </c:pt>
                <c:pt idx="1">
                  <c:v>Industry</c:v>
                </c:pt>
                <c:pt idx="2">
                  <c:v>Space Agencies</c:v>
                </c:pt>
                <c:pt idx="3">
                  <c:v>Space Research Centers</c:v>
                </c:pt>
                <c:pt idx="4">
                  <c:v>Flight companies</c:v>
                </c:pt>
                <c:pt idx="5">
                  <c:v>Research and Innovation Centers</c:v>
                </c:pt>
              </c:strCache>
            </c:strRef>
          </c:cat>
          <c:val>
            <c:numRef>
              <c:f>Sheet1!$B$1:$B$6</c:f>
              <c:numCache>
                <c:formatCode>General</c:formatCode>
                <c:ptCount val="6"/>
                <c:pt idx="0">
                  <c:v>25</c:v>
                </c:pt>
                <c:pt idx="1">
                  <c:v>8</c:v>
                </c:pt>
                <c:pt idx="2">
                  <c:v>2</c:v>
                </c:pt>
                <c:pt idx="3">
                  <c:v>4</c:v>
                </c:pt>
                <c:pt idx="4">
                  <c:v>1</c:v>
                </c:pt>
                <c:pt idx="5">
                  <c:v>2</c:v>
                </c:pt>
              </c:numCache>
            </c:numRef>
          </c:val>
          <c:extLst>
            <c:ext xmlns:c16="http://schemas.microsoft.com/office/drawing/2014/chart" uri="{C3380CC4-5D6E-409C-BE32-E72D297353CC}">
              <c16:uniqueId val="{0000000C-5E05-5E4E-B5A0-C48BE995B897}"/>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5E05-5E4E-B5A0-C48BE995B89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5E05-5E4E-B5A0-C48BE995B89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5E05-5E4E-B5A0-C48BE995B89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5E05-5E4E-B5A0-C48BE995B89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5E05-5E4E-B5A0-C48BE995B89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5E05-5E4E-B5A0-C48BE995B89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5E05-5E4E-B5A0-C48BE995B89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5E05-5E4E-B5A0-C48BE995B89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5E05-5E4E-B5A0-C48BE995B89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5E05-5E4E-B5A0-C48BE995B89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5E05-5E4E-B5A0-C48BE995B89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5E05-5E4E-B5A0-C48BE995B89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Academy</c:v>
                </c:pt>
                <c:pt idx="1">
                  <c:v>Industry</c:v>
                </c:pt>
                <c:pt idx="2">
                  <c:v>Space Agencies</c:v>
                </c:pt>
                <c:pt idx="3">
                  <c:v>Space Research Centers</c:v>
                </c:pt>
                <c:pt idx="4">
                  <c:v>Flight companies</c:v>
                </c:pt>
                <c:pt idx="5">
                  <c:v>Research and Innovation Centers</c:v>
                </c:pt>
              </c:strCache>
            </c:strRef>
          </c:cat>
          <c:val>
            <c:numRef>
              <c:f>Sheet1!$C$1:$C$6</c:f>
              <c:numCache>
                <c:formatCode>General</c:formatCode>
                <c:ptCount val="6"/>
                <c:pt idx="0">
                  <c:v>59.523809523809526</c:v>
                </c:pt>
                <c:pt idx="1">
                  <c:v>19.047619047619047</c:v>
                </c:pt>
                <c:pt idx="2">
                  <c:v>4.7619047619047619</c:v>
                </c:pt>
                <c:pt idx="3">
                  <c:v>9.5238095238095237</c:v>
                </c:pt>
                <c:pt idx="4">
                  <c:v>2.3809523809523809</c:v>
                </c:pt>
                <c:pt idx="5">
                  <c:v>4.7619047619047619</c:v>
                </c:pt>
              </c:numCache>
            </c:numRef>
          </c:val>
          <c:extLst>
            <c:ext xmlns:c16="http://schemas.microsoft.com/office/drawing/2014/chart" uri="{C3380CC4-5D6E-409C-BE32-E72D297353CC}">
              <c16:uniqueId val="{00000019-5E05-5E4E-B5A0-C48BE995B897}"/>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FIELDS</a:t>
            </a:r>
            <a:r>
              <a:rPr lang="it-IT" baseline="0" dirty="0"/>
              <a:t> OF INTEREST</a:t>
            </a:r>
            <a:endParaRPr lang="it-IT" dirty="0"/>
          </a:p>
        </c:rich>
      </c:tx>
      <c:layout>
        <c:manualLayout>
          <c:xMode val="edge"/>
          <c:yMode val="edge"/>
          <c:x val="0.31929715440833462"/>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6AAB-CF46-A19B-98B76478278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6AAB-CF46-A19B-98B76478278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6AAB-CF46-A19B-98B76478278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6AAB-CF46-A19B-98B76478278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6AAB-CF46-A19B-98B76478278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6AAB-CF46-A19B-98B764782786}"/>
              </c:ext>
            </c:extLst>
          </c:dPt>
          <c:dLbls>
            <c:dLbl>
              <c:idx val="0"/>
              <c:layout>
                <c:manualLayout>
                  <c:x val="-1.0204081632653211E-2"/>
                  <c:y val="0.21689121590736687"/>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AAB-CF46-A19B-98B764782786}"/>
                </c:ext>
              </c:extLst>
            </c:dLbl>
            <c:dLbl>
              <c:idx val="1"/>
              <c:layout>
                <c:manualLayout>
                  <c:x val="1.1162790697674419E-2"/>
                  <c:y val="0.12475274662087049"/>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AAB-CF46-A19B-98B764782786}"/>
                </c:ext>
              </c:extLst>
            </c:dLbl>
            <c:dLbl>
              <c:idx val="2"/>
              <c:layout>
                <c:manualLayout>
                  <c:x val="1.4883720930232554E-2"/>
                  <c:y val="-3.042749917582179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AAB-CF46-A19B-98B764782786}"/>
                </c:ext>
              </c:extLst>
            </c:dLbl>
            <c:dLbl>
              <c:idx val="3"/>
              <c:layout>
                <c:manualLayout>
                  <c:x val="-1.8958745850356434E-2"/>
                  <c:y val="1.228267092963269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067346938775508"/>
                      <c:h val="7.2312275479679E-2"/>
                    </c:manualLayout>
                  </c15:layout>
                </c:ext>
                <c:ext xmlns:c16="http://schemas.microsoft.com/office/drawing/2014/chart" uri="{C3380CC4-5D6E-409C-BE32-E72D297353CC}">
                  <c16:uniqueId val="{00000007-6AAB-CF46-A19B-98B764782786}"/>
                </c:ext>
              </c:extLst>
            </c:dLbl>
            <c:dLbl>
              <c:idx val="4"/>
              <c:layout>
                <c:manualLayout>
                  <c:x val="7.2849160244296676E-2"/>
                  <c:y val="-5.031868316676398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3222777829862075"/>
                      <c:h val="7.6957119021029488E-2"/>
                    </c:manualLayout>
                  </c15:layout>
                </c:ext>
                <c:ext xmlns:c16="http://schemas.microsoft.com/office/drawing/2014/chart" uri="{C3380CC4-5D6E-409C-BE32-E72D297353CC}">
                  <c16:uniqueId val="{00000009-6AAB-CF46-A19B-98B764782786}"/>
                </c:ext>
              </c:extLst>
            </c:dLbl>
            <c:dLbl>
              <c:idx val="5"/>
              <c:layout>
                <c:manualLayout>
                  <c:x val="0.14325581395348838"/>
                  <c:y val="-6.0854998351644275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AAB-CF46-A19B-98B7647827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Sheet1!$A$1:$A$6</c:f>
              <c:strCache>
                <c:ptCount val="6"/>
                <c:pt idx="0">
                  <c:v>Space communications and networking</c:v>
                </c:pt>
                <c:pt idx="1">
                  <c:v>Signal processing / remote sensing</c:v>
                </c:pt>
                <c:pt idx="2">
                  <c:v>Space system engineering</c:v>
                </c:pt>
                <c:pt idx="3">
                  <c:v>Electronics and Metrology for Space</c:v>
                </c:pt>
                <c:pt idx="4">
                  <c:v>Avionics and transportation</c:v>
                </c:pt>
                <c:pt idx="5">
                  <c:v>Computer engineering</c:v>
                </c:pt>
              </c:strCache>
            </c:strRef>
          </c:cat>
          <c:val>
            <c:numRef>
              <c:f>Sheet1!$B$1:$B$6</c:f>
              <c:numCache>
                <c:formatCode>General</c:formatCode>
                <c:ptCount val="6"/>
                <c:pt idx="0">
                  <c:v>25</c:v>
                </c:pt>
                <c:pt idx="1">
                  <c:v>3</c:v>
                </c:pt>
                <c:pt idx="2">
                  <c:v>11</c:v>
                </c:pt>
                <c:pt idx="3">
                  <c:v>1</c:v>
                </c:pt>
                <c:pt idx="4">
                  <c:v>1</c:v>
                </c:pt>
                <c:pt idx="5">
                  <c:v>1</c:v>
                </c:pt>
              </c:numCache>
            </c:numRef>
          </c:val>
          <c:extLst>
            <c:ext xmlns:c16="http://schemas.microsoft.com/office/drawing/2014/chart" uri="{C3380CC4-5D6E-409C-BE32-E72D297353CC}">
              <c16:uniqueId val="{0000000C-6AAB-CF46-A19B-98B764782786}"/>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E-6AAB-CF46-A19B-98B76478278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10-6AAB-CF46-A19B-98B76478278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12-6AAB-CF46-A19B-98B76478278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14-6AAB-CF46-A19B-98B76478278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16-6AAB-CF46-A19B-98B76478278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18-6AAB-CF46-A19B-98B7647827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Sheet1!$A$1:$A$6</c:f>
              <c:strCache>
                <c:ptCount val="6"/>
                <c:pt idx="0">
                  <c:v>Space communications and networking</c:v>
                </c:pt>
                <c:pt idx="1">
                  <c:v>Signal processing / remote sensing</c:v>
                </c:pt>
                <c:pt idx="2">
                  <c:v>Space system engineering</c:v>
                </c:pt>
                <c:pt idx="3">
                  <c:v>Electronics and Metrology for Space</c:v>
                </c:pt>
                <c:pt idx="4">
                  <c:v>Avionics and transportation</c:v>
                </c:pt>
                <c:pt idx="5">
                  <c:v>Computer engineering</c:v>
                </c:pt>
              </c:strCache>
            </c:strRef>
          </c:cat>
          <c:val>
            <c:numRef>
              <c:f>Sheet1!$C$1:$C$6</c:f>
              <c:numCache>
                <c:formatCode>General</c:formatCode>
                <c:ptCount val="6"/>
                <c:pt idx="0">
                  <c:v>59.523809523809526</c:v>
                </c:pt>
                <c:pt idx="1">
                  <c:v>7.1428571428571432</c:v>
                </c:pt>
                <c:pt idx="2">
                  <c:v>26.19047619047619</c:v>
                </c:pt>
                <c:pt idx="3">
                  <c:v>2.3809523809523809</c:v>
                </c:pt>
                <c:pt idx="4">
                  <c:v>2.3809523809523809</c:v>
                </c:pt>
                <c:pt idx="5">
                  <c:v>2.3809523809523809</c:v>
                </c:pt>
              </c:numCache>
            </c:numRef>
          </c:val>
          <c:extLst>
            <c:ext xmlns:c16="http://schemas.microsoft.com/office/drawing/2014/chart" uri="{C3380CC4-5D6E-409C-BE32-E72D297353CC}">
              <c16:uniqueId val="{00000019-6AAB-CF46-A19B-98B76478278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it-IT"/>
              <a:t>Geographical distribution</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27D-AE43-8FE6-A77407B02C4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27D-AE43-8FE6-A77407B02C4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27D-AE43-8FE6-A77407B02C4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27D-AE43-8FE6-A77407B02C4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7D-AE43-8FE6-A77407B02C41}"/>
                </c:ext>
              </c:extLst>
            </c:dLbl>
            <c:dLbl>
              <c:idx val="1"/>
              <c:layout>
                <c:manualLayout>
                  <c:x val="6.1959088292402112E-3"/>
                  <c:y val="0.1693890219908486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491945477075582"/>
                      <c:h val="0.15201454802093031"/>
                    </c:manualLayout>
                  </c15:layout>
                </c:ext>
                <c:ext xmlns:c16="http://schemas.microsoft.com/office/drawing/2014/chart" uri="{C3380CC4-5D6E-409C-BE32-E72D297353CC}">
                  <c16:uniqueId val="{00000003-C27D-AE43-8FE6-A77407B02C4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7D-AE43-8FE6-A77407B02C4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7D-AE43-8FE6-A77407B02C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Sheet1!$A$1:$A$4</c:f>
              <c:strCache>
                <c:ptCount val="4"/>
                <c:pt idx="0">
                  <c:v>EU</c:v>
                </c:pt>
                <c:pt idx="1">
                  <c:v>USA/Canada</c:v>
                </c:pt>
                <c:pt idx="2">
                  <c:v>Extra EU</c:v>
                </c:pt>
                <c:pt idx="3">
                  <c:v>Asia</c:v>
                </c:pt>
              </c:strCache>
            </c:strRef>
          </c:cat>
          <c:val>
            <c:numRef>
              <c:f>Sheet1!$B$1:$B$4</c:f>
              <c:numCache>
                <c:formatCode>General</c:formatCode>
                <c:ptCount val="4"/>
                <c:pt idx="0">
                  <c:v>24</c:v>
                </c:pt>
                <c:pt idx="1">
                  <c:v>12</c:v>
                </c:pt>
                <c:pt idx="2">
                  <c:v>3</c:v>
                </c:pt>
                <c:pt idx="3">
                  <c:v>3</c:v>
                </c:pt>
              </c:numCache>
            </c:numRef>
          </c:val>
          <c:extLst>
            <c:ext xmlns:c16="http://schemas.microsoft.com/office/drawing/2014/chart" uri="{C3380CC4-5D6E-409C-BE32-E72D297353CC}">
              <c16:uniqueId val="{00000008-C27D-AE43-8FE6-A77407B02C41}"/>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C27D-AE43-8FE6-A77407B02C4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C27D-AE43-8FE6-A77407B02C4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C27D-AE43-8FE6-A77407B02C4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C27D-AE43-8FE6-A77407B02C4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27D-AE43-8FE6-A77407B02C4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27D-AE43-8FE6-A77407B02C4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C27D-AE43-8FE6-A77407B02C4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C27D-AE43-8FE6-A77407B02C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Sheet1!$A$1:$A$4</c:f>
              <c:strCache>
                <c:ptCount val="4"/>
                <c:pt idx="0">
                  <c:v>EU</c:v>
                </c:pt>
                <c:pt idx="1">
                  <c:v>USA/Canada</c:v>
                </c:pt>
                <c:pt idx="2">
                  <c:v>Extra EU</c:v>
                </c:pt>
                <c:pt idx="3">
                  <c:v>Asia</c:v>
                </c:pt>
              </c:strCache>
            </c:strRef>
          </c:cat>
          <c:val>
            <c:numRef>
              <c:f>Sheet1!$C$1:$C$4</c:f>
              <c:numCache>
                <c:formatCode>General</c:formatCode>
                <c:ptCount val="4"/>
                <c:pt idx="0">
                  <c:v>57.142857142857146</c:v>
                </c:pt>
                <c:pt idx="1">
                  <c:v>28.571428571428573</c:v>
                </c:pt>
                <c:pt idx="2">
                  <c:v>7.1428571428571432</c:v>
                </c:pt>
                <c:pt idx="3">
                  <c:v>7.1428571428571432</c:v>
                </c:pt>
              </c:numCache>
            </c:numRef>
          </c:val>
          <c:extLst>
            <c:ext xmlns:c16="http://schemas.microsoft.com/office/drawing/2014/chart" uri="{C3380CC4-5D6E-409C-BE32-E72D297353CC}">
              <c16:uniqueId val="{00000011-C27D-AE43-8FE6-A77407B02C4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nchor="ctr"/>
          <a:lstStyle>
            <a:lvl1pPr algn="ctr">
              <a:defRPr sz="1200"/>
            </a:lvl1p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nchor="ctr"/>
          <a:lstStyle>
            <a:lvl1pPr>
              <a:defRPr sz="1200">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nchor="ctr"/>
          <a:lstStyle>
            <a:lvl1pPr algn="ctr">
              <a:defRPr sz="1200"/>
            </a:lvl1p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nchor="ctr"/>
          <a:lstStyle>
            <a:lvl1pPr>
              <a:defRPr sz="1200">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0566"/>
            <a:ext cx="10515600" cy="47963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8F6AEF1-3FAD-43A1-8A83-BF8F2363D376}"/>
              </a:ext>
            </a:extLst>
          </p:cNvPr>
          <p:cNvSpPr>
            <a:spLocks noGrp="1"/>
          </p:cNvSpPr>
          <p:nvPr>
            <p:ph type="sldNum" sz="quarter" idx="12"/>
          </p:nvPr>
        </p:nvSpPr>
        <p:spPr>
          <a:xfrm>
            <a:off x="4724400" y="6356350"/>
            <a:ext cx="2743200" cy="365125"/>
          </a:xfrm>
          <a:prstGeom prst="rect">
            <a:avLst/>
          </a:prstGeom>
        </p:spPr>
        <p:txBody>
          <a:bodyPr anchor="ctr"/>
          <a:lstStyle>
            <a:lvl1pPr algn="ctr">
              <a:defRPr sz="1200">
                <a:solidFill>
                  <a:schemeClr val="tx1"/>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554112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6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7131516"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Glue Tech for Space Systems Panel</a:t>
            </a:r>
            <a:br>
              <a:rPr lang="en-US" sz="3600" dirty="0">
                <a:solidFill>
                  <a:schemeClr val="bg1"/>
                </a:solidFill>
              </a:rPr>
            </a:br>
            <a:r>
              <a:rPr lang="en-US" sz="3200" dirty="0">
                <a:solidFill>
                  <a:schemeClr val="bg1"/>
                </a:solidFill>
              </a:rPr>
              <a:t>Report to </a:t>
            </a:r>
            <a:r>
              <a:rPr lang="en-US" sz="3200" dirty="0" err="1">
                <a:solidFill>
                  <a:schemeClr val="bg1"/>
                </a:solidFill>
              </a:rPr>
              <a:t>BoG</a:t>
            </a:r>
            <a:r>
              <a:rPr lang="en-US" sz="3200" dirty="0">
                <a:solidFill>
                  <a:schemeClr val="bg1"/>
                </a:solidFill>
              </a:rPr>
              <a:t> TechOps Panel</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Claudio Sacchi</a:t>
            </a:r>
          </a:p>
          <a:p>
            <a:pPr>
              <a:lnSpc>
                <a:spcPct val="100000"/>
              </a:lnSpc>
            </a:pPr>
            <a:r>
              <a:rPr lang="en-US" sz="2900" dirty="0">
                <a:solidFill>
                  <a:schemeClr val="bg1">
                    <a:lumMod val="85000"/>
                  </a:schemeClr>
                </a:solidFill>
              </a:rPr>
              <a:t>Chair, Glue Technologies for Space Systems</a:t>
            </a:r>
          </a:p>
          <a:p>
            <a:endParaRPr lang="en-US" sz="1300" dirty="0">
              <a:solidFill>
                <a:schemeClr val="bg1">
                  <a:lumMod val="85000"/>
                </a:schemeClr>
              </a:solidFill>
            </a:endParaRPr>
          </a:p>
          <a:p>
            <a:r>
              <a:rPr lang="en-US" sz="2200" dirty="0">
                <a:solidFill>
                  <a:schemeClr val="bg1">
                    <a:lumMod val="85000"/>
                  </a:schemeClr>
                </a:solidFill>
              </a:rPr>
              <a:t>AESS Board of Governors Meeting – Fall 2024</a:t>
            </a:r>
          </a:p>
          <a:p>
            <a:r>
              <a:rPr lang="en-US" sz="2200" dirty="0">
                <a:solidFill>
                  <a:schemeClr val="bg1">
                    <a:lumMod val="85000"/>
                  </a:schemeClr>
                </a:solidFill>
              </a:rPr>
              <a:t>25-26 October 2024</a:t>
            </a:r>
          </a:p>
          <a:p>
            <a:r>
              <a:rPr lang="en-US" sz="2200" dirty="0">
                <a:solidFill>
                  <a:schemeClr val="bg1">
                    <a:lumMod val="85000"/>
                  </a:schemeClr>
                </a:solidFill>
              </a:rPr>
              <a:t>Rennes, France</a:t>
            </a:r>
          </a:p>
        </p:txBody>
      </p:sp>
    </p:spTree>
    <p:extLst>
      <p:ext uri="{BB962C8B-B14F-4D97-AF65-F5344CB8AC3E}">
        <p14:creationId xmlns:p14="http://schemas.microsoft.com/office/powerpoint/2010/main" val="323087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97" y="1112796"/>
            <a:ext cx="11034917" cy="5093694"/>
          </a:xfrm>
        </p:spPr>
        <p:txBody>
          <a:bodyPr>
            <a:normAutofit lnSpcReduction="10000"/>
          </a:bodyPr>
          <a:lstStyle/>
          <a:p>
            <a:pPr algn="just">
              <a:spcAft>
                <a:spcPts val="400"/>
              </a:spcAft>
              <a:defRPr/>
            </a:pPr>
            <a:r>
              <a:rPr kumimoji="0" lang="en-US" sz="2200" b="0" i="0" u="none" strike="noStrike" kern="1200" cap="none" spc="0" normalizeH="0" baseline="0" noProof="0" dirty="0">
                <a:ln>
                  <a:noFill/>
                </a:ln>
                <a:solidFill>
                  <a:srgbClr val="003366"/>
                </a:solidFill>
                <a:effectLst/>
                <a:uLnTx/>
                <a:uFillTx/>
                <a:latin typeface="Calibri" panose="020F0502020204030204"/>
                <a:ea typeface="+mn-ea"/>
                <a:cs typeface="+mn-cs"/>
              </a:rPr>
              <a:t>Organization of special sessions and special tracks in international workshops and conferences dealing with panel topics (some of these activities are already planned and in due course of organization).</a:t>
            </a:r>
          </a:p>
          <a:p>
            <a:pPr algn="just">
              <a:spcAft>
                <a:spcPts val="400"/>
              </a:spcAft>
              <a:defRPr/>
            </a:pPr>
            <a:r>
              <a:rPr kumimoji="0" lang="en-US" sz="2200" b="0" i="0" u="none" strike="noStrike" kern="1200" cap="none" spc="0" normalizeH="0" baseline="0" noProof="0" dirty="0">
                <a:ln>
                  <a:noFill/>
                </a:ln>
                <a:solidFill>
                  <a:srgbClr val="003366"/>
                </a:solidFill>
                <a:effectLst/>
                <a:uLnTx/>
                <a:uFillTx/>
                <a:latin typeface="Calibri" panose="020F0502020204030204"/>
                <a:ea typeface="+mn-ea"/>
                <a:cs typeface="+mn-cs"/>
              </a:rPr>
              <a:t>Organization of the V edition of the </a:t>
            </a:r>
            <a:r>
              <a:rPr lang="en-US" sz="2200" dirty="0">
                <a:solidFill>
                  <a:srgbClr val="003366"/>
                </a:solidFill>
                <a:latin typeface="Calibri" panose="020F0502020204030204"/>
              </a:rPr>
              <a:t>AESS Summer School “Frontier Technologies for Space 2.0 Communications”, possibly opening to new topics and gathering the contributions of new speakers.</a:t>
            </a:r>
          </a:p>
          <a:p>
            <a:pPr algn="just">
              <a:spcAft>
                <a:spcPts val="400"/>
              </a:spcAft>
              <a:defRPr/>
            </a:pPr>
            <a:r>
              <a:rPr lang="en-US" sz="2200" dirty="0">
                <a:solidFill>
                  <a:srgbClr val="003366"/>
                </a:solidFill>
                <a:latin typeface="Calibri" panose="020F0502020204030204"/>
              </a:rPr>
              <a:t> Submission of a “panel position paper” organized as a survey of “Space 2.0” technologies, followed by considerations about their current and future development.</a:t>
            </a:r>
          </a:p>
          <a:p>
            <a:pPr algn="just">
              <a:spcAft>
                <a:spcPts val="400"/>
              </a:spcAft>
              <a:defRPr/>
            </a:pPr>
            <a:r>
              <a:rPr kumimoji="0" lang="en-US" sz="2200" b="0" i="0" u="none" strike="noStrike" kern="1200" cap="none" spc="0" normalizeH="0" baseline="0" noProof="0" dirty="0">
                <a:ln>
                  <a:noFill/>
                </a:ln>
                <a:solidFill>
                  <a:srgbClr val="003366"/>
                </a:solidFill>
                <a:effectLst/>
                <a:uLnTx/>
                <a:uFillTx/>
                <a:latin typeface="Calibri" panose="020F0502020204030204"/>
                <a:ea typeface="+mn-ea"/>
                <a:cs typeface="+mn-cs"/>
              </a:rPr>
              <a:t>Strengthen the </a:t>
            </a:r>
            <a:r>
              <a:rPr lang="en-US" sz="2200" dirty="0">
                <a:solidFill>
                  <a:srgbClr val="003366"/>
                </a:solidFill>
                <a:latin typeface="Calibri" panose="020F0502020204030204"/>
              </a:rPr>
              <a:t>synergies with EU </a:t>
            </a:r>
            <a:r>
              <a:rPr lang="en-US" altLang="en-US" sz="2200" dirty="0">
                <a:solidFill>
                  <a:srgbClr val="003366"/>
                </a:solidFill>
                <a:latin typeface="Calibri" panose="020F0502020204030204"/>
              </a:rPr>
              <a:t>NRRP </a:t>
            </a:r>
            <a:r>
              <a:rPr lang="en-US" altLang="en-US" sz="2200" dirty="0" err="1">
                <a:solidFill>
                  <a:srgbClr val="003366"/>
                </a:solidFill>
                <a:latin typeface="Calibri" panose="020F0502020204030204"/>
              </a:rPr>
              <a:t>workprogramme</a:t>
            </a:r>
            <a:r>
              <a:rPr lang="en-US" altLang="en-US" sz="2200" dirty="0">
                <a:solidFill>
                  <a:srgbClr val="003366"/>
                </a:solidFill>
                <a:latin typeface="Calibri" panose="020F0502020204030204"/>
              </a:rPr>
              <a:t> with objective of disseminating research ideas concerning 6G NTNs (at least at European level) and contributing to the related standardization activities.</a:t>
            </a:r>
          </a:p>
          <a:p>
            <a:pPr algn="just">
              <a:spcAft>
                <a:spcPts val="400"/>
              </a:spcAft>
              <a:defRPr/>
            </a:pPr>
            <a:r>
              <a:rPr kumimoji="0" lang="en-US" sz="2200" b="0" i="0" u="none" strike="noStrike" kern="1200" cap="none" spc="0" normalizeH="0" baseline="0" noProof="0" dirty="0">
                <a:ln>
                  <a:noFill/>
                </a:ln>
                <a:solidFill>
                  <a:srgbClr val="003366"/>
                </a:solidFill>
                <a:effectLst/>
                <a:uLnTx/>
                <a:uFillTx/>
                <a:latin typeface="Calibri" panose="020F0502020204030204"/>
                <a:ea typeface="+mn-ea"/>
                <a:cs typeface="+mn-cs"/>
              </a:rPr>
              <a:t>Organization of ne</a:t>
            </a:r>
            <a:r>
              <a:rPr lang="en-US" sz="2200" dirty="0">
                <a:solidFill>
                  <a:srgbClr val="003366"/>
                </a:solidFill>
                <a:latin typeface="Calibri" panose="020F0502020204030204"/>
              </a:rPr>
              <a:t>w didactic events (e.g., Summer Schools, seminars, etc.).</a:t>
            </a:r>
          </a:p>
          <a:p>
            <a:pPr algn="just">
              <a:spcAft>
                <a:spcPts val="400"/>
              </a:spcAft>
              <a:defRPr/>
            </a:pPr>
            <a:r>
              <a:rPr kumimoji="0" lang="en-US" sz="2200" b="0" i="0" u="none" strike="noStrike" kern="1200" cap="none" spc="0" normalizeH="0" baseline="0" noProof="0" dirty="0">
                <a:ln>
                  <a:noFill/>
                </a:ln>
                <a:solidFill>
                  <a:srgbClr val="003366"/>
                </a:solidFill>
                <a:effectLst/>
                <a:uLnTx/>
                <a:uFillTx/>
                <a:latin typeface="Calibri" panose="020F0502020204030204"/>
                <a:ea typeface="+mn-ea"/>
                <a:cs typeface="+mn-cs"/>
              </a:rPr>
              <a:t>Next panel meetings: Autumn 2024 (late November - early December, TBC), Spring 2025 (May-June, TBC), Autumn 2025 (late November-early December, TBC).</a:t>
            </a:r>
          </a:p>
          <a:p>
            <a:pPr marL="0" indent="0">
              <a:lnSpc>
                <a:spcPct val="100000"/>
              </a:lnSpc>
              <a:spcAft>
                <a:spcPts val="600"/>
              </a:spcAft>
              <a:buNone/>
            </a:pPr>
            <a:endParaRPr lang="en-US" altLang="en-US" sz="2200" dirty="0">
              <a:solidFill>
                <a:srgbClr val="003366"/>
              </a:solidFill>
            </a:endParaRPr>
          </a:p>
        </p:txBody>
      </p:sp>
      <p:sp>
        <p:nvSpPr>
          <p:cNvPr id="5" name="Title 1">
            <a:extLst>
              <a:ext uri="{FF2B5EF4-FFF2-40B4-BE49-F238E27FC236}">
                <a16:creationId xmlns:a16="http://schemas.microsoft.com/office/drawing/2014/main" id="{12225748-2656-43CD-99CB-A4BA46524125}"/>
              </a:ext>
            </a:extLst>
          </p:cNvPr>
          <p:cNvSpPr>
            <a:spLocks noGrp="1"/>
          </p:cNvSpPr>
          <p:nvPr/>
        </p:nvSpPr>
        <p:spPr>
          <a:xfrm>
            <a:off x="561997" y="72085"/>
            <a:ext cx="9850733"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chemeClr val="bg1"/>
                </a:solidFill>
              </a:rPr>
              <a:t>Glue Technologies for Space Systems - Future Plans</a:t>
            </a:r>
          </a:p>
        </p:txBody>
      </p:sp>
      <p:sp>
        <p:nvSpPr>
          <p:cNvPr id="9" name="Slide Number Placeholder 8">
            <a:extLst>
              <a:ext uri="{FF2B5EF4-FFF2-40B4-BE49-F238E27FC236}">
                <a16:creationId xmlns:a16="http://schemas.microsoft.com/office/drawing/2014/main" id="{313B866C-20AC-4392-9A5B-D5527CA5A893}"/>
              </a:ext>
            </a:extLst>
          </p:cNvPr>
          <p:cNvSpPr>
            <a:spLocks noGrp="1"/>
          </p:cNvSpPr>
          <p:nvPr>
            <p:ph type="sldNum" sz="quarter" idx="12"/>
          </p:nvPr>
        </p:nvSpPr>
        <p:spPr/>
        <p:txBody>
          <a:bodyPr/>
          <a:lstStyle/>
          <a:p>
            <a:fld id="{DEAABB4B-B7FE-4F54-9EF3-4A934A90687F}" type="slidenum">
              <a:rPr lang="en-US" smtClean="0"/>
              <a:pPr/>
              <a:t>10</a:t>
            </a:fld>
            <a:endParaRPr lang="en-US"/>
          </a:p>
        </p:txBody>
      </p:sp>
    </p:spTree>
    <p:extLst>
      <p:ext uri="{BB962C8B-B14F-4D97-AF65-F5344CB8AC3E}">
        <p14:creationId xmlns:p14="http://schemas.microsoft.com/office/powerpoint/2010/main" val="421404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07" y="1295677"/>
            <a:ext cx="11034917" cy="4670783"/>
          </a:xfrm>
        </p:spPr>
        <p:txBody>
          <a:bodyPr>
            <a:normAutofit fontScale="92500"/>
          </a:bodyPr>
          <a:lstStyle/>
          <a:p>
            <a:pPr marL="0" marR="0" lvl="0" indent="0" algn="just"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lang="en-AU" sz="3200" b="1" dirty="0">
                <a:solidFill>
                  <a:srgbClr val="003366"/>
                </a:solidFill>
                <a:latin typeface="Calibri" panose="020F0502020204030204"/>
              </a:rPr>
              <a:t>About the ”Glue Tech” panel:</a:t>
            </a:r>
          </a:p>
          <a:p>
            <a:pPr marL="0" indent="0">
              <a:spcAft>
                <a:spcPts val="400"/>
              </a:spcAft>
              <a:buNone/>
            </a:pPr>
            <a:r>
              <a:rPr lang="en-AU" sz="2400" dirty="0"/>
              <a:t>The Glue Technologies for Space Systems (Glue-Tech) is composed by members who are representatives of industry, research laboratories, educational institutions and professional societies, and who are active in the domain of future Space systems, where Space communications are regarded as the “glue” for a new interconnected world. The panel aims to:</a:t>
            </a:r>
          </a:p>
          <a:p>
            <a:pPr marL="539750" lvl="1" indent="-269875">
              <a:spcAft>
                <a:spcPts val="400"/>
              </a:spcAft>
              <a:buClr>
                <a:srgbClr val="595959"/>
              </a:buClr>
            </a:pPr>
            <a:r>
              <a:rPr lang="en-AU" sz="1800" dirty="0"/>
              <a:t>Promote the coordination of the technical activities related to the technologies that constitute the necessary common platform for innovative Space Systems.</a:t>
            </a:r>
          </a:p>
          <a:p>
            <a:pPr marL="539750" lvl="1" indent="-269875">
              <a:spcAft>
                <a:spcPts val="400"/>
              </a:spcAft>
              <a:buClr>
                <a:srgbClr val="595959"/>
              </a:buClr>
            </a:pPr>
            <a:r>
              <a:rPr lang="en-AU" sz="1800" dirty="0"/>
              <a:t>Promote and support publications concerning the panel topics;</a:t>
            </a:r>
          </a:p>
          <a:p>
            <a:pPr marL="539750" lvl="1" indent="-269875">
              <a:spcAft>
                <a:spcPts val="400"/>
              </a:spcAft>
              <a:buClr>
                <a:srgbClr val="595959"/>
              </a:buClr>
            </a:pPr>
            <a:r>
              <a:rPr lang="en-AU" sz="1800" dirty="0"/>
              <a:t>Organize panels and special sessions in featured-topic conferences. </a:t>
            </a:r>
          </a:p>
          <a:p>
            <a:pPr marL="539750" lvl="1" indent="-269875">
              <a:spcAft>
                <a:spcPts val="400"/>
              </a:spcAft>
              <a:buClr>
                <a:srgbClr val="595959"/>
              </a:buClr>
            </a:pPr>
            <a:r>
              <a:rPr lang="en-AU" sz="1800" dirty="0"/>
              <a:t>Promote educational activities.</a:t>
            </a:r>
          </a:p>
          <a:p>
            <a:pPr marL="539750" lvl="1" indent="-269875">
              <a:spcAft>
                <a:spcPts val="400"/>
              </a:spcAft>
              <a:buClr>
                <a:srgbClr val="595959"/>
              </a:buClr>
            </a:pPr>
            <a:r>
              <a:rPr lang="en-AU" sz="1800" dirty="0"/>
              <a:t>Encourage the submission of nominations for IEEE Fellows and Senior Members in the fields of interest of the panel.</a:t>
            </a:r>
          </a:p>
          <a:p>
            <a:pPr marL="539750" lvl="1" indent="-269875">
              <a:spcAft>
                <a:spcPts val="400"/>
              </a:spcAft>
              <a:buClr>
                <a:srgbClr val="595959"/>
              </a:buClr>
            </a:pPr>
            <a:r>
              <a:rPr lang="en-AU" sz="1800" dirty="0"/>
              <a:t>Manage the nomination and selection of candidates for IEEE Awards in the fields of interest of the panel.</a:t>
            </a:r>
          </a:p>
          <a:p>
            <a:pPr marL="539750" lvl="1" indent="-269875">
              <a:spcAft>
                <a:spcPts val="400"/>
              </a:spcAft>
              <a:buClr>
                <a:srgbClr val="595959"/>
              </a:buClr>
            </a:pPr>
            <a:r>
              <a:rPr lang="en-AU" sz="1800" dirty="0"/>
              <a:t>Create of communities and forums cooperating in the development of panel technical activities.</a:t>
            </a:r>
          </a:p>
          <a:p>
            <a:pPr marL="0" marR="0" lvl="0" indent="0" algn="just"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endParaRPr lang="en-AU" sz="2200" dirty="0">
              <a:solidFill>
                <a:srgbClr val="003366"/>
              </a:solidFill>
              <a:latin typeface="Calibri" panose="020F0502020204030204"/>
            </a:endParaRPr>
          </a:p>
          <a:p>
            <a:pPr marL="0" indent="0">
              <a:lnSpc>
                <a:spcPct val="100000"/>
              </a:lnSpc>
              <a:spcAft>
                <a:spcPts val="600"/>
              </a:spcAft>
              <a:buNone/>
            </a:pPr>
            <a:endParaRPr lang="en-US" altLang="en-US" sz="2200" dirty="0">
              <a:solidFill>
                <a:srgbClr val="003366"/>
              </a:solidFill>
            </a:endParaRPr>
          </a:p>
        </p:txBody>
      </p:sp>
      <p:sp>
        <p:nvSpPr>
          <p:cNvPr id="5" name="Title 1">
            <a:extLst>
              <a:ext uri="{FF2B5EF4-FFF2-40B4-BE49-F238E27FC236}">
                <a16:creationId xmlns:a16="http://schemas.microsoft.com/office/drawing/2014/main" id="{12225748-2656-43CD-99CB-A4BA46524125}"/>
              </a:ext>
            </a:extLst>
          </p:cNvPr>
          <p:cNvSpPr>
            <a:spLocks noGrp="1"/>
          </p:cNvSpPr>
          <p:nvPr/>
        </p:nvSpPr>
        <p:spPr>
          <a:xfrm>
            <a:off x="561997" y="72085"/>
            <a:ext cx="9167265"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chemeClr val="bg1"/>
                </a:solidFill>
              </a:rPr>
              <a:t>Glue Technologies for Space Systems</a:t>
            </a:r>
          </a:p>
        </p:txBody>
      </p:sp>
      <p:sp>
        <p:nvSpPr>
          <p:cNvPr id="9" name="Slide Number Placeholder 8">
            <a:extLst>
              <a:ext uri="{FF2B5EF4-FFF2-40B4-BE49-F238E27FC236}">
                <a16:creationId xmlns:a16="http://schemas.microsoft.com/office/drawing/2014/main" id="{313B866C-20AC-4392-9A5B-D5527CA5A893}"/>
              </a:ext>
            </a:extLst>
          </p:cNvPr>
          <p:cNvSpPr>
            <a:spLocks noGrp="1"/>
          </p:cNvSpPr>
          <p:nvPr>
            <p:ph type="sldNum" sz="quarter" idx="12"/>
          </p:nvPr>
        </p:nvSpPr>
        <p:spPr/>
        <p:txBody>
          <a:bodyPr/>
          <a:lstStyle/>
          <a:p>
            <a:fld id="{DEAABB4B-B7FE-4F54-9EF3-4A934A90687F}" type="slidenum">
              <a:rPr lang="en-US" smtClean="0"/>
              <a:pPr/>
              <a:t>2</a:t>
            </a:fld>
            <a:endParaRPr lang="en-US" dirty="0"/>
          </a:p>
        </p:txBody>
      </p:sp>
    </p:spTree>
    <p:extLst>
      <p:ext uri="{BB962C8B-B14F-4D97-AF65-F5344CB8AC3E}">
        <p14:creationId xmlns:p14="http://schemas.microsoft.com/office/powerpoint/2010/main" val="262931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17A9-C3E8-27B3-0F16-E75505BBD0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D5CD6-AD5A-2D3C-BF6A-6EEDFF90A1BC}"/>
              </a:ext>
            </a:extLst>
          </p:cNvPr>
          <p:cNvSpPr>
            <a:spLocks noGrp="1"/>
          </p:cNvSpPr>
          <p:nvPr>
            <p:ph idx="1"/>
          </p:nvPr>
        </p:nvSpPr>
        <p:spPr>
          <a:xfrm>
            <a:off x="527707" y="1192807"/>
            <a:ext cx="11034917" cy="4670783"/>
          </a:xfrm>
        </p:spPr>
        <p:txBody>
          <a:bodyPr>
            <a:normAutofit/>
          </a:bodyPr>
          <a:lstStyle/>
          <a:p>
            <a:pPr marL="0" marR="0" lvl="0" indent="0" algn="just"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lang="en-AU" sz="3200" b="1" dirty="0">
                <a:solidFill>
                  <a:srgbClr val="003366"/>
                </a:solidFill>
                <a:latin typeface="Calibri" panose="020F0502020204030204"/>
              </a:rPr>
              <a:t>Panel (updated) membership</a:t>
            </a:r>
          </a:p>
          <a:p>
            <a:pPr>
              <a:spcAft>
                <a:spcPts val="600"/>
              </a:spcAft>
            </a:pPr>
            <a:r>
              <a:rPr lang="en-US" altLang="en-US" sz="2400" dirty="0"/>
              <a:t>So far, the panel accounts </a:t>
            </a:r>
            <a:r>
              <a:rPr lang="en-US" altLang="en-US" sz="2400" b="1" dirty="0"/>
              <a:t>42 members</a:t>
            </a:r>
            <a:r>
              <a:rPr lang="en-US" altLang="en-US" sz="2400" dirty="0"/>
              <a:t>, distributed in terms of geography, affiliation and fields of interest as follows (picture updated on: October 2024):</a:t>
            </a:r>
          </a:p>
          <a:p>
            <a:pPr marL="0" marR="0" lvl="0" indent="0" algn="just"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endParaRPr lang="en-AU" sz="2200" dirty="0">
              <a:solidFill>
                <a:srgbClr val="003366"/>
              </a:solidFill>
              <a:latin typeface="Calibri" panose="020F0502020204030204"/>
            </a:endParaRPr>
          </a:p>
          <a:p>
            <a:pPr marL="0" indent="0">
              <a:lnSpc>
                <a:spcPct val="100000"/>
              </a:lnSpc>
              <a:spcAft>
                <a:spcPts val="600"/>
              </a:spcAft>
              <a:buNone/>
            </a:pPr>
            <a:endParaRPr lang="en-US" altLang="en-US" sz="2200" dirty="0">
              <a:solidFill>
                <a:srgbClr val="003366"/>
              </a:solidFill>
            </a:endParaRPr>
          </a:p>
        </p:txBody>
      </p:sp>
      <p:sp>
        <p:nvSpPr>
          <p:cNvPr id="5" name="Title 1">
            <a:extLst>
              <a:ext uri="{FF2B5EF4-FFF2-40B4-BE49-F238E27FC236}">
                <a16:creationId xmlns:a16="http://schemas.microsoft.com/office/drawing/2014/main" id="{398E73F4-79D6-8411-9835-2AA2CB057035}"/>
              </a:ext>
            </a:extLst>
          </p:cNvPr>
          <p:cNvSpPr>
            <a:spLocks noGrp="1"/>
          </p:cNvSpPr>
          <p:nvPr/>
        </p:nvSpPr>
        <p:spPr>
          <a:xfrm>
            <a:off x="561997" y="72085"/>
            <a:ext cx="9167265"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chemeClr val="bg1"/>
                </a:solidFill>
              </a:rPr>
              <a:t>Glue Technologies for Space Systems</a:t>
            </a:r>
          </a:p>
        </p:txBody>
      </p:sp>
      <p:sp>
        <p:nvSpPr>
          <p:cNvPr id="9" name="Slide Number Placeholder 8">
            <a:extLst>
              <a:ext uri="{FF2B5EF4-FFF2-40B4-BE49-F238E27FC236}">
                <a16:creationId xmlns:a16="http://schemas.microsoft.com/office/drawing/2014/main" id="{9FE042C3-773D-B01A-1D96-0CF1E7543D06}"/>
              </a:ext>
            </a:extLst>
          </p:cNvPr>
          <p:cNvSpPr>
            <a:spLocks noGrp="1"/>
          </p:cNvSpPr>
          <p:nvPr>
            <p:ph type="sldNum" sz="quarter" idx="12"/>
          </p:nvPr>
        </p:nvSpPr>
        <p:spPr/>
        <p:txBody>
          <a:bodyPr/>
          <a:lstStyle/>
          <a:p>
            <a:fld id="{DEAABB4B-B7FE-4F54-9EF3-4A934A90687F}" type="slidenum">
              <a:rPr lang="en-US" smtClean="0"/>
              <a:pPr/>
              <a:t>3</a:t>
            </a:fld>
            <a:endParaRPr lang="en-US" dirty="0"/>
          </a:p>
        </p:txBody>
      </p:sp>
      <p:graphicFrame>
        <p:nvGraphicFramePr>
          <p:cNvPr id="2" name="Chart 4">
            <a:extLst>
              <a:ext uri="{FF2B5EF4-FFF2-40B4-BE49-F238E27FC236}">
                <a16:creationId xmlns:a16="http://schemas.microsoft.com/office/drawing/2014/main" id="{23CFC153-3FBA-4268-8763-38AC9C99300E}"/>
              </a:ext>
            </a:extLst>
          </p:cNvPr>
          <p:cNvGraphicFramePr>
            <a:graphicFrameLocks/>
          </p:cNvGraphicFramePr>
          <p:nvPr/>
        </p:nvGraphicFramePr>
        <p:xfrm>
          <a:off x="-377190" y="2863217"/>
          <a:ext cx="5057774" cy="26631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1">
            <a:extLst>
              <a:ext uri="{FF2B5EF4-FFF2-40B4-BE49-F238E27FC236}">
                <a16:creationId xmlns:a16="http://schemas.microsoft.com/office/drawing/2014/main" id="{5DE92D86-BFA0-4367-B455-A3431A0ECC98}"/>
              </a:ext>
            </a:extLst>
          </p:cNvPr>
          <p:cNvGraphicFramePr>
            <a:graphicFrameLocks/>
          </p:cNvGraphicFramePr>
          <p:nvPr/>
        </p:nvGraphicFramePr>
        <p:xfrm>
          <a:off x="4020185" y="2920364"/>
          <a:ext cx="4426585" cy="264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a:extLst>
              <a:ext uri="{FF2B5EF4-FFF2-40B4-BE49-F238E27FC236}">
                <a16:creationId xmlns:a16="http://schemas.microsoft.com/office/drawing/2014/main" id="{15B9AB9F-14FB-4A91-9D2B-1F22523AE201}"/>
              </a:ext>
            </a:extLst>
          </p:cNvPr>
          <p:cNvGraphicFramePr>
            <a:graphicFrameLocks/>
          </p:cNvGraphicFramePr>
          <p:nvPr/>
        </p:nvGraphicFramePr>
        <p:xfrm>
          <a:off x="7886700" y="2868930"/>
          <a:ext cx="4099560" cy="2624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743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97" y="1112796"/>
            <a:ext cx="11034917" cy="5188969"/>
          </a:xfrm>
        </p:spPr>
        <p:txBody>
          <a:bodyPr>
            <a:normAutofit/>
          </a:bodyPr>
          <a:lstStyle/>
          <a:p>
            <a:pPr>
              <a:lnSpc>
                <a:spcPct val="100000"/>
              </a:lnSpc>
              <a:spcAft>
                <a:spcPts val="600"/>
              </a:spcAft>
            </a:pPr>
            <a:r>
              <a:rPr lang="en-US" altLang="en-US" sz="2200" dirty="0">
                <a:solidFill>
                  <a:srgbClr val="003366"/>
                </a:solidFill>
              </a:rPr>
              <a:t>Organization and presentation of the special session 4.03: </a:t>
            </a:r>
            <a:r>
              <a:rPr lang="en-US" altLang="en-US" sz="2200" i="1" dirty="0">
                <a:solidFill>
                  <a:srgbClr val="003366"/>
                </a:solidFill>
              </a:rPr>
              <a:t>“Next Generation Space Systems: AESS GLUE” </a:t>
            </a:r>
            <a:r>
              <a:rPr lang="en-US" altLang="en-US" sz="2200" dirty="0">
                <a:solidFill>
                  <a:srgbClr val="003366"/>
                </a:solidFill>
              </a:rPr>
              <a:t>at IEEE Aerospace Conference 2024 (Big Sky, MT, March 2-9, 2024)</a:t>
            </a:r>
          </a:p>
          <a:p>
            <a:pPr>
              <a:lnSpc>
                <a:spcPct val="100000"/>
              </a:lnSpc>
              <a:spcAft>
                <a:spcPts val="600"/>
              </a:spcAft>
            </a:pPr>
            <a:r>
              <a:rPr lang="en-US" altLang="en-US" sz="2200" dirty="0">
                <a:solidFill>
                  <a:srgbClr val="003366"/>
                </a:solidFill>
              </a:rPr>
              <a:t>Organization and presentation of the special track: </a:t>
            </a:r>
            <a:r>
              <a:rPr lang="en-US" altLang="en-US" sz="2200" i="1" dirty="0">
                <a:solidFill>
                  <a:srgbClr val="003366"/>
                </a:solidFill>
              </a:rPr>
              <a:t>“Criteria and Technologies for the Development of a New Space Ecosystem (CASTAWAYS)” </a:t>
            </a:r>
            <a:r>
              <a:rPr lang="en-US" altLang="en-US" sz="2200" dirty="0">
                <a:solidFill>
                  <a:srgbClr val="003366"/>
                </a:solidFill>
              </a:rPr>
              <a:t>at IEEE </a:t>
            </a:r>
            <a:r>
              <a:rPr lang="en-US" altLang="en-US" sz="2200" dirty="0" err="1">
                <a:solidFill>
                  <a:srgbClr val="003366"/>
                </a:solidFill>
              </a:rPr>
              <a:t>MetroAeroSpace</a:t>
            </a:r>
            <a:r>
              <a:rPr lang="en-US" altLang="en-US" sz="2200" dirty="0">
                <a:solidFill>
                  <a:srgbClr val="003366"/>
                </a:solidFill>
              </a:rPr>
              <a:t> Workshop 2024 (Lublin, Poland, June 3-5, 2024).</a:t>
            </a:r>
          </a:p>
          <a:p>
            <a:pPr>
              <a:lnSpc>
                <a:spcPct val="100000"/>
              </a:lnSpc>
              <a:spcAft>
                <a:spcPts val="600"/>
              </a:spcAft>
            </a:pPr>
            <a:r>
              <a:rPr lang="en-US" altLang="en-US" sz="2200" dirty="0">
                <a:solidFill>
                  <a:srgbClr val="003366"/>
                </a:solidFill>
              </a:rPr>
              <a:t>Organization of the Summer School: </a:t>
            </a:r>
            <a:r>
              <a:rPr lang="en-US" altLang="en-US" sz="2200" i="1" dirty="0">
                <a:solidFill>
                  <a:srgbClr val="003366"/>
                </a:solidFill>
              </a:rPr>
              <a:t>“Frontier Technologies for Space 2.0 Communications”</a:t>
            </a:r>
            <a:r>
              <a:rPr lang="en-US" altLang="en-US" sz="2200" dirty="0">
                <a:solidFill>
                  <a:srgbClr val="003366"/>
                </a:solidFill>
              </a:rPr>
              <a:t>, organized online, September 2-6, 2024. </a:t>
            </a:r>
          </a:p>
          <a:p>
            <a:pPr>
              <a:lnSpc>
                <a:spcPct val="100000"/>
              </a:lnSpc>
              <a:spcAft>
                <a:spcPts val="600"/>
              </a:spcAft>
            </a:pPr>
            <a:r>
              <a:rPr lang="en-US" altLang="en-US" sz="2200" dirty="0">
                <a:solidFill>
                  <a:srgbClr val="003366"/>
                </a:solidFill>
              </a:rPr>
              <a:t>Spring panel meeting, organized online on June 11, 2024.</a:t>
            </a:r>
          </a:p>
        </p:txBody>
      </p:sp>
      <p:sp>
        <p:nvSpPr>
          <p:cNvPr id="5" name="Title 1">
            <a:extLst>
              <a:ext uri="{FF2B5EF4-FFF2-40B4-BE49-F238E27FC236}">
                <a16:creationId xmlns:a16="http://schemas.microsoft.com/office/drawing/2014/main" id="{12225748-2656-43CD-99CB-A4BA46524125}"/>
              </a:ext>
            </a:extLst>
          </p:cNvPr>
          <p:cNvSpPr>
            <a:spLocks noGrp="1"/>
          </p:cNvSpPr>
          <p:nvPr/>
        </p:nvSpPr>
        <p:spPr>
          <a:xfrm>
            <a:off x="125730" y="152095"/>
            <a:ext cx="10732770" cy="4879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chemeClr val="bg1"/>
                </a:solidFill>
              </a:rPr>
              <a:t>Glue Technologies for Space Syst. - Summary of Activities</a:t>
            </a:r>
          </a:p>
        </p:txBody>
      </p:sp>
      <p:sp>
        <p:nvSpPr>
          <p:cNvPr id="9" name="Slide Number Placeholder 8">
            <a:extLst>
              <a:ext uri="{FF2B5EF4-FFF2-40B4-BE49-F238E27FC236}">
                <a16:creationId xmlns:a16="http://schemas.microsoft.com/office/drawing/2014/main" id="{313B866C-20AC-4392-9A5B-D5527CA5A893}"/>
              </a:ext>
            </a:extLst>
          </p:cNvPr>
          <p:cNvSpPr>
            <a:spLocks noGrp="1"/>
          </p:cNvSpPr>
          <p:nvPr>
            <p:ph type="sldNum" sz="quarter" idx="12"/>
          </p:nvPr>
        </p:nvSpPr>
        <p:spPr/>
        <p:txBody>
          <a:bodyPr/>
          <a:lstStyle/>
          <a:p>
            <a:fld id="{DEAABB4B-B7FE-4F54-9EF3-4A934A90687F}" type="slidenum">
              <a:rPr lang="en-US" smtClean="0"/>
              <a:pPr/>
              <a:t>4</a:t>
            </a:fld>
            <a:endParaRPr lang="en-US"/>
          </a:p>
        </p:txBody>
      </p:sp>
    </p:spTree>
    <p:extLst>
      <p:ext uri="{BB962C8B-B14F-4D97-AF65-F5344CB8AC3E}">
        <p14:creationId xmlns:p14="http://schemas.microsoft.com/office/powerpoint/2010/main" val="399172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A4A4-2181-4BFF-9CCB-C0CB63B96583}"/>
              </a:ext>
            </a:extLst>
          </p:cNvPr>
          <p:cNvSpPr/>
          <p:nvPr/>
        </p:nvSpPr>
        <p:spPr>
          <a:xfrm>
            <a:off x="754685" y="894686"/>
            <a:ext cx="4919937" cy="646331"/>
          </a:xfrm>
          <a:prstGeom prst="rect">
            <a:avLst/>
          </a:prstGeom>
        </p:spPr>
        <p:txBody>
          <a:bodyPr wrap="none">
            <a:spAutoFit/>
          </a:bodyPr>
          <a:lstStyle/>
          <a:p>
            <a:r>
              <a:rPr lang="en-GB" sz="3600" b="1">
                <a:solidFill>
                  <a:srgbClr val="0C70AC"/>
                </a:solidFill>
              </a:rPr>
              <a:t>Research and Innovation</a:t>
            </a:r>
            <a:endParaRPr lang="en-GB" sz="3600">
              <a:solidFill>
                <a:srgbClr val="0C70AC"/>
              </a:solidFill>
            </a:endParaRPr>
          </a:p>
        </p:txBody>
      </p:sp>
      <p:sp>
        <p:nvSpPr>
          <p:cNvPr id="3" name="Content Placeholder 2">
            <a:extLst>
              <a:ext uri="{FF2B5EF4-FFF2-40B4-BE49-F238E27FC236}">
                <a16:creationId xmlns:a16="http://schemas.microsoft.com/office/drawing/2014/main" id="{28E828CF-758F-496D-D673-A0203F7C3962}"/>
              </a:ext>
            </a:extLst>
          </p:cNvPr>
          <p:cNvSpPr>
            <a:spLocks noGrp="1"/>
          </p:cNvSpPr>
          <p:nvPr>
            <p:ph idx="1"/>
          </p:nvPr>
        </p:nvSpPr>
        <p:spPr>
          <a:xfrm>
            <a:off x="606095" y="1541017"/>
            <a:ext cx="7063435" cy="4379723"/>
          </a:xfrm>
        </p:spPr>
        <p:txBody>
          <a:bodyPr>
            <a:normAutofit fontScale="92500" lnSpcReduction="20000"/>
          </a:bodyPr>
          <a:lstStyle/>
          <a:p>
            <a:pPr marL="263525" indent="-263525">
              <a:spcBef>
                <a:spcPts val="200"/>
              </a:spcBef>
              <a:spcAft>
                <a:spcPts val="200"/>
              </a:spcAft>
              <a:buFont typeface="Arial" panose="020B0604020202020204" pitchFamily="34" charset="0"/>
              <a:buNone/>
              <a:tabLst>
                <a:tab pos="263525" algn="l"/>
              </a:tabLst>
            </a:pPr>
            <a:r>
              <a:rPr lang="en-US" sz="2000">
                <a:solidFill>
                  <a:srgbClr val="0C70AC"/>
                </a:solidFill>
              </a:rPr>
              <a:t>1) 	</a:t>
            </a:r>
            <a:r>
              <a:rPr lang="en-US" sz="2000" b="1">
                <a:solidFill>
                  <a:srgbClr val="0C70AC"/>
                </a:solidFill>
              </a:rPr>
              <a:t>Broadband space transmissions:</a:t>
            </a:r>
          </a:p>
          <a:p>
            <a:pPr lvl="1">
              <a:spcBef>
                <a:spcPts val="200"/>
              </a:spcBef>
              <a:spcAft>
                <a:spcPts val="200"/>
              </a:spcAft>
            </a:pPr>
            <a:r>
              <a:rPr lang="en-US" sz="2000"/>
              <a:t>Multibeam satellites, EHF for satellite transmission</a:t>
            </a:r>
          </a:p>
          <a:p>
            <a:pPr lvl="1">
              <a:spcBef>
                <a:spcPts val="200"/>
              </a:spcBef>
              <a:spcAft>
                <a:spcPts val="200"/>
              </a:spcAft>
            </a:pPr>
            <a:r>
              <a:rPr lang="en-US" sz="2000"/>
              <a:t>Free-space optical links for IOL, optical satellites</a:t>
            </a:r>
          </a:p>
          <a:p>
            <a:pPr>
              <a:spcBef>
                <a:spcPts val="200"/>
              </a:spcBef>
              <a:spcAft>
                <a:spcPts val="200"/>
              </a:spcAft>
              <a:buFont typeface="Arial" panose="020B0604020202020204" pitchFamily="34" charset="0"/>
              <a:buNone/>
              <a:tabLst>
                <a:tab pos="263525" algn="l"/>
              </a:tabLst>
            </a:pPr>
            <a:r>
              <a:rPr lang="en-US" sz="2000">
                <a:solidFill>
                  <a:srgbClr val="0C70AC"/>
                </a:solidFill>
              </a:rPr>
              <a:t>2) 	</a:t>
            </a:r>
            <a:r>
              <a:rPr lang="en-US" sz="2000" b="1" err="1">
                <a:solidFill>
                  <a:srgbClr val="0C70AC"/>
                </a:solidFill>
              </a:rPr>
              <a:t>Softwarization</a:t>
            </a:r>
            <a:r>
              <a:rPr lang="en-US" sz="2000" b="1">
                <a:solidFill>
                  <a:srgbClr val="0C70AC"/>
                </a:solidFill>
              </a:rPr>
              <a:t> of Space networking:</a:t>
            </a:r>
          </a:p>
          <a:p>
            <a:pPr lvl="1">
              <a:spcBef>
                <a:spcPts val="200"/>
              </a:spcBef>
              <a:spcAft>
                <a:spcPts val="200"/>
              </a:spcAft>
            </a:pPr>
            <a:r>
              <a:rPr lang="en-US" sz="2000"/>
              <a:t>Software Defined Radio, Software Defined Networking, AI in the Space</a:t>
            </a:r>
          </a:p>
          <a:p>
            <a:pPr lvl="1">
              <a:spcBef>
                <a:spcPts val="200"/>
              </a:spcBef>
              <a:spcAft>
                <a:spcPts val="200"/>
              </a:spcAft>
            </a:pPr>
            <a:r>
              <a:rPr lang="en-US" sz="2000"/>
              <a:t>Cloud-RAN in the Space, Resource virtualization</a:t>
            </a:r>
          </a:p>
          <a:p>
            <a:pPr>
              <a:spcBef>
                <a:spcPts val="200"/>
              </a:spcBef>
              <a:spcAft>
                <a:spcPts val="200"/>
              </a:spcAft>
              <a:buFont typeface="Arial" panose="020B0604020202020204" pitchFamily="34" charset="0"/>
              <a:buNone/>
            </a:pPr>
            <a:r>
              <a:rPr lang="en-US" sz="2000">
                <a:solidFill>
                  <a:srgbClr val="0C70AC"/>
                </a:solidFill>
              </a:rPr>
              <a:t>3)	</a:t>
            </a:r>
            <a:r>
              <a:rPr lang="en-US" sz="2000" b="1">
                <a:solidFill>
                  <a:srgbClr val="0C70AC"/>
                </a:solidFill>
              </a:rPr>
              <a:t>Internet of Remote Things and Internet of Space Things:</a:t>
            </a:r>
          </a:p>
          <a:p>
            <a:pPr lvl="1">
              <a:spcBef>
                <a:spcPts val="200"/>
              </a:spcBef>
              <a:spcAft>
                <a:spcPts val="200"/>
              </a:spcAft>
            </a:pPr>
            <a:r>
              <a:rPr lang="en-US" sz="2000"/>
              <a:t>Using also small satellites and CubeSats;</a:t>
            </a:r>
          </a:p>
          <a:p>
            <a:pPr>
              <a:spcBef>
                <a:spcPts val="200"/>
              </a:spcBef>
              <a:spcAft>
                <a:spcPts val="200"/>
              </a:spcAft>
              <a:buFont typeface="Arial" panose="020B0604020202020204" pitchFamily="34" charset="0"/>
              <a:buNone/>
            </a:pPr>
            <a:r>
              <a:rPr lang="en-US" sz="2000">
                <a:solidFill>
                  <a:srgbClr val="0C70AC"/>
                </a:solidFill>
              </a:rPr>
              <a:t>4)	</a:t>
            </a:r>
            <a:r>
              <a:rPr lang="en-US" sz="2000" b="1">
                <a:solidFill>
                  <a:srgbClr val="0C70AC"/>
                </a:solidFill>
              </a:rPr>
              <a:t>Seamless integration of intelligent aerial networks and with cognitive and </a:t>
            </a:r>
            <a:r>
              <a:rPr lang="en-US" sz="2000" b="1" err="1">
                <a:solidFill>
                  <a:srgbClr val="0C70AC"/>
                </a:solidFill>
              </a:rPr>
              <a:t>softwarized</a:t>
            </a:r>
            <a:r>
              <a:rPr lang="en-US" sz="2000" b="1">
                <a:solidFill>
                  <a:srgbClr val="0C70AC"/>
                </a:solidFill>
              </a:rPr>
              <a:t> sky networks:</a:t>
            </a:r>
          </a:p>
          <a:p>
            <a:pPr lvl="1">
              <a:spcBef>
                <a:spcPts val="200"/>
              </a:spcBef>
              <a:spcAft>
                <a:spcPts val="200"/>
              </a:spcAft>
            </a:pPr>
            <a:r>
              <a:rPr lang="en-US" sz="2000"/>
              <a:t>Multi-layered integrated Terrestrial—Non-Terrestrial Networks (T-NTN) in the framework of “6G and beyond”</a:t>
            </a:r>
          </a:p>
          <a:p>
            <a:pPr>
              <a:spcBef>
                <a:spcPts val="200"/>
              </a:spcBef>
              <a:spcAft>
                <a:spcPts val="200"/>
              </a:spcAft>
              <a:buFont typeface="Arial" panose="020B0604020202020204" pitchFamily="34" charset="0"/>
              <a:buNone/>
            </a:pPr>
            <a:r>
              <a:rPr lang="en-US" sz="2000">
                <a:solidFill>
                  <a:srgbClr val="0C70AC"/>
                </a:solidFill>
              </a:rPr>
              <a:t>5)</a:t>
            </a:r>
            <a:r>
              <a:rPr lang="en-US" sz="2000" b="1">
                <a:solidFill>
                  <a:srgbClr val="0C70AC"/>
                </a:solidFill>
              </a:rPr>
              <a:t> Augmented 3D reality for manned exploration missions (e.g.: on Mars)</a:t>
            </a:r>
          </a:p>
          <a:p>
            <a:pPr lvl="1">
              <a:spcBef>
                <a:spcPts val="200"/>
              </a:spcBef>
              <a:spcAft>
                <a:spcPts val="200"/>
              </a:spcAft>
            </a:pPr>
            <a:r>
              <a:rPr lang="en-US" sz="2000"/>
              <a:t>Digital Twin for emulating extra-terrestrial environments.</a:t>
            </a:r>
          </a:p>
          <a:p>
            <a:pPr>
              <a:spcBef>
                <a:spcPts val="200"/>
              </a:spcBef>
              <a:spcAft>
                <a:spcPts val="200"/>
              </a:spcAft>
              <a:buFont typeface="Arial" panose="020B0604020202020204" pitchFamily="34" charset="0"/>
              <a:buNone/>
            </a:pPr>
            <a:r>
              <a:rPr lang="en-US" sz="2000">
                <a:solidFill>
                  <a:srgbClr val="0C70AC"/>
                </a:solidFill>
              </a:rPr>
              <a:t>6)</a:t>
            </a:r>
            <a:r>
              <a:rPr lang="en-US" sz="2000" b="1">
                <a:solidFill>
                  <a:srgbClr val="0C70AC"/>
                </a:solidFill>
              </a:rPr>
              <a:t> End-to-end system considerations for Space systems</a:t>
            </a:r>
            <a:endParaRPr lang="en-US" sz="2000">
              <a:solidFill>
                <a:srgbClr val="0C70AC"/>
              </a:solidFill>
            </a:endParaRPr>
          </a:p>
        </p:txBody>
      </p:sp>
      <p:sp>
        <p:nvSpPr>
          <p:cNvPr id="4" name="Title 1">
            <a:extLst>
              <a:ext uri="{FF2B5EF4-FFF2-40B4-BE49-F238E27FC236}">
                <a16:creationId xmlns:a16="http://schemas.microsoft.com/office/drawing/2014/main" id="{C91FA855-1CD3-E854-D20E-EFE348235753}"/>
              </a:ext>
            </a:extLst>
          </p:cNvPr>
          <p:cNvSpPr>
            <a:spLocks noGrp="1"/>
          </p:cNvSpPr>
          <p:nvPr/>
        </p:nvSpPr>
        <p:spPr>
          <a:xfrm>
            <a:off x="228601" y="72085"/>
            <a:ext cx="10138410"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Glue Technologies for Space Systems - 2024 EOY Report</a:t>
            </a:r>
          </a:p>
        </p:txBody>
      </p:sp>
      <p:sp>
        <p:nvSpPr>
          <p:cNvPr id="7" name="Content Placeholder 2">
            <a:extLst>
              <a:ext uri="{FF2B5EF4-FFF2-40B4-BE49-F238E27FC236}">
                <a16:creationId xmlns:a16="http://schemas.microsoft.com/office/drawing/2014/main" id="{C5E65BA0-2EBB-3DBD-3874-5904ECCAC9E1}"/>
              </a:ext>
            </a:extLst>
          </p:cNvPr>
          <p:cNvSpPr txBox="1">
            <a:spLocks/>
          </p:cNvSpPr>
          <p:nvPr/>
        </p:nvSpPr>
        <p:spPr>
          <a:xfrm>
            <a:off x="7886700" y="881381"/>
            <a:ext cx="3977640" cy="25247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tabLst>
                <a:tab pos="263525" algn="l"/>
              </a:tabLst>
            </a:pPr>
            <a:r>
              <a:rPr lang="en-US" sz="1800">
                <a:solidFill>
                  <a:srgbClr val="0C70AC"/>
                </a:solidFill>
              </a:rPr>
              <a:t>7) </a:t>
            </a:r>
            <a:r>
              <a:rPr lang="en-US" sz="1800" b="1">
                <a:solidFill>
                  <a:srgbClr val="0C70AC"/>
                </a:solidFill>
              </a:rPr>
              <a:t>Integrated communications, navigation and sensing</a:t>
            </a:r>
          </a:p>
          <a:p>
            <a:pPr marL="0" indent="0">
              <a:spcBef>
                <a:spcPts val="200"/>
              </a:spcBef>
              <a:spcAft>
                <a:spcPts val="200"/>
              </a:spcAft>
              <a:buNone/>
              <a:tabLst>
                <a:tab pos="263525" algn="l"/>
              </a:tabLst>
            </a:pPr>
            <a:r>
              <a:rPr lang="en-US" sz="1800">
                <a:solidFill>
                  <a:srgbClr val="0C70AC"/>
                </a:solidFill>
              </a:rPr>
              <a:t>8) </a:t>
            </a:r>
            <a:r>
              <a:rPr lang="en-US" sz="1800" b="1">
                <a:solidFill>
                  <a:srgbClr val="0C70AC"/>
                </a:solidFill>
              </a:rPr>
              <a:t>Advanced signal processing and data fusion techniques for Space applications</a:t>
            </a:r>
          </a:p>
          <a:p>
            <a:pPr marL="0" indent="0">
              <a:spcBef>
                <a:spcPts val="200"/>
              </a:spcBef>
              <a:spcAft>
                <a:spcPts val="200"/>
              </a:spcAft>
              <a:buNone/>
              <a:tabLst>
                <a:tab pos="263525" algn="l"/>
              </a:tabLst>
            </a:pPr>
            <a:r>
              <a:rPr lang="en-US" sz="1800">
                <a:solidFill>
                  <a:srgbClr val="0C70AC"/>
                </a:solidFill>
              </a:rPr>
              <a:t>9) </a:t>
            </a:r>
            <a:r>
              <a:rPr lang="en-US" sz="1800" b="1">
                <a:solidFill>
                  <a:srgbClr val="0C70AC"/>
                </a:solidFill>
              </a:rPr>
              <a:t>Interplanetary and extra-terrestrial networking</a:t>
            </a:r>
          </a:p>
          <a:p>
            <a:pPr lvl="1">
              <a:spcBef>
                <a:spcPts val="200"/>
              </a:spcBef>
              <a:spcAft>
                <a:spcPts val="200"/>
              </a:spcAft>
              <a:tabLst>
                <a:tab pos="263525" algn="l"/>
              </a:tabLst>
            </a:pPr>
            <a:r>
              <a:rPr lang="en-US" sz="1400"/>
              <a:t>Lunar communications</a:t>
            </a:r>
          </a:p>
          <a:p>
            <a:pPr lvl="1">
              <a:spcBef>
                <a:spcPts val="200"/>
              </a:spcBef>
              <a:spcAft>
                <a:spcPts val="200"/>
              </a:spcAft>
              <a:tabLst>
                <a:tab pos="263525" algn="l"/>
              </a:tabLst>
            </a:pPr>
            <a:r>
              <a:rPr lang="en-US" sz="1400"/>
              <a:t>Martian communications</a:t>
            </a:r>
          </a:p>
          <a:p>
            <a:pPr marL="0" indent="0">
              <a:spcBef>
                <a:spcPts val="200"/>
              </a:spcBef>
              <a:spcAft>
                <a:spcPts val="200"/>
              </a:spcAft>
              <a:buNone/>
              <a:tabLst>
                <a:tab pos="263525" algn="l"/>
              </a:tabLst>
            </a:pPr>
            <a:endParaRPr lang="en-US" sz="1800"/>
          </a:p>
          <a:p>
            <a:pPr marL="0" indent="0">
              <a:spcBef>
                <a:spcPts val="200"/>
              </a:spcBef>
              <a:spcAft>
                <a:spcPts val="200"/>
              </a:spcAft>
              <a:buNone/>
              <a:tabLst>
                <a:tab pos="263525" algn="l"/>
              </a:tabLst>
            </a:pPr>
            <a:endParaRPr lang="en-US" sz="1800"/>
          </a:p>
          <a:p>
            <a:pPr marL="457200" lvl="1" indent="0">
              <a:spcBef>
                <a:spcPts val="200"/>
              </a:spcBef>
              <a:spcAft>
                <a:spcPts val="200"/>
              </a:spcAft>
              <a:buNone/>
            </a:pPr>
            <a:endParaRPr lang="en-US" sz="1400"/>
          </a:p>
        </p:txBody>
      </p:sp>
      <p:pic>
        <p:nvPicPr>
          <p:cNvPr id="8" name="Immagine 1">
            <a:extLst>
              <a:ext uri="{FF2B5EF4-FFF2-40B4-BE49-F238E27FC236}">
                <a16:creationId xmlns:a16="http://schemas.microsoft.com/office/drawing/2014/main" id="{6428CAFD-C500-6988-8007-FB4E0027AE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75270" y="3296454"/>
            <a:ext cx="3646170" cy="2327106"/>
          </a:xfrm>
          <a:prstGeom prst="rect">
            <a:avLst/>
          </a:prstGeom>
          <a:noFill/>
          <a:ln>
            <a:noFill/>
          </a:ln>
        </p:spPr>
      </p:pic>
      <p:sp>
        <p:nvSpPr>
          <p:cNvPr id="10" name="TextBox 5">
            <a:extLst>
              <a:ext uri="{FF2B5EF4-FFF2-40B4-BE49-F238E27FC236}">
                <a16:creationId xmlns:a16="http://schemas.microsoft.com/office/drawing/2014/main" id="{1F3EED81-13B8-9B3B-06A2-B36046FC95FF}"/>
              </a:ext>
            </a:extLst>
          </p:cNvPr>
          <p:cNvSpPr txBox="1"/>
          <p:nvPr/>
        </p:nvSpPr>
        <p:spPr>
          <a:xfrm>
            <a:off x="3543300" y="5687546"/>
            <a:ext cx="6765716" cy="707886"/>
          </a:xfrm>
          <a:prstGeom prst="rect">
            <a:avLst/>
          </a:prstGeom>
          <a:ln>
            <a:solidFill>
              <a:srgbClr val="0C70A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000" b="1">
                <a:solidFill>
                  <a:srgbClr val="0C70AC"/>
                </a:solidFill>
              </a:rPr>
              <a:t>GLUE TECHNOLOGY </a:t>
            </a:r>
            <a:r>
              <a:rPr lang="it-IT" sz="2000">
                <a:solidFill>
                  <a:srgbClr val="0C70AC"/>
                </a:solidFill>
              </a:rPr>
              <a:t>is inside the Space-</a:t>
            </a:r>
            <a:r>
              <a:rPr lang="it-IT" sz="2000" err="1">
                <a:solidFill>
                  <a:srgbClr val="0C70AC"/>
                </a:solidFill>
              </a:rPr>
              <a:t>networked</a:t>
            </a:r>
            <a:r>
              <a:rPr lang="it-IT" sz="2000">
                <a:solidFill>
                  <a:srgbClr val="0C70AC"/>
                </a:solidFill>
              </a:rPr>
              <a:t> intelligence and the (true) seamless integration with terrestrial networks</a:t>
            </a:r>
            <a:endParaRPr lang="en-US" sz="2000">
              <a:solidFill>
                <a:srgbClr val="0C70AC"/>
              </a:solidFill>
            </a:endParaRPr>
          </a:p>
        </p:txBody>
      </p:sp>
      <p:sp>
        <p:nvSpPr>
          <p:cNvPr id="6" name="Slide Number Placeholder 5">
            <a:extLst>
              <a:ext uri="{FF2B5EF4-FFF2-40B4-BE49-F238E27FC236}">
                <a16:creationId xmlns:a16="http://schemas.microsoft.com/office/drawing/2014/main" id="{20D7F97F-2F6D-B460-0304-3481FCE8F120}"/>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5</a:t>
            </a:fld>
            <a:endParaRPr lang="en-US" sz="1200" dirty="0">
              <a:solidFill>
                <a:schemeClr val="tx1"/>
              </a:solidFill>
            </a:endParaRPr>
          </a:p>
        </p:txBody>
      </p:sp>
    </p:spTree>
    <p:extLst>
      <p:ext uri="{BB962C8B-B14F-4D97-AF65-F5344CB8AC3E}">
        <p14:creationId xmlns:p14="http://schemas.microsoft.com/office/powerpoint/2010/main" val="403176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A4A4-2181-4BFF-9CCB-C0CB63B96583}"/>
              </a:ext>
            </a:extLst>
          </p:cNvPr>
          <p:cNvSpPr/>
          <p:nvPr/>
        </p:nvSpPr>
        <p:spPr>
          <a:xfrm>
            <a:off x="754685" y="997556"/>
            <a:ext cx="5088957" cy="646331"/>
          </a:xfrm>
          <a:prstGeom prst="rect">
            <a:avLst/>
          </a:prstGeom>
        </p:spPr>
        <p:txBody>
          <a:bodyPr wrap="none">
            <a:spAutoFit/>
          </a:bodyPr>
          <a:lstStyle/>
          <a:p>
            <a:r>
              <a:rPr lang="en-GB" sz="3600" b="1">
                <a:solidFill>
                  <a:srgbClr val="0C70AC"/>
                </a:solidFill>
              </a:rPr>
              <a:t>Conference Contributions</a:t>
            </a:r>
            <a:endParaRPr lang="en-GB" sz="3600">
              <a:solidFill>
                <a:srgbClr val="0C70AC"/>
              </a:solidFill>
            </a:endParaRPr>
          </a:p>
        </p:txBody>
      </p:sp>
      <p:sp>
        <p:nvSpPr>
          <p:cNvPr id="3" name="Content Placeholder 2">
            <a:extLst>
              <a:ext uri="{FF2B5EF4-FFF2-40B4-BE49-F238E27FC236}">
                <a16:creationId xmlns:a16="http://schemas.microsoft.com/office/drawing/2014/main" id="{28E828CF-758F-496D-D673-A0203F7C3962}"/>
              </a:ext>
            </a:extLst>
          </p:cNvPr>
          <p:cNvSpPr>
            <a:spLocks noGrp="1"/>
          </p:cNvSpPr>
          <p:nvPr>
            <p:ph idx="1"/>
          </p:nvPr>
        </p:nvSpPr>
        <p:spPr>
          <a:xfrm>
            <a:off x="754685" y="1643887"/>
            <a:ext cx="10515600" cy="4712463"/>
          </a:xfrm>
        </p:spPr>
        <p:txBody>
          <a:bodyPr/>
          <a:lstStyle/>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Organization and presentation of the special session 4.03: “Next Generation Space Systems - AESS GLUE” at IEEE Aerospace Conference 2024 (2 presented papers)</a:t>
            </a:r>
            <a:r>
              <a:rPr lang="en-US" altLang="en-US" sz="2200" dirty="0">
                <a:solidFill>
                  <a:srgbClr val="003366"/>
                </a:solidFill>
                <a:latin typeface="Calibri" panose="020F0502020204030204"/>
              </a:rPr>
              <a:t>. </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Organization of the above-mentioned session also for the edition 2025.</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Chairing and co-chairing of the following sessions of IEEE Aerospace Conference (2024 and 2025 editions):</a:t>
            </a:r>
          </a:p>
          <a:p>
            <a:pPr lvl="1">
              <a:lnSpc>
                <a:spcPct val="100000"/>
              </a:lnSpc>
              <a:spcAft>
                <a:spcPts val="600"/>
              </a:spcAft>
              <a:defRPr/>
            </a:pPr>
            <a:r>
              <a:rPr lang="en-US" altLang="en-US" sz="1800" dirty="0">
                <a:solidFill>
                  <a:srgbClr val="003366"/>
                </a:solidFill>
                <a:latin typeface="Calibri" panose="020F0502020204030204"/>
              </a:rPr>
              <a:t>4.09</a:t>
            </a:r>
          </a:p>
          <a:p>
            <a:pPr lvl="1">
              <a:lnSpc>
                <a:spcPct val="100000"/>
              </a:lnSpc>
              <a:spcAft>
                <a:spcPts val="600"/>
              </a:spcAft>
              <a:defRPr/>
            </a:pPr>
            <a:r>
              <a:rPr kumimoji="0" lang="en-US" altLang="en-US" sz="1800" b="0" i="0" u="none" strike="noStrike" kern="1200" cap="none" spc="0" normalizeH="0" baseline="0" noProof="0" dirty="0">
                <a:ln>
                  <a:noFill/>
                </a:ln>
                <a:solidFill>
                  <a:srgbClr val="003366"/>
                </a:solidFill>
                <a:effectLst/>
                <a:uLnTx/>
                <a:uFillTx/>
                <a:latin typeface="Calibri" panose="020F0502020204030204"/>
                <a:ea typeface="+mn-ea"/>
                <a:cs typeface="+mn-cs"/>
              </a:rPr>
              <a:t>4.10</a:t>
            </a:r>
          </a:p>
          <a:p>
            <a:pPr lvl="1">
              <a:lnSpc>
                <a:spcPct val="100000"/>
              </a:lnSpc>
              <a:spcAft>
                <a:spcPts val="600"/>
              </a:spcAft>
              <a:defRPr/>
            </a:pPr>
            <a:r>
              <a:rPr lang="en-US" altLang="en-US" sz="1800" dirty="0">
                <a:solidFill>
                  <a:srgbClr val="003366"/>
                </a:solidFill>
                <a:latin typeface="Calibri" panose="020F0502020204030204"/>
              </a:rPr>
              <a:t>4.11</a:t>
            </a:r>
            <a:r>
              <a:rPr kumimoji="0" lang="en-US" altLang="en-US" sz="1800" b="0" i="0" u="none" strike="noStrike" kern="1200" cap="none" spc="0" normalizeH="0" baseline="0" noProof="0" dirty="0">
                <a:ln>
                  <a:noFill/>
                </a:ln>
                <a:solidFill>
                  <a:srgbClr val="003366"/>
                </a:solidFill>
                <a:effectLst/>
                <a:uLnTx/>
                <a:uFillTx/>
                <a:latin typeface="Calibri" panose="020F0502020204030204"/>
                <a:ea typeface="+mn-ea"/>
                <a:cs typeface="+mn-cs"/>
              </a:rPr>
              <a:t> </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Organization and presentation of the special track </a:t>
            </a:r>
            <a:r>
              <a:rPr lang="en-US" altLang="en-US" sz="2200" i="1" dirty="0">
                <a:solidFill>
                  <a:srgbClr val="003366"/>
                </a:solidFill>
              </a:rPr>
              <a:t>“Criteria and Technologies for the Development of a New Space Ecosystem (CASTAWAYS)”</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at the IEEE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MetroAeroSpace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Workshop 2024 (Lublin, Poland, 3-5 June 2024) (6 presented papers).</a:t>
            </a:r>
          </a:p>
        </p:txBody>
      </p:sp>
      <p:sp>
        <p:nvSpPr>
          <p:cNvPr id="4" name="Title 1">
            <a:extLst>
              <a:ext uri="{FF2B5EF4-FFF2-40B4-BE49-F238E27FC236}">
                <a16:creationId xmlns:a16="http://schemas.microsoft.com/office/drawing/2014/main" id="{C91FA855-1CD3-E854-D20E-EFE348235753}"/>
              </a:ext>
            </a:extLst>
          </p:cNvPr>
          <p:cNvSpPr>
            <a:spLocks noGrp="1"/>
          </p:cNvSpPr>
          <p:nvPr/>
        </p:nvSpPr>
        <p:spPr>
          <a:xfrm>
            <a:off x="160021" y="72085"/>
            <a:ext cx="10435590"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Glue Technologies for Space Systems - 2024 EOY Report</a:t>
            </a:r>
          </a:p>
        </p:txBody>
      </p:sp>
      <p:sp>
        <p:nvSpPr>
          <p:cNvPr id="6" name="Slide Number Placeholder 5">
            <a:extLst>
              <a:ext uri="{FF2B5EF4-FFF2-40B4-BE49-F238E27FC236}">
                <a16:creationId xmlns:a16="http://schemas.microsoft.com/office/drawing/2014/main" id="{A0D0A639-A846-D6D4-46D3-85DC8C028FD1}"/>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6</a:t>
            </a:fld>
            <a:endParaRPr lang="en-US" sz="1200" dirty="0">
              <a:solidFill>
                <a:schemeClr val="tx1"/>
              </a:solidFill>
            </a:endParaRPr>
          </a:p>
        </p:txBody>
      </p:sp>
    </p:spTree>
    <p:extLst>
      <p:ext uri="{BB962C8B-B14F-4D97-AF65-F5344CB8AC3E}">
        <p14:creationId xmlns:p14="http://schemas.microsoft.com/office/powerpoint/2010/main" val="385200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A4A4-2181-4BFF-9CCB-C0CB63B96583}"/>
              </a:ext>
            </a:extLst>
          </p:cNvPr>
          <p:cNvSpPr/>
          <p:nvPr/>
        </p:nvSpPr>
        <p:spPr>
          <a:xfrm>
            <a:off x="754685" y="997556"/>
            <a:ext cx="4215641" cy="646331"/>
          </a:xfrm>
          <a:prstGeom prst="rect">
            <a:avLst/>
          </a:prstGeom>
        </p:spPr>
        <p:txBody>
          <a:bodyPr wrap="none">
            <a:spAutoFit/>
          </a:bodyPr>
          <a:lstStyle/>
          <a:p>
            <a:r>
              <a:rPr lang="en-GB" sz="3600" b="1">
                <a:solidFill>
                  <a:srgbClr val="0C70AC"/>
                </a:solidFill>
              </a:rPr>
              <a:t>Publication Activities</a:t>
            </a:r>
            <a:endParaRPr lang="en-GB" sz="3600">
              <a:solidFill>
                <a:srgbClr val="0C70AC"/>
              </a:solidFill>
            </a:endParaRPr>
          </a:p>
        </p:txBody>
      </p:sp>
      <p:sp>
        <p:nvSpPr>
          <p:cNvPr id="3" name="Content Placeholder 2">
            <a:extLst>
              <a:ext uri="{FF2B5EF4-FFF2-40B4-BE49-F238E27FC236}">
                <a16:creationId xmlns:a16="http://schemas.microsoft.com/office/drawing/2014/main" id="{28E828CF-758F-496D-D673-A0203F7C3962}"/>
              </a:ext>
            </a:extLst>
          </p:cNvPr>
          <p:cNvSpPr>
            <a:spLocks noGrp="1"/>
          </p:cNvSpPr>
          <p:nvPr>
            <p:ph idx="1"/>
          </p:nvPr>
        </p:nvSpPr>
        <p:spPr>
          <a:xfrm>
            <a:off x="754684" y="1643887"/>
            <a:ext cx="11029645" cy="4951223"/>
          </a:xfrm>
        </p:spPr>
        <p:txBody>
          <a:bodyPr>
            <a:normAutofit fontScale="77500" lnSpcReduction="20000"/>
          </a:bodyPr>
          <a:lstStyle/>
          <a:p>
            <a:pPr marL="0" indent="0">
              <a:lnSpc>
                <a:spcPct val="100000"/>
              </a:lnSpc>
              <a:spcAft>
                <a:spcPts val="600"/>
              </a:spcAft>
              <a:buNone/>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The following conference papers with the acknowledgment of the “Glue-Tech” technical panel have been published in 2024:</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L.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Valcarenghi</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C. Sacchi et al., "5G New Radio Techniques for 3D Networks in Connection-critical Scenarios," 2024 IEEE Aerospace Conference, Big Sky, MT, USA, March 2024, pp. 1-9.</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H. B.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Tsegaye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and C. Sacchi, "MEC-based Experimental Framework for Service Availability in 3D Non-Terrestrial Networks," 2024 IEEE Aerospace Conference, Big Sky, MT, USA, March 2024, pp. 1-10.</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T. F. Rahman, V.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Marojevic</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and C. Sacchi, "An Advanced MIMO Multicarrier Framework for NTN-Based 5G Broadcast/Multicast Transmissions," 2024 11th International Workshop on Metrology for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AeroSpace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MetroAeroSpace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Lublin, Poland, June 2024, pp. 321-326.</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H. B.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Tsegaye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and C. Sacchi, "Graph Neural Network-based C-RAN Monitoring for Beyond 5G Non-Terrestrial Networks," 2024 11th International Workshop on Metrology for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AeroSpace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MetroAeroSpace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Lublin, Poland, June 2024, pp. 338-343.</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D.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Darsena</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G.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Gelli</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I.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Iudice</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and F. Verde, "A Hybrid NOMA-OMA Scheme for Inter-Plane Intersatellite Communications in Massive LEO Constellations," in IEEE Transactions on Vehicular Technology, 2024, </a:t>
            </a:r>
            <a:r>
              <a:rPr kumimoji="0" lang="en-US" altLang="en-US" sz="2200" b="0" i="0" u="none" strike="noStrike" kern="1200" cap="none" spc="0" normalizeH="0" baseline="0" noProof="0" dirty="0" err="1">
                <a:ln>
                  <a:noFill/>
                </a:ln>
                <a:solidFill>
                  <a:srgbClr val="003366"/>
                </a:solidFill>
                <a:effectLst/>
                <a:uLnTx/>
                <a:uFillTx/>
                <a:latin typeface="Calibri" panose="020F0502020204030204"/>
                <a:ea typeface="+mn-ea"/>
                <a:cs typeface="+mn-cs"/>
              </a:rPr>
              <a:t>doi</a:t>
            </a: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 10.1109/TVT.2024.3432170.</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Y. M. </a:t>
            </a:r>
            <a:r>
              <a:rPr lang="en-US" altLang="en-US" sz="2200" dirty="0" err="1">
                <a:solidFill>
                  <a:srgbClr val="003366"/>
                </a:solidFill>
                <a:latin typeface="Calibri" panose="020F0502020204030204"/>
              </a:rPr>
              <a:t>Worku</a:t>
            </a:r>
            <a:r>
              <a:rPr lang="en-US" altLang="en-US" sz="2200" dirty="0">
                <a:solidFill>
                  <a:srgbClr val="003366"/>
                </a:solidFill>
                <a:latin typeface="Calibri" panose="020F0502020204030204"/>
              </a:rPr>
              <a:t>, P. M. </a:t>
            </a:r>
            <a:r>
              <a:rPr lang="en-US" altLang="en-US" sz="2200" dirty="0" err="1">
                <a:solidFill>
                  <a:srgbClr val="003366"/>
                </a:solidFill>
                <a:latin typeface="Calibri" panose="020F0502020204030204"/>
              </a:rPr>
              <a:t>Tshakwanda</a:t>
            </a:r>
            <a:r>
              <a:rPr lang="en-US" altLang="en-US" sz="2200" dirty="0">
                <a:solidFill>
                  <a:srgbClr val="003366"/>
                </a:solidFill>
                <a:latin typeface="Calibri" panose="020F0502020204030204"/>
              </a:rPr>
              <a:t>, H.B. </a:t>
            </a:r>
            <a:r>
              <a:rPr lang="en-US" altLang="en-US" sz="2200" dirty="0" err="1">
                <a:solidFill>
                  <a:srgbClr val="003366"/>
                </a:solidFill>
                <a:latin typeface="Calibri" panose="020F0502020204030204"/>
              </a:rPr>
              <a:t>Tsegaye</a:t>
            </a:r>
            <a:r>
              <a:rPr lang="en-US" altLang="en-US" sz="2200" dirty="0">
                <a:solidFill>
                  <a:srgbClr val="003366"/>
                </a:solidFill>
                <a:latin typeface="Calibri" panose="020F0502020204030204"/>
              </a:rPr>
              <a:t>, C. </a:t>
            </a:r>
            <a:r>
              <a:rPr lang="en-US" altLang="en-US" sz="2200" dirty="0" err="1">
                <a:solidFill>
                  <a:srgbClr val="003366"/>
                </a:solidFill>
                <a:latin typeface="Calibri" panose="020F0502020204030204"/>
              </a:rPr>
              <a:t>Christodoulu</a:t>
            </a:r>
            <a:r>
              <a:rPr lang="en-US" altLang="en-US" sz="2200" dirty="0">
                <a:solidFill>
                  <a:srgbClr val="003366"/>
                </a:solidFill>
                <a:latin typeface="Calibri" panose="020F0502020204030204"/>
              </a:rPr>
              <a:t>, M. </a:t>
            </a:r>
            <a:r>
              <a:rPr lang="en-US" altLang="en-US" sz="2200" dirty="0" err="1">
                <a:solidFill>
                  <a:srgbClr val="003366"/>
                </a:solidFill>
                <a:latin typeface="Calibri" panose="020F0502020204030204"/>
              </a:rPr>
              <a:t>Devetsikiotis</a:t>
            </a:r>
            <a:r>
              <a:rPr lang="en-US" altLang="en-US" sz="2200" dirty="0">
                <a:solidFill>
                  <a:srgbClr val="003366"/>
                </a:solidFill>
                <a:latin typeface="Calibri" panose="020F0502020204030204"/>
              </a:rPr>
              <a:t>, C. Sacchi, “Blockchain-Enhanced Security for LEO Satellite Firmware Updates in Beyond-5G NTN Networks”, IEEE CAMAD Conference, Athens (GR), 21-24 October 2024, paper accepted, in press.</a:t>
            </a: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a:lnSpc>
                <a:spcPct val="100000"/>
              </a:lnSpc>
              <a:spcAft>
                <a:spcPts val="600"/>
              </a:spcAft>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a:lnSpc>
                <a:spcPct val="100000"/>
              </a:lnSpc>
              <a:spcAft>
                <a:spcPts val="600"/>
              </a:spcAft>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a:lnSpc>
                <a:spcPct val="100000"/>
              </a:lnSpc>
              <a:spcAft>
                <a:spcPts val="600"/>
              </a:spcAft>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a:lnSpc>
                <a:spcPct val="100000"/>
              </a:lnSpc>
              <a:spcAft>
                <a:spcPts val="600"/>
              </a:spcAft>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a:lnSpc>
                <a:spcPct val="100000"/>
              </a:lnSpc>
              <a:spcAft>
                <a:spcPts val="600"/>
              </a:spcAft>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a:lnSpc>
                <a:spcPct val="100000"/>
              </a:lnSpc>
              <a:spcAft>
                <a:spcPts val="600"/>
              </a:spcAft>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marL="0" lvl="0" indent="0">
              <a:lnSpc>
                <a:spcPct val="100000"/>
              </a:lnSpc>
              <a:spcAft>
                <a:spcPts val="600"/>
              </a:spcAft>
              <a:buNone/>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a:p>
            <a:pPr marL="0" lvl="0" indent="0">
              <a:lnSpc>
                <a:spcPct val="100000"/>
              </a:lnSpc>
              <a:spcAft>
                <a:spcPts val="600"/>
              </a:spcAft>
              <a:buNone/>
              <a:defRPr/>
            </a:pP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91FA855-1CD3-E854-D20E-EFE348235753}"/>
              </a:ext>
            </a:extLst>
          </p:cNvPr>
          <p:cNvSpPr>
            <a:spLocks noGrp="1"/>
          </p:cNvSpPr>
          <p:nvPr/>
        </p:nvSpPr>
        <p:spPr>
          <a:xfrm>
            <a:off x="377495" y="83515"/>
            <a:ext cx="10138105"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Glue Technologies for Space Systems - 2024 EOY Report</a:t>
            </a:r>
          </a:p>
        </p:txBody>
      </p:sp>
      <p:sp>
        <p:nvSpPr>
          <p:cNvPr id="6" name="Slide Number Placeholder 5">
            <a:extLst>
              <a:ext uri="{FF2B5EF4-FFF2-40B4-BE49-F238E27FC236}">
                <a16:creationId xmlns:a16="http://schemas.microsoft.com/office/drawing/2014/main" id="{5B9FFD6C-4A42-1AA3-34CF-67142ADBCB4E}"/>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7</a:t>
            </a:fld>
            <a:endParaRPr lang="en-US" sz="1200" dirty="0">
              <a:solidFill>
                <a:schemeClr val="tx1"/>
              </a:solidFill>
            </a:endParaRPr>
          </a:p>
        </p:txBody>
      </p:sp>
    </p:spTree>
    <p:extLst>
      <p:ext uri="{BB962C8B-B14F-4D97-AF65-F5344CB8AC3E}">
        <p14:creationId xmlns:p14="http://schemas.microsoft.com/office/powerpoint/2010/main" val="378401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A4A4-2181-4BFF-9CCB-C0CB63B96583}"/>
              </a:ext>
            </a:extLst>
          </p:cNvPr>
          <p:cNvSpPr/>
          <p:nvPr/>
        </p:nvSpPr>
        <p:spPr>
          <a:xfrm>
            <a:off x="754685" y="997556"/>
            <a:ext cx="4064639" cy="646331"/>
          </a:xfrm>
          <a:prstGeom prst="rect">
            <a:avLst/>
          </a:prstGeom>
        </p:spPr>
        <p:txBody>
          <a:bodyPr wrap="none">
            <a:spAutoFit/>
          </a:bodyPr>
          <a:lstStyle/>
          <a:p>
            <a:r>
              <a:rPr lang="en-GB" sz="3600" b="1">
                <a:solidFill>
                  <a:srgbClr val="0C70AC"/>
                </a:solidFill>
              </a:rPr>
              <a:t>Education Activities</a:t>
            </a:r>
            <a:endParaRPr lang="en-GB" sz="3600">
              <a:solidFill>
                <a:srgbClr val="0C70AC"/>
              </a:solidFill>
            </a:endParaRPr>
          </a:p>
        </p:txBody>
      </p:sp>
      <p:sp>
        <p:nvSpPr>
          <p:cNvPr id="3" name="Content Placeholder 2">
            <a:extLst>
              <a:ext uri="{FF2B5EF4-FFF2-40B4-BE49-F238E27FC236}">
                <a16:creationId xmlns:a16="http://schemas.microsoft.com/office/drawing/2014/main" id="{28E828CF-758F-496D-D673-A0203F7C3962}"/>
              </a:ext>
            </a:extLst>
          </p:cNvPr>
          <p:cNvSpPr>
            <a:spLocks noGrp="1"/>
          </p:cNvSpPr>
          <p:nvPr>
            <p:ph idx="1"/>
          </p:nvPr>
        </p:nvSpPr>
        <p:spPr>
          <a:xfrm>
            <a:off x="754684" y="1643887"/>
            <a:ext cx="11109656" cy="893573"/>
          </a:xfrm>
        </p:spPr>
        <p:txBody>
          <a:bodyPr/>
          <a:lstStyle/>
          <a:p>
            <a:pPr>
              <a:lnSpc>
                <a:spcPct val="100000"/>
              </a:lnSpc>
              <a:spcAft>
                <a:spcPts val="600"/>
              </a:spcAft>
            </a:pPr>
            <a:r>
              <a:rPr lang="en-US" altLang="en-US" sz="2200" dirty="0">
                <a:solidFill>
                  <a:srgbClr val="003366"/>
                </a:solidFill>
              </a:rPr>
              <a:t>Organization of the Summer School: </a:t>
            </a:r>
            <a:r>
              <a:rPr lang="en-US" altLang="en-US" sz="2200" i="1" dirty="0">
                <a:solidFill>
                  <a:srgbClr val="003366"/>
                </a:solidFill>
              </a:rPr>
              <a:t>“Frontier Technologies for Space 2.0 Communications”</a:t>
            </a:r>
            <a:r>
              <a:rPr lang="en-US" altLang="en-US" sz="2200" dirty="0">
                <a:solidFill>
                  <a:srgbClr val="003366"/>
                </a:solidFill>
              </a:rPr>
              <a:t> (IV edition), organized online, September 2-6, 2024, endorsed by AESS (35 attending students):</a:t>
            </a:r>
          </a:p>
        </p:txBody>
      </p:sp>
      <p:sp>
        <p:nvSpPr>
          <p:cNvPr id="4" name="Title 1">
            <a:extLst>
              <a:ext uri="{FF2B5EF4-FFF2-40B4-BE49-F238E27FC236}">
                <a16:creationId xmlns:a16="http://schemas.microsoft.com/office/drawing/2014/main" id="{C91FA855-1CD3-E854-D20E-EFE348235753}"/>
              </a:ext>
            </a:extLst>
          </p:cNvPr>
          <p:cNvSpPr>
            <a:spLocks noGrp="1"/>
          </p:cNvSpPr>
          <p:nvPr/>
        </p:nvSpPr>
        <p:spPr>
          <a:xfrm>
            <a:off x="240030" y="72085"/>
            <a:ext cx="10847070"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Glue Technologies for Space Systems - 2024 EOY Report</a:t>
            </a:r>
          </a:p>
        </p:txBody>
      </p:sp>
      <p:sp>
        <p:nvSpPr>
          <p:cNvPr id="6" name="CasellaDiTesto 5">
            <a:extLst>
              <a:ext uri="{FF2B5EF4-FFF2-40B4-BE49-F238E27FC236}">
                <a16:creationId xmlns:a16="http://schemas.microsoft.com/office/drawing/2014/main" id="{6F4C02A7-3BB3-B0E0-341B-1CCC708123C4}"/>
              </a:ext>
            </a:extLst>
          </p:cNvPr>
          <p:cNvSpPr txBox="1"/>
          <p:nvPr/>
        </p:nvSpPr>
        <p:spPr>
          <a:xfrm>
            <a:off x="4994910" y="2457450"/>
            <a:ext cx="2868930" cy="2862322"/>
          </a:xfrm>
          <a:prstGeom prst="rect">
            <a:avLst/>
          </a:prstGeom>
          <a:noFill/>
        </p:spPr>
        <p:txBody>
          <a:bodyPr wrap="square" rtlCol="0">
            <a:spAutoFit/>
          </a:bodyPr>
          <a:lstStyle/>
          <a:p>
            <a:pPr marL="0" indent="0">
              <a:buNone/>
            </a:pP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it-IT" sz="1200" b="1" dirty="0">
                <a:latin typeface="Calibri" panose="020F0502020204030204" pitchFamily="34" charset="0"/>
                <a:ea typeface="Calibri" panose="020F0502020204030204" pitchFamily="34" charset="0"/>
                <a:cs typeface="Arial" panose="020B0604020202020204" pitchFamily="34" charset="0"/>
              </a:rPr>
              <a:t>SECOND </a:t>
            </a:r>
            <a:r>
              <a:rPr lang="en-US" sz="1200" b="1" dirty="0">
                <a:effectLst/>
                <a:latin typeface="Calibri" panose="020F0502020204030204" pitchFamily="34" charset="0"/>
                <a:ea typeface="Calibri" panose="020F0502020204030204" pitchFamily="34" charset="0"/>
                <a:cs typeface="Arial" panose="020B0604020202020204" pitchFamily="34" charset="0"/>
              </a:rPr>
              <a:t>DAY: September 3, 2024</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9.00 a.m. – 12.00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Space </a:t>
            </a:r>
            <a:r>
              <a:rPr lang="en-US" sz="1200" i="1" dirty="0" err="1">
                <a:effectLst/>
                <a:latin typeface="Calibri" panose="020F0502020204030204" pitchFamily="34" charset="0"/>
                <a:ea typeface="Calibri" panose="020F0502020204030204" pitchFamily="34" charset="0"/>
                <a:cs typeface="Arial" panose="020B0604020202020204" pitchFamily="34" charset="0"/>
              </a:rPr>
              <a:t>Softwarization</a:t>
            </a:r>
            <a:r>
              <a:rPr lang="en-US" sz="1200" i="1" dirty="0">
                <a:effectLst/>
                <a:latin typeface="Calibri" panose="020F0502020204030204" pitchFamily="34" charset="0"/>
                <a:ea typeface="Calibri" panose="020F0502020204030204" pitchFamily="34" charset="0"/>
                <a:cs typeface="Arial" panose="020B0604020202020204" pitchFamily="34" charset="0"/>
              </a:rPr>
              <a:t>: from Physical Layer to Services: a new paradigmatic vision of Space networks (Fabrizio </a:t>
            </a:r>
            <a:r>
              <a:rPr lang="en-US" sz="1200" i="1" dirty="0" err="1">
                <a:effectLst/>
                <a:latin typeface="Calibri" panose="020F0502020204030204" pitchFamily="34" charset="0"/>
                <a:ea typeface="Calibri" panose="020F0502020204030204" pitchFamily="34" charset="0"/>
                <a:cs typeface="Arial" panose="020B0604020202020204" pitchFamily="34" charset="0"/>
              </a:rPr>
              <a:t>Granelli</a:t>
            </a:r>
            <a:r>
              <a:rPr lang="en-US" sz="1200" i="1" dirty="0">
                <a:effectLst/>
                <a:latin typeface="Calibri" panose="020F0502020204030204" pitchFamily="34" charset="0"/>
                <a:ea typeface="Calibri" panose="020F0502020204030204" pitchFamily="34" charset="0"/>
                <a:cs typeface="Arial" panose="020B0604020202020204" pitchFamily="34" charset="0"/>
              </a:rPr>
              <a:t>, Claudio Sacchi</a:t>
            </a:r>
            <a:r>
              <a:rPr lang="it-IT" sz="1200" i="1" dirty="0">
                <a:effectLst/>
                <a:latin typeface="Calibri" panose="020F0502020204030204" pitchFamily="34" charset="0"/>
                <a:ea typeface="Calibri" panose="020F0502020204030204" pitchFamily="34" charset="0"/>
                <a:cs typeface="Arial" panose="020B0604020202020204" pitchFamily="34" charset="0"/>
              </a:rPr>
              <a:t>, University of Trento, Trento,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it-IT" sz="1200" i="1" dirty="0">
                <a:effectLst/>
                <a:latin typeface="Calibri" panose="020F0502020204030204" pitchFamily="34" charset="0"/>
                <a:ea typeface="Calibri" panose="020F0502020204030204" pitchFamily="34" charset="0"/>
                <a:cs typeface="Arial" panose="020B0604020202020204" pitchFamily="34" charset="0"/>
              </a:rPr>
              <a:t>, Alessandro Guidotti, CNIT,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en-US" sz="1200" i="1" dirty="0">
                <a:effectLst/>
                <a:latin typeface="Calibri" panose="020F0502020204030204" pitchFamily="34"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u="sng"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3.00 p.m. – 6.00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EHF for Satellite Communications: the latest developments and experimentations (</a:t>
            </a:r>
            <a:r>
              <a:rPr lang="en-US" sz="1200" i="1" dirty="0" err="1">
                <a:effectLst/>
                <a:latin typeface="Calibri" panose="020F0502020204030204" pitchFamily="34" charset="0"/>
                <a:ea typeface="Calibri" panose="020F0502020204030204" pitchFamily="34" charset="0"/>
                <a:cs typeface="Arial" panose="020B0604020202020204" pitchFamily="34" charset="0"/>
              </a:rPr>
              <a:t>Giorgia</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Parca</a:t>
            </a:r>
            <a:r>
              <a:rPr lang="en-US" sz="1200" i="1" dirty="0">
                <a:effectLst/>
                <a:latin typeface="Calibri" panose="020F0502020204030204" pitchFamily="34" charset="0"/>
                <a:ea typeface="Calibri" panose="020F0502020204030204" pitchFamily="34" charset="0"/>
                <a:cs typeface="Arial" panose="020B0604020202020204" pitchFamily="34" charset="0"/>
              </a:rPr>
              <a:t>, Giuseppe </a:t>
            </a:r>
            <a:r>
              <a:rPr lang="en-US" sz="1200" i="1" dirty="0" err="1">
                <a:effectLst/>
                <a:latin typeface="Calibri" panose="020F0502020204030204" pitchFamily="34" charset="0"/>
                <a:ea typeface="Calibri" panose="020F0502020204030204" pitchFamily="34" charset="0"/>
                <a:cs typeface="Arial" panose="020B0604020202020204" pitchFamily="34" charset="0"/>
              </a:rPr>
              <a:t>Codispoti</a:t>
            </a:r>
            <a:r>
              <a:rPr lang="en-US" sz="1200" i="1" dirty="0">
                <a:effectLst/>
                <a:latin typeface="Calibri" panose="020F0502020204030204" pitchFamily="34" charset="0"/>
                <a:ea typeface="Calibri" panose="020F0502020204030204" pitchFamily="34" charset="0"/>
                <a:cs typeface="Arial" panose="020B0604020202020204" pitchFamily="34" charset="0"/>
              </a:rPr>
              <a:t>,</a:t>
            </a:r>
            <a:r>
              <a:rPr lang="it-IT" sz="1200" i="1" dirty="0">
                <a:effectLst/>
                <a:latin typeface="Calibri" panose="020F0502020204030204" pitchFamily="34" charset="0"/>
                <a:ea typeface="Calibri" panose="020F0502020204030204" pitchFamily="34" charset="0"/>
                <a:cs typeface="Arial" panose="020B0604020202020204" pitchFamily="34" charset="0"/>
              </a:rPr>
              <a:t> </a:t>
            </a:r>
            <a:r>
              <a:rPr lang="it-IT" sz="1200" i="1" dirty="0" err="1">
                <a:effectLst/>
                <a:latin typeface="Calibri" panose="020F0502020204030204" pitchFamily="34" charset="0"/>
                <a:ea typeface="Calibri" panose="020F0502020204030204" pitchFamily="34" charset="0"/>
                <a:cs typeface="Arial" panose="020B0604020202020204" pitchFamily="34" charset="0"/>
              </a:rPr>
              <a:t>Italian</a:t>
            </a:r>
            <a:r>
              <a:rPr lang="it-IT" sz="1200" i="1" dirty="0">
                <a:effectLst/>
                <a:latin typeface="Calibri" panose="020F0502020204030204" pitchFamily="34" charset="0"/>
                <a:ea typeface="Calibri" panose="020F0502020204030204" pitchFamily="34" charset="0"/>
                <a:cs typeface="Arial" panose="020B0604020202020204" pitchFamily="34" charset="0"/>
              </a:rPr>
              <a:t> Space Agency – ASI, Rome,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it-IT" sz="1200" i="1" dirty="0">
                <a:effectLst/>
                <a:latin typeface="Calibri" panose="020F0502020204030204" pitchFamily="34" charset="0"/>
                <a:ea typeface="Calibri" panose="020F0502020204030204" pitchFamily="34" charset="0"/>
                <a:cs typeface="Arial" panose="020B0604020202020204" pitchFamily="34" charset="0"/>
              </a:rPr>
              <a:t>,</a:t>
            </a:r>
            <a:r>
              <a:rPr lang="en-US" sz="1200" i="1" dirty="0">
                <a:effectLst/>
                <a:latin typeface="Calibri" panose="020F0502020204030204" pitchFamily="34" charset="0"/>
                <a:ea typeface="Calibri" panose="020F0502020204030204" pitchFamily="34" charset="0"/>
                <a:cs typeface="Arial" panose="020B0604020202020204" pitchFamily="34" charset="0"/>
              </a:rPr>
              <a:t> Tommaso Rossi</a:t>
            </a:r>
            <a:r>
              <a:rPr lang="it-IT" sz="1200" i="1" dirty="0">
                <a:effectLst/>
                <a:latin typeface="Calibri" panose="020F0502020204030204" pitchFamily="34" charset="0"/>
                <a:ea typeface="Calibri" panose="020F0502020204030204" pitchFamily="34" charset="0"/>
                <a:cs typeface="Arial" panose="020B0604020202020204" pitchFamily="34" charset="0"/>
              </a:rPr>
              <a:t>, University of </a:t>
            </a:r>
            <a:r>
              <a:rPr lang="it-IT" sz="1200" i="1" dirty="0" err="1">
                <a:effectLst/>
                <a:latin typeface="Calibri" panose="020F0502020204030204" pitchFamily="34" charset="0"/>
                <a:ea typeface="Calibri" panose="020F0502020204030204" pitchFamily="34" charset="0"/>
                <a:cs typeface="Arial" panose="020B0604020202020204" pitchFamily="34" charset="0"/>
              </a:rPr>
              <a:t>Rome”Tor</a:t>
            </a:r>
            <a:r>
              <a:rPr lang="it-IT" sz="1200" i="1" dirty="0">
                <a:effectLst/>
                <a:latin typeface="Calibri" panose="020F0502020204030204" pitchFamily="34" charset="0"/>
                <a:ea typeface="Calibri" panose="020F0502020204030204" pitchFamily="34" charset="0"/>
                <a:cs typeface="Arial" panose="020B0604020202020204" pitchFamily="34" charset="0"/>
              </a:rPr>
              <a:t> Vergata”, Rome,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en-US" sz="1200" i="1" dirty="0">
                <a:effectLst/>
                <a:latin typeface="Calibri" panose="020F0502020204030204" pitchFamily="34"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5BF81D6-3A8D-744D-9BC9-E8E490C763FB}"/>
              </a:ext>
            </a:extLst>
          </p:cNvPr>
          <p:cNvSpPr txBox="1"/>
          <p:nvPr/>
        </p:nvSpPr>
        <p:spPr>
          <a:xfrm>
            <a:off x="7852410" y="2411730"/>
            <a:ext cx="3966210" cy="3877985"/>
          </a:xfrm>
          <a:prstGeom prst="rect">
            <a:avLst/>
          </a:prstGeom>
          <a:noFill/>
        </p:spPr>
        <p:txBody>
          <a:bodyPr wrap="square" rtlCol="0">
            <a:spAutoFit/>
          </a:bodyPr>
          <a:lstStyle/>
          <a:p>
            <a:pPr marL="0" indent="0">
              <a:buNone/>
            </a:pPr>
            <a:r>
              <a:rPr lang="it-IT" sz="1200" b="1" dirty="0">
                <a:effectLst/>
                <a:latin typeface="Calibri" panose="020F0502020204030204" pitchFamily="34" charset="0"/>
                <a:ea typeface="Calibri" panose="020F0502020204030204" pitchFamily="34" charset="0"/>
                <a:cs typeface="Arial" panose="020B0604020202020204" pitchFamily="34" charset="0"/>
              </a:rPr>
              <a:t>THIRD</a:t>
            </a:r>
            <a:r>
              <a:rPr lang="en-US" sz="1200" b="1" dirty="0">
                <a:effectLst/>
                <a:latin typeface="Calibri" panose="020F0502020204030204" pitchFamily="34" charset="0"/>
                <a:ea typeface="Calibri" panose="020F0502020204030204" pitchFamily="34" charset="0"/>
                <a:cs typeface="Arial" panose="020B0604020202020204" pitchFamily="34" charset="0"/>
              </a:rPr>
              <a:t> DAY: September 4, 2024</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9.00 a.m. - 12.00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it-IT" sz="1200" i="1" dirty="0">
                <a:effectLst/>
                <a:latin typeface="Calibri" panose="020F0502020204030204" pitchFamily="34" charset="0"/>
                <a:ea typeface="Calibri" panose="020F0502020204030204" pitchFamily="34" charset="0"/>
                <a:cs typeface="Arial" panose="020B0604020202020204" pitchFamily="34" charset="0"/>
              </a:rPr>
              <a:t>Space Quantum Communications (</a:t>
            </a:r>
            <a:r>
              <a:rPr lang="it-IT" sz="1200" i="1" dirty="0" err="1">
                <a:effectLst/>
                <a:latin typeface="Calibri" panose="020F0502020204030204" pitchFamily="34" charset="0"/>
                <a:ea typeface="Calibri" panose="020F0502020204030204" pitchFamily="34" charset="0"/>
                <a:cs typeface="Arial" panose="020B0604020202020204" pitchFamily="34" charset="0"/>
              </a:rPr>
              <a:t>R</a:t>
            </a:r>
            <a:r>
              <a:rPr lang="it-IT" sz="1200" i="1" dirty="0">
                <a:effectLst/>
                <a:latin typeface="Calibri" panose="020F0502020204030204" pitchFamily="34" charset="0"/>
                <a:ea typeface="Calibri" panose="020F0502020204030204" pitchFamily="34" charset="0"/>
                <a:cs typeface="Arial" panose="020B0604020202020204" pitchFamily="34" charset="0"/>
              </a:rPr>
              <a:t>. Bassoli, </a:t>
            </a:r>
            <a:r>
              <a:rPr lang="it-IT" sz="1200" i="1" dirty="0" err="1">
                <a:effectLst/>
                <a:latin typeface="Calibri" panose="020F0502020204030204" pitchFamily="34" charset="0"/>
                <a:ea typeface="Calibri" panose="020F0502020204030204" pitchFamily="34" charset="0"/>
                <a:cs typeface="Arial" panose="020B0604020202020204" pitchFamily="34" charset="0"/>
              </a:rPr>
              <a:t>R</a:t>
            </a:r>
            <a:r>
              <a:rPr lang="it-IT" sz="1200" i="1" dirty="0">
                <a:effectLst/>
                <a:latin typeface="Calibri" panose="020F0502020204030204" pitchFamily="34" charset="0"/>
                <a:ea typeface="Calibri" panose="020F0502020204030204" pitchFamily="34" charset="0"/>
                <a:cs typeface="Arial" panose="020B0604020202020204" pitchFamily="34" charset="0"/>
              </a:rPr>
              <a:t>. Ferrara, </a:t>
            </a:r>
            <a:r>
              <a:rPr lang="it-IT" sz="1200" i="1" dirty="0" err="1">
                <a:effectLst/>
                <a:latin typeface="Calibri" panose="020F0502020204030204" pitchFamily="34" charset="0"/>
                <a:ea typeface="Calibri" panose="020F0502020204030204" pitchFamily="34" charset="0"/>
                <a:cs typeface="Arial" panose="020B0604020202020204" pitchFamily="34" charset="0"/>
              </a:rPr>
              <a:t>J</a:t>
            </a:r>
            <a:r>
              <a:rPr lang="it-IT" sz="1200" i="1" dirty="0">
                <a:effectLst/>
                <a:latin typeface="Calibri" panose="020F0502020204030204" pitchFamily="34" charset="0"/>
                <a:ea typeface="Calibri" panose="020F0502020204030204" pitchFamily="34" charset="0"/>
                <a:cs typeface="Arial" panose="020B0604020202020204" pitchFamily="34" charset="0"/>
              </a:rPr>
              <a:t>. </a:t>
            </a:r>
            <a:r>
              <a:rPr lang="it-IT" sz="1200" i="1" dirty="0" err="1">
                <a:effectLst/>
                <a:latin typeface="Calibri" panose="020F0502020204030204" pitchFamily="34" charset="0"/>
                <a:ea typeface="Calibri" panose="020F0502020204030204" pitchFamily="34" charset="0"/>
                <a:cs typeface="Arial" panose="020B0604020202020204" pitchFamily="34" charset="0"/>
              </a:rPr>
              <a:t>Notzel</a:t>
            </a:r>
            <a:r>
              <a:rPr lang="it-IT" sz="1200" i="1" dirty="0">
                <a:effectLst/>
                <a:latin typeface="Calibri" panose="020F0502020204030204" pitchFamily="34" charset="0"/>
                <a:ea typeface="Calibri" panose="020F0502020204030204" pitchFamily="34" charset="0"/>
                <a:cs typeface="Arial" panose="020B0604020202020204" pitchFamily="34" charset="0"/>
              </a:rPr>
              <a:t>, Technical University of Dresden, Dresden, Germany</a:t>
            </a:r>
            <a:r>
              <a:rPr lang="it-IT" sz="1200" i="1" dirty="0">
                <a:latin typeface="Calibri" panose="020F0502020204030204" pitchFamily="34" charset="0"/>
                <a:ea typeface="Calibri" panose="020F0502020204030204" pitchFamily="34" charset="0"/>
                <a:cs typeface="Arial" panose="020B0604020202020204" pitchFamily="34" charset="0"/>
              </a:rPr>
              <a:t>)</a:t>
            </a:r>
          </a:p>
          <a:p>
            <a:pPr marL="0" indent="0">
              <a:buNone/>
            </a:pPr>
            <a:endParaRPr lang="en-US" sz="1200" u="sng"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4.30 p.m. - 6.30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Software Defined Radio for Satellite Communications</a:t>
            </a: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(Eugene </a:t>
            </a:r>
            <a:r>
              <a:rPr lang="en-US" sz="1200" i="1" dirty="0" err="1">
                <a:effectLst/>
                <a:latin typeface="Calibri" panose="020F0502020204030204" pitchFamily="34" charset="0"/>
                <a:ea typeface="Calibri" panose="020F0502020204030204" pitchFamily="34" charset="0"/>
                <a:cs typeface="Arial" panose="020B0604020202020204" pitchFamily="34" charset="0"/>
              </a:rPr>
              <a:t>Grayver</a:t>
            </a:r>
            <a:r>
              <a:rPr lang="en-US" sz="1200" i="1" dirty="0">
                <a:effectLst/>
                <a:latin typeface="Calibri" panose="020F0502020204030204" pitchFamily="34" charset="0"/>
                <a:ea typeface="Calibri" panose="020F0502020204030204" pitchFamily="34" charset="0"/>
                <a:cs typeface="Arial" panose="020B0604020202020204" pitchFamily="34" charset="0"/>
              </a:rPr>
              <a:t>,</a:t>
            </a:r>
            <a:r>
              <a:rPr lang="it-IT" sz="1200" i="1" dirty="0">
                <a:effectLst/>
                <a:latin typeface="Calibri" panose="020F0502020204030204" pitchFamily="34" charset="0"/>
                <a:ea typeface="Calibri" panose="020F0502020204030204" pitchFamily="34" charset="0"/>
                <a:cs typeface="Arial" panose="020B0604020202020204" pitchFamily="34" charset="0"/>
              </a:rPr>
              <a:t> </a:t>
            </a:r>
            <a:r>
              <a:rPr lang="it-IT" sz="1200" i="1" dirty="0" err="1">
                <a:effectLst/>
                <a:latin typeface="Calibri" panose="020F0502020204030204" pitchFamily="34" charset="0"/>
                <a:ea typeface="Calibri" panose="020F0502020204030204" pitchFamily="34" charset="0"/>
                <a:cs typeface="Arial" panose="020B0604020202020204" pitchFamily="34" charset="0"/>
              </a:rPr>
              <a:t>Aerospace</a:t>
            </a:r>
            <a:r>
              <a:rPr lang="it-IT" sz="1200" i="1" dirty="0">
                <a:effectLst/>
                <a:latin typeface="Calibri" panose="020F0502020204030204" pitchFamily="34" charset="0"/>
                <a:ea typeface="Calibri" panose="020F0502020204030204" pitchFamily="34" charset="0"/>
                <a:cs typeface="Arial" panose="020B0604020202020204" pitchFamily="34" charset="0"/>
              </a:rPr>
              <a:t> Corporation, El Segundo, CA</a:t>
            </a:r>
            <a:r>
              <a:rPr lang="en-US" sz="1200" i="1" dirty="0">
                <a:effectLst/>
                <a:latin typeface="Calibri" panose="020F0502020204030204" pitchFamily="34"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 </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it-IT" sz="1200" b="1" dirty="0">
                <a:latin typeface="Calibri" panose="020F0502020204030204" pitchFamily="34" charset="0"/>
                <a:ea typeface="Calibri" panose="020F0502020204030204" pitchFamily="34" charset="0"/>
                <a:cs typeface="Arial" panose="020B0604020202020204" pitchFamily="34" charset="0"/>
              </a:rPr>
              <a:t>FOURTH </a:t>
            </a:r>
            <a:r>
              <a:rPr lang="en-US" sz="1200" b="1" dirty="0">
                <a:effectLst/>
                <a:latin typeface="Calibri" panose="020F0502020204030204" pitchFamily="34" charset="0"/>
                <a:ea typeface="Calibri" panose="020F0502020204030204" pitchFamily="34" charset="0"/>
                <a:cs typeface="Arial" panose="020B0604020202020204" pitchFamily="34" charset="0"/>
              </a:rPr>
              <a:t>DAY: September 5, 2024</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u="sng" dirty="0">
                <a:effectLst/>
                <a:latin typeface="Calibri" panose="020F0502020204030204" pitchFamily="34" charset="0"/>
                <a:ea typeface="Calibri" panose="020F0502020204030204" pitchFamily="34" charset="0"/>
                <a:cs typeface="Arial" panose="020B0604020202020204" pitchFamily="34" charset="0"/>
              </a:rPr>
              <a:t>H. 9.00 a.m. - 12.00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Satellite networking in “5G and beyond 5G” scenarios (Mohammed Slim </a:t>
            </a:r>
            <a:r>
              <a:rPr lang="en-US" sz="1200" i="1" dirty="0" err="1">
                <a:effectLst/>
                <a:latin typeface="Calibri" panose="020F0502020204030204" pitchFamily="34" charset="0"/>
                <a:ea typeface="Calibri" panose="020F0502020204030204" pitchFamily="34" charset="0"/>
                <a:cs typeface="Arial" panose="020B0604020202020204" pitchFamily="34" charset="0"/>
              </a:rPr>
              <a:t>Alouini</a:t>
            </a:r>
            <a:r>
              <a:rPr lang="en-US" sz="1200" i="1" dirty="0">
                <a:effectLst/>
                <a:latin typeface="Calibri" panose="020F0502020204030204" pitchFamily="34" charset="0"/>
                <a:ea typeface="Calibri" panose="020F0502020204030204" pitchFamily="34" charset="0"/>
                <a:cs typeface="Arial" panose="020B0604020202020204" pitchFamily="34" charset="0"/>
              </a:rPr>
              <a:t>,</a:t>
            </a:r>
            <a:r>
              <a:rPr lang="it-IT" sz="1200" i="1" dirty="0">
                <a:effectLst/>
                <a:latin typeface="Calibri" panose="020F0502020204030204" pitchFamily="34" charset="0"/>
                <a:ea typeface="Calibri" panose="020F0502020204030204" pitchFamily="34" charset="0"/>
                <a:cs typeface="Arial" panose="020B0604020202020204" pitchFamily="34" charset="0"/>
              </a:rPr>
              <a:t> King Abdullah </a:t>
            </a:r>
            <a:r>
              <a:rPr lang="it-IT" sz="1200" i="1" dirty="0">
                <a:latin typeface="Calibri" panose="020F0502020204030204" pitchFamily="34" charset="0"/>
                <a:ea typeface="Calibri" panose="020F0502020204030204" pitchFamily="34" charset="0"/>
                <a:cs typeface="Arial" panose="020B0604020202020204" pitchFamily="34" charset="0"/>
              </a:rPr>
              <a:t>University of Science and Technology, </a:t>
            </a:r>
            <a:r>
              <a:rPr lang="it-IT" sz="1200" i="1" dirty="0" err="1">
                <a:latin typeface="Calibri" panose="020F0502020204030204" pitchFamily="34" charset="0"/>
                <a:ea typeface="Calibri" panose="020F0502020204030204" pitchFamily="34" charset="0"/>
                <a:cs typeface="Arial" panose="020B0604020202020204" pitchFamily="34" charset="0"/>
              </a:rPr>
              <a:t>Saudi</a:t>
            </a:r>
            <a:r>
              <a:rPr lang="it-IT" sz="1200" i="1" dirty="0">
                <a:latin typeface="Calibri" panose="020F0502020204030204" pitchFamily="34" charset="0"/>
                <a:ea typeface="Calibri" panose="020F0502020204030204" pitchFamily="34" charset="0"/>
                <a:cs typeface="Arial" panose="020B0604020202020204" pitchFamily="34" charset="0"/>
              </a:rPr>
              <a:t> Arabia, </a:t>
            </a:r>
            <a:r>
              <a:rPr lang="en-US" sz="1200" i="1" dirty="0">
                <a:effectLst/>
                <a:latin typeface="Calibri" panose="020F0502020204030204" pitchFamily="34" charset="0"/>
                <a:ea typeface="Calibri" panose="020F0502020204030204" pitchFamily="34" charset="0"/>
                <a:cs typeface="Arial" panose="020B0604020202020204" pitchFamily="34" charset="0"/>
              </a:rPr>
              <a:t>Mario Marchese, Fabio </a:t>
            </a:r>
            <a:r>
              <a:rPr lang="en-US" sz="1200" i="1" dirty="0" err="1">
                <a:effectLst/>
                <a:latin typeface="Calibri" panose="020F0502020204030204" pitchFamily="34" charset="0"/>
                <a:ea typeface="Calibri" panose="020F0502020204030204" pitchFamily="34" charset="0"/>
                <a:cs typeface="Arial" panose="020B0604020202020204" pitchFamily="34" charset="0"/>
              </a:rPr>
              <a:t>Patrone</a:t>
            </a:r>
            <a:r>
              <a:rPr lang="it-IT" sz="1200" i="1" dirty="0">
                <a:effectLst/>
                <a:latin typeface="Calibri" panose="020F0502020204030204" pitchFamily="34" charset="0"/>
                <a:ea typeface="Calibri" panose="020F0502020204030204" pitchFamily="34" charset="0"/>
                <a:cs typeface="Arial" panose="020B0604020202020204" pitchFamily="34" charset="0"/>
              </a:rPr>
              <a:t>, University of Genoa, DITEN,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en-US" sz="1200" i="1" dirty="0">
                <a:effectLst/>
                <a:latin typeface="Calibri" panose="020F0502020204030204" pitchFamily="34" charset="0"/>
                <a:ea typeface="Calibri" panose="020F0502020204030204" pitchFamily="34" charset="0"/>
                <a:cs typeface="Arial" panose="020B0604020202020204" pitchFamily="34" charset="0"/>
              </a:rPr>
              <a:t>)</a:t>
            </a:r>
          </a:p>
          <a:p>
            <a:pPr marL="0" indent="0">
              <a:buNone/>
            </a:pPr>
            <a:endParaRPr lang="en-US" sz="1200" i="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H.4.30 p.m. -7.30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End-to-End System Considerations for Space Communications Systems (Kar-Ming Cheung</a:t>
            </a:r>
            <a:r>
              <a:rPr lang="it-IT" sz="1200" i="1" dirty="0">
                <a:effectLst/>
                <a:latin typeface="Calibri" panose="020F0502020204030204" pitchFamily="34" charset="0"/>
                <a:ea typeface="Calibri" panose="020F0502020204030204" pitchFamily="34" charset="0"/>
                <a:cs typeface="Arial" panose="020B0604020202020204" pitchFamily="34" charset="0"/>
              </a:rPr>
              <a:t>, JPL, Pasadena, CA</a:t>
            </a:r>
            <a:r>
              <a:rPr lang="en-US" sz="1200" i="1" dirty="0">
                <a:effectLst/>
                <a:latin typeface="Calibri" panose="020F0502020204030204" pitchFamily="34"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8" name="Immagine 7">
            <a:extLst>
              <a:ext uri="{FF2B5EF4-FFF2-40B4-BE49-F238E27FC236}">
                <a16:creationId xmlns:a16="http://schemas.microsoft.com/office/drawing/2014/main" id="{E34D49AA-722B-07D0-093E-B4C5DFFF6681}"/>
              </a:ext>
            </a:extLst>
          </p:cNvPr>
          <p:cNvPicPr>
            <a:picLocks noChangeAspect="1"/>
          </p:cNvPicPr>
          <p:nvPr/>
        </p:nvPicPr>
        <p:blipFill>
          <a:blip r:embed="rId2"/>
          <a:stretch>
            <a:fillRect/>
          </a:stretch>
        </p:blipFill>
        <p:spPr>
          <a:xfrm>
            <a:off x="358140" y="2546998"/>
            <a:ext cx="4545330" cy="2274878"/>
          </a:xfrm>
          <a:prstGeom prst="rect">
            <a:avLst/>
          </a:prstGeom>
        </p:spPr>
      </p:pic>
      <p:sp>
        <p:nvSpPr>
          <p:cNvPr id="10" name="CasellaDiTesto 9">
            <a:extLst>
              <a:ext uri="{FF2B5EF4-FFF2-40B4-BE49-F238E27FC236}">
                <a16:creationId xmlns:a16="http://schemas.microsoft.com/office/drawing/2014/main" id="{F1E37972-778A-8000-21A5-B9931F45DC99}"/>
              </a:ext>
            </a:extLst>
          </p:cNvPr>
          <p:cNvSpPr txBox="1"/>
          <p:nvPr/>
        </p:nvSpPr>
        <p:spPr>
          <a:xfrm>
            <a:off x="400050" y="4880610"/>
            <a:ext cx="4503420" cy="1754326"/>
          </a:xfrm>
          <a:prstGeom prst="rect">
            <a:avLst/>
          </a:prstGeom>
          <a:noFill/>
        </p:spPr>
        <p:txBody>
          <a:bodyPr wrap="square" rtlCol="0">
            <a:spAutoFit/>
          </a:bodyPr>
          <a:lstStyle/>
          <a:p>
            <a:pPr marL="0" indent="0">
              <a:buNone/>
            </a:pPr>
            <a:r>
              <a:rPr lang="it-IT" sz="1200" b="1" dirty="0">
                <a:effectLst/>
                <a:latin typeface="Calibri" panose="020F0502020204030204" pitchFamily="34" charset="0"/>
                <a:ea typeface="Calibri" panose="020F0502020204030204" pitchFamily="34" charset="0"/>
                <a:cs typeface="Arial" panose="020B0604020202020204" pitchFamily="34" charset="0"/>
              </a:rPr>
              <a:t>FIRST</a:t>
            </a:r>
            <a:r>
              <a:rPr lang="en-US" sz="1200" b="1" dirty="0">
                <a:effectLst/>
                <a:latin typeface="Calibri" panose="020F0502020204030204" pitchFamily="34" charset="0"/>
                <a:ea typeface="Calibri" panose="020F0502020204030204" pitchFamily="34" charset="0"/>
                <a:cs typeface="Arial" panose="020B0604020202020204" pitchFamily="34" charset="0"/>
              </a:rPr>
              <a:t> DAY: September 2, 202</a:t>
            </a:r>
            <a:r>
              <a:rPr lang="it-IT" sz="1200" b="1" dirty="0">
                <a:effectLst/>
                <a:latin typeface="Calibri" panose="020F0502020204030204" pitchFamily="34" charset="0"/>
                <a:ea typeface="Calibri" panose="020F0502020204030204" pitchFamily="34" charset="0"/>
                <a:cs typeface="Arial" panose="020B0604020202020204" pitchFamily="34" charset="0"/>
              </a:rPr>
              <a:t>4</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8.45 a.m. - 9.00 a.m.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Welcome to the participants (Claudio Sacchi</a:t>
            </a:r>
            <a:r>
              <a:rPr lang="it-IT" sz="1200" i="1" dirty="0">
                <a:latin typeface="Calibri" panose="020F0502020204030204" pitchFamily="34" charset="0"/>
                <a:ea typeface="Calibri" panose="020F0502020204030204" pitchFamily="34" charset="0"/>
                <a:cs typeface="Arial" panose="020B0604020202020204" pitchFamily="34" charset="0"/>
              </a:rPr>
              <a:t>, University of Trento, Trento, </a:t>
            </a:r>
            <a:r>
              <a:rPr lang="it-IT" sz="1200" i="1" dirty="0" err="1">
                <a:latin typeface="Calibri" panose="020F0502020204030204" pitchFamily="34" charset="0"/>
                <a:ea typeface="Calibri" panose="020F0502020204030204" pitchFamily="34" charset="0"/>
                <a:cs typeface="Arial" panose="020B0604020202020204" pitchFamily="34" charset="0"/>
              </a:rPr>
              <a:t>Italy</a:t>
            </a:r>
            <a:r>
              <a:rPr lang="en-US" sz="1200" i="1" dirty="0">
                <a:effectLst/>
                <a:latin typeface="Calibri" panose="020F0502020204030204" pitchFamily="34"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u="sng"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9.00 a.m. – 12.00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“Space 2.0”: the new Space Revolution (Claudio Sacchi,</a:t>
            </a:r>
            <a:r>
              <a:rPr lang="it-IT" sz="1200" i="1" dirty="0">
                <a:effectLst/>
                <a:latin typeface="Calibri" panose="020F0502020204030204" pitchFamily="34" charset="0"/>
                <a:ea typeface="Calibri" panose="020F0502020204030204" pitchFamily="34" charset="0"/>
                <a:cs typeface="Arial" panose="020B0604020202020204" pitchFamily="34" charset="0"/>
              </a:rPr>
              <a:t> University of Trento,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it-IT" sz="1200" i="1" dirty="0">
                <a:effectLst/>
                <a:latin typeface="Calibri" panose="020F0502020204030204" pitchFamily="34" charset="0"/>
                <a:ea typeface="Calibri" panose="020F0502020204030204" pitchFamily="34" charset="0"/>
                <a:cs typeface="Arial" panose="020B0604020202020204" pitchFamily="34" charset="0"/>
              </a:rPr>
              <a:t>,</a:t>
            </a:r>
            <a:r>
              <a:rPr lang="en-US" sz="1200" i="1" dirty="0">
                <a:effectLst/>
                <a:latin typeface="Calibri" panose="020F0502020204030204" pitchFamily="34" charset="0"/>
                <a:ea typeface="Calibri" panose="020F0502020204030204" pitchFamily="34" charset="0"/>
                <a:cs typeface="Arial" panose="020B0604020202020204" pitchFamily="34" charset="0"/>
              </a:rPr>
              <a:t> Marina Ruggieri</a:t>
            </a:r>
            <a:r>
              <a:rPr lang="it-IT" sz="1200" i="1" dirty="0">
                <a:effectLst/>
                <a:latin typeface="Calibri" panose="020F0502020204030204" pitchFamily="34" charset="0"/>
                <a:ea typeface="Calibri" panose="020F0502020204030204" pitchFamily="34" charset="0"/>
                <a:cs typeface="Arial" panose="020B0604020202020204" pitchFamily="34" charset="0"/>
              </a:rPr>
              <a:t>, University of Rome Tor Vergata, Rome, </a:t>
            </a:r>
            <a:r>
              <a:rPr lang="it-IT" sz="1200" i="1" dirty="0" err="1">
                <a:effectLst/>
                <a:latin typeface="Calibri" panose="020F0502020204030204" pitchFamily="34" charset="0"/>
                <a:ea typeface="Calibri" panose="020F0502020204030204" pitchFamily="34" charset="0"/>
                <a:cs typeface="Arial" panose="020B0604020202020204" pitchFamily="34" charset="0"/>
              </a:rPr>
              <a:t>Italy</a:t>
            </a:r>
            <a:r>
              <a:rPr lang="it-IT" sz="1200" i="1" dirty="0">
                <a:effectLst/>
                <a:latin typeface="Calibri" panose="020F0502020204030204" pitchFamily="34" charset="0"/>
                <a:ea typeface="Calibri" panose="020F0502020204030204" pitchFamily="34" charset="0"/>
                <a:cs typeface="Arial" panose="020B0604020202020204" pitchFamily="34" charset="0"/>
              </a:rPr>
              <a:t>, Cosimo Stallo, ESA, UK</a:t>
            </a:r>
            <a:r>
              <a:rPr lang="en-US" sz="1200" i="1" dirty="0">
                <a:effectLst/>
                <a:latin typeface="Calibri" panose="020F0502020204030204" pitchFamily="34" charset="0"/>
                <a:ea typeface="Calibri" panose="020F0502020204030204" pitchFamily="34" charset="0"/>
                <a:cs typeface="Arial" panose="020B0604020202020204" pitchFamily="34" charset="0"/>
              </a:rPr>
              <a:t>)</a:t>
            </a:r>
            <a:endParaRPr lang="it-IT"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A18F684B-39BB-C168-9AE9-04F31DD575A4}"/>
              </a:ext>
            </a:extLst>
          </p:cNvPr>
          <p:cNvSpPr txBox="1"/>
          <p:nvPr/>
        </p:nvSpPr>
        <p:spPr>
          <a:xfrm>
            <a:off x="5052060" y="5360670"/>
            <a:ext cx="2537460" cy="1107996"/>
          </a:xfrm>
          <a:prstGeom prst="rect">
            <a:avLst/>
          </a:prstGeom>
          <a:noFill/>
        </p:spPr>
        <p:txBody>
          <a:bodyPr wrap="square" rtlCol="0">
            <a:spAutoFit/>
          </a:bodyPr>
          <a:lstStyle/>
          <a:p>
            <a:pPr marL="0" indent="0">
              <a:buNone/>
            </a:pPr>
            <a:r>
              <a:rPr lang="it-IT" sz="1200" b="1" dirty="0">
                <a:latin typeface="Calibri" panose="020F0502020204030204" pitchFamily="34" charset="0"/>
                <a:ea typeface="Calibri" panose="020F0502020204030204" pitchFamily="34" charset="0"/>
                <a:cs typeface="Arial" panose="020B0604020202020204" pitchFamily="34" charset="0"/>
              </a:rPr>
              <a:t>LAST </a:t>
            </a:r>
            <a:r>
              <a:rPr lang="en-US" sz="1200" b="1" dirty="0">
                <a:effectLst/>
                <a:latin typeface="Calibri" panose="020F0502020204030204" pitchFamily="34" charset="0"/>
                <a:ea typeface="Calibri" panose="020F0502020204030204" pitchFamily="34" charset="0"/>
                <a:cs typeface="Arial" panose="020B0604020202020204" pitchFamily="34" charset="0"/>
              </a:rPr>
              <a:t>DAY: September 6, 2024</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i="1"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r>
              <a:rPr lang="en-US" sz="1200" u="sng" dirty="0">
                <a:effectLst/>
                <a:latin typeface="Calibri" panose="020F0502020204030204" pitchFamily="34" charset="0"/>
                <a:ea typeface="Calibri" panose="020F0502020204030204" pitchFamily="34" charset="0"/>
                <a:cs typeface="Arial" panose="020B0604020202020204" pitchFamily="34" charset="0"/>
              </a:rPr>
              <a:t>H. 2.30 p.m. - 4.30 p.m. CEST</a:t>
            </a:r>
            <a:endParaRPr lang="it-IT"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it-IT" sz="1200" i="1" dirty="0" err="1">
                <a:effectLst/>
                <a:latin typeface="Calibri" panose="020F0502020204030204" pitchFamily="34" charset="0"/>
                <a:ea typeface="Calibri" panose="020F0502020204030204" pitchFamily="34" charset="0"/>
                <a:cs typeface="Arial" panose="020B0604020202020204" pitchFamily="34" charset="0"/>
              </a:rPr>
              <a:t>Exam</a:t>
            </a:r>
            <a:r>
              <a:rPr lang="it-IT" sz="1200" i="1" dirty="0">
                <a:effectLst/>
                <a:latin typeface="Calibri" panose="020F0502020204030204" pitchFamily="34" charset="0"/>
                <a:ea typeface="Calibri" panose="020F0502020204030204" pitchFamily="34" charset="0"/>
                <a:cs typeface="Arial" panose="020B0604020202020204" pitchFamily="34" charset="0"/>
              </a:rPr>
              <a:t> test (</a:t>
            </a:r>
            <a:r>
              <a:rPr lang="it-IT" sz="1200" i="1" dirty="0" err="1">
                <a:effectLst/>
                <a:latin typeface="Calibri" panose="020F0502020204030204" pitchFamily="34" charset="0"/>
                <a:ea typeface="Calibri" panose="020F0502020204030204" pitchFamily="34" charset="0"/>
                <a:cs typeface="Arial" panose="020B0604020202020204" pitchFamily="34" charset="0"/>
              </a:rPr>
              <a:t>managed</a:t>
            </a:r>
            <a:r>
              <a:rPr lang="it-IT" sz="1200" i="1" dirty="0">
                <a:effectLst/>
                <a:latin typeface="Calibri" panose="020F0502020204030204" pitchFamily="34" charset="0"/>
                <a:ea typeface="Calibri" panose="020F0502020204030204" pitchFamily="34" charset="0"/>
                <a:cs typeface="Arial" panose="020B0604020202020204" pitchFamily="34" charset="0"/>
              </a:rPr>
              <a:t> by C. Sacchi)</a:t>
            </a:r>
            <a:endParaRPr lang="it-IT" sz="1200" dirty="0"/>
          </a:p>
          <a:p>
            <a:endParaRPr lang="en-US" dirty="0"/>
          </a:p>
        </p:txBody>
      </p:sp>
      <p:sp>
        <p:nvSpPr>
          <p:cNvPr id="12" name="Slide Number Placeholder 5">
            <a:extLst>
              <a:ext uri="{FF2B5EF4-FFF2-40B4-BE49-F238E27FC236}">
                <a16:creationId xmlns:a16="http://schemas.microsoft.com/office/drawing/2014/main" id="{FBA8BDF6-EE0B-F007-5B20-077460CA4AE2}"/>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8</a:t>
            </a:fld>
            <a:endParaRPr lang="en-US" sz="1200" dirty="0">
              <a:solidFill>
                <a:schemeClr val="tx1"/>
              </a:solidFill>
            </a:endParaRPr>
          </a:p>
        </p:txBody>
      </p:sp>
    </p:spTree>
    <p:extLst>
      <p:ext uri="{BB962C8B-B14F-4D97-AF65-F5344CB8AC3E}">
        <p14:creationId xmlns:p14="http://schemas.microsoft.com/office/powerpoint/2010/main" val="363307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DA4A4-2181-4BFF-9CCB-C0CB63B96583}"/>
              </a:ext>
            </a:extLst>
          </p:cNvPr>
          <p:cNvSpPr/>
          <p:nvPr/>
        </p:nvSpPr>
        <p:spPr>
          <a:xfrm>
            <a:off x="754685" y="997556"/>
            <a:ext cx="7101688" cy="646331"/>
          </a:xfrm>
          <a:prstGeom prst="rect">
            <a:avLst/>
          </a:prstGeom>
        </p:spPr>
        <p:txBody>
          <a:bodyPr wrap="none">
            <a:spAutoFit/>
          </a:bodyPr>
          <a:lstStyle/>
          <a:p>
            <a:r>
              <a:rPr lang="en-GB" sz="3600" b="1">
                <a:solidFill>
                  <a:srgbClr val="0C70AC"/>
                </a:solidFill>
              </a:rPr>
              <a:t>Industry Engagement and Standards</a:t>
            </a:r>
            <a:endParaRPr lang="en-GB" sz="3600">
              <a:solidFill>
                <a:srgbClr val="0C70AC"/>
              </a:solidFill>
            </a:endParaRPr>
          </a:p>
        </p:txBody>
      </p:sp>
      <p:sp>
        <p:nvSpPr>
          <p:cNvPr id="3" name="Content Placeholder 2">
            <a:extLst>
              <a:ext uri="{FF2B5EF4-FFF2-40B4-BE49-F238E27FC236}">
                <a16:creationId xmlns:a16="http://schemas.microsoft.com/office/drawing/2014/main" id="{28E828CF-758F-496D-D673-A0203F7C3962}"/>
              </a:ext>
            </a:extLst>
          </p:cNvPr>
          <p:cNvSpPr>
            <a:spLocks noGrp="1"/>
          </p:cNvSpPr>
          <p:nvPr>
            <p:ph idx="1"/>
          </p:nvPr>
        </p:nvSpPr>
        <p:spPr>
          <a:xfrm>
            <a:off x="754685" y="1643887"/>
            <a:ext cx="10515600" cy="2436623"/>
          </a:xfrm>
        </p:spPr>
        <p:txBody>
          <a:bodyPr>
            <a:normAutofit/>
          </a:bodyPr>
          <a:lstStyle/>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The ”Glue-Tech” technical panel aims at contributing to the international standardization activities concerning with 6G Non-Terrestrial Networks (NTNs). </a:t>
            </a:r>
          </a:p>
          <a:p>
            <a:pPr>
              <a:lnSpc>
                <a:spcPct val="100000"/>
              </a:lnSpc>
              <a:spcAft>
                <a:spcPts val="600"/>
              </a:spcAft>
              <a:defRPr/>
            </a:pPr>
            <a:r>
              <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rPr>
              <a:t>Such a contribution is carried on in the context of the dissemination activities of the </a:t>
            </a:r>
            <a:r>
              <a:rPr lang="en-US" altLang="en-US" sz="2200" dirty="0">
                <a:solidFill>
                  <a:srgbClr val="003366"/>
                </a:solidFill>
                <a:latin typeface="Calibri" panose="020F0502020204030204"/>
              </a:rPr>
              <a:t>structural research project “ITA-NTN”, funded by EU in the framework of the Italian National Recovery and Resilience Plan (NRRP) of </a:t>
            </a:r>
            <a:r>
              <a:rPr lang="en-US" altLang="en-US" sz="2200" dirty="0" err="1">
                <a:solidFill>
                  <a:srgbClr val="003366"/>
                </a:solidFill>
                <a:latin typeface="Calibri" panose="020F0502020204030204"/>
              </a:rPr>
              <a:t>NextGenerationEU</a:t>
            </a:r>
            <a:r>
              <a:rPr lang="en-US" altLang="en-US" sz="2200" dirty="0">
                <a:solidFill>
                  <a:srgbClr val="003366"/>
                </a:solidFill>
                <a:latin typeface="Calibri" panose="020F0502020204030204"/>
              </a:rPr>
              <a:t>, partnership on “Telecommunications of the Future”(PE00000001 – program “RESTART”).</a:t>
            </a:r>
            <a:endParaRPr kumimoji="0" lang="en-US" altLang="en-US" sz="2200" b="0" i="0" u="none" strike="noStrike" kern="1200" cap="none" spc="0" normalizeH="0" baseline="0" noProof="0" dirty="0">
              <a:ln>
                <a:noFill/>
              </a:ln>
              <a:solidFill>
                <a:srgbClr val="003366"/>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91FA855-1CD3-E854-D20E-EFE348235753}"/>
              </a:ext>
            </a:extLst>
          </p:cNvPr>
          <p:cNvSpPr>
            <a:spLocks noGrp="1"/>
          </p:cNvSpPr>
          <p:nvPr/>
        </p:nvSpPr>
        <p:spPr>
          <a:xfrm>
            <a:off x="137160" y="72085"/>
            <a:ext cx="10138409"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Glue Technologies for Space Systems - 2024 EOY Report</a:t>
            </a:r>
          </a:p>
        </p:txBody>
      </p:sp>
      <p:pic>
        <p:nvPicPr>
          <p:cNvPr id="6" name="Immagine 5">
            <a:extLst>
              <a:ext uri="{FF2B5EF4-FFF2-40B4-BE49-F238E27FC236}">
                <a16:creationId xmlns:a16="http://schemas.microsoft.com/office/drawing/2014/main" id="{EE1AEC91-2FD5-07A6-2026-9FF231A914A1}"/>
              </a:ext>
            </a:extLst>
          </p:cNvPr>
          <p:cNvPicPr>
            <a:picLocks noChangeAspect="1"/>
          </p:cNvPicPr>
          <p:nvPr/>
        </p:nvPicPr>
        <p:blipFill>
          <a:blip r:embed="rId2"/>
          <a:stretch>
            <a:fillRect/>
          </a:stretch>
        </p:blipFill>
        <p:spPr>
          <a:xfrm>
            <a:off x="0" y="4129849"/>
            <a:ext cx="12104262" cy="1127951"/>
          </a:xfrm>
          <a:prstGeom prst="rect">
            <a:avLst/>
          </a:prstGeom>
        </p:spPr>
      </p:pic>
      <p:sp>
        <p:nvSpPr>
          <p:cNvPr id="7" name="Slide Number Placeholder 5">
            <a:extLst>
              <a:ext uri="{FF2B5EF4-FFF2-40B4-BE49-F238E27FC236}">
                <a16:creationId xmlns:a16="http://schemas.microsoft.com/office/drawing/2014/main" id="{3CC966CA-FBFA-6FF1-CE20-CD3CC8EE96C1}"/>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9</a:t>
            </a:fld>
            <a:endParaRPr lang="en-US" sz="1200" dirty="0">
              <a:solidFill>
                <a:schemeClr val="tx1"/>
              </a:solidFill>
            </a:endParaRPr>
          </a:p>
        </p:txBody>
      </p:sp>
    </p:spTree>
    <p:extLst>
      <p:ext uri="{BB962C8B-B14F-4D97-AF65-F5344CB8AC3E}">
        <p14:creationId xmlns:p14="http://schemas.microsoft.com/office/powerpoint/2010/main" val="37947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5941</TotalTime>
  <Words>1722</Words>
  <Application>Microsoft Office PowerPoint</Application>
  <PresentationFormat>Widescreen</PresentationFormat>
  <Paragraphs>127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LucidaGrande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Roberto Sabatini</cp:lastModifiedBy>
  <cp:revision>137</cp:revision>
  <dcterms:created xsi:type="dcterms:W3CDTF">2020-06-23T20:53:44Z</dcterms:created>
  <dcterms:modified xsi:type="dcterms:W3CDTF">2024-10-18T20:12:06Z</dcterms:modified>
</cp:coreProperties>
</file>