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076138286" r:id="rId2"/>
    <p:sldId id="282" r:id="rId3"/>
    <p:sldId id="287" r:id="rId4"/>
    <p:sldId id="28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70AC"/>
    <a:srgbClr val="0033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0" autoAdjust="0"/>
    <p:restoredTop sz="94660"/>
  </p:normalViewPr>
  <p:slideViewPr>
    <p:cSldViewPr snapToGrid="0">
      <p:cViewPr varScale="1">
        <p:scale>
          <a:sx n="54" d="100"/>
          <a:sy n="54" d="100"/>
        </p:scale>
        <p:origin x="1056" y="33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F30DD-E43C-CA4B-A5FB-77BBC5ADDAB7}" type="datetimeFigureOut">
              <a:rPr lang="en-US" smtClean="0"/>
              <a:t>10/19/2024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40F3D1-4F9A-AB43-BBB2-4BBDABDECCA1}" type="slidenum">
              <a:rPr lang="en-US" smtClean="0"/>
              <a:t>‹#›</a:t>
            </a:fld>
            <a:endParaRPr lang="en-US"/>
          </a:p>
        </p:txBody>
      </p:sp>
    </p:spTree>
    <p:extLst>
      <p:ext uri="{BB962C8B-B14F-4D97-AF65-F5344CB8AC3E}">
        <p14:creationId xmlns:p14="http://schemas.microsoft.com/office/powerpoint/2010/main" val="320465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a:extLst>
              <a:ext uri="{FF2B5EF4-FFF2-40B4-BE49-F238E27FC236}">
                <a16:creationId xmlns:a16="http://schemas.microsoft.com/office/drawing/2014/main" id="{FD79F320-5731-C44A-9EBB-29FF9D9D1C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a:extLst>
              <a:ext uri="{FF2B5EF4-FFF2-40B4-BE49-F238E27FC236}">
                <a16:creationId xmlns:a16="http://schemas.microsoft.com/office/drawing/2014/main" id="{ABEF113F-EC77-C840-9882-0228FB1F2C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solidFill>
                  <a:srgbClr val="00B050"/>
                </a:solidFill>
                <a:latin typeface="Lucida Sans Unicode" panose="020B0602030504020204" pitchFamily="34" charset="0"/>
              </a:rPr>
              <a:t>Blasch and Walsh, Erik Thienissen, Aloke Roy (DASC34, DASC35 TPCs) William Claycomb, Gordon Thomas  (ICCST chairs in 2016 and 17)</a:t>
            </a:r>
          </a:p>
          <a:p>
            <a:r>
              <a:rPr lang="en-US" altLang="en-US">
                <a:solidFill>
                  <a:srgbClr val="00B050"/>
                </a:solidFill>
                <a:latin typeface="Lucida Sans Unicode" panose="020B0602030504020204" pitchFamily="34" charset="0"/>
              </a:rPr>
              <a:t>Others volunteer and participate in conference sessions (I have them sign in).</a:t>
            </a:r>
            <a:endParaRPr lang="en-US" altLang="en-US"/>
          </a:p>
        </p:txBody>
      </p:sp>
      <p:sp>
        <p:nvSpPr>
          <p:cNvPr id="28675" name="Slide Number Placeholder 3">
            <a:extLst>
              <a:ext uri="{FF2B5EF4-FFF2-40B4-BE49-F238E27FC236}">
                <a16:creationId xmlns:a16="http://schemas.microsoft.com/office/drawing/2014/main" id="{994D545D-DA02-A143-B6AA-9D094C4346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AB7AEE0-E339-4B42-A81B-B158B7BBF901}" type="slidenum">
              <a:rPr lang="en-US" altLang="en-US" sz="1200" smtClean="0"/>
              <a:pPr/>
              <a:t>3</a:t>
            </a:fld>
            <a:endParaRPr lang="en-US" altLang="en-US" sz="1200"/>
          </a:p>
        </p:txBody>
      </p:sp>
    </p:spTree>
    <p:extLst>
      <p:ext uri="{BB962C8B-B14F-4D97-AF65-F5344CB8AC3E}">
        <p14:creationId xmlns:p14="http://schemas.microsoft.com/office/powerpoint/2010/main" val="3654688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a:extLst>
              <a:ext uri="{FF2B5EF4-FFF2-40B4-BE49-F238E27FC236}">
                <a16:creationId xmlns:a16="http://schemas.microsoft.com/office/drawing/2014/main" id="{FD79F320-5731-C44A-9EBB-29FF9D9D1C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a:extLst>
              <a:ext uri="{FF2B5EF4-FFF2-40B4-BE49-F238E27FC236}">
                <a16:creationId xmlns:a16="http://schemas.microsoft.com/office/drawing/2014/main" id="{ABEF113F-EC77-C840-9882-0228FB1F2C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solidFill>
                  <a:srgbClr val="00B050"/>
                </a:solidFill>
                <a:latin typeface="Lucida Sans Unicode" panose="020B0602030504020204" pitchFamily="34" charset="0"/>
              </a:rPr>
              <a:t>Blasch and Walsh, Erik Thienissen, Aloke Roy (DASC34, DASC35 TPCs) William Claycomb, Gordon Thomas  (ICCST chairs in 2016 and 17)</a:t>
            </a:r>
          </a:p>
          <a:p>
            <a:r>
              <a:rPr lang="en-US" altLang="en-US">
                <a:solidFill>
                  <a:srgbClr val="00B050"/>
                </a:solidFill>
                <a:latin typeface="Lucida Sans Unicode" panose="020B0602030504020204" pitchFamily="34" charset="0"/>
              </a:rPr>
              <a:t>Others volunteer and participate in conference sessions (I have them sign in).</a:t>
            </a:r>
            <a:endParaRPr lang="en-US" altLang="en-US"/>
          </a:p>
        </p:txBody>
      </p:sp>
      <p:sp>
        <p:nvSpPr>
          <p:cNvPr id="28675" name="Slide Number Placeholder 3">
            <a:extLst>
              <a:ext uri="{FF2B5EF4-FFF2-40B4-BE49-F238E27FC236}">
                <a16:creationId xmlns:a16="http://schemas.microsoft.com/office/drawing/2014/main" id="{994D545D-DA02-A143-B6AA-9D094C4346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AB7AEE0-E339-4B42-A81B-B158B7BBF901}" type="slidenum">
              <a:rPr lang="en-US" altLang="en-US" sz="1200" smtClean="0"/>
              <a:pPr/>
              <a:t>4</a:t>
            </a:fld>
            <a:endParaRPr lang="en-US" altLang="en-US" sz="1200"/>
          </a:p>
        </p:txBody>
      </p:sp>
    </p:spTree>
    <p:extLst>
      <p:ext uri="{BB962C8B-B14F-4D97-AF65-F5344CB8AC3E}">
        <p14:creationId xmlns:p14="http://schemas.microsoft.com/office/powerpoint/2010/main" val="128518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Vertical 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C0FEB-13BF-49E2-AA65-ECB0819A8BC3}"/>
              </a:ext>
            </a:extLst>
          </p:cNvPr>
          <p:cNvSpPr>
            <a:spLocks noGrp="1"/>
          </p:cNvSpPr>
          <p:nvPr userDrawn="1"/>
        </p:nvSpPr>
        <p:spPr>
          <a:xfrm>
            <a:off x="734807" y="76237"/>
            <a:ext cx="8983291" cy="55333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400" b="1" i="0" kern="1200">
                <a:solidFill>
                  <a:srgbClr val="0066A1"/>
                </a:solidFill>
                <a:latin typeface="Calibri" charset="0"/>
                <a:ea typeface="Calibri" charset="0"/>
                <a:cs typeface="Calibri" charset="0"/>
              </a:defRPr>
            </a:lvl1pPr>
          </a:lstStyle>
          <a:p>
            <a:endParaRPr lang="en-US" dirty="0">
              <a:solidFill>
                <a:schemeClr val="bg1"/>
              </a:solidFill>
            </a:endParaRPr>
          </a:p>
        </p:txBody>
      </p:sp>
      <p:sp>
        <p:nvSpPr>
          <p:cNvPr id="4" name="Title 1">
            <a:extLst>
              <a:ext uri="{FF2B5EF4-FFF2-40B4-BE49-F238E27FC236}">
                <a16:creationId xmlns:a16="http://schemas.microsoft.com/office/drawing/2014/main" id="{C2FE6A51-0C90-4250-B4B1-2EF2C892A313}"/>
              </a:ext>
            </a:extLst>
          </p:cNvPr>
          <p:cNvSpPr>
            <a:spLocks noGrp="1"/>
          </p:cNvSpPr>
          <p:nvPr>
            <p:ph type="title"/>
          </p:nvPr>
        </p:nvSpPr>
        <p:spPr>
          <a:xfrm>
            <a:off x="300318" y="114113"/>
            <a:ext cx="10515600" cy="710640"/>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3760199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CFC8D-FAC4-4880-9373-C4D5AD998EE4}"/>
              </a:ext>
            </a:extLst>
          </p:cNvPr>
          <p:cNvSpPr>
            <a:spLocks noGrp="1"/>
          </p:cNvSpPr>
          <p:nvPr>
            <p:ph type="ctrTitle"/>
          </p:nvPr>
        </p:nvSpPr>
        <p:spPr>
          <a:xfrm>
            <a:off x="1524000" y="1812925"/>
            <a:ext cx="9144000" cy="1381125"/>
          </a:xfrm>
          <a:prstGeom prst="rect">
            <a:avLst/>
          </a:prstGeom>
        </p:spPr>
        <p:txBody>
          <a:bodyPr anchor="b"/>
          <a:lstStyle>
            <a:lvl1pPr algn="ctr">
              <a:defRPr sz="3600"/>
            </a:lvl1pPr>
          </a:lstStyle>
          <a:p>
            <a:r>
              <a:rPr lang="en-US"/>
              <a:t>Click to edit Master title style</a:t>
            </a:r>
          </a:p>
        </p:txBody>
      </p:sp>
      <p:sp>
        <p:nvSpPr>
          <p:cNvPr id="3" name="Subtitle 2">
            <a:extLst>
              <a:ext uri="{FF2B5EF4-FFF2-40B4-BE49-F238E27FC236}">
                <a16:creationId xmlns:a16="http://schemas.microsoft.com/office/drawing/2014/main" id="{93D2219A-6810-4BBB-BB70-7005CC1E574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F05C51-B209-4AF4-A68D-B977A22300D3}"/>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8AC03980-8E73-44A4-A6C0-9FC92EA6050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FA60794-8A42-43BE-A706-169A361947C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pic>
        <p:nvPicPr>
          <p:cNvPr id="8" name="Picture 7" descr="Rectangle&#10;&#10;Description automatically generated with medium confidence">
            <a:extLst>
              <a:ext uri="{FF2B5EF4-FFF2-40B4-BE49-F238E27FC236}">
                <a16:creationId xmlns:a16="http://schemas.microsoft.com/office/drawing/2014/main" id="{8CE9E921-0597-4FF4-94CC-D20ADC7E25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85"/>
            <a:ext cx="12192000" cy="6854430"/>
          </a:xfrm>
          <a:prstGeom prst="rect">
            <a:avLst/>
          </a:prstGeom>
        </p:spPr>
      </p:pic>
      <p:pic>
        <p:nvPicPr>
          <p:cNvPr id="10" name="Picture 9" descr="A picture containing text, clipart, tableware, dishware&#10;&#10;Description automatically generated">
            <a:extLst>
              <a:ext uri="{FF2B5EF4-FFF2-40B4-BE49-F238E27FC236}">
                <a16:creationId xmlns:a16="http://schemas.microsoft.com/office/drawing/2014/main" id="{6EFF700F-D452-40A2-82D4-79EA0689EF5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0505" y="2301364"/>
            <a:ext cx="3726659" cy="1909196"/>
          </a:xfrm>
          <a:prstGeom prst="rect">
            <a:avLst/>
          </a:prstGeom>
        </p:spPr>
      </p:pic>
    </p:spTree>
    <p:extLst>
      <p:ext uri="{BB962C8B-B14F-4D97-AF65-F5344CB8AC3E}">
        <p14:creationId xmlns:p14="http://schemas.microsoft.com/office/powerpoint/2010/main" val="1598537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32E70E-167B-4E52-9956-3A3A314DA5CD}"/>
              </a:ext>
            </a:extLst>
          </p:cNvPr>
          <p:cNvSpPr>
            <a:spLocks noGrp="1"/>
          </p:cNvSpPr>
          <p:nvPr>
            <p:ph idx="1"/>
          </p:nvPr>
        </p:nvSpPr>
        <p:spPr>
          <a:xfrm>
            <a:off x="734807" y="1188720"/>
            <a:ext cx="10618993" cy="4988243"/>
          </a:xfrm>
          <a:prstGeom prst="rect">
            <a:avLst/>
          </a:prstGeom>
        </p:spPr>
        <p:txBody>
          <a:bodyPr/>
          <a:lstStyle>
            <a:lvl1pPr marL="228600" indent="-228600">
              <a:buClr>
                <a:srgbClr val="0C70AC"/>
              </a:buClr>
              <a:buFont typeface="Arial" panose="020B0604020202020204" pitchFamily="34" charset="0"/>
              <a:buChar char="•"/>
              <a:defRPr/>
            </a:lvl1pPr>
            <a:lvl2pPr marL="685800" indent="-228600">
              <a:buClr>
                <a:srgbClr val="0C70AC"/>
              </a:buClr>
              <a:buFont typeface="Arial" panose="020B0604020202020204" pitchFamily="34" charset="0"/>
              <a:buChar char="•"/>
              <a:defRPr/>
            </a:lvl2pPr>
            <a:lvl3pPr marL="1143000" indent="-228600">
              <a:buClr>
                <a:srgbClr val="0C70AC"/>
              </a:buClr>
              <a:buFont typeface="Arial" panose="020B0604020202020204" pitchFamily="34" charset="0"/>
              <a:buChar char="•"/>
              <a:defRPr/>
            </a:lvl3pPr>
            <a:lvl4pPr marL="1600200" indent="-228600">
              <a:buClr>
                <a:srgbClr val="0C70AC"/>
              </a:buClr>
              <a:buFont typeface="Arial" panose="020B0604020202020204" pitchFamily="34" charset="0"/>
              <a:buChar char="•"/>
              <a:defRPr/>
            </a:lvl4pPr>
            <a:lvl5pPr marL="2057400" indent="-228600">
              <a:buClr>
                <a:srgbClr val="0C70AC"/>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 </a:t>
            </a:r>
          </a:p>
        </p:txBody>
      </p:sp>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nchor="ctr"/>
          <a:lstStyle>
            <a:lvl1pPr algn="ctr">
              <a:defRPr sz="1200"/>
            </a:lvl1p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nchor="ctr"/>
          <a:lstStyle>
            <a:lvl1pPr>
              <a:defRPr sz="1200">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191135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nchor="ctr"/>
          <a:lstStyle>
            <a:lvl1pPr algn="ctr">
              <a:defRPr sz="1200"/>
            </a:lvl1p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nchor="ctr"/>
          <a:lstStyle>
            <a:lvl1pPr>
              <a:defRPr sz="1200">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
        <p:nvSpPr>
          <p:cNvPr id="8" name="Text Placeholder 2">
            <a:extLst>
              <a:ext uri="{FF2B5EF4-FFF2-40B4-BE49-F238E27FC236}">
                <a16:creationId xmlns:a16="http://schemas.microsoft.com/office/drawing/2014/main" id="{0661CC10-B7D2-596B-AFD0-19760D05343D}"/>
              </a:ext>
            </a:extLst>
          </p:cNvPr>
          <p:cNvSpPr>
            <a:spLocks noGrp="1"/>
          </p:cNvSpPr>
          <p:nvPr>
            <p:ph idx="1"/>
          </p:nvPr>
        </p:nvSpPr>
        <p:spPr>
          <a:xfrm>
            <a:off x="735013" y="118903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Please summarize your committees main activities (i.e. conferences, publications, education, member activities, etc.)</a:t>
            </a:r>
          </a:p>
          <a:p>
            <a:pPr lvl="1"/>
            <a:r>
              <a:rPr lang="en-US" dirty="0"/>
              <a:t>Please point out areas and activities that address the SWOT (Strategy, Weaknesses, Opportunities, and Threats) </a:t>
            </a:r>
          </a:p>
          <a:p>
            <a:pPr lvl="1"/>
            <a:r>
              <a:rPr lang="en-US" dirty="0"/>
              <a:t>Define areas that Cross-Committees can strengthen the Opportunities and reduce the Threats.</a:t>
            </a:r>
          </a:p>
        </p:txBody>
      </p:sp>
    </p:spTree>
    <p:extLst>
      <p:ext uri="{BB962C8B-B14F-4D97-AF65-F5344CB8AC3E}">
        <p14:creationId xmlns:p14="http://schemas.microsoft.com/office/powerpoint/2010/main" val="29155949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icture containing background pattern&#10;&#10;Description automatically generated">
            <a:extLst>
              <a:ext uri="{FF2B5EF4-FFF2-40B4-BE49-F238E27FC236}">
                <a16:creationId xmlns:a16="http://schemas.microsoft.com/office/drawing/2014/main" id="{08C4F7AF-98CF-43AB-B43B-1DF54CF9AE19}"/>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3651651063"/>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62"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6E5F08-3A8C-3498-B216-FEF3E60498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6CC546-7B05-505D-9C04-5DDFA73CE231}"/>
              </a:ext>
            </a:extLst>
          </p:cNvPr>
          <p:cNvSpPr>
            <a:spLocks noGrp="1"/>
          </p:cNvSpPr>
          <p:nvPr/>
        </p:nvSpPr>
        <p:spPr>
          <a:xfrm>
            <a:off x="4827402" y="2016895"/>
            <a:ext cx="7131516" cy="99829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b="1" i="0" kern="1200">
                <a:solidFill>
                  <a:srgbClr val="0066A1"/>
                </a:solidFill>
                <a:latin typeface="Calibri" charset="0"/>
                <a:ea typeface="Calibri" charset="0"/>
                <a:cs typeface="Calibri" charset="0"/>
              </a:defRPr>
            </a:lvl1pPr>
          </a:lstStyle>
          <a:p>
            <a:r>
              <a:rPr lang="en-US" sz="3600" dirty="0">
                <a:solidFill>
                  <a:schemeClr val="bg1"/>
                </a:solidFill>
              </a:rPr>
              <a:t>Navigation Systems </a:t>
            </a:r>
            <a:br>
              <a:rPr lang="en-US" sz="3600" dirty="0">
                <a:solidFill>
                  <a:schemeClr val="bg1"/>
                </a:solidFill>
              </a:rPr>
            </a:br>
            <a:r>
              <a:rPr lang="en-US" sz="3200" dirty="0">
                <a:solidFill>
                  <a:schemeClr val="bg1"/>
                </a:solidFill>
              </a:rPr>
              <a:t>Technical Operations Panel Report</a:t>
            </a:r>
            <a:endParaRPr lang="en-US" sz="3600" dirty="0">
              <a:solidFill>
                <a:schemeClr val="bg1"/>
              </a:solidFill>
            </a:endParaRPr>
          </a:p>
        </p:txBody>
      </p:sp>
      <p:sp>
        <p:nvSpPr>
          <p:cNvPr id="3" name="Subtitle 2">
            <a:extLst>
              <a:ext uri="{FF2B5EF4-FFF2-40B4-BE49-F238E27FC236}">
                <a16:creationId xmlns:a16="http://schemas.microsoft.com/office/drawing/2014/main" id="{7B28537E-3B96-4D88-C75D-847B78857FD6}"/>
              </a:ext>
            </a:extLst>
          </p:cNvPr>
          <p:cNvSpPr>
            <a:spLocks noGrp="1"/>
          </p:cNvSpPr>
          <p:nvPr/>
        </p:nvSpPr>
        <p:spPr>
          <a:xfrm>
            <a:off x="4827402" y="3222436"/>
            <a:ext cx="6881887" cy="2263963"/>
          </a:xfrm>
          <a:prstGeom prst="rect">
            <a:avLst/>
          </a:prstGeom>
        </p:spPr>
        <p:txBody>
          <a:bodyPr vert="horz" lIns="91440" tIns="45720" rIns="91440" bIns="45720" rtlCol="0">
            <a:normAutofit fontScale="92500" lnSpcReduction="20000"/>
          </a:bodyPr>
          <a:lstStyle>
            <a:lvl1pPr marL="0" indent="0" algn="l" defTabSz="914400" rtl="0" eaLnBrk="1" latinLnBrk="0" hangingPunct="1">
              <a:lnSpc>
                <a:spcPct val="90000"/>
              </a:lnSpc>
              <a:spcBef>
                <a:spcPts val="1000"/>
              </a:spcBef>
              <a:buClr>
                <a:srgbClr val="0066A1"/>
              </a:buClr>
              <a:buFont typeface="LucidaGrande" charset="0"/>
              <a:buNone/>
              <a:defRPr sz="2800" b="1" i="1" kern="1200">
                <a:solidFill>
                  <a:schemeClr val="tx1">
                    <a:lumMod val="50000"/>
                    <a:lumOff val="50000"/>
                  </a:schemeClr>
                </a:solidFill>
                <a:latin typeface="Calibri" charset="0"/>
                <a:ea typeface="Calibri" charset="0"/>
                <a:cs typeface="Calibri" charset="0"/>
              </a:defRPr>
            </a:lvl1pPr>
            <a:lvl2pPr marL="457200" indent="0" algn="ctr" defTabSz="914400" rtl="0" eaLnBrk="1" latinLnBrk="0" hangingPunct="1">
              <a:lnSpc>
                <a:spcPct val="90000"/>
              </a:lnSpc>
              <a:spcBef>
                <a:spcPts val="500"/>
              </a:spcBef>
              <a:buClr>
                <a:srgbClr val="0066A1"/>
              </a:buClr>
              <a:buFont typeface="LucidaGrande"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rgbClr val="0066A1"/>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rgbClr val="0066A1"/>
              </a:buClr>
              <a:buFont typeface="Wingdings"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0066A1"/>
              </a:buClr>
              <a:buFont typeface="Courier New"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900" dirty="0">
                <a:solidFill>
                  <a:schemeClr val="bg1">
                    <a:lumMod val="85000"/>
                  </a:schemeClr>
                </a:solidFill>
              </a:rPr>
              <a:t>Zak Kassas</a:t>
            </a:r>
          </a:p>
          <a:p>
            <a:pPr>
              <a:lnSpc>
                <a:spcPct val="100000"/>
              </a:lnSpc>
            </a:pPr>
            <a:r>
              <a:rPr lang="en-US" sz="2900" dirty="0">
                <a:solidFill>
                  <a:schemeClr val="bg1">
                    <a:lumMod val="85000"/>
                  </a:schemeClr>
                </a:solidFill>
              </a:rPr>
              <a:t>Chair, Navigation Systems Panel</a:t>
            </a:r>
          </a:p>
          <a:p>
            <a:endParaRPr lang="en-US" sz="1300" dirty="0">
              <a:solidFill>
                <a:schemeClr val="bg1">
                  <a:lumMod val="85000"/>
                </a:schemeClr>
              </a:solidFill>
            </a:endParaRPr>
          </a:p>
          <a:p>
            <a:r>
              <a:rPr lang="en-US" sz="2200" dirty="0">
                <a:solidFill>
                  <a:schemeClr val="bg1">
                    <a:lumMod val="85000"/>
                  </a:schemeClr>
                </a:solidFill>
              </a:rPr>
              <a:t>AESS Board of Governors Meeting – Fall 2024</a:t>
            </a:r>
          </a:p>
          <a:p>
            <a:r>
              <a:rPr lang="en-US" sz="2200" dirty="0">
                <a:solidFill>
                  <a:schemeClr val="bg1">
                    <a:lumMod val="85000"/>
                  </a:schemeClr>
                </a:solidFill>
              </a:rPr>
              <a:t>25-26 October 2024</a:t>
            </a:r>
          </a:p>
          <a:p>
            <a:r>
              <a:rPr lang="en-US" sz="2200" dirty="0">
                <a:solidFill>
                  <a:schemeClr val="bg1">
                    <a:lumMod val="85000"/>
                  </a:schemeClr>
                </a:solidFill>
              </a:rPr>
              <a:t>Rennes, France</a:t>
            </a:r>
          </a:p>
        </p:txBody>
      </p:sp>
    </p:spTree>
    <p:extLst>
      <p:ext uri="{BB962C8B-B14F-4D97-AF65-F5344CB8AC3E}">
        <p14:creationId xmlns:p14="http://schemas.microsoft.com/office/powerpoint/2010/main" val="188348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329F4-B59D-904F-80AA-400BAC0CF4A2}"/>
              </a:ext>
            </a:extLst>
          </p:cNvPr>
          <p:cNvSpPr>
            <a:spLocks noGrp="1"/>
          </p:cNvSpPr>
          <p:nvPr>
            <p:ph type="title"/>
          </p:nvPr>
        </p:nvSpPr>
        <p:spPr>
          <a:xfrm>
            <a:off x="571928" y="136525"/>
            <a:ext cx="10363200" cy="746589"/>
          </a:xfrm>
        </p:spPr>
        <p:txBody>
          <a:bodyPr/>
          <a:lstStyle/>
          <a:p>
            <a:r>
              <a:rPr lang="en-US" dirty="0"/>
              <a:t>About the Navigation Systems Panel</a:t>
            </a:r>
          </a:p>
        </p:txBody>
      </p:sp>
      <p:sp>
        <p:nvSpPr>
          <p:cNvPr id="3" name="Content Placeholder 2">
            <a:extLst>
              <a:ext uri="{FF2B5EF4-FFF2-40B4-BE49-F238E27FC236}">
                <a16:creationId xmlns:a16="http://schemas.microsoft.com/office/drawing/2014/main" id="{DFB7CEC4-1114-D246-9E2C-AE85799A8ACF}"/>
              </a:ext>
            </a:extLst>
          </p:cNvPr>
          <p:cNvSpPr>
            <a:spLocks noGrp="1"/>
          </p:cNvSpPr>
          <p:nvPr>
            <p:ph idx="1"/>
          </p:nvPr>
        </p:nvSpPr>
        <p:spPr>
          <a:xfrm>
            <a:off x="952072" y="1175497"/>
            <a:ext cx="9678256" cy="4728346"/>
          </a:xfrm>
        </p:spPr>
        <p:txBody>
          <a:bodyPr/>
          <a:lstStyle/>
          <a:p>
            <a:pPr marL="0" indent="0" algn="l">
              <a:buNone/>
            </a:pPr>
            <a:r>
              <a:rPr lang="en-US" sz="2000" b="0" i="0" dirty="0">
                <a:solidFill>
                  <a:srgbClr val="4B5563"/>
                </a:solidFill>
                <a:effectLst/>
              </a:rPr>
              <a:t>The Panel shall address navigation systems for aircraft, spacecraft, ground and marine vehicles and pedestrians as well as history of navigation systems and navigation education.</a:t>
            </a:r>
          </a:p>
          <a:p>
            <a:pPr marL="0" indent="0" algn="l">
              <a:buNone/>
            </a:pPr>
            <a:endParaRPr lang="en-US" sz="2000" b="1" i="0" dirty="0">
              <a:solidFill>
                <a:srgbClr val="4B5563"/>
              </a:solidFill>
              <a:effectLst/>
            </a:endParaRPr>
          </a:p>
          <a:p>
            <a:pPr marL="0" indent="0" algn="l">
              <a:buNone/>
            </a:pPr>
            <a:r>
              <a:rPr lang="en-US" sz="2000" b="1" i="0" dirty="0">
                <a:solidFill>
                  <a:srgbClr val="4B5563"/>
                </a:solidFill>
                <a:effectLst/>
              </a:rPr>
              <a:t>Objectives</a:t>
            </a:r>
            <a:endParaRPr lang="en-US" sz="2000" b="0" i="0" dirty="0">
              <a:solidFill>
                <a:srgbClr val="4B5563"/>
              </a:solidFill>
              <a:effectLst/>
            </a:endParaRPr>
          </a:p>
          <a:p>
            <a:pPr marL="0" indent="0" algn="l">
              <a:buNone/>
            </a:pPr>
            <a:r>
              <a:rPr lang="en-US" sz="2000" b="0" i="0" dirty="0">
                <a:solidFill>
                  <a:srgbClr val="4B5563"/>
                </a:solidFill>
                <a:effectLst/>
              </a:rPr>
              <a:t>The objectives of this Panel are:</a:t>
            </a:r>
          </a:p>
          <a:p>
            <a:pPr algn="l">
              <a:buFont typeface="+mj-lt"/>
              <a:buAutoNum type="arabicPeriod"/>
            </a:pPr>
            <a:r>
              <a:rPr lang="en-US" sz="2000" b="0" i="0" dirty="0">
                <a:solidFill>
                  <a:srgbClr val="4B5563"/>
                </a:solidFill>
                <a:effectLst/>
              </a:rPr>
              <a:t>Work with the Institute of Navigation (ION) and the PLANS Executive Committee to select and support volunteers for PLANS (e.g., track chairs, session chairs, etc.).</a:t>
            </a:r>
          </a:p>
          <a:p>
            <a:pPr algn="l">
              <a:buFont typeface="+mj-lt"/>
              <a:buAutoNum type="arabicPeriod"/>
            </a:pPr>
            <a:r>
              <a:rPr lang="en-US" sz="2000" b="0" i="0" dirty="0">
                <a:solidFill>
                  <a:srgbClr val="4B5563"/>
                </a:solidFill>
                <a:effectLst/>
              </a:rPr>
              <a:t>Maintain a repository of past conference Budgets, Final Reports, Best Practices and lessons learned.</a:t>
            </a:r>
          </a:p>
          <a:p>
            <a:pPr algn="l">
              <a:buFont typeface="+mj-lt"/>
              <a:buAutoNum type="arabicPeriod"/>
            </a:pPr>
            <a:r>
              <a:rPr lang="en-US" sz="2000" b="0" i="0" dirty="0">
                <a:solidFill>
                  <a:srgbClr val="4B5563"/>
                </a:solidFill>
                <a:effectLst/>
              </a:rPr>
              <a:t>Promote the submission of navigation manuscripts to the IEEE Transactions on Aerospace and Electronic Systems and the AESS Magazine.</a:t>
            </a:r>
          </a:p>
          <a:p>
            <a:pPr algn="l">
              <a:buFont typeface="+mj-lt"/>
              <a:buAutoNum type="arabicPeriod"/>
            </a:pPr>
            <a:r>
              <a:rPr lang="en-US" sz="2000" b="0" i="0" dirty="0">
                <a:solidFill>
                  <a:srgbClr val="4B5563"/>
                </a:solidFill>
                <a:effectLst/>
              </a:rPr>
              <a:t>Facilitate NSP nominations/endorsements for Senior Member and Fellow Grade.</a:t>
            </a:r>
          </a:p>
          <a:p>
            <a:pPr algn="l">
              <a:buFont typeface="+mj-lt"/>
              <a:buAutoNum type="arabicPeriod"/>
            </a:pPr>
            <a:r>
              <a:rPr lang="en-US" sz="2000" b="0" i="0" dirty="0">
                <a:solidFill>
                  <a:srgbClr val="4B5563"/>
                </a:solidFill>
                <a:effectLst/>
              </a:rPr>
              <a:t>Develop, as needed, new conferences related to the NSP’s areas of interest.</a:t>
            </a:r>
            <a:endParaRPr lang="en-US" sz="2000" dirty="0"/>
          </a:p>
          <a:p>
            <a:endParaRPr lang="en-US" sz="2000" dirty="0"/>
          </a:p>
        </p:txBody>
      </p:sp>
      <p:sp>
        <p:nvSpPr>
          <p:cNvPr id="5" name="Slide Number Placeholder 4">
            <a:extLst>
              <a:ext uri="{FF2B5EF4-FFF2-40B4-BE49-F238E27FC236}">
                <a16:creationId xmlns:a16="http://schemas.microsoft.com/office/drawing/2014/main" id="{BD893E79-1B61-7E41-BA0D-E7CA36940C83}"/>
              </a:ext>
            </a:extLst>
          </p:cNvPr>
          <p:cNvSpPr>
            <a:spLocks noGrp="1"/>
          </p:cNvSpPr>
          <p:nvPr>
            <p:ph type="sldNum" sz="quarter" idx="11"/>
          </p:nvPr>
        </p:nvSpPr>
        <p:spPr/>
        <p:txBody>
          <a:bodyPr/>
          <a:lstStyle/>
          <a:p>
            <a:pPr>
              <a:defRPr/>
            </a:pPr>
            <a:fld id="{BCDB7B01-FAFA-4F2A-A2E6-5BC6DA5F7D96}" type="slidenum">
              <a:rPr lang="en-US" altLang="en-US" smtClean="0"/>
              <a:pPr>
                <a:defRPr/>
              </a:pPr>
              <a:t>2</a:t>
            </a:fld>
            <a:endParaRPr lang="en-US" altLang="en-US" dirty="0"/>
          </a:p>
        </p:txBody>
      </p:sp>
    </p:spTree>
    <p:extLst>
      <p:ext uri="{BB962C8B-B14F-4D97-AF65-F5344CB8AC3E}">
        <p14:creationId xmlns:p14="http://schemas.microsoft.com/office/powerpoint/2010/main" val="585498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a16="http://schemas.microsoft.com/office/drawing/2014/main" id="{B4289927-FFA9-384E-BF93-EFFECDD1D33A}"/>
              </a:ext>
            </a:extLst>
          </p:cNvPr>
          <p:cNvSpPr>
            <a:spLocks noGrp="1" noChangeArrowheads="1"/>
          </p:cNvSpPr>
          <p:nvPr>
            <p:ph type="title"/>
          </p:nvPr>
        </p:nvSpPr>
        <p:spPr/>
        <p:txBody>
          <a:bodyPr/>
          <a:lstStyle/>
          <a:p>
            <a:r>
              <a:rPr lang="en-US" altLang="en-US" sz="2800" dirty="0"/>
              <a:t>2024 Navigation Systems Panel Activities</a:t>
            </a:r>
          </a:p>
        </p:txBody>
      </p:sp>
      <p:sp>
        <p:nvSpPr>
          <p:cNvPr id="14339" name="Content Placeholder 2">
            <a:extLst>
              <a:ext uri="{FF2B5EF4-FFF2-40B4-BE49-F238E27FC236}">
                <a16:creationId xmlns:a16="http://schemas.microsoft.com/office/drawing/2014/main" id="{EC0862E3-0E4D-A543-8A77-16EC3B7ED233}"/>
              </a:ext>
            </a:extLst>
          </p:cNvPr>
          <p:cNvSpPr>
            <a:spLocks noGrp="1"/>
          </p:cNvSpPr>
          <p:nvPr>
            <p:ph idx="1"/>
          </p:nvPr>
        </p:nvSpPr>
        <p:spPr>
          <a:xfrm>
            <a:off x="526774" y="1037380"/>
            <a:ext cx="11151704" cy="5396895"/>
          </a:xfrm>
        </p:spPr>
        <p:txBody>
          <a:bodyPr/>
          <a:lstStyle/>
          <a:p>
            <a:pPr marL="0" indent="0">
              <a:buNone/>
            </a:pPr>
            <a:r>
              <a:rPr lang="en-US" sz="1800" u="sng" dirty="0"/>
              <a:t>Panel Meetings</a:t>
            </a:r>
          </a:p>
          <a:p>
            <a:pPr>
              <a:lnSpc>
                <a:spcPct val="100000"/>
              </a:lnSpc>
              <a:spcBef>
                <a:spcPts val="200"/>
              </a:spcBef>
            </a:pPr>
            <a:r>
              <a:rPr lang="en-US" sz="1600" dirty="0"/>
              <a:t>Virtual meetings in January 2024, April 2024, August 2024.</a:t>
            </a:r>
          </a:p>
          <a:p>
            <a:pPr>
              <a:lnSpc>
                <a:spcPct val="100000"/>
              </a:lnSpc>
              <a:spcBef>
                <a:spcPts val="200"/>
              </a:spcBef>
            </a:pPr>
            <a:r>
              <a:rPr lang="en-US" sz="1600" dirty="0"/>
              <a:t>In-person meeting in September 2024 at ION GNSS+ Conference, Baltimore, MD.</a:t>
            </a:r>
          </a:p>
          <a:p>
            <a:pPr marL="0" indent="0">
              <a:buNone/>
            </a:pPr>
            <a:r>
              <a:rPr lang="en-US" sz="1800" u="sng" dirty="0"/>
              <a:t>Vision and Perspectives</a:t>
            </a:r>
          </a:p>
          <a:p>
            <a:pPr marL="0" indent="0">
              <a:buNone/>
            </a:pPr>
            <a:r>
              <a:rPr lang="en-US" sz="1600" dirty="0"/>
              <a:t>NSP Chair Zak Kassas co-authored with AESS Committee on Vision and Perspectives members E. </a:t>
            </a:r>
            <a:r>
              <a:rPr lang="en-US" sz="1600" dirty="0" err="1"/>
              <a:t>Cianca</a:t>
            </a:r>
            <a:r>
              <a:rPr lang="en-US" sz="1600" dirty="0"/>
              <a:t>, J. Dauncey, G. Fasano, W. Nel, and M. Ruggieri an article titled “Autonomy for sustainability: An AESS vision and perspective,” published in IEEE AES Magazine, June 2024.</a:t>
            </a:r>
          </a:p>
          <a:p>
            <a:pPr marL="0" indent="0">
              <a:buNone/>
            </a:pPr>
            <a:r>
              <a:rPr lang="en-US" sz="1800" u="sng" dirty="0"/>
              <a:t>TAES Special Section</a:t>
            </a:r>
          </a:p>
          <a:p>
            <a:pPr marL="0" indent="0">
              <a:buNone/>
            </a:pPr>
            <a:r>
              <a:rPr lang="en-US" sz="1600" dirty="0"/>
              <a:t>NSP members K. Yu, J. </a:t>
            </a:r>
            <a:r>
              <a:rPr lang="en-US" sz="1600" dirty="0" err="1"/>
              <a:t>Dunik</a:t>
            </a:r>
            <a:r>
              <a:rPr lang="en-US" sz="1600" dirty="0"/>
              <a:t>, M. </a:t>
            </a:r>
            <a:r>
              <a:rPr lang="en-US" sz="1600" dirty="0" err="1"/>
              <a:t>Braasch</a:t>
            </a:r>
            <a:r>
              <a:rPr lang="en-US" sz="1600" dirty="0"/>
              <a:t>, P. </a:t>
            </a:r>
            <a:r>
              <a:rPr lang="en-US" sz="1600" dirty="0" err="1"/>
              <a:t>Closas</a:t>
            </a:r>
            <a:r>
              <a:rPr lang="en-US" sz="1600" dirty="0"/>
              <a:t>, and F. </a:t>
            </a:r>
            <a:r>
              <a:rPr lang="en-US" sz="1600" dirty="0" err="1"/>
              <a:t>Dovis</a:t>
            </a:r>
            <a:r>
              <a:rPr lang="en-US" sz="1600" dirty="0"/>
              <a:t> organized a special section in IEEE TAES titled “Machine Learning Methods for Aerial and Space Positioning and Navigation,” June 2024</a:t>
            </a:r>
          </a:p>
          <a:p>
            <a:pPr marL="0" indent="0">
              <a:buNone/>
            </a:pPr>
            <a:r>
              <a:rPr lang="en-US" sz="1800" u="sng" dirty="0"/>
              <a:t>Distinguished Lectures</a:t>
            </a:r>
          </a:p>
          <a:p>
            <a:pPr marL="0" indent="0">
              <a:buNone/>
            </a:pPr>
            <a:r>
              <a:rPr lang="en-US" sz="1600" dirty="0"/>
              <a:t>Panelists </a:t>
            </a:r>
            <a:r>
              <a:rPr lang="en-US" sz="1600" dirty="0" err="1"/>
              <a:t>Braasch</a:t>
            </a:r>
            <a:r>
              <a:rPr lang="en-US" sz="1600" dirty="0"/>
              <a:t> and Kassas delivered virtual and in-person Distinguished Lectures on topics related to the panel’s scope (navigation systems).</a:t>
            </a:r>
            <a:endParaRPr lang="en-US" sz="1050" dirty="0"/>
          </a:p>
          <a:p>
            <a:pPr marL="0" indent="0">
              <a:spcBef>
                <a:spcPts val="400"/>
              </a:spcBef>
              <a:buNone/>
            </a:pPr>
            <a:r>
              <a:rPr lang="en-US" sz="1800" u="sng" dirty="0"/>
              <a:t>Panel Bylaws</a:t>
            </a:r>
            <a:endParaRPr lang="en-US" sz="1600" dirty="0"/>
          </a:p>
          <a:p>
            <a:pPr marL="0" indent="0">
              <a:spcBef>
                <a:spcPts val="400"/>
              </a:spcBef>
              <a:buNone/>
            </a:pPr>
            <a:r>
              <a:rPr lang="en-US" sz="1600" dirty="0"/>
              <a:t>Panel bylaws were revised to specify how membership in the panel is established, namely</a:t>
            </a:r>
          </a:p>
          <a:p>
            <a:pPr marL="0" indent="0">
              <a:spcBef>
                <a:spcPts val="400"/>
              </a:spcBef>
              <a:buNone/>
            </a:pPr>
            <a:r>
              <a:rPr lang="en-US" sz="1600" dirty="0"/>
              <a:t>“</a:t>
            </a:r>
            <a:r>
              <a:rPr lang="en-US" sz="1600" i="1" dirty="0"/>
              <a:t>Membership to the Panel can be via nomination by current panel members or via self-nomination. Upon receiving a nomination, the Chair will inform the Panel members. The candidate's credentials will be discussed by the Panel, leading to a vote. An "in-favor" vote from 2/3 of the Panel members is needed to join the Panel</a:t>
            </a:r>
            <a:r>
              <a:rPr lang="en-US" sz="1600" dirty="0"/>
              <a:t>.”</a:t>
            </a:r>
          </a:p>
        </p:txBody>
      </p:sp>
      <p:sp>
        <p:nvSpPr>
          <p:cNvPr id="2" name="Slide Number Placeholder 5">
            <a:extLst>
              <a:ext uri="{FF2B5EF4-FFF2-40B4-BE49-F238E27FC236}">
                <a16:creationId xmlns:a16="http://schemas.microsoft.com/office/drawing/2014/main" id="{8299DB51-55A7-6B00-792E-0BAB5AB22735}"/>
              </a:ext>
            </a:extLst>
          </p:cNvPr>
          <p:cNvSpPr>
            <a:spLocks noGrp="1"/>
          </p:cNvSpPr>
          <p:nvPr>
            <p:ph type="sldNum" sz="quarter" idx="12"/>
          </p:nvPr>
        </p:nvSpPr>
        <p:spPr>
          <a:xfrm>
            <a:off x="4724400" y="6356350"/>
            <a:ext cx="2743200" cy="365125"/>
          </a:xfrm>
        </p:spPr>
        <p:txBody>
          <a:bodyPr/>
          <a:lstStyle/>
          <a:p>
            <a:pPr algn="ctr"/>
            <a:fld id="{DEAABB4B-B7FE-4F54-9EF3-4A934A90687F}" type="slidenum">
              <a:rPr lang="en-US" sz="1200" smtClean="0">
                <a:solidFill>
                  <a:schemeClr val="tx1"/>
                </a:solidFill>
              </a:rPr>
              <a:pPr algn="ctr"/>
              <a:t>3</a:t>
            </a:fld>
            <a:endParaRPr lang="en-US" sz="1200" dirty="0">
              <a:solidFill>
                <a:schemeClr val="tx1"/>
              </a:solidFill>
            </a:endParaRPr>
          </a:p>
        </p:txBody>
      </p:sp>
    </p:spTree>
    <p:extLst>
      <p:ext uri="{BB962C8B-B14F-4D97-AF65-F5344CB8AC3E}">
        <p14:creationId xmlns:p14="http://schemas.microsoft.com/office/powerpoint/2010/main" val="1713525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a16="http://schemas.microsoft.com/office/drawing/2014/main" id="{B4289927-FFA9-384E-BF93-EFFECDD1D33A}"/>
              </a:ext>
            </a:extLst>
          </p:cNvPr>
          <p:cNvSpPr>
            <a:spLocks noGrp="1" noChangeArrowheads="1"/>
          </p:cNvSpPr>
          <p:nvPr>
            <p:ph type="title"/>
          </p:nvPr>
        </p:nvSpPr>
        <p:spPr/>
        <p:txBody>
          <a:bodyPr/>
          <a:lstStyle/>
          <a:p>
            <a:r>
              <a:rPr lang="en-US" altLang="en-US" sz="2800" dirty="0"/>
              <a:t>2024 Navigation Systems Panel Activities</a:t>
            </a:r>
          </a:p>
        </p:txBody>
      </p:sp>
      <p:sp>
        <p:nvSpPr>
          <p:cNvPr id="14339" name="Content Placeholder 2">
            <a:extLst>
              <a:ext uri="{FF2B5EF4-FFF2-40B4-BE49-F238E27FC236}">
                <a16:creationId xmlns:a16="http://schemas.microsoft.com/office/drawing/2014/main" id="{EC0862E3-0E4D-A543-8A77-16EC3B7ED233}"/>
              </a:ext>
            </a:extLst>
          </p:cNvPr>
          <p:cNvSpPr>
            <a:spLocks noGrp="1"/>
          </p:cNvSpPr>
          <p:nvPr>
            <p:ph idx="1"/>
          </p:nvPr>
        </p:nvSpPr>
        <p:spPr>
          <a:xfrm>
            <a:off x="526774" y="838600"/>
            <a:ext cx="11151704" cy="5396895"/>
          </a:xfrm>
        </p:spPr>
        <p:txBody>
          <a:bodyPr/>
          <a:lstStyle/>
          <a:p>
            <a:pPr marL="0" indent="0">
              <a:buNone/>
            </a:pPr>
            <a:r>
              <a:rPr lang="en-US" sz="1800" u="sng" dirty="0"/>
              <a:t>Membership</a:t>
            </a:r>
            <a:endParaRPr lang="en-US" sz="2000" u="sng" dirty="0"/>
          </a:p>
          <a:p>
            <a:pPr marL="0" indent="0">
              <a:spcBef>
                <a:spcPts val="400"/>
              </a:spcBef>
              <a:buNone/>
            </a:pPr>
            <a:r>
              <a:rPr lang="en-US" sz="1800" dirty="0"/>
              <a:t>Membership was updated to add Dr. Elena Simona Lohan, Tampere University, Finland, while Dr. Mike </a:t>
            </a:r>
            <a:r>
              <a:rPr lang="en-US" sz="1800" dirty="0" err="1"/>
              <a:t>Veth</a:t>
            </a:r>
            <a:r>
              <a:rPr lang="en-US" sz="1800" dirty="0"/>
              <a:t> left the panel.</a:t>
            </a:r>
            <a:endParaRPr lang="en-US" sz="1800" u="sng" dirty="0"/>
          </a:p>
          <a:p>
            <a:pPr marL="0" indent="0">
              <a:buNone/>
            </a:pPr>
            <a:r>
              <a:rPr lang="en-US" sz="1800" u="sng" dirty="0"/>
              <a:t>Conference Activities</a:t>
            </a:r>
          </a:p>
          <a:p>
            <a:pPr>
              <a:spcBef>
                <a:spcPts val="400"/>
              </a:spcBef>
            </a:pPr>
            <a:r>
              <a:rPr lang="en-US" sz="1800" dirty="0"/>
              <a:t>The NSP was heavily engaged with organization of IEEE/ION PLANS 2025 </a:t>
            </a:r>
          </a:p>
          <a:p>
            <a:pPr lvl="1">
              <a:spcBef>
                <a:spcPts val="400"/>
              </a:spcBef>
            </a:pPr>
            <a:r>
              <a:rPr lang="en-US" sz="1800" dirty="0"/>
              <a:t>Two of the four Track Chairs are NSP Members: Z. Kassas and T. Pany</a:t>
            </a:r>
          </a:p>
          <a:p>
            <a:pPr lvl="1">
              <a:spcBef>
                <a:spcPts val="400"/>
              </a:spcBef>
            </a:pPr>
            <a:r>
              <a:rPr lang="en-US" sz="1800" dirty="0"/>
              <a:t>The NSP worked NSP-nominated PLANS Program Chair (Christian </a:t>
            </a:r>
            <a:r>
              <a:rPr lang="en-US" sz="1800" dirty="0" err="1"/>
              <a:t>Gentner</a:t>
            </a:r>
            <a:r>
              <a:rPr lang="en-US" sz="1800" dirty="0"/>
              <a:t>, German Aerospace Institute- DLR) on several initiatives for IEEE/ION PLANS</a:t>
            </a:r>
          </a:p>
          <a:p>
            <a:pPr lvl="2">
              <a:spcBef>
                <a:spcPts val="400"/>
              </a:spcBef>
            </a:pPr>
            <a:r>
              <a:rPr lang="en-US" sz="1600" dirty="0"/>
              <a:t>Added a Plenary Presentation to the conference and identified the inaugural plenary presenter: Dr. Brad Parkinson, who is considered the “Father of GPS”</a:t>
            </a:r>
          </a:p>
          <a:p>
            <a:pPr lvl="2">
              <a:spcBef>
                <a:spcPts val="400"/>
              </a:spcBef>
            </a:pPr>
            <a:r>
              <a:rPr lang="en-US" sz="1600" dirty="0"/>
              <a:t>Helped identify a diverse set of Session Chairs, focusing on quality aspects</a:t>
            </a:r>
          </a:p>
          <a:p>
            <a:pPr lvl="2">
              <a:spcBef>
                <a:spcPts val="400"/>
              </a:spcBef>
            </a:pPr>
            <a:r>
              <a:rPr lang="en-US" sz="1600" dirty="0"/>
              <a:t>Introduced new sessions in timely topics, while phasing out older topics</a:t>
            </a:r>
          </a:p>
          <a:p>
            <a:pPr lvl="2">
              <a:spcBef>
                <a:spcPts val="400"/>
              </a:spcBef>
            </a:pPr>
            <a:r>
              <a:rPr lang="en-US" sz="1600" dirty="0"/>
              <a:t>Added 4 Invited Sessions in some of the hottest topics in positioning, navigation, and timing (PNT): Cutting-Edge Inertial-Based Pedestrian Localization; Frontiers of GNSS; Frontiers of Radionavigation: Signals of Opportunity, 5G, LEO, and Beyond; Optimization for PNT and Sensor Fusion</a:t>
            </a:r>
          </a:p>
          <a:p>
            <a:pPr lvl="2">
              <a:spcBef>
                <a:spcPts val="400"/>
              </a:spcBef>
            </a:pPr>
            <a:endParaRPr lang="en-US" sz="1200" dirty="0"/>
          </a:p>
          <a:p>
            <a:pPr>
              <a:spcBef>
                <a:spcPts val="400"/>
              </a:spcBef>
            </a:pPr>
            <a:r>
              <a:rPr lang="en-US" sz="1800" dirty="0"/>
              <a:t>The NSP continued discussing the newly created AESS-sponsored conference: “IEEE Navigation Systems Conference” during PLANS “off-years.” German Aerospace (DLR) volunteered to host the conference. NSP discussed with representatives from DLR about the logistics and started planning out the conference’s scope, format, submission process, and key differentiating identity from other navigation conferences. The objective is to get this conference to be a flagship IEEE AESS conference and the highest-quality PNT conference.</a:t>
            </a:r>
          </a:p>
          <a:p>
            <a:endParaRPr lang="en-US" sz="2000" dirty="0"/>
          </a:p>
          <a:p>
            <a:pPr lvl="1"/>
            <a:endParaRPr lang="en-US" sz="1600" dirty="0"/>
          </a:p>
          <a:p>
            <a:endParaRPr lang="en-US" sz="2400" dirty="0"/>
          </a:p>
          <a:p>
            <a:endParaRPr lang="en-US" sz="2000" dirty="0"/>
          </a:p>
          <a:p>
            <a:pPr marL="457200" lvl="1" indent="0">
              <a:buNone/>
              <a:defRPr/>
            </a:pPr>
            <a:endParaRPr lang="en-US" altLang="en-US" sz="1200" dirty="0"/>
          </a:p>
        </p:txBody>
      </p:sp>
      <p:sp>
        <p:nvSpPr>
          <p:cNvPr id="2" name="Slide Number Placeholder 5">
            <a:extLst>
              <a:ext uri="{FF2B5EF4-FFF2-40B4-BE49-F238E27FC236}">
                <a16:creationId xmlns:a16="http://schemas.microsoft.com/office/drawing/2014/main" id="{951F6325-3B3D-FFD6-01C6-7C8084854E6A}"/>
              </a:ext>
            </a:extLst>
          </p:cNvPr>
          <p:cNvSpPr>
            <a:spLocks noGrp="1"/>
          </p:cNvSpPr>
          <p:nvPr>
            <p:ph type="sldNum" sz="quarter" idx="12"/>
          </p:nvPr>
        </p:nvSpPr>
        <p:spPr>
          <a:xfrm>
            <a:off x="4724400" y="6356350"/>
            <a:ext cx="2743200" cy="365125"/>
          </a:xfrm>
        </p:spPr>
        <p:txBody>
          <a:bodyPr/>
          <a:lstStyle/>
          <a:p>
            <a:pPr algn="ctr"/>
            <a:fld id="{DEAABB4B-B7FE-4F54-9EF3-4A934A90687F}" type="slidenum">
              <a:rPr lang="en-US" sz="1200" smtClean="0">
                <a:solidFill>
                  <a:schemeClr val="tx1"/>
                </a:solidFill>
              </a:rPr>
              <a:pPr algn="ctr"/>
              <a:t>4</a:t>
            </a:fld>
            <a:endParaRPr lang="en-US" sz="1200" dirty="0">
              <a:solidFill>
                <a:schemeClr val="tx1"/>
              </a:solidFill>
            </a:endParaRPr>
          </a:p>
        </p:txBody>
      </p:sp>
    </p:spTree>
    <p:extLst>
      <p:ext uri="{BB962C8B-B14F-4D97-AF65-F5344CB8AC3E}">
        <p14:creationId xmlns:p14="http://schemas.microsoft.com/office/powerpoint/2010/main" val="212895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5942</TotalTime>
  <Words>772</Words>
  <Application>Microsoft Office PowerPoint</Application>
  <PresentationFormat>Widescreen</PresentationFormat>
  <Paragraphs>55</Paragraphs>
  <Slides>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Courier New</vt:lpstr>
      <vt:lpstr>Lucida Sans Unicode</vt:lpstr>
      <vt:lpstr>LucidaGrande</vt:lpstr>
      <vt:lpstr>Wingdings</vt:lpstr>
      <vt:lpstr>Office Theme</vt:lpstr>
      <vt:lpstr>PowerPoint Presentation</vt:lpstr>
      <vt:lpstr>About the Navigation Systems Panel</vt:lpstr>
      <vt:lpstr>2024 Navigation Systems Panel Activities</vt:lpstr>
      <vt:lpstr>2024 Navigation Systems Panel Activities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Hough,Mackenzie C</dc:creator>
  <cp:lastModifiedBy>Roberto Sabatini</cp:lastModifiedBy>
  <cp:revision>137</cp:revision>
  <dcterms:created xsi:type="dcterms:W3CDTF">2020-06-23T20:53:44Z</dcterms:created>
  <dcterms:modified xsi:type="dcterms:W3CDTF">2024-10-18T20:11:14Z</dcterms:modified>
</cp:coreProperties>
</file>