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543" r:id="rId9"/>
    <p:sldId id="2076138319" r:id="rId10"/>
    <p:sldId id="367" r:id="rId11"/>
    <p:sldId id="368" r:id="rId12"/>
    <p:sldId id="540" r:id="rId13"/>
    <p:sldId id="264" r:id="rId14"/>
    <p:sldId id="265" r:id="rId15"/>
    <p:sldId id="266" r:id="rId16"/>
    <p:sldId id="267" r:id="rId17"/>
    <p:sldId id="55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a:srgbClr val="0033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0" autoAdjust="0"/>
    <p:restoredTop sz="94660"/>
  </p:normalViewPr>
  <p:slideViewPr>
    <p:cSldViewPr snapToGrid="0">
      <p:cViewPr varScale="1">
        <p:scale>
          <a:sx n="54" d="100"/>
          <a:sy n="54" d="100"/>
        </p:scale>
        <p:origin x="1056" y="3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30DD-E43C-CA4B-A5FB-77BBC5ADDAB7}" type="datetimeFigureOut">
              <a:rPr lang="en-US" smtClean="0"/>
              <a:t>10/19/2024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F3D1-4F9A-AB43-BBB2-4BBDABDECCA1}" type="slidenum">
              <a:rPr lang="en-US" smtClean="0"/>
              <a:t>‹#›</a:t>
            </a:fld>
            <a:endParaRPr lang="en-US"/>
          </a:p>
        </p:txBody>
      </p:sp>
    </p:spTree>
    <p:extLst>
      <p:ext uri="{BB962C8B-B14F-4D97-AF65-F5344CB8AC3E}">
        <p14:creationId xmlns:p14="http://schemas.microsoft.com/office/powerpoint/2010/main" val="32046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80" name="Google Shape;1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16</a:t>
            </a:fld>
            <a:endParaRPr sz="130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FEB-13BF-49E2-AA65-ECB0819A8BC3}"/>
              </a:ext>
            </a:extLst>
          </p:cNvPr>
          <p:cNvSpPr>
            <a:spLocks noGrp="1"/>
          </p:cNvSpPr>
          <p:nvPr userDrawn="1"/>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endParaRPr lang="en-US" dirty="0">
              <a:solidFill>
                <a:schemeClr val="bg1"/>
              </a:solidFill>
            </a:endParaRPr>
          </a:p>
        </p:txBody>
      </p:sp>
      <p:sp>
        <p:nvSpPr>
          <p:cNvPr id="4" name="Title 1">
            <a:extLst>
              <a:ext uri="{FF2B5EF4-FFF2-40B4-BE49-F238E27FC236}">
                <a16:creationId xmlns:a16="http://schemas.microsoft.com/office/drawing/2014/main" id="{C2FE6A51-0C90-4250-B4B1-2EF2C892A313}"/>
              </a:ext>
            </a:extLst>
          </p:cNvPr>
          <p:cNvSpPr>
            <a:spLocks noGrp="1"/>
          </p:cNvSpPr>
          <p:nvPr>
            <p:ph type="title"/>
          </p:nvPr>
        </p:nvSpPr>
        <p:spPr>
          <a:xfrm>
            <a:off x="300318" y="114113"/>
            <a:ext cx="10515600" cy="710640"/>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76019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734807" y="1188720"/>
            <a:ext cx="10618993" cy="4988243"/>
          </a:xfrm>
          <a:prstGeom prst="rect">
            <a:avLst/>
          </a:prstGeom>
        </p:spPr>
        <p:txBody>
          <a:bodyPr/>
          <a:lstStyle>
            <a:lvl1pPr marL="228600" indent="-228600">
              <a:buClr>
                <a:srgbClr val="0C70AC"/>
              </a:buClr>
              <a:buFont typeface="Arial" panose="020B0604020202020204" pitchFamily="34" charset="0"/>
              <a:buChar char="•"/>
              <a:defRPr/>
            </a:lvl1pPr>
            <a:lvl2pPr marL="685800" indent="-228600">
              <a:buClr>
                <a:srgbClr val="0C70AC"/>
              </a:buClr>
              <a:buFont typeface="Arial" panose="020B0604020202020204" pitchFamily="34" charset="0"/>
              <a:buChar char="•"/>
              <a:defRPr/>
            </a:lvl2pPr>
            <a:lvl3pPr marL="1143000" indent="-228600">
              <a:buClr>
                <a:srgbClr val="0C70AC"/>
              </a:buClr>
              <a:buFont typeface="Arial" panose="020B0604020202020204" pitchFamily="34" charset="0"/>
              <a:buChar char="•"/>
              <a:defRPr/>
            </a:lvl3pPr>
            <a:lvl4pPr marL="1600200" indent="-228600">
              <a:buClr>
                <a:srgbClr val="0C70AC"/>
              </a:buClr>
              <a:buFont typeface="Arial" panose="020B0604020202020204" pitchFamily="34" charset="0"/>
              <a:buChar char="•"/>
              <a:defRPr/>
            </a:lvl4pPr>
            <a:lvl5pPr marL="2057400" indent="-228600">
              <a:buClr>
                <a:srgbClr val="0C70AC"/>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nchor="ctr"/>
          <a:lstStyle>
            <a:lvl1pPr algn="ctr">
              <a:defRPr sz="1200"/>
            </a:lvl1p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nchor="ctr"/>
          <a:lstStyle>
            <a:lvl1pPr>
              <a:defRPr sz="1200">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nchor="ctr"/>
          <a:lstStyle>
            <a:lvl1pPr algn="ctr">
              <a:defRPr sz="1200"/>
            </a:lvl1p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nchor="ctr"/>
          <a:lstStyle>
            <a:lvl1pPr>
              <a:defRPr sz="1200">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0661CC10-B7D2-596B-AFD0-19760D05343D}"/>
              </a:ext>
            </a:extLst>
          </p:cNvPr>
          <p:cNvSpPr>
            <a:spLocks noGrp="1"/>
          </p:cNvSpPr>
          <p:nvPr>
            <p:ph idx="1"/>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summarize your committees main activities (i.e. conferences, publications, education, member activities, etc.)</a:t>
            </a:r>
          </a:p>
          <a:p>
            <a:pPr lvl="1"/>
            <a:r>
              <a:rPr lang="en-US" dirty="0"/>
              <a:t>Please point out areas and activities that address the SWOT (Strategy, Weaknesses, Opportunities, and Threats) </a:t>
            </a:r>
          </a:p>
          <a:p>
            <a:pPr lvl="1"/>
            <a:r>
              <a:rPr lang="en-US" dirty="0"/>
              <a:t>Define areas that Cross-Committees can strengthen the Opportunities and reduce the Threats.</a:t>
            </a:r>
          </a:p>
        </p:txBody>
      </p:sp>
    </p:spTree>
    <p:extLst>
      <p:ext uri="{BB962C8B-B14F-4D97-AF65-F5344CB8AC3E}">
        <p14:creationId xmlns:p14="http://schemas.microsoft.com/office/powerpoint/2010/main" val="291559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0566"/>
            <a:ext cx="10515600" cy="47963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8F6AEF1-3FAD-43A1-8A83-BF8F2363D376}"/>
              </a:ext>
            </a:extLst>
          </p:cNvPr>
          <p:cNvSpPr>
            <a:spLocks noGrp="1"/>
          </p:cNvSpPr>
          <p:nvPr>
            <p:ph type="sldNum" sz="quarter" idx="12"/>
          </p:nvPr>
        </p:nvSpPr>
        <p:spPr>
          <a:xfrm>
            <a:off x="4724400" y="6356350"/>
            <a:ext cx="2743200" cy="365125"/>
          </a:xfrm>
          <a:prstGeom prst="rect">
            <a:avLst/>
          </a:prstGeom>
        </p:spPr>
        <p:txBody>
          <a:bodyPr anchor="ctr"/>
          <a:lstStyle>
            <a:lvl1pPr algn="ctr">
              <a:defRPr sz="1200">
                <a:solidFill>
                  <a:schemeClr val="tx1"/>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55411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type="obj">
  <p:cSld name="3_Title and Content">
    <p:spTree>
      <p:nvGrpSpPr>
        <p:cNvPr id="1" name="Shape 19"/>
        <p:cNvGrpSpPr/>
        <p:nvPr/>
      </p:nvGrpSpPr>
      <p:grpSpPr>
        <a:xfrm>
          <a:off x="0" y="0"/>
          <a:ext cx="0" cy="0"/>
          <a:chOff x="0" y="0"/>
          <a:chExt cx="0" cy="0"/>
        </a:xfrm>
      </p:grpSpPr>
      <p:sp>
        <p:nvSpPr>
          <p:cNvPr id="20" name="Google Shape;2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C70AC"/>
                </a:solidFill>
                <a:latin typeface="Calibri"/>
                <a:ea typeface="Calibri"/>
                <a:cs typeface="Calibri"/>
                <a:sym typeface="Calibri"/>
              </a:defRPr>
            </a:lvl1pPr>
            <a:lvl2pPr marL="0" marR="0" lvl="1" indent="0" algn="l" rtl="0">
              <a:spcBef>
                <a:spcPts val="0"/>
              </a:spcBef>
              <a:buNone/>
              <a:defRPr sz="1800">
                <a:solidFill>
                  <a:srgbClr val="0C70AC"/>
                </a:solidFill>
                <a:latin typeface="Calibri"/>
                <a:ea typeface="Calibri"/>
                <a:cs typeface="Calibri"/>
                <a:sym typeface="Calibri"/>
              </a:defRPr>
            </a:lvl2pPr>
            <a:lvl3pPr marL="0" marR="0" lvl="2" indent="0" algn="l" rtl="0">
              <a:spcBef>
                <a:spcPts val="0"/>
              </a:spcBef>
              <a:buNone/>
              <a:defRPr sz="1800">
                <a:solidFill>
                  <a:srgbClr val="0C70AC"/>
                </a:solidFill>
                <a:latin typeface="Calibri"/>
                <a:ea typeface="Calibri"/>
                <a:cs typeface="Calibri"/>
                <a:sym typeface="Calibri"/>
              </a:defRPr>
            </a:lvl3pPr>
            <a:lvl4pPr marL="0" marR="0" lvl="3" indent="0" algn="l" rtl="0">
              <a:spcBef>
                <a:spcPts val="0"/>
              </a:spcBef>
              <a:buNone/>
              <a:defRPr sz="1800">
                <a:solidFill>
                  <a:srgbClr val="0C70AC"/>
                </a:solidFill>
                <a:latin typeface="Calibri"/>
                <a:ea typeface="Calibri"/>
                <a:cs typeface="Calibri"/>
                <a:sym typeface="Calibri"/>
              </a:defRPr>
            </a:lvl4pPr>
            <a:lvl5pPr marL="0" marR="0" lvl="4" indent="0" algn="l" rtl="0">
              <a:spcBef>
                <a:spcPts val="0"/>
              </a:spcBef>
              <a:buNone/>
              <a:defRPr sz="1800">
                <a:solidFill>
                  <a:srgbClr val="0C70AC"/>
                </a:solidFill>
                <a:latin typeface="Calibri"/>
                <a:ea typeface="Calibri"/>
                <a:cs typeface="Calibri"/>
                <a:sym typeface="Calibri"/>
              </a:defRPr>
            </a:lvl5pPr>
            <a:lvl6pPr marL="0" marR="0" lvl="5" indent="0" algn="l" rtl="0">
              <a:spcBef>
                <a:spcPts val="0"/>
              </a:spcBef>
              <a:buNone/>
              <a:defRPr sz="1800">
                <a:solidFill>
                  <a:srgbClr val="0C70AC"/>
                </a:solidFill>
                <a:latin typeface="Calibri"/>
                <a:ea typeface="Calibri"/>
                <a:cs typeface="Calibri"/>
                <a:sym typeface="Calibri"/>
              </a:defRPr>
            </a:lvl6pPr>
            <a:lvl7pPr marL="0" marR="0" lvl="6" indent="0" algn="l" rtl="0">
              <a:spcBef>
                <a:spcPts val="0"/>
              </a:spcBef>
              <a:buNone/>
              <a:defRPr sz="1800">
                <a:solidFill>
                  <a:srgbClr val="0C70AC"/>
                </a:solidFill>
                <a:latin typeface="Calibri"/>
                <a:ea typeface="Calibri"/>
                <a:cs typeface="Calibri"/>
                <a:sym typeface="Calibri"/>
              </a:defRPr>
            </a:lvl7pPr>
            <a:lvl8pPr marL="0" marR="0" lvl="7" indent="0" algn="l" rtl="0">
              <a:spcBef>
                <a:spcPts val="0"/>
              </a:spcBef>
              <a:buNone/>
              <a:defRPr sz="1800">
                <a:solidFill>
                  <a:srgbClr val="0C70AC"/>
                </a:solidFill>
                <a:latin typeface="Calibri"/>
                <a:ea typeface="Calibri"/>
                <a:cs typeface="Calibri"/>
                <a:sym typeface="Calibri"/>
              </a:defRPr>
            </a:lvl8pPr>
            <a:lvl9pPr marL="0" marR="0" lvl="8" indent="0" algn="l" rtl="0">
              <a:spcBef>
                <a:spcPts val="0"/>
              </a:spcBef>
              <a:buNone/>
              <a:defRPr sz="1800">
                <a:solidFill>
                  <a:srgbClr val="0C70AC"/>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4619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2" r:id="rId4"/>
    <p:sldLayoutId id="2147483663" r:id="rId5"/>
    <p:sldLayoutId id="214748366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p:nvPr/>
        </p:nvSpPr>
        <p:spPr>
          <a:xfrm>
            <a:off x="4827402" y="2016895"/>
            <a:ext cx="6881887" cy="99829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600"/>
              <a:buFont typeface="Calibri"/>
              <a:buNone/>
            </a:pPr>
            <a:r>
              <a:rPr lang="en-US" sz="3600" b="1" i="0" dirty="0">
                <a:solidFill>
                  <a:schemeClr val="lt1"/>
                </a:solidFill>
                <a:latin typeface="Calibri"/>
                <a:ea typeface="Calibri"/>
                <a:cs typeface="Calibri"/>
                <a:sym typeface="Calibri"/>
              </a:rPr>
              <a:t>Radar Systems Panel</a:t>
            </a:r>
            <a:endParaRPr dirty="0"/>
          </a:p>
          <a:p>
            <a:pPr marL="0" marR="0" lvl="0" indent="0" algn="l" rtl="0">
              <a:lnSpc>
                <a:spcPct val="90000"/>
              </a:lnSpc>
              <a:spcBef>
                <a:spcPts val="0"/>
              </a:spcBef>
              <a:spcAft>
                <a:spcPts val="0"/>
              </a:spcAft>
              <a:buClr>
                <a:schemeClr val="lt1"/>
              </a:buClr>
              <a:buSzPts val="3200"/>
              <a:buFont typeface="Calibri"/>
              <a:buNone/>
            </a:pPr>
            <a:r>
              <a:rPr lang="en-US" sz="3200" b="1" i="0" dirty="0">
                <a:solidFill>
                  <a:schemeClr val="lt1"/>
                </a:solidFill>
                <a:latin typeface="Calibri"/>
                <a:ea typeface="Calibri"/>
                <a:cs typeface="Calibri"/>
                <a:sym typeface="Calibri"/>
              </a:rPr>
              <a:t>Report to </a:t>
            </a:r>
            <a:r>
              <a:rPr lang="en-US" sz="3200" b="1" i="0" dirty="0" err="1">
                <a:solidFill>
                  <a:schemeClr val="lt1"/>
                </a:solidFill>
                <a:latin typeface="Calibri"/>
                <a:ea typeface="Calibri"/>
                <a:cs typeface="Calibri"/>
                <a:sym typeface="Calibri"/>
              </a:rPr>
              <a:t>BoG</a:t>
            </a:r>
            <a:r>
              <a:rPr lang="en-US" sz="3200" b="1" i="0" dirty="0">
                <a:solidFill>
                  <a:schemeClr val="lt1"/>
                </a:solidFill>
                <a:latin typeface="Calibri"/>
                <a:ea typeface="Calibri"/>
                <a:cs typeface="Calibri"/>
                <a:sym typeface="Calibri"/>
              </a:rPr>
              <a:t> TechOps Panel</a:t>
            </a:r>
            <a:endParaRPr sz="3600" b="1" i="0" dirty="0">
              <a:solidFill>
                <a:schemeClr val="lt1"/>
              </a:solidFill>
              <a:latin typeface="Calibri"/>
              <a:ea typeface="Calibri"/>
              <a:cs typeface="Calibri"/>
              <a:sym typeface="Calibri"/>
            </a:endParaRPr>
          </a:p>
        </p:txBody>
      </p:sp>
      <p:sp>
        <p:nvSpPr>
          <p:cNvPr id="83" name="Google Shape;83;p1"/>
          <p:cNvSpPr/>
          <p:nvPr/>
        </p:nvSpPr>
        <p:spPr>
          <a:xfrm>
            <a:off x="4827402" y="3222436"/>
            <a:ext cx="6881887" cy="2263963"/>
          </a:xfrm>
          <a:prstGeom prst="rect">
            <a:avLst/>
          </a:prstGeom>
          <a:noFill/>
          <a:ln>
            <a:noFill/>
          </a:ln>
        </p:spPr>
        <p:txBody>
          <a:bodyPr spcFirstLastPara="1" wrap="square" lIns="91425" tIns="45700" rIns="91425" bIns="45700" anchor="t" anchorCtr="0">
            <a:normAutofit/>
          </a:bodyPr>
          <a:lstStyle/>
          <a:p>
            <a:pPr marL="0" marR="0" lvl="0" indent="0" algn="l" rtl="0">
              <a:lnSpc>
                <a:spcPct val="70000"/>
              </a:lnSpc>
              <a:spcBef>
                <a:spcPts val="0"/>
              </a:spcBef>
              <a:spcAft>
                <a:spcPts val="0"/>
              </a:spcAft>
              <a:buClr>
                <a:srgbClr val="0066A1"/>
              </a:buClr>
              <a:buSzPts val="2682"/>
              <a:buFont typeface="Merriweather Sans"/>
              <a:buNone/>
            </a:pPr>
            <a:r>
              <a:rPr lang="en-US" sz="2682" b="1" i="1" dirty="0">
                <a:solidFill>
                  <a:srgbClr val="D8D8D8"/>
                </a:solidFill>
                <a:latin typeface="Calibri"/>
                <a:ea typeface="Calibri"/>
                <a:cs typeface="Calibri"/>
                <a:sym typeface="Calibri"/>
              </a:rPr>
              <a:t>Laura Anitori</a:t>
            </a:r>
            <a:endParaRPr dirty="0"/>
          </a:p>
          <a:p>
            <a:pPr marL="0" marR="0" lvl="0" indent="0" algn="l" rtl="0">
              <a:lnSpc>
                <a:spcPct val="70000"/>
              </a:lnSpc>
              <a:spcBef>
                <a:spcPts val="1000"/>
              </a:spcBef>
              <a:spcAft>
                <a:spcPts val="0"/>
              </a:spcAft>
              <a:buClr>
                <a:srgbClr val="0066A1"/>
              </a:buClr>
              <a:buSzPts val="2682"/>
              <a:buFont typeface="Merriweather Sans"/>
              <a:buNone/>
            </a:pPr>
            <a:r>
              <a:rPr lang="en-US" sz="2682" b="1" i="1" dirty="0">
                <a:solidFill>
                  <a:srgbClr val="D8D8D8"/>
                </a:solidFill>
                <a:latin typeface="Calibri"/>
                <a:ea typeface="Calibri"/>
                <a:cs typeface="Calibri"/>
                <a:sym typeface="Calibri"/>
              </a:rPr>
              <a:t>Chair, Radar Systems Panel</a:t>
            </a:r>
            <a:endParaRPr dirty="0"/>
          </a:p>
          <a:p>
            <a:pPr marL="0" marR="0" lvl="0" indent="0" algn="l" rtl="0">
              <a:lnSpc>
                <a:spcPct val="70000"/>
              </a:lnSpc>
              <a:spcBef>
                <a:spcPts val="1000"/>
              </a:spcBef>
              <a:spcAft>
                <a:spcPts val="0"/>
              </a:spcAft>
              <a:buClr>
                <a:srgbClr val="0066A1"/>
              </a:buClr>
              <a:buSzPts val="1202"/>
              <a:buFont typeface="Merriweather Sans"/>
              <a:buNone/>
            </a:pPr>
            <a:endParaRPr sz="1202" b="1" i="1" dirty="0">
              <a:solidFill>
                <a:srgbClr val="D8D8D8"/>
              </a:solidFill>
              <a:latin typeface="Calibri"/>
              <a:ea typeface="Calibri"/>
              <a:cs typeface="Calibri"/>
              <a:sym typeface="Calibri"/>
            </a:endParaRPr>
          </a:p>
          <a:p>
            <a:pPr marL="0" marR="0" lvl="0" indent="0" algn="l" rtl="0">
              <a:lnSpc>
                <a:spcPct val="70000"/>
              </a:lnSpc>
              <a:spcBef>
                <a:spcPts val="1000"/>
              </a:spcBef>
              <a:spcAft>
                <a:spcPts val="0"/>
              </a:spcAft>
              <a:buClr>
                <a:srgbClr val="0066A1"/>
              </a:buClr>
              <a:buSzPts val="2035"/>
              <a:buFont typeface="Merriweather Sans"/>
              <a:buNone/>
            </a:pPr>
            <a:r>
              <a:rPr lang="en-US" sz="2035" b="1" i="1" dirty="0">
                <a:solidFill>
                  <a:srgbClr val="D8D8D8"/>
                </a:solidFill>
                <a:latin typeface="Calibri"/>
                <a:ea typeface="Calibri"/>
                <a:cs typeface="Calibri"/>
                <a:sym typeface="Calibri"/>
              </a:rPr>
              <a:t>2024 AESS Fall Board of Governors Meeting</a:t>
            </a:r>
            <a:endParaRPr dirty="0"/>
          </a:p>
          <a:p>
            <a:pPr marL="0" marR="0" lvl="0" indent="0" algn="l" rtl="0">
              <a:lnSpc>
                <a:spcPct val="70000"/>
              </a:lnSpc>
              <a:spcBef>
                <a:spcPts val="1000"/>
              </a:spcBef>
              <a:spcAft>
                <a:spcPts val="0"/>
              </a:spcAft>
              <a:buClr>
                <a:srgbClr val="0066A1"/>
              </a:buClr>
              <a:buSzPts val="2035"/>
              <a:buFont typeface="Merriweather Sans"/>
              <a:buNone/>
            </a:pPr>
            <a:r>
              <a:rPr lang="en-US" sz="2035" b="1" i="1" dirty="0">
                <a:solidFill>
                  <a:srgbClr val="D8D8D8"/>
                </a:solidFill>
                <a:latin typeface="Calibri"/>
                <a:ea typeface="Calibri"/>
                <a:cs typeface="Calibri"/>
                <a:sym typeface="Calibri"/>
              </a:rPr>
              <a:t>October 2024</a:t>
            </a:r>
            <a:endParaRPr dirty="0"/>
          </a:p>
          <a:p>
            <a:pPr marL="0" marR="0" lvl="0" indent="0" algn="l" rtl="0">
              <a:lnSpc>
                <a:spcPct val="70000"/>
              </a:lnSpc>
              <a:spcBef>
                <a:spcPts val="1000"/>
              </a:spcBef>
              <a:spcAft>
                <a:spcPts val="0"/>
              </a:spcAft>
              <a:buClr>
                <a:srgbClr val="0066A1"/>
              </a:buClr>
              <a:buSzPts val="2035"/>
              <a:buFont typeface="Merriweather Sans"/>
              <a:buNone/>
            </a:pPr>
            <a:r>
              <a:rPr lang="en-US" sz="2035" b="1" i="1" dirty="0">
                <a:solidFill>
                  <a:srgbClr val="D8D8D8"/>
                </a:solidFill>
                <a:latin typeface="Calibri"/>
                <a:ea typeface="Calibri"/>
                <a:cs typeface="Calibri"/>
                <a:sym typeface="Calibri"/>
              </a:rPr>
              <a:t>Rennes, France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2105" y="2993697"/>
            <a:ext cx="4891754" cy="4239079"/>
          </a:xfrm>
        </p:spPr>
        <p:txBody>
          <a:bodyPr/>
          <a:lstStyle/>
          <a:p>
            <a:pPr>
              <a:buFont typeface="Wingdings" pitchFamily="2" charset="2"/>
              <a:buChar char="§"/>
              <a:defRPr/>
            </a:pPr>
            <a:r>
              <a:rPr lang="en-US" sz="1600" dirty="0"/>
              <a:t>This year’s Radar Challenge is led by Jon Kraft (ADI), Matt Ritchie (UCL), Francesco Fioranelli (</a:t>
            </a:r>
            <a:r>
              <a:rPr lang="en-US" sz="1600" dirty="0" err="1"/>
              <a:t>TUDelft</a:t>
            </a:r>
            <a:r>
              <a:rPr lang="en-US" sz="1600" dirty="0"/>
              <a:t>), Sevgi Gurbuz (UA), Robin Getz (</a:t>
            </a:r>
            <a:r>
              <a:rPr lang="en-US" sz="1600" dirty="0" err="1"/>
              <a:t>Mathworks</a:t>
            </a:r>
            <a:r>
              <a:rPr lang="en-US" sz="1600" dirty="0"/>
              <a:t>), </a:t>
            </a:r>
            <a:r>
              <a:rPr lang="en-US" sz="1600" dirty="0" err="1"/>
              <a:t>Honglei</a:t>
            </a:r>
            <a:r>
              <a:rPr lang="en-US" sz="1600" dirty="0"/>
              <a:t> Chen (</a:t>
            </a:r>
            <a:r>
              <a:rPr lang="en-US" sz="1600" dirty="0" err="1"/>
              <a:t>Mathworks</a:t>
            </a:r>
            <a:r>
              <a:rPr lang="en-US" sz="1600" dirty="0"/>
              <a:t>)</a:t>
            </a:r>
          </a:p>
          <a:p>
            <a:pPr>
              <a:buFont typeface="Wingdings" pitchFamily="2" charset="2"/>
              <a:buChar char="§"/>
              <a:defRPr/>
            </a:pPr>
            <a:endParaRPr lang="en-US" sz="1600" dirty="0"/>
          </a:p>
          <a:p>
            <a:pPr>
              <a:buFont typeface="Wingdings" pitchFamily="2" charset="2"/>
              <a:buChar char="§"/>
              <a:defRPr/>
            </a:pPr>
            <a:r>
              <a:rPr lang="en-US" sz="1600" dirty="0"/>
              <a:t>First year that focuses on a single hardware option that was shipped to teams that nominated.</a:t>
            </a:r>
          </a:p>
          <a:p>
            <a:pPr>
              <a:buFont typeface="Wingdings" pitchFamily="2" charset="2"/>
              <a:buChar char="§"/>
              <a:defRPr/>
            </a:pPr>
            <a:endParaRPr lang="en-US" sz="1600" dirty="0"/>
          </a:p>
          <a:p>
            <a:pPr>
              <a:buFont typeface="Wingdings" pitchFamily="2" charset="2"/>
              <a:buChar char="§"/>
              <a:defRPr/>
            </a:pPr>
            <a:r>
              <a:rPr lang="en-US" sz="1600" dirty="0"/>
              <a:t>Same hardware used at RBC for live demo of array concepts</a:t>
            </a:r>
          </a:p>
          <a:p>
            <a:pPr>
              <a:buFont typeface="Wingdings" pitchFamily="2" charset="2"/>
              <a:buChar char="§"/>
              <a:defRPr/>
            </a:pPr>
            <a:endParaRPr lang="en-GB" sz="1600" dirty="0">
              <a:solidFill>
                <a:srgbClr val="FF0000"/>
              </a:solidFill>
            </a:endParaRPr>
          </a:p>
        </p:txBody>
      </p:sp>
      <p:pic>
        <p:nvPicPr>
          <p:cNvPr id="4" name="Picture 3">
            <a:extLst>
              <a:ext uri="{FF2B5EF4-FFF2-40B4-BE49-F238E27FC236}">
                <a16:creationId xmlns:a16="http://schemas.microsoft.com/office/drawing/2014/main" id="{72421F61-8470-93B7-C24F-BDCD027A16B3}"/>
              </a:ext>
            </a:extLst>
          </p:cNvPr>
          <p:cNvPicPr>
            <a:picLocks noChangeAspect="1"/>
          </p:cNvPicPr>
          <p:nvPr/>
        </p:nvPicPr>
        <p:blipFill rotWithShape="1">
          <a:blip r:embed="rId2"/>
          <a:srcRect t="15375"/>
          <a:stretch/>
        </p:blipFill>
        <p:spPr>
          <a:xfrm>
            <a:off x="1377441" y="1921148"/>
            <a:ext cx="8049748" cy="556256"/>
          </a:xfrm>
          <a:prstGeom prst="rect">
            <a:avLst/>
          </a:prstGeom>
        </p:spPr>
      </p:pic>
      <p:pic>
        <p:nvPicPr>
          <p:cNvPr id="8" name="Picture 7">
            <a:extLst>
              <a:ext uri="{FF2B5EF4-FFF2-40B4-BE49-F238E27FC236}">
                <a16:creationId xmlns:a16="http://schemas.microsoft.com/office/drawing/2014/main" id="{EFE5337D-5A59-8561-B95C-75A9850E5581}"/>
              </a:ext>
            </a:extLst>
          </p:cNvPr>
          <p:cNvPicPr>
            <a:picLocks noChangeAspect="1"/>
          </p:cNvPicPr>
          <p:nvPr/>
        </p:nvPicPr>
        <p:blipFill>
          <a:blip r:embed="rId3"/>
          <a:stretch>
            <a:fillRect/>
          </a:stretch>
        </p:blipFill>
        <p:spPr>
          <a:xfrm>
            <a:off x="1561515" y="3432265"/>
            <a:ext cx="4178105" cy="1957310"/>
          </a:xfrm>
          <a:prstGeom prst="rect">
            <a:avLst/>
          </a:prstGeom>
        </p:spPr>
      </p:pic>
      <p:sp>
        <p:nvSpPr>
          <p:cNvPr id="5" name="Google Shape;113;p5">
            <a:extLst>
              <a:ext uri="{FF2B5EF4-FFF2-40B4-BE49-F238E27FC236}">
                <a16:creationId xmlns:a16="http://schemas.microsoft.com/office/drawing/2014/main" id="{5F8EB707-C496-FB28-61B9-69D4C2B53D76}"/>
              </a:ext>
            </a:extLst>
          </p:cNvPr>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
        <p:nvSpPr>
          <p:cNvPr id="6" name="Title 1">
            <a:extLst>
              <a:ext uri="{FF2B5EF4-FFF2-40B4-BE49-F238E27FC236}">
                <a16:creationId xmlns:a16="http://schemas.microsoft.com/office/drawing/2014/main" id="{B9FFBB46-BA61-064F-0BE1-7673C0625B78}"/>
              </a:ext>
            </a:extLst>
          </p:cNvPr>
          <p:cNvSpPr>
            <a:spLocks noGrp="1"/>
          </p:cNvSpPr>
          <p:nvPr>
            <p:ph type="title"/>
          </p:nvPr>
        </p:nvSpPr>
        <p:spPr>
          <a:xfrm>
            <a:off x="973336" y="921782"/>
            <a:ext cx="8458200" cy="630559"/>
          </a:xfrm>
        </p:spPr>
        <p:txBody>
          <a:bodyPr/>
          <a:lstStyle/>
          <a:p>
            <a:r>
              <a:rPr lang="en-US" sz="3600" b="1" dirty="0">
                <a:solidFill>
                  <a:schemeClr val="dk1"/>
                </a:solidFill>
                <a:latin typeface="Calibri"/>
                <a:ea typeface="Calibri"/>
                <a:cs typeface="Calibri"/>
                <a:sym typeface="Calibri"/>
              </a:rPr>
              <a:t>Educational Activities</a:t>
            </a:r>
            <a:endParaRPr lang="en-US" sz="3600" i="1" dirty="0"/>
          </a:p>
        </p:txBody>
      </p:sp>
      <p:sp>
        <p:nvSpPr>
          <p:cNvPr id="7" name="Slide Number Placeholder 5">
            <a:extLst>
              <a:ext uri="{FF2B5EF4-FFF2-40B4-BE49-F238E27FC236}">
                <a16:creationId xmlns:a16="http://schemas.microsoft.com/office/drawing/2014/main" id="{1D36C3BC-FC8D-9962-AB1E-40D7D54FE263}"/>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10</a:t>
            </a:fld>
            <a:endParaRPr lang="en-US" sz="1200" dirty="0">
              <a:solidFill>
                <a:schemeClr val="tx1"/>
              </a:solidFill>
            </a:endParaRPr>
          </a:p>
        </p:txBody>
      </p:sp>
    </p:spTree>
    <p:extLst>
      <p:ext uri="{BB962C8B-B14F-4D97-AF65-F5344CB8AC3E}">
        <p14:creationId xmlns:p14="http://schemas.microsoft.com/office/powerpoint/2010/main" val="1453708497"/>
      </p:ext>
    </p:extLst>
  </p:cSld>
  <p:clrMapOvr>
    <a:masterClrMapping/>
  </p:clrMapOvr>
  <mc:AlternateContent xmlns:mc="http://schemas.openxmlformats.org/markup-compatibility/2006" xmlns:p14="http://schemas.microsoft.com/office/powerpoint/2010/main">
    <mc:Choice Requires="p14">
      <p:transition spd="slow" p14:dur="2000" advTm="119366"/>
    </mc:Choice>
    <mc:Fallback xmlns="">
      <p:transition spd="slow" advTm="1193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8626" y="2594119"/>
            <a:ext cx="8343028" cy="3697865"/>
          </a:xfrm>
        </p:spPr>
        <p:txBody>
          <a:bodyPr/>
          <a:lstStyle/>
          <a:p>
            <a:pPr>
              <a:buFont typeface="Wingdings" pitchFamily="2" charset="2"/>
              <a:buChar char="§"/>
              <a:defRPr/>
            </a:pPr>
            <a:r>
              <a:rPr lang="en-US" sz="1400" dirty="0"/>
              <a:t>We had 22 teams that were then narrowed down to 10. Eventually 7 made it through the process.</a:t>
            </a:r>
            <a:endParaRPr lang="en-GB" sz="1400" dirty="0"/>
          </a:p>
          <a:p>
            <a:pPr>
              <a:buFont typeface="Wingdings" pitchFamily="2" charset="2"/>
              <a:buChar char="§"/>
              <a:defRPr/>
            </a:pPr>
            <a:r>
              <a:rPr lang="en-GB" sz="1400" dirty="0"/>
              <a:t>7 Teams for challenge were:</a:t>
            </a:r>
          </a:p>
          <a:p>
            <a:pPr lvl="1" fontAlgn="b">
              <a:spcBef>
                <a:spcPts val="0"/>
              </a:spcBef>
            </a:pPr>
            <a:r>
              <a:rPr lang="en-GB" sz="1200" b="0" i="0" u="none" strike="noStrike" dirty="0">
                <a:solidFill>
                  <a:srgbClr val="000000"/>
                </a:solidFill>
                <a:effectLst/>
                <a:latin typeface="Arial" panose="020B0604020202020204" pitchFamily="34" charset="0"/>
              </a:rPr>
              <a:t>3D Tomography OU</a:t>
            </a:r>
            <a:endParaRPr lang="en-GB" sz="1200" b="0" i="0" u="none" strike="noStrike" dirty="0">
              <a:effectLst/>
              <a:latin typeface="Arial" panose="020B0604020202020204" pitchFamily="34" charset="0"/>
            </a:endParaRPr>
          </a:p>
          <a:p>
            <a:pPr lvl="1" fontAlgn="b">
              <a:spcBef>
                <a:spcPts val="0"/>
              </a:spcBef>
            </a:pPr>
            <a:r>
              <a:rPr lang="en-GB" sz="1200" b="0" i="0" u="none" strike="noStrike" dirty="0" err="1">
                <a:solidFill>
                  <a:srgbClr val="000000"/>
                </a:solidFill>
                <a:effectLst/>
                <a:latin typeface="Arial" panose="020B0604020202020204" pitchFamily="34" charset="0"/>
              </a:rPr>
              <a:t>Backyward</a:t>
            </a:r>
            <a:r>
              <a:rPr lang="en-GB" sz="1200" b="0" i="0" u="none" strike="noStrike" dirty="0">
                <a:solidFill>
                  <a:srgbClr val="000000"/>
                </a:solidFill>
                <a:effectLst/>
                <a:latin typeface="Arial" panose="020B0604020202020204" pitchFamily="34" charset="0"/>
              </a:rPr>
              <a:t> Weather CSU</a:t>
            </a:r>
            <a:endParaRPr lang="en-GB" sz="1200" b="0" i="0" u="none" strike="noStrike" dirty="0">
              <a:effectLst/>
              <a:latin typeface="Arial" panose="020B0604020202020204" pitchFamily="34" charset="0"/>
            </a:endParaRPr>
          </a:p>
          <a:p>
            <a:pPr lvl="1" fontAlgn="b">
              <a:spcBef>
                <a:spcPts val="0"/>
              </a:spcBef>
            </a:pPr>
            <a:r>
              <a:rPr lang="en-GB" sz="1200" b="0" i="0" u="none" strike="noStrike" dirty="0">
                <a:solidFill>
                  <a:srgbClr val="000000"/>
                </a:solidFill>
                <a:effectLst/>
                <a:latin typeface="Arial" panose="020B0604020202020204" pitchFamily="34" charset="0"/>
              </a:rPr>
              <a:t>KAUST</a:t>
            </a:r>
            <a:endParaRPr lang="en-GB" sz="1200" b="0" i="0" u="none" strike="noStrike" dirty="0">
              <a:effectLst/>
              <a:latin typeface="Arial" panose="020B0604020202020204" pitchFamily="34" charset="0"/>
            </a:endParaRPr>
          </a:p>
          <a:p>
            <a:pPr lvl="1" fontAlgn="b">
              <a:spcBef>
                <a:spcPts val="0"/>
              </a:spcBef>
            </a:pPr>
            <a:r>
              <a:rPr lang="en-GB" sz="1200" b="0" i="0" u="none" strike="noStrike" dirty="0">
                <a:solidFill>
                  <a:srgbClr val="000000"/>
                </a:solidFill>
                <a:effectLst/>
                <a:latin typeface="Arial" panose="020B0604020202020204" pitchFamily="34" charset="0"/>
              </a:rPr>
              <a:t>Mantis UW</a:t>
            </a:r>
            <a:endParaRPr lang="en-GB" sz="1200" b="0" i="0" u="none" strike="noStrike" dirty="0">
              <a:effectLst/>
              <a:latin typeface="Arial" panose="020B0604020202020204" pitchFamily="34" charset="0"/>
            </a:endParaRPr>
          </a:p>
          <a:p>
            <a:pPr lvl="1" fontAlgn="b">
              <a:spcBef>
                <a:spcPts val="0"/>
              </a:spcBef>
            </a:pPr>
            <a:r>
              <a:rPr lang="en-GB" sz="1200" b="0" i="0" u="none" strike="noStrike" dirty="0">
                <a:solidFill>
                  <a:srgbClr val="000000"/>
                </a:solidFill>
                <a:effectLst/>
                <a:latin typeface="Arial" panose="020B0604020202020204" pitchFamily="34" charset="0"/>
              </a:rPr>
              <a:t>Roll Tide Radar UA</a:t>
            </a:r>
            <a:endParaRPr lang="en-GB" sz="1200" b="0" i="0" u="none" strike="noStrike" dirty="0">
              <a:effectLst/>
              <a:latin typeface="Arial" panose="020B0604020202020204" pitchFamily="34" charset="0"/>
            </a:endParaRPr>
          </a:p>
          <a:p>
            <a:pPr lvl="1" fontAlgn="b">
              <a:spcBef>
                <a:spcPts val="0"/>
              </a:spcBef>
            </a:pPr>
            <a:r>
              <a:rPr lang="en-GB" sz="1200" b="0" i="0" u="none" strike="noStrike" dirty="0">
                <a:solidFill>
                  <a:srgbClr val="000000"/>
                </a:solidFill>
                <a:effectLst/>
                <a:latin typeface="Arial" panose="020B0604020202020204" pitchFamily="34" charset="0"/>
              </a:rPr>
              <a:t>Strathclyde Uni UK</a:t>
            </a:r>
            <a:endParaRPr lang="en-GB" sz="1200" b="0" i="0" u="none" strike="noStrike" dirty="0">
              <a:effectLst/>
              <a:latin typeface="Arial" panose="020B0604020202020204" pitchFamily="34" charset="0"/>
            </a:endParaRPr>
          </a:p>
          <a:p>
            <a:pPr lvl="1" fontAlgn="b">
              <a:spcBef>
                <a:spcPts val="0"/>
              </a:spcBef>
            </a:pPr>
            <a:r>
              <a:rPr lang="en-GB" sz="1200" b="0" i="0" u="none" strike="noStrike" dirty="0">
                <a:solidFill>
                  <a:srgbClr val="000000"/>
                </a:solidFill>
                <a:effectLst/>
                <a:latin typeface="Arial" panose="020B0604020202020204" pitchFamily="34" charset="0"/>
              </a:rPr>
              <a:t>Ball Aerospace</a:t>
            </a:r>
            <a:endParaRPr lang="en-GB" sz="1400" dirty="0"/>
          </a:p>
          <a:p>
            <a:pPr>
              <a:buFont typeface="Wingdings" pitchFamily="2" charset="2"/>
              <a:buChar char="§"/>
              <a:defRPr/>
            </a:pPr>
            <a:r>
              <a:rPr lang="en-GB" sz="1400" dirty="0"/>
              <a:t>Submitted a short presentation / Video BEFORE the conference. Then also presented live during the conference on Mon PM (5pm-7pm)</a:t>
            </a:r>
          </a:p>
          <a:p>
            <a:pPr>
              <a:buFont typeface="Wingdings" pitchFamily="2" charset="2"/>
              <a:buChar char="§"/>
              <a:defRPr/>
            </a:pPr>
            <a:r>
              <a:rPr lang="en-GB" sz="1400" dirty="0"/>
              <a:t>Winner announced at YP Event Mon Evening</a:t>
            </a:r>
          </a:p>
          <a:p>
            <a:pPr>
              <a:buFont typeface="Wingdings" pitchFamily="2" charset="2"/>
              <a:buChar char="§"/>
              <a:defRPr/>
            </a:pPr>
            <a:r>
              <a:rPr lang="en-GB" sz="1400" dirty="0"/>
              <a:t>Top team was then selected by panel based on:</a:t>
            </a:r>
          </a:p>
          <a:p>
            <a:pPr lvl="1">
              <a:buFont typeface="Wingdings" pitchFamily="2" charset="2"/>
              <a:buChar char="§"/>
              <a:defRPr/>
            </a:pPr>
            <a:r>
              <a:rPr lang="en-GB" sz="1200" b="1" dirty="0">
                <a:solidFill>
                  <a:srgbClr val="000000"/>
                </a:solidFill>
                <a:latin typeface="Aptos Narrow" panose="020B0004020202020204" pitchFamily="34" charset="0"/>
              </a:rPr>
              <a:t>Technical Depth</a:t>
            </a:r>
          </a:p>
          <a:p>
            <a:pPr lvl="1">
              <a:buFont typeface="Wingdings" pitchFamily="2" charset="2"/>
              <a:buChar char="§"/>
              <a:defRPr/>
            </a:pPr>
            <a:r>
              <a:rPr lang="en-GB" sz="1200" b="1" dirty="0">
                <a:solidFill>
                  <a:srgbClr val="000000"/>
                </a:solidFill>
                <a:latin typeface="Aptos Narrow" panose="020B0004020202020204" pitchFamily="34" charset="0"/>
              </a:rPr>
              <a:t>Creativity</a:t>
            </a:r>
            <a:r>
              <a:rPr lang="en-GB" sz="800" dirty="0"/>
              <a:t> </a:t>
            </a:r>
            <a:r>
              <a:rPr lang="en-GB" sz="1200" b="1" dirty="0">
                <a:solidFill>
                  <a:srgbClr val="000000"/>
                </a:solidFill>
                <a:latin typeface="Aptos Narrow" panose="020B0004020202020204" pitchFamily="34" charset="0"/>
              </a:rPr>
              <a:t>Quality/clarity of the material submitted</a:t>
            </a:r>
            <a:r>
              <a:rPr lang="en-GB" sz="800" dirty="0"/>
              <a:t> </a:t>
            </a:r>
          </a:p>
          <a:p>
            <a:pPr lvl="1">
              <a:buFont typeface="Wingdings" pitchFamily="2" charset="2"/>
              <a:buChar char="§"/>
              <a:defRPr/>
            </a:pPr>
            <a:r>
              <a:rPr lang="en-GB" sz="1200" b="1" dirty="0">
                <a:solidFill>
                  <a:srgbClr val="000000"/>
                </a:solidFill>
                <a:latin typeface="Aptos Narrow" panose="020B0004020202020204" pitchFamily="34" charset="0"/>
              </a:rPr>
              <a:t>Presentation, Q&amp;A</a:t>
            </a:r>
            <a:r>
              <a:rPr lang="en-GB" sz="800" dirty="0"/>
              <a:t> </a:t>
            </a:r>
            <a:endParaRPr lang="en-GB" sz="1400" dirty="0"/>
          </a:p>
          <a:p>
            <a:pPr lvl="1">
              <a:buFont typeface="Wingdings" pitchFamily="2" charset="2"/>
              <a:buChar char="§"/>
              <a:defRPr/>
            </a:pPr>
            <a:endParaRPr lang="en-GB" sz="1400" dirty="0"/>
          </a:p>
          <a:p>
            <a:pPr lvl="1">
              <a:buFont typeface="Wingdings" pitchFamily="2" charset="2"/>
              <a:buChar char="§"/>
              <a:defRPr/>
            </a:pPr>
            <a:endParaRPr lang="en-GB" sz="1400" dirty="0"/>
          </a:p>
          <a:p>
            <a:pPr lvl="1">
              <a:buFont typeface="Wingdings" pitchFamily="2" charset="2"/>
              <a:buChar char="§"/>
              <a:defRPr/>
            </a:pPr>
            <a:endParaRPr lang="en-GB" sz="1400" dirty="0"/>
          </a:p>
          <a:p>
            <a:pPr lvl="1">
              <a:buFont typeface="Wingdings" pitchFamily="2" charset="2"/>
              <a:buChar char="§"/>
              <a:defRPr/>
            </a:pPr>
            <a:endParaRPr lang="en-GB" sz="1400" dirty="0"/>
          </a:p>
          <a:p>
            <a:pPr lvl="1">
              <a:buFont typeface="Wingdings" pitchFamily="2" charset="2"/>
              <a:buChar char="§"/>
              <a:defRPr/>
            </a:pPr>
            <a:endParaRPr lang="en-GB" sz="1400" dirty="0"/>
          </a:p>
        </p:txBody>
      </p:sp>
      <p:pic>
        <p:nvPicPr>
          <p:cNvPr id="7" name="Picture 6">
            <a:extLst>
              <a:ext uri="{FF2B5EF4-FFF2-40B4-BE49-F238E27FC236}">
                <a16:creationId xmlns:a16="http://schemas.microsoft.com/office/drawing/2014/main" id="{6C4EFAE0-8F2B-7565-A7A2-DD37BD88B723}"/>
              </a:ext>
            </a:extLst>
          </p:cNvPr>
          <p:cNvPicPr>
            <a:picLocks noChangeAspect="1"/>
          </p:cNvPicPr>
          <p:nvPr/>
        </p:nvPicPr>
        <p:blipFill rotWithShape="1">
          <a:blip r:embed="rId2"/>
          <a:srcRect t="15375"/>
          <a:stretch/>
        </p:blipFill>
        <p:spPr>
          <a:xfrm>
            <a:off x="1122568" y="1868155"/>
            <a:ext cx="8049748" cy="556256"/>
          </a:xfrm>
          <a:prstGeom prst="rect">
            <a:avLst/>
          </a:prstGeom>
        </p:spPr>
      </p:pic>
      <p:sp>
        <p:nvSpPr>
          <p:cNvPr id="5" name="Google Shape;113;p5">
            <a:extLst>
              <a:ext uri="{FF2B5EF4-FFF2-40B4-BE49-F238E27FC236}">
                <a16:creationId xmlns:a16="http://schemas.microsoft.com/office/drawing/2014/main" id="{FA4DDC8E-2224-48A0-0149-C6494F826CC3}"/>
              </a:ext>
            </a:extLst>
          </p:cNvPr>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
        <p:nvSpPr>
          <p:cNvPr id="6" name="Title 1">
            <a:extLst>
              <a:ext uri="{FF2B5EF4-FFF2-40B4-BE49-F238E27FC236}">
                <a16:creationId xmlns:a16="http://schemas.microsoft.com/office/drawing/2014/main" id="{C4B52EFF-A028-0F50-3188-230528596152}"/>
              </a:ext>
            </a:extLst>
          </p:cNvPr>
          <p:cNvSpPr>
            <a:spLocks noGrp="1"/>
          </p:cNvSpPr>
          <p:nvPr>
            <p:ph type="title"/>
          </p:nvPr>
        </p:nvSpPr>
        <p:spPr>
          <a:xfrm>
            <a:off x="973336" y="921782"/>
            <a:ext cx="8458200" cy="630559"/>
          </a:xfrm>
        </p:spPr>
        <p:txBody>
          <a:bodyPr/>
          <a:lstStyle/>
          <a:p>
            <a:r>
              <a:rPr lang="en-US" sz="3600" b="1" dirty="0">
                <a:solidFill>
                  <a:schemeClr val="dk1"/>
                </a:solidFill>
                <a:latin typeface="Calibri"/>
                <a:ea typeface="Calibri"/>
                <a:cs typeface="Calibri"/>
                <a:sym typeface="Calibri"/>
              </a:rPr>
              <a:t>Educational Activities</a:t>
            </a:r>
            <a:endParaRPr lang="en-US" sz="3600" i="1" dirty="0"/>
          </a:p>
        </p:txBody>
      </p:sp>
      <p:sp>
        <p:nvSpPr>
          <p:cNvPr id="4" name="Slide Number Placeholder 5">
            <a:extLst>
              <a:ext uri="{FF2B5EF4-FFF2-40B4-BE49-F238E27FC236}">
                <a16:creationId xmlns:a16="http://schemas.microsoft.com/office/drawing/2014/main" id="{F93B2EA0-30B2-9570-9AA7-A7D371AF7551}"/>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11</a:t>
            </a:fld>
            <a:endParaRPr lang="en-US" sz="1200" dirty="0">
              <a:solidFill>
                <a:schemeClr val="tx1"/>
              </a:solidFill>
            </a:endParaRPr>
          </a:p>
        </p:txBody>
      </p:sp>
    </p:spTree>
    <p:extLst>
      <p:ext uri="{BB962C8B-B14F-4D97-AF65-F5344CB8AC3E}">
        <p14:creationId xmlns:p14="http://schemas.microsoft.com/office/powerpoint/2010/main" val="1315351074"/>
      </p:ext>
    </p:extLst>
  </p:cSld>
  <p:clrMapOvr>
    <a:masterClrMapping/>
  </p:clrMapOvr>
  <mc:AlternateContent xmlns:mc="http://schemas.openxmlformats.org/markup-compatibility/2006" xmlns:p14="http://schemas.microsoft.com/office/powerpoint/2010/main">
    <mc:Choice Requires="p14">
      <p:transition spd="slow" p14:dur="2000" advTm="119366"/>
    </mc:Choice>
    <mc:Fallback xmlns="">
      <p:transition spd="slow" advTm="1193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A710A2-A809-BF88-F70F-052CF0DC2B90}"/>
              </a:ext>
            </a:extLst>
          </p:cNvPr>
          <p:cNvSpPr>
            <a:spLocks noGrp="1"/>
          </p:cNvSpPr>
          <p:nvPr>
            <p:ph type="dt" sz="half" idx="4294967295"/>
          </p:nvPr>
        </p:nvSpPr>
        <p:spPr>
          <a:xfrm>
            <a:off x="0" y="0"/>
            <a:ext cx="0" cy="0"/>
          </a:xfrm>
        </p:spPr>
        <p:txBody>
          <a:bodyPr/>
          <a:lstStyle/>
          <a:p>
            <a:pPr>
              <a:defRPr/>
            </a:pPr>
            <a:endParaRPr lang="en-US" altLang="en-US" dirty="0"/>
          </a:p>
        </p:txBody>
      </p:sp>
      <p:sp>
        <p:nvSpPr>
          <p:cNvPr id="22" name="Content Placeholder 2">
            <a:extLst>
              <a:ext uri="{FF2B5EF4-FFF2-40B4-BE49-F238E27FC236}">
                <a16:creationId xmlns:a16="http://schemas.microsoft.com/office/drawing/2014/main" id="{71D1FB62-C6CA-BA61-254A-6696328FD338}"/>
              </a:ext>
            </a:extLst>
          </p:cNvPr>
          <p:cNvSpPr txBox="1">
            <a:spLocks/>
          </p:cNvSpPr>
          <p:nvPr/>
        </p:nvSpPr>
        <p:spPr bwMode="auto">
          <a:xfrm>
            <a:off x="233325" y="1925022"/>
            <a:ext cx="6766828" cy="5101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buClr>
              <a:buSzPct val="80000"/>
              <a:buFontTx/>
              <a:buBlip>
                <a:blip r:embed="rId2"/>
              </a:buBlip>
              <a:defRPr sz="28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tx1">
                  <a:lumMod val="65000"/>
                  <a:lumOff val="35000"/>
                </a:schemeClr>
              </a:buClr>
              <a:buChar char="–"/>
              <a:defRPr sz="26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tx1">
                  <a:lumMod val="65000"/>
                  <a:lumOff val="35000"/>
                </a:schemeClr>
              </a:buClr>
              <a:buFont typeface="Wingdings" pitchFamily="2" charset="2"/>
              <a:buChar char="§"/>
              <a:defRPr sz="2200">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tx1">
                  <a:lumMod val="65000"/>
                  <a:lumOff val="35000"/>
                </a:schemeClr>
              </a:buClr>
              <a:buChar char="–"/>
              <a:defRPr sz="20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tx1">
                  <a:lumMod val="65000"/>
                  <a:lumOff val="35000"/>
                </a:schemeClr>
              </a:buClr>
              <a:buFont typeface="Wingdings" pitchFamily="2" charset="2"/>
              <a:buChar char="§"/>
              <a:defRPr sz="20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r>
              <a:rPr lang="en-US" sz="1800" dirty="0">
                <a:solidFill>
                  <a:srgbClr val="000000"/>
                </a:solidFill>
                <a:latin typeface="+mj-lt"/>
              </a:rPr>
              <a:t>Radar Boot Camp (RBC) @ RadarConf25</a:t>
            </a:r>
          </a:p>
          <a:p>
            <a:pPr lvl="1"/>
            <a:r>
              <a:rPr lang="en-US" sz="1400" dirty="0"/>
              <a:t>2025 RBC to be held in-person in Krakow, Poland @ RadarConf on </a:t>
            </a:r>
            <a:r>
              <a:rPr lang="en-US" sz="1400" b="1" dirty="0"/>
              <a:t>4-5 May 2025</a:t>
            </a:r>
          </a:p>
          <a:p>
            <a:pPr lvl="1"/>
            <a:r>
              <a:rPr lang="en-US" sz="1400" b="1" dirty="0">
                <a:solidFill>
                  <a:srgbClr val="FF0000"/>
                </a:solidFill>
              </a:rPr>
              <a:t>2025 Agenda planned</a:t>
            </a:r>
            <a:r>
              <a:rPr lang="en-US" sz="1400" dirty="0"/>
              <a:t>: </a:t>
            </a:r>
          </a:p>
          <a:p>
            <a:pPr lvl="2"/>
            <a:r>
              <a:rPr lang="en-US" sz="1400" b="1" dirty="0"/>
              <a:t>8 lectures</a:t>
            </a:r>
            <a:r>
              <a:rPr lang="en-US" sz="1400" dirty="0"/>
              <a:t> by noted experts</a:t>
            </a:r>
          </a:p>
          <a:p>
            <a:pPr lvl="2"/>
            <a:r>
              <a:rPr lang="en-US" sz="1400" dirty="0"/>
              <a:t>Several </a:t>
            </a:r>
            <a:r>
              <a:rPr lang="en-US" sz="1400" b="1" dirty="0"/>
              <a:t>hands-on demos </a:t>
            </a:r>
            <a:r>
              <a:rPr lang="en-US" sz="1400" dirty="0"/>
              <a:t>for students</a:t>
            </a:r>
            <a:endParaRPr lang="en-US" sz="1000" dirty="0"/>
          </a:p>
          <a:p>
            <a:pPr lvl="1"/>
            <a:r>
              <a:rPr lang="en-US" sz="1400" dirty="0"/>
              <a:t>Lectures to be recorded &amp; posted online @ ILN</a:t>
            </a:r>
          </a:p>
          <a:p>
            <a:pPr lvl="1"/>
            <a:r>
              <a:rPr lang="en-US" sz="1400" dirty="0"/>
              <a:t>2024 Registration: </a:t>
            </a:r>
            <a:r>
              <a:rPr lang="en-US" sz="1400" b="1" dirty="0">
                <a:solidFill>
                  <a:srgbClr val="FF0000"/>
                </a:solidFill>
              </a:rPr>
              <a:t>~106 enrolled</a:t>
            </a:r>
          </a:p>
          <a:p>
            <a:pPr>
              <a:spcBef>
                <a:spcPts val="600"/>
              </a:spcBef>
            </a:pPr>
            <a:r>
              <a:rPr lang="en-US" sz="1800" dirty="0">
                <a:solidFill>
                  <a:srgbClr val="000000"/>
                </a:solidFill>
                <a:latin typeface="+mj-lt"/>
              </a:rPr>
              <a:t>Radar Challenge @ RadarConf25</a:t>
            </a:r>
          </a:p>
          <a:p>
            <a:pPr lvl="1" algn="just"/>
            <a:r>
              <a:rPr lang="en-US" sz="1400" dirty="0">
                <a:solidFill>
                  <a:srgbClr val="000000"/>
                </a:solidFill>
                <a:latin typeface="Verdana" panose="020B0604030504040204" pitchFamily="34" charset="0"/>
              </a:rPr>
              <a:t>The Radar Challenge 2024 partnered with </a:t>
            </a:r>
            <a:r>
              <a:rPr lang="en-US" sz="1400" b="1" dirty="0">
                <a:solidFill>
                  <a:srgbClr val="000000"/>
                </a:solidFill>
                <a:latin typeface="Verdana" panose="020B0604030504040204" pitchFamily="34" charset="0"/>
              </a:rPr>
              <a:t>Analog Devices </a:t>
            </a:r>
            <a:r>
              <a:rPr lang="en-US" sz="1400" dirty="0">
                <a:solidFill>
                  <a:srgbClr val="000000"/>
                </a:solidFill>
                <a:latin typeface="Verdana" panose="020B0604030504040204" pitchFamily="34" charset="0"/>
              </a:rPr>
              <a:t>&amp; </a:t>
            </a:r>
            <a:r>
              <a:rPr lang="en-US" sz="1400" b="1" dirty="0">
                <a:solidFill>
                  <a:srgbClr val="000000"/>
                </a:solidFill>
                <a:latin typeface="Verdana" panose="020B0604030504040204" pitchFamily="34" charset="0"/>
              </a:rPr>
              <a:t>MathWorks</a:t>
            </a:r>
            <a:r>
              <a:rPr lang="en-US" sz="1400" dirty="0">
                <a:solidFill>
                  <a:srgbClr val="000000"/>
                </a:solidFill>
                <a:latin typeface="Verdana" panose="020B0604030504040204" pitchFamily="34" charset="0"/>
              </a:rPr>
              <a:t> to provide an exciting opportunity to practice skills with state-of-the-art radar hardware (10GHz AD Phased Array platform CN0566). </a:t>
            </a:r>
          </a:p>
          <a:p>
            <a:pPr lvl="1" algn="just"/>
            <a:r>
              <a:rPr lang="en-US" sz="1400" b="1" dirty="0">
                <a:solidFill>
                  <a:srgbClr val="000000"/>
                </a:solidFill>
                <a:latin typeface="Verdana" panose="020B0604030504040204" pitchFamily="34" charset="0"/>
              </a:rPr>
              <a:t>RBC Subcommittee formed for 2025</a:t>
            </a:r>
            <a:r>
              <a:rPr lang="en-US" sz="1400" dirty="0">
                <a:solidFill>
                  <a:srgbClr val="000000"/>
                </a:solidFill>
                <a:latin typeface="Verdana" panose="020B0604030504040204" pitchFamily="34" charset="0"/>
              </a:rPr>
              <a:t> and currently planning a similar challenge.  Analog Devices has agreed to support this event as well.</a:t>
            </a:r>
          </a:p>
          <a:p>
            <a:pPr algn="just"/>
            <a:r>
              <a:rPr lang="en-US" sz="1600" dirty="0">
                <a:solidFill>
                  <a:srgbClr val="000000"/>
                </a:solidFill>
                <a:latin typeface="Verdana" panose="020B0604030504040204" pitchFamily="34" charset="0"/>
              </a:rPr>
              <a:t>Also, we are providing support to the International </a:t>
            </a:r>
            <a:r>
              <a:rPr lang="en-US" sz="1600" dirty="0" err="1">
                <a:solidFill>
                  <a:srgbClr val="000000"/>
                </a:solidFill>
                <a:latin typeface="Verdana" panose="020B0604030504040204" pitchFamily="34" charset="0"/>
              </a:rPr>
              <a:t>RadarConf</a:t>
            </a:r>
            <a:r>
              <a:rPr lang="en-US" sz="1600" dirty="0">
                <a:solidFill>
                  <a:srgbClr val="000000"/>
                </a:solidFill>
                <a:latin typeface="Verdana" panose="020B0604030504040204" pitchFamily="34" charset="0"/>
              </a:rPr>
              <a:t> in Atlanta, GA in planning their RBC.</a:t>
            </a:r>
          </a:p>
        </p:txBody>
      </p:sp>
      <p:pic>
        <p:nvPicPr>
          <p:cNvPr id="6" name="Picture 5">
            <a:extLst>
              <a:ext uri="{FF2B5EF4-FFF2-40B4-BE49-F238E27FC236}">
                <a16:creationId xmlns:a16="http://schemas.microsoft.com/office/drawing/2014/main" id="{FF28CEE4-2AD8-9652-832E-FD1FE15410C6}"/>
              </a:ext>
            </a:extLst>
          </p:cNvPr>
          <p:cNvPicPr>
            <a:picLocks noChangeAspect="1"/>
          </p:cNvPicPr>
          <p:nvPr/>
        </p:nvPicPr>
        <p:blipFill>
          <a:blip r:embed="rId3"/>
          <a:stretch>
            <a:fillRect/>
          </a:stretch>
        </p:blipFill>
        <p:spPr>
          <a:xfrm>
            <a:off x="7271555" y="4330367"/>
            <a:ext cx="2280076" cy="1514622"/>
          </a:xfrm>
          <a:prstGeom prst="rect">
            <a:avLst/>
          </a:prstGeom>
          <a:ln>
            <a:solidFill>
              <a:srgbClr val="0070C0"/>
            </a:solidFill>
          </a:ln>
        </p:spPr>
      </p:pic>
      <p:sp>
        <p:nvSpPr>
          <p:cNvPr id="3" name="TextBox 2"/>
          <p:cNvSpPr txBox="1"/>
          <p:nvPr/>
        </p:nvSpPr>
        <p:spPr>
          <a:xfrm>
            <a:off x="7990293" y="5896793"/>
            <a:ext cx="992579" cy="307777"/>
          </a:xfrm>
          <a:prstGeom prst="rect">
            <a:avLst/>
          </a:prstGeom>
          <a:noFill/>
        </p:spPr>
        <p:txBody>
          <a:bodyPr wrap="none" rtlCol="0">
            <a:spAutoFit/>
          </a:bodyPr>
          <a:lstStyle/>
          <a:p>
            <a:r>
              <a:rPr lang="en-US" b="1" dirty="0"/>
              <a:t>Radar Kit</a:t>
            </a:r>
          </a:p>
        </p:txBody>
      </p:sp>
      <p:pic>
        <p:nvPicPr>
          <p:cNvPr id="9" name="Picture 8" descr="A white and blue rectangular object with text&#10;&#10;Description automatically generated">
            <a:extLst>
              <a:ext uri="{FF2B5EF4-FFF2-40B4-BE49-F238E27FC236}">
                <a16:creationId xmlns:a16="http://schemas.microsoft.com/office/drawing/2014/main" id="{8CFE7B1E-9C0D-10F3-BE5C-4195AC29430D}"/>
              </a:ext>
            </a:extLst>
          </p:cNvPr>
          <p:cNvPicPr>
            <a:picLocks noChangeAspect="1"/>
          </p:cNvPicPr>
          <p:nvPr/>
        </p:nvPicPr>
        <p:blipFill>
          <a:blip r:embed="rId4"/>
          <a:stretch>
            <a:fillRect/>
          </a:stretch>
        </p:blipFill>
        <p:spPr>
          <a:xfrm>
            <a:off x="6924482" y="791214"/>
            <a:ext cx="3575288" cy="2511214"/>
          </a:xfrm>
          <a:prstGeom prst="rect">
            <a:avLst/>
          </a:prstGeom>
        </p:spPr>
      </p:pic>
      <p:pic>
        <p:nvPicPr>
          <p:cNvPr id="10" name="Picture 9" descr="A group of people sitting in chairs in a room&#10;&#10;Description automatically generated">
            <a:extLst>
              <a:ext uri="{FF2B5EF4-FFF2-40B4-BE49-F238E27FC236}">
                <a16:creationId xmlns:a16="http://schemas.microsoft.com/office/drawing/2014/main" id="{AF3BEAB5-6FFF-A3B3-9928-BA6F01C6654C}"/>
              </a:ext>
            </a:extLst>
          </p:cNvPr>
          <p:cNvPicPr>
            <a:picLocks noChangeAspect="1"/>
          </p:cNvPicPr>
          <p:nvPr/>
        </p:nvPicPr>
        <p:blipFill rotWithShape="1">
          <a:blip r:embed="rId5"/>
          <a:srcRect t="32479"/>
          <a:stretch/>
        </p:blipFill>
        <p:spPr>
          <a:xfrm>
            <a:off x="7075824" y="2583856"/>
            <a:ext cx="2578458" cy="1305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A group of people sitting at a table&#10;&#10;Description automatically generated">
            <a:extLst>
              <a:ext uri="{FF2B5EF4-FFF2-40B4-BE49-F238E27FC236}">
                <a16:creationId xmlns:a16="http://schemas.microsoft.com/office/drawing/2014/main" id="{540D3793-EA4D-208C-BDBF-DA726AD9B2D2}"/>
              </a:ext>
            </a:extLst>
          </p:cNvPr>
          <p:cNvPicPr>
            <a:picLocks noChangeAspect="1"/>
          </p:cNvPicPr>
          <p:nvPr/>
        </p:nvPicPr>
        <p:blipFill>
          <a:blip r:embed="rId6"/>
          <a:stretch>
            <a:fillRect/>
          </a:stretch>
        </p:blipFill>
        <p:spPr>
          <a:xfrm>
            <a:off x="8712127" y="3573056"/>
            <a:ext cx="1882485" cy="1411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Google Shape;142;p8">
            <a:extLst>
              <a:ext uri="{FF2B5EF4-FFF2-40B4-BE49-F238E27FC236}">
                <a16:creationId xmlns:a16="http://schemas.microsoft.com/office/drawing/2014/main" id="{138E3A49-E092-6967-D5CC-0FCB465DC86D}"/>
              </a:ext>
            </a:extLst>
          </p:cNvPr>
          <p:cNvSpPr/>
          <p:nvPr/>
        </p:nvSpPr>
        <p:spPr>
          <a:xfrm>
            <a:off x="449317" y="850307"/>
            <a:ext cx="4301883"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Educational Activities</a:t>
            </a:r>
          </a:p>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Plans for 2025</a:t>
            </a:r>
            <a:endParaRPr sz="2400" dirty="0">
              <a:solidFill>
                <a:schemeClr val="dk1"/>
              </a:solidFill>
              <a:latin typeface="Calibri"/>
              <a:ea typeface="Calibri"/>
              <a:cs typeface="Calibri"/>
              <a:sym typeface="Calibri"/>
            </a:endParaRPr>
          </a:p>
        </p:txBody>
      </p:sp>
      <p:sp>
        <p:nvSpPr>
          <p:cNvPr id="2" name="Google Shape;113;p5">
            <a:extLst>
              <a:ext uri="{FF2B5EF4-FFF2-40B4-BE49-F238E27FC236}">
                <a16:creationId xmlns:a16="http://schemas.microsoft.com/office/drawing/2014/main" id="{F6A3C194-A304-C141-1EB1-132C810E5828}"/>
              </a:ext>
            </a:extLst>
          </p:cNvPr>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
        <p:nvSpPr>
          <p:cNvPr id="7" name="Slide Number Placeholder 5">
            <a:extLst>
              <a:ext uri="{FF2B5EF4-FFF2-40B4-BE49-F238E27FC236}">
                <a16:creationId xmlns:a16="http://schemas.microsoft.com/office/drawing/2014/main" id="{A2729C7D-74BB-CD04-E6E3-948091FA5D84}"/>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12</a:t>
            </a:fld>
            <a:endParaRPr lang="en-US" sz="1200" dirty="0">
              <a:solidFill>
                <a:schemeClr val="tx1"/>
              </a:solidFill>
            </a:endParaRPr>
          </a:p>
        </p:txBody>
      </p:sp>
    </p:spTree>
    <p:extLst>
      <p:ext uri="{BB962C8B-B14F-4D97-AF65-F5344CB8AC3E}">
        <p14:creationId xmlns:p14="http://schemas.microsoft.com/office/powerpoint/2010/main" val="323537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body" idx="1"/>
          </p:nvPr>
        </p:nvSpPr>
        <p:spPr>
          <a:xfrm>
            <a:off x="838199" y="1776805"/>
            <a:ext cx="10515600" cy="457954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dirty="0"/>
              <a:t>New Member Selection Process Begun</a:t>
            </a:r>
            <a:endParaRPr dirty="0"/>
          </a:p>
          <a:p>
            <a:pPr marL="685800" lvl="1" indent="-228600" algn="l" rtl="0">
              <a:lnSpc>
                <a:spcPct val="90000"/>
              </a:lnSpc>
              <a:spcBef>
                <a:spcPts val="1100"/>
              </a:spcBef>
              <a:spcAft>
                <a:spcPts val="0"/>
              </a:spcAft>
              <a:buClr>
                <a:schemeClr val="dk1"/>
              </a:buClr>
              <a:buSzPts val="1600"/>
              <a:buChar char="•"/>
            </a:pPr>
            <a:r>
              <a:rPr lang="en-US" sz="1600" dirty="0"/>
              <a:t>Seeking Nominations for 2025-2027 term</a:t>
            </a:r>
            <a:endParaRPr sz="1600" dirty="0"/>
          </a:p>
          <a:p>
            <a:pPr marL="685800" lvl="1" indent="-228600" algn="l" rtl="0">
              <a:lnSpc>
                <a:spcPct val="90000"/>
              </a:lnSpc>
              <a:spcBef>
                <a:spcPts val="1100"/>
              </a:spcBef>
              <a:spcAft>
                <a:spcPts val="0"/>
              </a:spcAft>
              <a:buSzPts val="1600"/>
              <a:buChar char="•"/>
            </a:pPr>
            <a:r>
              <a:rPr lang="en-US" sz="1600" dirty="0"/>
              <a:t>New member voting will happen late October 2024</a:t>
            </a:r>
            <a:endParaRPr sz="1600" dirty="0"/>
          </a:p>
          <a:p>
            <a:pPr marL="685800" lvl="1" indent="-228600" algn="l" rtl="0">
              <a:lnSpc>
                <a:spcPct val="90000"/>
              </a:lnSpc>
              <a:spcBef>
                <a:spcPts val="1100"/>
              </a:spcBef>
              <a:spcAft>
                <a:spcPts val="0"/>
              </a:spcAft>
              <a:buSzPts val="1600"/>
              <a:buChar char="•"/>
            </a:pPr>
            <a:r>
              <a:rPr lang="en-US" sz="1600" dirty="0"/>
              <a:t>Slate and voting for RSP Chair and Vice Chair will occur short after</a:t>
            </a:r>
            <a:endParaRPr sz="1600" dirty="0"/>
          </a:p>
          <a:p>
            <a:pPr marL="228600" lvl="0" indent="-101600" algn="l" rtl="0">
              <a:lnSpc>
                <a:spcPct val="90000"/>
              </a:lnSpc>
              <a:spcBef>
                <a:spcPts val="1600"/>
              </a:spcBef>
              <a:spcAft>
                <a:spcPts val="0"/>
              </a:spcAft>
              <a:buClr>
                <a:schemeClr val="dk1"/>
              </a:buClr>
              <a:buSzPts val="2000"/>
              <a:buNone/>
            </a:pPr>
            <a:endParaRPr sz="2000" dirty="0"/>
          </a:p>
        </p:txBody>
      </p:sp>
      <p:sp>
        <p:nvSpPr>
          <p:cNvPr id="157" name="Google Shape;157;p9"/>
          <p:cNvSpPr/>
          <p:nvPr/>
        </p:nvSpPr>
        <p:spPr>
          <a:xfrm>
            <a:off x="838199" y="996827"/>
            <a:ext cx="1002138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Nominations and Appointment Committee (N&amp;A)</a:t>
            </a:r>
            <a:br>
              <a:rPr lang="en-US" sz="3600" b="1">
                <a:solidFill>
                  <a:schemeClr val="dk1"/>
                </a:solidFill>
                <a:latin typeface="Calibri"/>
                <a:ea typeface="Calibri"/>
                <a:cs typeface="Calibri"/>
                <a:sym typeface="Calibri"/>
              </a:rPr>
            </a:br>
            <a:endParaRPr sz="3600">
              <a:solidFill>
                <a:schemeClr val="dk1"/>
              </a:solidFill>
              <a:latin typeface="Calibri"/>
              <a:ea typeface="Calibri"/>
              <a:cs typeface="Calibri"/>
              <a:sym typeface="Calibri"/>
            </a:endParaRPr>
          </a:p>
        </p:txBody>
      </p:sp>
      <p:pic>
        <p:nvPicPr>
          <p:cNvPr id="159" name="Google Shape;159;p9"/>
          <p:cNvPicPr preferRelativeResize="0"/>
          <p:nvPr/>
        </p:nvPicPr>
        <p:blipFill rotWithShape="1">
          <a:blip r:embed="rId3">
            <a:alphaModFix/>
          </a:blip>
          <a:srcRect/>
          <a:stretch/>
        </p:blipFill>
        <p:spPr>
          <a:xfrm>
            <a:off x="1692956" y="3424232"/>
            <a:ext cx="3771233" cy="2834105"/>
          </a:xfrm>
          <a:prstGeom prst="rect">
            <a:avLst/>
          </a:prstGeom>
          <a:noFill/>
          <a:ln>
            <a:noFill/>
          </a:ln>
        </p:spPr>
      </p:pic>
      <p:pic>
        <p:nvPicPr>
          <p:cNvPr id="160" name="Google Shape;160;p9"/>
          <p:cNvPicPr preferRelativeResize="0"/>
          <p:nvPr/>
        </p:nvPicPr>
        <p:blipFill rotWithShape="1">
          <a:blip r:embed="rId4">
            <a:alphaModFix/>
          </a:blip>
          <a:srcRect/>
          <a:stretch/>
        </p:blipFill>
        <p:spPr>
          <a:xfrm>
            <a:off x="6504725" y="3716646"/>
            <a:ext cx="3617713" cy="2624822"/>
          </a:xfrm>
          <a:prstGeom prst="rect">
            <a:avLst/>
          </a:prstGeom>
          <a:noFill/>
          <a:ln>
            <a:noFill/>
          </a:ln>
        </p:spPr>
      </p:pic>
      <p:sp>
        <p:nvSpPr>
          <p:cNvPr id="161" name="Google Shape;161;p9"/>
          <p:cNvSpPr txBox="1"/>
          <p:nvPr/>
        </p:nvSpPr>
        <p:spPr>
          <a:xfrm>
            <a:off x="6709959" y="3435080"/>
            <a:ext cx="288688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2024 RSP membership by institution</a:t>
            </a:r>
            <a:endParaRPr sz="1400" b="1">
              <a:solidFill>
                <a:schemeClr val="dk1"/>
              </a:solidFill>
              <a:latin typeface="Calibri"/>
              <a:ea typeface="Calibri"/>
              <a:cs typeface="Calibri"/>
              <a:sym typeface="Calibri"/>
            </a:endParaRPr>
          </a:p>
        </p:txBody>
      </p:sp>
      <p:sp>
        <p:nvSpPr>
          <p:cNvPr id="2" name="Google Shape;113;p5">
            <a:extLst>
              <a:ext uri="{FF2B5EF4-FFF2-40B4-BE49-F238E27FC236}">
                <a16:creationId xmlns:a16="http://schemas.microsoft.com/office/drawing/2014/main" id="{2B5E12D1-1E87-365C-7C2C-8C634921A18C}"/>
              </a:ext>
            </a:extLst>
          </p:cNvPr>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
        <p:nvSpPr>
          <p:cNvPr id="4" name="Slide Number Placeholder 5">
            <a:extLst>
              <a:ext uri="{FF2B5EF4-FFF2-40B4-BE49-F238E27FC236}">
                <a16:creationId xmlns:a16="http://schemas.microsoft.com/office/drawing/2014/main" id="{CD41EA67-5CA6-2CBF-735F-109B5B1B0DA0}"/>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13</a:t>
            </a:fld>
            <a:endParaRPr lang="en-US" sz="12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p:nvPr/>
        </p:nvSpPr>
        <p:spPr>
          <a:xfrm>
            <a:off x="838199" y="996827"/>
            <a:ext cx="1044810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Spectral Innovation Committee Activities</a:t>
            </a:r>
            <a:br>
              <a:rPr lang="en-US" sz="3600" b="1">
                <a:solidFill>
                  <a:schemeClr val="dk1"/>
                </a:solidFill>
                <a:latin typeface="Calibri"/>
                <a:ea typeface="Calibri"/>
                <a:cs typeface="Calibri"/>
                <a:sym typeface="Calibri"/>
              </a:rPr>
            </a:br>
            <a:endParaRPr sz="3600">
              <a:solidFill>
                <a:schemeClr val="dk1"/>
              </a:solidFill>
              <a:latin typeface="Calibri"/>
              <a:ea typeface="Calibri"/>
              <a:cs typeface="Calibri"/>
              <a:sym typeface="Calibri"/>
            </a:endParaRPr>
          </a:p>
        </p:txBody>
      </p:sp>
      <p:sp>
        <p:nvSpPr>
          <p:cNvPr id="168" name="Google Shape;168;p10"/>
          <p:cNvSpPr txBox="1">
            <a:spLocks noGrp="1"/>
          </p:cNvSpPr>
          <p:nvPr>
            <p:ph type="body" idx="1"/>
          </p:nvPr>
        </p:nvSpPr>
        <p:spPr>
          <a:xfrm>
            <a:off x="804452" y="2113125"/>
            <a:ext cx="9150039" cy="479639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1600"/>
              <a:buChar char="•"/>
            </a:pPr>
            <a:r>
              <a:rPr lang="en-US" sz="1600"/>
              <a:t>Created </a:t>
            </a:r>
            <a:r>
              <a:rPr lang="en-US" sz="1600" b="1">
                <a:solidFill>
                  <a:srgbClr val="0C70AC"/>
                </a:solidFill>
              </a:rPr>
              <a:t>new</a:t>
            </a:r>
            <a:r>
              <a:rPr lang="en-US" sz="1600"/>
              <a:t> spectral innovation committee best practices document</a:t>
            </a:r>
            <a:endParaRPr/>
          </a:p>
          <a:p>
            <a:pPr marL="685800" lvl="1" indent="-228600" algn="l" rtl="0">
              <a:lnSpc>
                <a:spcPct val="90000"/>
              </a:lnSpc>
              <a:spcBef>
                <a:spcPts val="500"/>
              </a:spcBef>
              <a:spcAft>
                <a:spcPts val="0"/>
              </a:spcAft>
              <a:buClr>
                <a:schemeClr val="dk1"/>
              </a:buClr>
              <a:buSzPts val="1400"/>
              <a:buChar char="•"/>
            </a:pPr>
            <a:r>
              <a:rPr lang="en-US" sz="1400"/>
              <a:t>Was working under original Waveform Diversity committee best practices document</a:t>
            </a:r>
            <a:endParaRPr/>
          </a:p>
          <a:p>
            <a:pPr marL="228600" lvl="0" indent="-228600" algn="l" rtl="0">
              <a:lnSpc>
                <a:spcPct val="90000"/>
              </a:lnSpc>
              <a:spcBef>
                <a:spcPts val="1000"/>
              </a:spcBef>
              <a:spcAft>
                <a:spcPts val="0"/>
              </a:spcAft>
              <a:buClr>
                <a:schemeClr val="dk1"/>
              </a:buClr>
              <a:buSzPts val="1600"/>
              <a:buChar char="•"/>
            </a:pPr>
            <a:r>
              <a:rPr lang="en-US" sz="1600"/>
              <a:t>SIC Best Practices (paraphrased)</a:t>
            </a:r>
            <a:endParaRPr sz="1600" b="1"/>
          </a:p>
          <a:p>
            <a:pPr marL="685800" lvl="1" indent="-228600" algn="l" rtl="0">
              <a:lnSpc>
                <a:spcPct val="90000"/>
              </a:lnSpc>
              <a:spcBef>
                <a:spcPts val="500"/>
              </a:spcBef>
              <a:spcAft>
                <a:spcPts val="0"/>
              </a:spcAft>
              <a:buClr>
                <a:schemeClr val="dk1"/>
              </a:buClr>
              <a:buSzPts val="1400"/>
              <a:buFont typeface="Calibri"/>
              <a:buAutoNum type="arabicPeriod"/>
            </a:pPr>
            <a:r>
              <a:rPr lang="en-US" sz="1400"/>
              <a:t>Serve as RSP POC for all spectral-innovation-related topics/activities </a:t>
            </a:r>
            <a:endParaRPr/>
          </a:p>
          <a:p>
            <a:pPr marL="685800" lvl="1" indent="-228600" algn="l" rtl="0">
              <a:lnSpc>
                <a:spcPct val="90000"/>
              </a:lnSpc>
              <a:spcBef>
                <a:spcPts val="500"/>
              </a:spcBef>
              <a:spcAft>
                <a:spcPts val="0"/>
              </a:spcAft>
              <a:buClr>
                <a:schemeClr val="dk1"/>
              </a:buClr>
              <a:buSzPts val="1400"/>
              <a:buFont typeface="Calibri"/>
              <a:buAutoNum type="arabicPeriod"/>
            </a:pPr>
            <a:r>
              <a:rPr lang="en-US" sz="1400"/>
              <a:t>Organize conference keynote presentations and panel discussions</a:t>
            </a:r>
            <a:endParaRPr/>
          </a:p>
          <a:p>
            <a:pPr marL="685800" lvl="1" indent="-228600" algn="l" rtl="0">
              <a:lnSpc>
                <a:spcPct val="90000"/>
              </a:lnSpc>
              <a:spcBef>
                <a:spcPts val="500"/>
              </a:spcBef>
              <a:spcAft>
                <a:spcPts val="0"/>
              </a:spcAft>
              <a:buClr>
                <a:schemeClr val="dk1"/>
              </a:buClr>
              <a:buSzPts val="1400"/>
              <a:buFont typeface="Calibri"/>
              <a:buAutoNum type="arabicPeriod"/>
            </a:pPr>
            <a:r>
              <a:rPr lang="en-US" sz="1400"/>
              <a:t>Organize and promote tutorials, workshops, webinars, dataset challenges, and conference special sessions </a:t>
            </a:r>
            <a:endParaRPr/>
          </a:p>
          <a:p>
            <a:pPr marL="685800" lvl="1" indent="-228600" algn="l" rtl="0">
              <a:lnSpc>
                <a:spcPct val="90000"/>
              </a:lnSpc>
              <a:spcBef>
                <a:spcPts val="500"/>
              </a:spcBef>
              <a:spcAft>
                <a:spcPts val="0"/>
              </a:spcAft>
              <a:buClr>
                <a:schemeClr val="dk1"/>
              </a:buClr>
              <a:buSzPts val="1400"/>
              <a:buFont typeface="Calibri"/>
              <a:buAutoNum type="arabicPeriod"/>
            </a:pPr>
            <a:r>
              <a:rPr lang="en-US" sz="1400"/>
              <a:t>Curate a taxonomy of technology areas and problem sets with keyword definitions. </a:t>
            </a:r>
            <a:endParaRPr/>
          </a:p>
          <a:p>
            <a:pPr marL="685800" lvl="1" indent="-228600" algn="l" rtl="0">
              <a:lnSpc>
                <a:spcPct val="90000"/>
              </a:lnSpc>
              <a:spcBef>
                <a:spcPts val="500"/>
              </a:spcBef>
              <a:spcAft>
                <a:spcPts val="0"/>
              </a:spcAft>
              <a:buClr>
                <a:schemeClr val="dk1"/>
              </a:buClr>
              <a:buSzPts val="1400"/>
              <a:buFont typeface="Calibri"/>
              <a:buAutoNum type="arabicPeriod"/>
            </a:pPr>
            <a:r>
              <a:rPr lang="en-US" sz="1400"/>
              <a:t>Organize a history of major national and international spectral policy changes and programs related to or that can impact spectral innovation for radar applications.</a:t>
            </a:r>
            <a:endParaRPr sz="1400"/>
          </a:p>
          <a:p>
            <a:pPr marL="228600" lvl="0" indent="-209550" algn="l" rtl="0">
              <a:lnSpc>
                <a:spcPct val="90000"/>
              </a:lnSpc>
              <a:spcBef>
                <a:spcPts val="500"/>
              </a:spcBef>
              <a:spcAft>
                <a:spcPts val="0"/>
              </a:spcAft>
              <a:buSzPts val="1500"/>
              <a:buChar char="•"/>
            </a:pPr>
            <a:r>
              <a:rPr lang="en-US" sz="1500"/>
              <a:t>Planning committee meeting for this Fall</a:t>
            </a:r>
            <a:endParaRPr sz="1500"/>
          </a:p>
          <a:p>
            <a:pPr marL="228600" lvl="0" indent="-50800" algn="l" rtl="0">
              <a:lnSpc>
                <a:spcPct val="90000"/>
              </a:lnSpc>
              <a:spcBef>
                <a:spcPts val="1000"/>
              </a:spcBef>
              <a:spcAft>
                <a:spcPts val="0"/>
              </a:spcAft>
              <a:buClr>
                <a:schemeClr val="dk1"/>
              </a:buClr>
              <a:buSzPts val="2800"/>
              <a:buNone/>
            </a:pPr>
            <a:endParaRPr/>
          </a:p>
        </p:txBody>
      </p:sp>
      <p:sp>
        <p:nvSpPr>
          <p:cNvPr id="2" name="Google Shape;113;p5">
            <a:extLst>
              <a:ext uri="{FF2B5EF4-FFF2-40B4-BE49-F238E27FC236}">
                <a16:creationId xmlns:a16="http://schemas.microsoft.com/office/drawing/2014/main" id="{2CBBCB7F-1884-02A5-EFE7-7701CAFD481B}"/>
              </a:ext>
            </a:extLst>
          </p:cNvPr>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
        <p:nvSpPr>
          <p:cNvPr id="4" name="Slide Number Placeholder 5">
            <a:extLst>
              <a:ext uri="{FF2B5EF4-FFF2-40B4-BE49-F238E27FC236}">
                <a16:creationId xmlns:a16="http://schemas.microsoft.com/office/drawing/2014/main" id="{7E55846D-FF2F-FECD-3789-78FDA6D27B15}"/>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14</a:t>
            </a:fld>
            <a:endParaRPr lang="en-US" sz="12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body" idx="1"/>
          </p:nvPr>
        </p:nvSpPr>
        <p:spPr>
          <a:xfrm>
            <a:off x="838199" y="1776805"/>
            <a:ext cx="10691949" cy="356180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a:t>RSP committee members’ activite in promoting and organizing activities on Civilian Radar, including:</a:t>
            </a:r>
            <a:endParaRPr/>
          </a:p>
          <a:p>
            <a:pPr marL="685800" lvl="1" indent="-228600" algn="l" rtl="0">
              <a:lnSpc>
                <a:spcPct val="100000"/>
              </a:lnSpc>
              <a:spcBef>
                <a:spcPts val="600"/>
              </a:spcBef>
              <a:spcAft>
                <a:spcPts val="0"/>
              </a:spcAft>
              <a:buClr>
                <a:schemeClr val="dk1"/>
              </a:buClr>
              <a:buSzPts val="1600"/>
              <a:buChar char="•"/>
            </a:pPr>
            <a:r>
              <a:rPr lang="en-US" sz="1600"/>
              <a:t>Conference presentations (5) </a:t>
            </a:r>
            <a:endParaRPr/>
          </a:p>
          <a:p>
            <a:pPr marL="685800" lvl="1" indent="-228600" algn="l" rtl="0">
              <a:lnSpc>
                <a:spcPct val="100000"/>
              </a:lnSpc>
              <a:spcBef>
                <a:spcPts val="600"/>
              </a:spcBef>
              <a:spcAft>
                <a:spcPts val="0"/>
              </a:spcAft>
              <a:buClr>
                <a:schemeClr val="dk1"/>
              </a:buClr>
              <a:buSzPts val="1600"/>
              <a:buChar char="•"/>
            </a:pPr>
            <a:r>
              <a:rPr lang="en-US" sz="1600"/>
              <a:t>Special sessions in conferences (5)</a:t>
            </a:r>
            <a:endParaRPr/>
          </a:p>
          <a:p>
            <a:pPr marL="685800" lvl="1" indent="-228600" algn="l" rtl="0">
              <a:lnSpc>
                <a:spcPct val="100000"/>
              </a:lnSpc>
              <a:spcBef>
                <a:spcPts val="600"/>
              </a:spcBef>
              <a:spcAft>
                <a:spcPts val="0"/>
              </a:spcAft>
              <a:buClr>
                <a:schemeClr val="dk1"/>
              </a:buClr>
              <a:buSzPts val="1600"/>
              <a:buChar char="•"/>
            </a:pPr>
            <a:r>
              <a:rPr lang="en-US" sz="1600"/>
              <a:t>Tutorials (3)</a:t>
            </a:r>
            <a:endParaRPr/>
          </a:p>
          <a:p>
            <a:pPr marL="685800" lvl="1" indent="-228600" algn="l" rtl="0">
              <a:lnSpc>
                <a:spcPct val="100000"/>
              </a:lnSpc>
              <a:spcBef>
                <a:spcPts val="600"/>
              </a:spcBef>
              <a:spcAft>
                <a:spcPts val="0"/>
              </a:spcAft>
              <a:buSzPts val="1600"/>
              <a:buChar char="•"/>
            </a:pPr>
            <a:r>
              <a:rPr lang="en-US" sz="1600"/>
              <a:t>Seminars (2)</a:t>
            </a:r>
            <a:endParaRPr sz="1600"/>
          </a:p>
          <a:p>
            <a:pPr marL="685800" lvl="1" indent="-228600" algn="l" rtl="0">
              <a:lnSpc>
                <a:spcPct val="100000"/>
              </a:lnSpc>
              <a:spcBef>
                <a:spcPts val="600"/>
              </a:spcBef>
              <a:spcAft>
                <a:spcPts val="0"/>
              </a:spcAft>
              <a:buSzPts val="1600"/>
              <a:buChar char="•"/>
            </a:pPr>
            <a:r>
              <a:rPr lang="en-US" sz="1600"/>
              <a:t>Distinguished lectures (4)</a:t>
            </a:r>
            <a:endParaRPr sz="1600"/>
          </a:p>
          <a:p>
            <a:pPr marL="685800" lvl="1" indent="-228600" algn="l" rtl="0">
              <a:lnSpc>
                <a:spcPct val="100000"/>
              </a:lnSpc>
              <a:spcBef>
                <a:spcPts val="600"/>
              </a:spcBef>
              <a:spcAft>
                <a:spcPts val="0"/>
              </a:spcAft>
              <a:buSzPts val="1600"/>
              <a:buChar char="•"/>
            </a:pPr>
            <a:r>
              <a:rPr lang="en-US" sz="1600"/>
              <a:t>Guest lectures (2)</a:t>
            </a:r>
            <a:endParaRPr sz="1600"/>
          </a:p>
          <a:p>
            <a:pPr marL="685800" lvl="0" indent="0" algn="l" rtl="0">
              <a:lnSpc>
                <a:spcPct val="100000"/>
              </a:lnSpc>
              <a:spcBef>
                <a:spcPts val="600"/>
              </a:spcBef>
              <a:spcAft>
                <a:spcPts val="0"/>
              </a:spcAft>
              <a:buNone/>
            </a:pPr>
            <a:endParaRPr/>
          </a:p>
          <a:p>
            <a:pPr marL="1143000" lvl="2" indent="-133350" algn="l" rtl="0">
              <a:lnSpc>
                <a:spcPct val="90000"/>
              </a:lnSpc>
              <a:spcBef>
                <a:spcPts val="1100"/>
              </a:spcBef>
              <a:spcAft>
                <a:spcPts val="0"/>
              </a:spcAft>
              <a:buClr>
                <a:schemeClr val="dk1"/>
              </a:buClr>
              <a:buSzPts val="1500"/>
              <a:buFont typeface="Calibri"/>
              <a:buNone/>
            </a:pPr>
            <a:endParaRPr sz="1500"/>
          </a:p>
          <a:p>
            <a:pPr marL="685800" lvl="1" indent="-107950" algn="l" rtl="0">
              <a:lnSpc>
                <a:spcPct val="90000"/>
              </a:lnSpc>
              <a:spcBef>
                <a:spcPts val="1100"/>
              </a:spcBef>
              <a:spcAft>
                <a:spcPts val="0"/>
              </a:spcAft>
              <a:buClr>
                <a:schemeClr val="dk1"/>
              </a:buClr>
              <a:buSzPts val="1900"/>
              <a:buFont typeface="Calibri"/>
              <a:buNone/>
            </a:pPr>
            <a:endParaRPr sz="1900"/>
          </a:p>
          <a:p>
            <a:pPr marL="685800" lvl="1" indent="-107950" algn="l" rtl="0">
              <a:lnSpc>
                <a:spcPct val="90000"/>
              </a:lnSpc>
              <a:spcBef>
                <a:spcPts val="1100"/>
              </a:spcBef>
              <a:spcAft>
                <a:spcPts val="0"/>
              </a:spcAft>
              <a:buClr>
                <a:schemeClr val="dk1"/>
              </a:buClr>
              <a:buSzPts val="1900"/>
              <a:buFont typeface="Calibri"/>
              <a:buNone/>
            </a:pPr>
            <a:endParaRPr sz="1900"/>
          </a:p>
          <a:p>
            <a:pPr marL="228600" lvl="0" indent="-88900" algn="l" rtl="0">
              <a:lnSpc>
                <a:spcPct val="90000"/>
              </a:lnSpc>
              <a:spcBef>
                <a:spcPts val="1600"/>
              </a:spcBef>
              <a:spcAft>
                <a:spcPts val="0"/>
              </a:spcAft>
              <a:buClr>
                <a:schemeClr val="dk1"/>
              </a:buClr>
              <a:buSzPts val="2200"/>
              <a:buNone/>
            </a:pPr>
            <a:endParaRPr sz="2200"/>
          </a:p>
        </p:txBody>
      </p:sp>
      <p:sp>
        <p:nvSpPr>
          <p:cNvPr id="175" name="Google Shape;175;p11"/>
          <p:cNvSpPr/>
          <p:nvPr/>
        </p:nvSpPr>
        <p:spPr>
          <a:xfrm>
            <a:off x="838199" y="996827"/>
            <a:ext cx="1044810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Civilian Radar Activities</a:t>
            </a:r>
            <a:endParaRPr sz="3600">
              <a:solidFill>
                <a:schemeClr val="dk1"/>
              </a:solidFill>
              <a:latin typeface="Calibri"/>
              <a:ea typeface="Calibri"/>
              <a:cs typeface="Calibri"/>
              <a:sym typeface="Calibri"/>
            </a:endParaRPr>
          </a:p>
        </p:txBody>
      </p:sp>
      <p:sp>
        <p:nvSpPr>
          <p:cNvPr id="2" name="Google Shape;113;p5">
            <a:extLst>
              <a:ext uri="{FF2B5EF4-FFF2-40B4-BE49-F238E27FC236}">
                <a16:creationId xmlns:a16="http://schemas.microsoft.com/office/drawing/2014/main" id="{2EC367F2-FEA8-412B-E911-A28E0580824C}"/>
              </a:ext>
            </a:extLst>
          </p:cNvPr>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
        <p:nvSpPr>
          <p:cNvPr id="4" name="Slide Number Placeholder 5">
            <a:extLst>
              <a:ext uri="{FF2B5EF4-FFF2-40B4-BE49-F238E27FC236}">
                <a16:creationId xmlns:a16="http://schemas.microsoft.com/office/drawing/2014/main" id="{1D21C304-ED1C-191C-30C8-AEDF5210D046}"/>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15</a:t>
            </a:fld>
            <a:endParaRPr lang="en-US" sz="12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txBox="1">
            <a:spLocks noGrp="1"/>
          </p:cNvSpPr>
          <p:nvPr>
            <p:ph type="body" idx="1"/>
          </p:nvPr>
        </p:nvSpPr>
        <p:spPr>
          <a:xfrm>
            <a:off x="483315" y="1763929"/>
            <a:ext cx="8160000" cy="46464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7000"/>
              </a:lnSpc>
              <a:spcBef>
                <a:spcPts val="0"/>
              </a:spcBef>
              <a:spcAft>
                <a:spcPts val="0"/>
              </a:spcAft>
              <a:buClr>
                <a:schemeClr val="lt2"/>
              </a:buClr>
              <a:buSzPts val="1440"/>
              <a:buFont typeface="Calibri"/>
              <a:buChar char="•"/>
            </a:pPr>
            <a:r>
              <a:rPr lang="en-US" sz="1800">
                <a:solidFill>
                  <a:schemeClr val="dk1"/>
                </a:solidFill>
                <a:latin typeface="Calibri"/>
                <a:ea typeface="Calibri"/>
                <a:cs typeface="Calibri"/>
                <a:sym typeface="Calibri"/>
              </a:rPr>
              <a:t>Many members are </a:t>
            </a:r>
            <a:r>
              <a:rPr lang="en-US" sz="1800"/>
              <a:t>Senior</a:t>
            </a:r>
            <a:r>
              <a:rPr lang="en-US" sz="1800">
                <a:solidFill>
                  <a:schemeClr val="dk1"/>
                </a:solidFill>
                <a:latin typeface="Calibri"/>
                <a:ea typeface="Calibri"/>
                <a:cs typeface="Calibri"/>
                <a:sym typeface="Calibri"/>
              </a:rPr>
              <a:t> and Associate Editors for either TAES or TRS</a:t>
            </a:r>
            <a:endParaRPr/>
          </a:p>
          <a:p>
            <a:pPr marL="342900" marR="0" lvl="0" indent="-342900" algn="l" rtl="0">
              <a:lnSpc>
                <a:spcPct val="107000"/>
              </a:lnSpc>
              <a:spcBef>
                <a:spcPts val="1160"/>
              </a:spcBef>
              <a:spcAft>
                <a:spcPts val="0"/>
              </a:spcAft>
              <a:buClr>
                <a:schemeClr val="lt2"/>
              </a:buClr>
              <a:buSzPts val="1440"/>
              <a:buFont typeface="Calibri"/>
              <a:buChar char="•"/>
            </a:pPr>
            <a:r>
              <a:rPr lang="en-US" sz="1800">
                <a:solidFill>
                  <a:schemeClr val="dk1"/>
                </a:solidFill>
                <a:latin typeface="Calibri"/>
                <a:ea typeface="Calibri"/>
                <a:cs typeface="Calibri"/>
                <a:sym typeface="Calibri"/>
              </a:rPr>
              <a:t>RSP members have organized several TAES and TRS special editions and sections</a:t>
            </a:r>
            <a:endParaRPr sz="1800"/>
          </a:p>
          <a:p>
            <a:pPr marL="685800" marR="0" lvl="1" indent="-205740" algn="l" rtl="0">
              <a:lnSpc>
                <a:spcPct val="107000"/>
              </a:lnSpc>
              <a:spcBef>
                <a:spcPts val="1160"/>
              </a:spcBef>
              <a:spcAft>
                <a:spcPts val="0"/>
              </a:spcAft>
              <a:buClr>
                <a:schemeClr val="lt2"/>
              </a:buClr>
              <a:buSzPts val="2040"/>
              <a:buFont typeface="Calibri"/>
              <a:buChar char="–"/>
            </a:pPr>
            <a:r>
              <a:rPr lang="en-US" sz="1800"/>
              <a:t>TRS: Artificial Intelligence Approaches for Radar Processing and Applications (closed July 2024 with 37 submissions)</a:t>
            </a:r>
            <a:endParaRPr sz="2400"/>
          </a:p>
          <a:p>
            <a:pPr marL="342900" marR="0" lvl="0" indent="-342900" algn="l" rtl="0">
              <a:lnSpc>
                <a:spcPct val="90000"/>
              </a:lnSpc>
              <a:spcBef>
                <a:spcPts val="1160"/>
              </a:spcBef>
              <a:spcAft>
                <a:spcPts val="0"/>
              </a:spcAft>
              <a:buClr>
                <a:schemeClr val="lt2"/>
              </a:buClr>
              <a:buSzPts val="1440"/>
              <a:buFont typeface="Calibri"/>
              <a:buChar char="•"/>
            </a:pPr>
            <a:r>
              <a:rPr lang="en-US" sz="1800">
                <a:solidFill>
                  <a:srgbClr val="000000"/>
                </a:solidFill>
                <a:latin typeface="Calibri"/>
                <a:ea typeface="Calibri"/>
                <a:cs typeface="Calibri"/>
                <a:sym typeface="Calibri"/>
              </a:rPr>
              <a:t>RSP contributing with partner societies on a special issue in the IEEE Journal of Biomedical and Health Informatics:  "Radar-based Physiological Measurement Techniques for Healthcare and Health Monitoring“</a:t>
            </a:r>
            <a:endParaRPr/>
          </a:p>
          <a:p>
            <a:pPr marL="342900" marR="0" lvl="0" indent="-251459" algn="l" rtl="0">
              <a:lnSpc>
                <a:spcPct val="90000"/>
              </a:lnSpc>
              <a:spcBef>
                <a:spcPts val="360"/>
              </a:spcBef>
              <a:spcAft>
                <a:spcPts val="0"/>
              </a:spcAft>
              <a:buClr>
                <a:schemeClr val="lt2"/>
              </a:buClr>
              <a:buSzPts val="1440"/>
              <a:buFont typeface="Verdana"/>
              <a:buNone/>
            </a:pPr>
            <a:endParaRPr sz="1800">
              <a:solidFill>
                <a:schemeClr val="dk1"/>
              </a:solidFill>
              <a:latin typeface="Calibri"/>
              <a:ea typeface="Calibri"/>
              <a:cs typeface="Calibri"/>
              <a:sym typeface="Calibri"/>
            </a:endParaRPr>
          </a:p>
          <a:p>
            <a:pPr marL="342900" marR="0" lvl="0" indent="-342900" algn="l" rtl="0">
              <a:lnSpc>
                <a:spcPct val="90000"/>
              </a:lnSpc>
              <a:spcBef>
                <a:spcPts val="360"/>
              </a:spcBef>
              <a:spcAft>
                <a:spcPts val="0"/>
              </a:spcAft>
              <a:buClr>
                <a:schemeClr val="lt2"/>
              </a:buClr>
              <a:buSzPts val="1440"/>
              <a:buFont typeface="Calibri"/>
              <a:buChar char="•"/>
            </a:pPr>
            <a:r>
              <a:rPr lang="en-US" sz="1800">
                <a:solidFill>
                  <a:schemeClr val="dk1"/>
                </a:solidFill>
                <a:latin typeface="Calibri"/>
                <a:ea typeface="Calibri"/>
                <a:cs typeface="Calibri"/>
                <a:sym typeface="Calibri"/>
              </a:rPr>
              <a:t>F</a:t>
            </a:r>
            <a:r>
              <a:rPr lang="en-US" sz="1800"/>
              <a:t>u</a:t>
            </a:r>
            <a:r>
              <a:rPr lang="en-US" sz="1800">
                <a:solidFill>
                  <a:schemeClr val="dk1"/>
                </a:solidFill>
                <a:latin typeface="Calibri"/>
                <a:ea typeface="Calibri"/>
                <a:cs typeface="Calibri"/>
                <a:sym typeface="Calibri"/>
              </a:rPr>
              <a:t>rther ideas:</a:t>
            </a:r>
            <a:endParaRPr/>
          </a:p>
          <a:p>
            <a:pPr marL="742950" marR="0" lvl="1" indent="-285750" algn="l" rtl="0">
              <a:lnSpc>
                <a:spcPct val="90000"/>
              </a:lnSpc>
              <a:spcBef>
                <a:spcPts val="360"/>
              </a:spcBef>
              <a:spcAft>
                <a:spcPts val="0"/>
              </a:spcAft>
              <a:buClr>
                <a:srgbClr val="595959"/>
              </a:buClr>
              <a:buSzPts val="1800"/>
              <a:buFont typeface="Calibri"/>
              <a:buChar char="–"/>
            </a:pPr>
            <a:r>
              <a:rPr lang="en-US" sz="1800" b="0" i="0" u="none" strike="noStrike" cap="none">
                <a:solidFill>
                  <a:schemeClr val="dk1"/>
                </a:solidFill>
                <a:latin typeface="Calibri"/>
                <a:ea typeface="Calibri"/>
                <a:cs typeface="Calibri"/>
                <a:sym typeface="Calibri"/>
              </a:rPr>
              <a:t>Advertise IEEE AESS journal at virtual</a:t>
            </a:r>
            <a:r>
              <a:rPr lang="en-US" sz="1800"/>
              <a:t> and in-person Distinguished Lectures</a:t>
            </a:r>
            <a:endParaRPr/>
          </a:p>
          <a:p>
            <a:pPr marL="742950" marR="0" lvl="1" indent="-285750" algn="l" rtl="0">
              <a:lnSpc>
                <a:spcPct val="90000"/>
              </a:lnSpc>
              <a:spcBef>
                <a:spcPts val="360"/>
              </a:spcBef>
              <a:spcAft>
                <a:spcPts val="0"/>
              </a:spcAft>
              <a:buClr>
                <a:srgbClr val="595959"/>
              </a:buClr>
              <a:buSzPts val="1800"/>
              <a:buFont typeface="Calibri"/>
              <a:buChar char="–"/>
            </a:pPr>
            <a:r>
              <a:rPr lang="en-US" sz="1800" b="0" i="0" u="none" strike="noStrike" cap="none">
                <a:solidFill>
                  <a:schemeClr val="dk1"/>
                </a:solidFill>
                <a:latin typeface="Calibri"/>
                <a:ea typeface="Calibri"/>
                <a:cs typeface="Calibri"/>
                <a:sym typeface="Calibri"/>
              </a:rPr>
              <a:t>Ensure IEEE references are included in our publications.</a:t>
            </a:r>
            <a:endParaRPr/>
          </a:p>
        </p:txBody>
      </p:sp>
      <p:sp>
        <p:nvSpPr>
          <p:cNvPr id="183" name="Google Shape;183;p12"/>
          <p:cNvSpPr/>
          <p:nvPr/>
        </p:nvSpPr>
        <p:spPr>
          <a:xfrm>
            <a:off x="838199" y="996827"/>
            <a:ext cx="1044810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Publications</a:t>
            </a:r>
            <a:endParaRPr sz="3600">
              <a:solidFill>
                <a:schemeClr val="dk1"/>
              </a:solidFill>
              <a:latin typeface="Calibri"/>
              <a:ea typeface="Calibri"/>
              <a:cs typeface="Calibri"/>
              <a:sym typeface="Calibri"/>
            </a:endParaRPr>
          </a:p>
        </p:txBody>
      </p:sp>
      <p:pic>
        <p:nvPicPr>
          <p:cNvPr id="185" name="Google Shape;185;p12"/>
          <p:cNvPicPr preferRelativeResize="0"/>
          <p:nvPr/>
        </p:nvPicPr>
        <p:blipFill>
          <a:blip r:embed="rId3">
            <a:alphaModFix/>
          </a:blip>
          <a:stretch>
            <a:fillRect/>
          </a:stretch>
        </p:blipFill>
        <p:spPr>
          <a:xfrm>
            <a:off x="8922836" y="1605058"/>
            <a:ext cx="2899064" cy="4291302"/>
          </a:xfrm>
          <a:prstGeom prst="rect">
            <a:avLst/>
          </a:prstGeom>
          <a:noFill/>
          <a:ln>
            <a:noFill/>
          </a:ln>
        </p:spPr>
      </p:pic>
      <p:sp>
        <p:nvSpPr>
          <p:cNvPr id="2" name="Google Shape;113;p5">
            <a:extLst>
              <a:ext uri="{FF2B5EF4-FFF2-40B4-BE49-F238E27FC236}">
                <a16:creationId xmlns:a16="http://schemas.microsoft.com/office/drawing/2014/main" id="{EA2A443B-E153-A1AF-6DB7-6D2B6F4585DF}"/>
              </a:ext>
            </a:extLst>
          </p:cNvPr>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
        <p:nvSpPr>
          <p:cNvPr id="4" name="Slide Number Placeholder 5">
            <a:extLst>
              <a:ext uri="{FF2B5EF4-FFF2-40B4-BE49-F238E27FC236}">
                <a16:creationId xmlns:a16="http://schemas.microsoft.com/office/drawing/2014/main" id="{F12EB9C6-F572-A7E7-F64B-1AB8315C6286}"/>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16</a:t>
            </a:fld>
            <a:endParaRPr lang="en-US" sz="12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1F1D1C76-97CE-5745-C0D1-6FA9FAA6EBA9}"/>
              </a:ext>
            </a:extLst>
          </p:cNvPr>
          <p:cNvSpPr>
            <a:spLocks noGrp="1"/>
          </p:cNvSpPr>
          <p:nvPr>
            <p:ph type="body" idx="1"/>
          </p:nvPr>
        </p:nvSpPr>
        <p:spPr>
          <a:xfrm>
            <a:off x="470338" y="1415721"/>
            <a:ext cx="10515600" cy="4351338"/>
          </a:xfrm>
        </p:spPr>
        <p:txBody>
          <a:bodyPr/>
          <a:lstStyle/>
          <a:p>
            <a:r>
              <a:rPr lang="it-IT" dirty="0"/>
              <a:t>Complete and </a:t>
            </a:r>
            <a:r>
              <a:rPr lang="it-IT" dirty="0" err="1"/>
              <a:t>finalize</a:t>
            </a:r>
            <a:r>
              <a:rPr lang="it-IT" dirty="0"/>
              <a:t> </a:t>
            </a:r>
            <a:r>
              <a:rPr lang="it-IT" dirty="0" err="1"/>
              <a:t>revision</a:t>
            </a:r>
            <a:r>
              <a:rPr lang="it-IT" dirty="0"/>
              <a:t> of Committees Best Practice</a:t>
            </a:r>
          </a:p>
          <a:p>
            <a:pPr lvl="1"/>
            <a:r>
              <a:rPr lang="it-IT" dirty="0" err="1"/>
              <a:t>Awaiting</a:t>
            </a:r>
            <a:r>
              <a:rPr lang="it-IT" dirty="0"/>
              <a:t> new AESS policies for Awards committee</a:t>
            </a:r>
          </a:p>
          <a:p>
            <a:r>
              <a:rPr lang="it-IT" dirty="0" err="1"/>
              <a:t>Finalize</a:t>
            </a:r>
            <a:r>
              <a:rPr lang="it-IT" dirty="0"/>
              <a:t> new policies for </a:t>
            </a:r>
            <a:r>
              <a:rPr lang="it-IT" dirty="0" err="1"/>
              <a:t>proposal</a:t>
            </a:r>
            <a:r>
              <a:rPr lang="it-IT" dirty="0"/>
              <a:t> </a:t>
            </a:r>
            <a:r>
              <a:rPr lang="it-IT" dirty="0" err="1"/>
              <a:t>selection</a:t>
            </a:r>
            <a:r>
              <a:rPr lang="it-IT" dirty="0"/>
              <a:t> for IEEE Radar Conference </a:t>
            </a:r>
            <a:r>
              <a:rPr lang="it-IT" dirty="0" err="1"/>
              <a:t>series</a:t>
            </a:r>
            <a:endParaRPr lang="it-IT" dirty="0"/>
          </a:p>
          <a:p>
            <a:pPr lvl="1"/>
            <a:r>
              <a:rPr lang="it-IT" dirty="0" err="1"/>
              <a:t>Verify</a:t>
            </a:r>
            <a:r>
              <a:rPr lang="it-IT" dirty="0"/>
              <a:t> with AESS status of </a:t>
            </a:r>
            <a:r>
              <a:rPr lang="it-IT" dirty="0" err="1"/>
              <a:t>MoU</a:t>
            </a:r>
            <a:r>
              <a:rPr lang="it-IT" dirty="0"/>
              <a:t> for International Radar Conference, </a:t>
            </a:r>
            <a:r>
              <a:rPr lang="it-IT" dirty="0" err="1"/>
              <a:t>particularly</a:t>
            </a:r>
            <a:r>
              <a:rPr lang="it-IT" dirty="0"/>
              <a:t> with China</a:t>
            </a:r>
          </a:p>
          <a:p>
            <a:r>
              <a:rPr lang="it-IT" dirty="0"/>
              <a:t>Continue to </a:t>
            </a:r>
            <a:r>
              <a:rPr lang="it-IT" dirty="0" err="1"/>
              <a:t>organize</a:t>
            </a:r>
            <a:r>
              <a:rPr lang="it-IT" dirty="0"/>
              <a:t> the «new» Radar Challange</a:t>
            </a:r>
          </a:p>
          <a:p>
            <a:pPr lvl="1"/>
            <a:r>
              <a:rPr lang="it-IT" dirty="0" err="1"/>
              <a:t>Request</a:t>
            </a:r>
            <a:r>
              <a:rPr lang="it-IT" dirty="0"/>
              <a:t> for AESS support for </a:t>
            </a:r>
            <a:r>
              <a:rPr lang="it-IT" dirty="0" err="1"/>
              <a:t>students</a:t>
            </a:r>
            <a:r>
              <a:rPr lang="it-IT" dirty="0"/>
              <a:t> to </a:t>
            </a:r>
            <a:r>
              <a:rPr lang="it-IT" dirty="0" err="1"/>
              <a:t>attend</a:t>
            </a:r>
            <a:r>
              <a:rPr lang="it-IT" dirty="0"/>
              <a:t> the Challenge in </a:t>
            </a:r>
            <a:r>
              <a:rPr lang="it-IT" dirty="0" err="1"/>
              <a:t>person</a:t>
            </a:r>
            <a:r>
              <a:rPr lang="it-IT" dirty="0"/>
              <a:t>.</a:t>
            </a:r>
            <a:endParaRPr lang="en-GB" dirty="0"/>
          </a:p>
        </p:txBody>
      </p:sp>
      <p:sp>
        <p:nvSpPr>
          <p:cNvPr id="4" name="Title 1">
            <a:extLst>
              <a:ext uri="{FF2B5EF4-FFF2-40B4-BE49-F238E27FC236}">
                <a16:creationId xmlns:a16="http://schemas.microsoft.com/office/drawing/2014/main" id="{76AE08F1-58DE-26F3-D2FA-A37A9840C753}"/>
              </a:ext>
            </a:extLst>
          </p:cNvPr>
          <p:cNvSpPr>
            <a:spLocks noGrp="1"/>
          </p:cNvSpPr>
          <p:nvPr/>
        </p:nvSpPr>
        <p:spPr>
          <a:xfrm>
            <a:off x="561997" y="72085"/>
            <a:ext cx="9167265"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solidFill>
                  <a:schemeClr val="bg1"/>
                </a:solidFill>
              </a:rPr>
              <a:t>RSP - Future Plans</a:t>
            </a:r>
          </a:p>
        </p:txBody>
      </p:sp>
      <p:sp>
        <p:nvSpPr>
          <p:cNvPr id="5" name="Slide Number Placeholder 5">
            <a:extLst>
              <a:ext uri="{FF2B5EF4-FFF2-40B4-BE49-F238E27FC236}">
                <a16:creationId xmlns:a16="http://schemas.microsoft.com/office/drawing/2014/main" id="{803CD4DC-0961-E737-4443-4036A1091EB1}"/>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17</a:t>
            </a:fld>
            <a:endParaRPr lang="en-US" sz="1200" dirty="0">
              <a:solidFill>
                <a:schemeClr val="tx1"/>
              </a:solidFill>
            </a:endParaRPr>
          </a:p>
        </p:txBody>
      </p:sp>
    </p:spTree>
    <p:extLst>
      <p:ext uri="{BB962C8B-B14F-4D97-AF65-F5344CB8AC3E}">
        <p14:creationId xmlns:p14="http://schemas.microsoft.com/office/powerpoint/2010/main" val="1125408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1" name="Google Shape;91;p2"/>
          <p:cNvSpPr txBox="1">
            <a:spLocks noGrp="1"/>
          </p:cNvSpPr>
          <p:nvPr>
            <p:ph type="body" idx="1"/>
          </p:nvPr>
        </p:nvSpPr>
        <p:spPr>
          <a:xfrm>
            <a:off x="675290" y="1361815"/>
            <a:ext cx="10515600" cy="434657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sz="2400" dirty="0"/>
              <a:t>The Radar Systems Panel (RSP) is composed of IEEE members who are representatives of industry, government laboratories, educational institutions and professional societies, and who are active in the domain of Radar.</a:t>
            </a:r>
            <a:endParaRPr dirty="0"/>
          </a:p>
          <a:p>
            <a:pPr marL="0" lvl="0" indent="0" algn="l" rtl="0">
              <a:lnSpc>
                <a:spcPct val="90000"/>
              </a:lnSpc>
              <a:spcBef>
                <a:spcPts val="1400"/>
              </a:spcBef>
              <a:spcAft>
                <a:spcPts val="0"/>
              </a:spcAft>
              <a:buClr>
                <a:schemeClr val="dk1"/>
              </a:buClr>
              <a:buSzPts val="2400"/>
              <a:buNone/>
            </a:pPr>
            <a:r>
              <a:rPr lang="en-US" sz="2400" dirty="0"/>
              <a:t> Its main objectives are:</a:t>
            </a:r>
            <a:endParaRPr dirty="0"/>
          </a:p>
          <a:p>
            <a:pPr marL="539750" lvl="1" indent="-269875" algn="l" rtl="0">
              <a:lnSpc>
                <a:spcPct val="90000"/>
              </a:lnSpc>
              <a:spcBef>
                <a:spcPts val="900"/>
              </a:spcBef>
              <a:spcAft>
                <a:spcPts val="0"/>
              </a:spcAft>
              <a:buClr>
                <a:srgbClr val="595959"/>
              </a:buClr>
              <a:buSzPts val="1800"/>
              <a:buChar char="•"/>
            </a:pPr>
            <a:r>
              <a:rPr lang="en-US" sz="1800" dirty="0"/>
              <a:t>Sustain and oversee the program of IEEE Radar Conferences;</a:t>
            </a:r>
            <a:endParaRPr dirty="0"/>
          </a:p>
          <a:p>
            <a:pPr marL="539750" lvl="1" indent="-269875" algn="l" rtl="0">
              <a:lnSpc>
                <a:spcPct val="90000"/>
              </a:lnSpc>
              <a:spcBef>
                <a:spcPts val="900"/>
              </a:spcBef>
              <a:spcAft>
                <a:spcPts val="0"/>
              </a:spcAft>
              <a:buClr>
                <a:srgbClr val="595959"/>
              </a:buClr>
              <a:buSzPts val="1800"/>
              <a:buChar char="•"/>
            </a:pPr>
            <a:r>
              <a:rPr lang="en-US" sz="1800" dirty="0"/>
              <a:t>Manage the nomination and selection of candidates for IEEE Awards in the domain of radar;</a:t>
            </a:r>
            <a:endParaRPr dirty="0"/>
          </a:p>
          <a:p>
            <a:pPr marL="539750" lvl="1" indent="-269875" algn="l" rtl="0">
              <a:lnSpc>
                <a:spcPct val="90000"/>
              </a:lnSpc>
              <a:spcBef>
                <a:spcPts val="900"/>
              </a:spcBef>
              <a:spcAft>
                <a:spcPts val="0"/>
              </a:spcAft>
              <a:buClr>
                <a:srgbClr val="595959"/>
              </a:buClr>
              <a:buSzPts val="1800"/>
              <a:buChar char="•"/>
            </a:pPr>
            <a:r>
              <a:rPr lang="en-US" sz="1800" dirty="0"/>
              <a:t>Promote and support publications in the domain of radar;</a:t>
            </a:r>
            <a:endParaRPr dirty="0"/>
          </a:p>
          <a:p>
            <a:pPr marL="539750" lvl="1" indent="-269875" algn="l" rtl="0">
              <a:lnSpc>
                <a:spcPct val="90000"/>
              </a:lnSpc>
              <a:spcBef>
                <a:spcPts val="900"/>
              </a:spcBef>
              <a:spcAft>
                <a:spcPts val="0"/>
              </a:spcAft>
              <a:buClr>
                <a:srgbClr val="595959"/>
              </a:buClr>
              <a:buSzPts val="1800"/>
              <a:buChar char="•"/>
            </a:pPr>
            <a:r>
              <a:rPr lang="en-US" sz="1800" dirty="0"/>
              <a:t>Promote educational activities in the domain of radar;</a:t>
            </a:r>
            <a:endParaRPr dirty="0"/>
          </a:p>
          <a:p>
            <a:pPr marL="539750" lvl="1" indent="-269875" algn="l" rtl="0">
              <a:lnSpc>
                <a:spcPct val="90000"/>
              </a:lnSpc>
              <a:spcBef>
                <a:spcPts val="900"/>
              </a:spcBef>
              <a:spcAft>
                <a:spcPts val="0"/>
              </a:spcAft>
              <a:buClr>
                <a:srgbClr val="595959"/>
              </a:buClr>
              <a:buSzPts val="1800"/>
              <a:buChar char="•"/>
            </a:pPr>
            <a:r>
              <a:rPr lang="en-US" sz="1800" dirty="0"/>
              <a:t>Encourage the submission of nominations for IEEE Fellows and Senior Members in the domain of radar; </a:t>
            </a:r>
            <a:endParaRPr dirty="0"/>
          </a:p>
          <a:p>
            <a:pPr marL="539750" lvl="1" indent="-269875" algn="l" rtl="0">
              <a:lnSpc>
                <a:spcPct val="90000"/>
              </a:lnSpc>
              <a:spcBef>
                <a:spcPts val="900"/>
              </a:spcBef>
              <a:spcAft>
                <a:spcPts val="0"/>
              </a:spcAft>
              <a:buClr>
                <a:srgbClr val="595959"/>
              </a:buClr>
              <a:buSzPts val="1800"/>
              <a:buChar char="•"/>
            </a:pPr>
            <a:r>
              <a:rPr lang="en-US" sz="1800" dirty="0"/>
              <a:t>Provide periodic revision of IEEE Standards pertaining to the domain of radar.</a:t>
            </a:r>
            <a:endParaRPr dirty="0"/>
          </a:p>
        </p:txBody>
      </p:sp>
      <p:sp>
        <p:nvSpPr>
          <p:cNvPr id="92" name="Google Shape;92;p2"/>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dirty="0">
                <a:solidFill>
                  <a:schemeClr val="lt1"/>
                </a:solidFill>
                <a:latin typeface="Calibri"/>
                <a:ea typeface="Calibri"/>
                <a:cs typeface="Calibri"/>
                <a:sym typeface="Calibri"/>
              </a:rPr>
              <a:t>Radar Systems Panel </a:t>
            </a:r>
            <a:endParaRPr lang="en-US" dirty="0"/>
          </a:p>
        </p:txBody>
      </p:sp>
      <p:sp>
        <p:nvSpPr>
          <p:cNvPr id="2" name="Slide Number Placeholder 5">
            <a:extLst>
              <a:ext uri="{FF2B5EF4-FFF2-40B4-BE49-F238E27FC236}">
                <a16:creationId xmlns:a16="http://schemas.microsoft.com/office/drawing/2014/main" id="{93290B83-381D-9788-80B5-5B63501A9D5E}"/>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2</a:t>
            </a:fld>
            <a:endParaRPr lang="en-US" sz="12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body" idx="1"/>
          </p:nvPr>
        </p:nvSpPr>
        <p:spPr>
          <a:xfrm>
            <a:off x="829491" y="1026412"/>
            <a:ext cx="10515600" cy="537438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a:t>The RSP meets yearly at IEEE Radar Conferences, and ad-hoc at IEEE Int. Radar conferences. Throughout the year, activities are carried out by the committees via online meetings and emails. </a:t>
            </a:r>
            <a:endParaRPr/>
          </a:p>
          <a:p>
            <a:pPr marL="228600" lvl="0" indent="-228600" algn="l" rtl="0">
              <a:lnSpc>
                <a:spcPct val="90000"/>
              </a:lnSpc>
              <a:spcBef>
                <a:spcPts val="1600"/>
              </a:spcBef>
              <a:spcAft>
                <a:spcPts val="0"/>
              </a:spcAft>
              <a:buClr>
                <a:schemeClr val="dk1"/>
              </a:buClr>
              <a:buSzPts val="2000"/>
              <a:buChar char="•"/>
            </a:pPr>
            <a:r>
              <a:rPr lang="en-US" sz="2000"/>
              <a:t>The RSP consists of 8 committees and also provides representatives to AESS committees, including: </a:t>
            </a:r>
            <a:endParaRPr/>
          </a:p>
          <a:p>
            <a:pPr marL="685800" lvl="1" indent="-228600" algn="l" rtl="0">
              <a:lnSpc>
                <a:spcPct val="150000"/>
              </a:lnSpc>
              <a:spcBef>
                <a:spcPts val="600"/>
              </a:spcBef>
              <a:spcAft>
                <a:spcPts val="0"/>
              </a:spcAft>
              <a:buClr>
                <a:schemeClr val="dk1"/>
              </a:buClr>
              <a:buSzPts val="1800"/>
              <a:buChar char="•"/>
            </a:pPr>
            <a:r>
              <a:rPr lang="en-US" sz="1800"/>
              <a:t>Radar Conference Committee</a:t>
            </a:r>
            <a:endParaRPr/>
          </a:p>
          <a:p>
            <a:pPr marL="685800" lvl="1" indent="-228600" algn="l" rtl="0">
              <a:lnSpc>
                <a:spcPct val="150000"/>
              </a:lnSpc>
              <a:spcBef>
                <a:spcPts val="0"/>
              </a:spcBef>
              <a:spcAft>
                <a:spcPts val="0"/>
              </a:spcAft>
              <a:buClr>
                <a:schemeClr val="dk1"/>
              </a:buClr>
              <a:buSzPts val="1800"/>
              <a:buChar char="•"/>
            </a:pPr>
            <a:r>
              <a:rPr lang="en-US" sz="1800"/>
              <a:t>Awards Committee</a:t>
            </a:r>
            <a:endParaRPr/>
          </a:p>
          <a:p>
            <a:pPr marL="685800" lvl="1" indent="-228600" algn="l" rtl="0">
              <a:lnSpc>
                <a:spcPct val="150000"/>
              </a:lnSpc>
              <a:spcBef>
                <a:spcPts val="0"/>
              </a:spcBef>
              <a:spcAft>
                <a:spcPts val="0"/>
              </a:spcAft>
              <a:buClr>
                <a:schemeClr val="dk1"/>
              </a:buClr>
              <a:buSzPts val="1800"/>
              <a:buChar char="•"/>
            </a:pPr>
            <a:r>
              <a:rPr lang="en-US" sz="1800"/>
              <a:t>Standards Committee</a:t>
            </a:r>
            <a:endParaRPr/>
          </a:p>
          <a:p>
            <a:pPr marL="685800" lvl="1" indent="-228600" algn="l" rtl="0">
              <a:lnSpc>
                <a:spcPct val="150000"/>
              </a:lnSpc>
              <a:spcBef>
                <a:spcPts val="0"/>
              </a:spcBef>
              <a:spcAft>
                <a:spcPts val="0"/>
              </a:spcAft>
              <a:buClr>
                <a:schemeClr val="dk1"/>
              </a:buClr>
              <a:buSzPts val="1800"/>
              <a:buChar char="•"/>
            </a:pPr>
            <a:r>
              <a:rPr lang="en-US" sz="1800"/>
              <a:t>Education Committee</a:t>
            </a:r>
            <a:endParaRPr/>
          </a:p>
          <a:p>
            <a:pPr marL="685800" lvl="1" indent="-228600" algn="l" rtl="0">
              <a:lnSpc>
                <a:spcPct val="150000"/>
              </a:lnSpc>
              <a:spcBef>
                <a:spcPts val="0"/>
              </a:spcBef>
              <a:spcAft>
                <a:spcPts val="0"/>
              </a:spcAft>
              <a:buClr>
                <a:schemeClr val="dk1"/>
              </a:buClr>
              <a:buSzPts val="1800"/>
              <a:buChar char="•"/>
            </a:pPr>
            <a:r>
              <a:rPr lang="en-US" sz="1800"/>
              <a:t>Nomination and Appointments Committee </a:t>
            </a:r>
            <a:endParaRPr/>
          </a:p>
          <a:p>
            <a:pPr marL="685800" lvl="1" indent="-228600" algn="l" rtl="0">
              <a:lnSpc>
                <a:spcPct val="150000"/>
              </a:lnSpc>
              <a:spcBef>
                <a:spcPts val="0"/>
              </a:spcBef>
              <a:spcAft>
                <a:spcPts val="0"/>
              </a:spcAft>
              <a:buClr>
                <a:schemeClr val="dk1"/>
              </a:buClr>
              <a:buSzPts val="1800"/>
              <a:buChar char="•"/>
            </a:pPr>
            <a:r>
              <a:rPr lang="en-US" sz="1800"/>
              <a:t>Spectral Innovation Committee  </a:t>
            </a:r>
            <a:endParaRPr/>
          </a:p>
          <a:p>
            <a:pPr marL="685800" lvl="1" indent="-228600" algn="l" rtl="0">
              <a:lnSpc>
                <a:spcPct val="150000"/>
              </a:lnSpc>
              <a:spcBef>
                <a:spcPts val="0"/>
              </a:spcBef>
              <a:spcAft>
                <a:spcPts val="0"/>
              </a:spcAft>
              <a:buClr>
                <a:schemeClr val="dk1"/>
              </a:buClr>
              <a:buSzPts val="1800"/>
              <a:buChar char="•"/>
            </a:pPr>
            <a:r>
              <a:rPr lang="en-US" sz="1800"/>
              <a:t>Civilian Radar Committee </a:t>
            </a:r>
            <a:endParaRPr/>
          </a:p>
          <a:p>
            <a:pPr marL="685800" lvl="1" indent="-228600" algn="l" rtl="0">
              <a:lnSpc>
                <a:spcPct val="150000"/>
              </a:lnSpc>
              <a:spcBef>
                <a:spcPts val="0"/>
              </a:spcBef>
              <a:spcAft>
                <a:spcPts val="0"/>
              </a:spcAft>
              <a:buClr>
                <a:schemeClr val="dk1"/>
              </a:buClr>
              <a:buSzPts val="1800"/>
              <a:buChar char="•"/>
            </a:pPr>
            <a:r>
              <a:rPr lang="en-US" sz="1800"/>
              <a:t>Publications Committee   </a:t>
            </a:r>
            <a:endParaRPr/>
          </a:p>
          <a:p>
            <a:pPr marL="685800" lvl="1" indent="-228600" algn="l" rtl="0">
              <a:lnSpc>
                <a:spcPct val="150000"/>
              </a:lnSpc>
              <a:spcBef>
                <a:spcPts val="0"/>
              </a:spcBef>
              <a:spcAft>
                <a:spcPts val="0"/>
              </a:spcAft>
              <a:buClr>
                <a:schemeClr val="dk1"/>
              </a:buClr>
              <a:buSzPts val="1800"/>
              <a:buChar char="•"/>
            </a:pPr>
            <a:r>
              <a:rPr lang="en-US" sz="1800"/>
              <a:t>AESS ISAC Working Group (WG) representatives</a:t>
            </a:r>
            <a:endParaRPr/>
          </a:p>
        </p:txBody>
      </p:sp>
      <p:sp>
        <p:nvSpPr>
          <p:cNvPr id="98" name="Google Shape;98;p3"/>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US" sz="3400" b="1" i="0" dirty="0">
                <a:solidFill>
                  <a:schemeClr val="lt1"/>
                </a:solidFill>
                <a:latin typeface="Calibri"/>
                <a:ea typeface="Calibri"/>
                <a:cs typeface="Calibri"/>
                <a:sym typeface="Calibri"/>
              </a:rPr>
              <a:t>RSP Committees</a:t>
            </a:r>
          </a:p>
        </p:txBody>
      </p:sp>
      <p:sp>
        <p:nvSpPr>
          <p:cNvPr id="3" name="Slide Number Placeholder 5">
            <a:extLst>
              <a:ext uri="{FF2B5EF4-FFF2-40B4-BE49-F238E27FC236}">
                <a16:creationId xmlns:a16="http://schemas.microsoft.com/office/drawing/2014/main" id="{42EE177A-D001-DA49-B93B-2A34CF876472}"/>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3</a:t>
            </a:fld>
            <a:endParaRPr lang="en-US" sz="12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body" idx="1"/>
          </p:nvPr>
        </p:nvSpPr>
        <p:spPr>
          <a:xfrm>
            <a:off x="773632" y="1021436"/>
            <a:ext cx="10515600" cy="479639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US" sz="2000" dirty="0"/>
              <a:t>The RSP has continued to </a:t>
            </a:r>
            <a:endParaRPr sz="2400" dirty="0"/>
          </a:p>
          <a:p>
            <a:pPr marL="685800" lvl="1" indent="-228600" algn="l" rtl="0">
              <a:lnSpc>
                <a:spcPct val="90000"/>
              </a:lnSpc>
              <a:spcBef>
                <a:spcPts val="1100"/>
              </a:spcBef>
              <a:spcAft>
                <a:spcPts val="0"/>
              </a:spcAft>
              <a:buClr>
                <a:schemeClr val="dk1"/>
              </a:buClr>
              <a:buSzPts val="1800"/>
              <a:buChar char="•"/>
            </a:pPr>
            <a:r>
              <a:rPr lang="en-US" sz="1600" dirty="0"/>
              <a:t>update/create “best practice” reference documents for all committees;</a:t>
            </a:r>
            <a:endParaRPr sz="2000" dirty="0"/>
          </a:p>
          <a:p>
            <a:pPr marL="685800" lvl="1" indent="-228600" algn="l" rtl="0">
              <a:lnSpc>
                <a:spcPct val="90000"/>
              </a:lnSpc>
              <a:spcBef>
                <a:spcPts val="1100"/>
              </a:spcBef>
              <a:spcAft>
                <a:spcPts val="0"/>
              </a:spcAft>
              <a:buClr>
                <a:schemeClr val="dk1"/>
              </a:buClr>
              <a:buSzPts val="1800"/>
              <a:buChar char="•"/>
            </a:pPr>
            <a:r>
              <a:rPr lang="en-US" sz="1600" dirty="0"/>
              <a:t>consolidate the use of the RSP Google drive to archive and share RSP documents; </a:t>
            </a:r>
            <a:endParaRPr sz="2000" dirty="0"/>
          </a:p>
          <a:p>
            <a:pPr marL="685800" lvl="1" indent="-228600" algn="l" rtl="0">
              <a:lnSpc>
                <a:spcPct val="90000"/>
              </a:lnSpc>
              <a:spcBef>
                <a:spcPts val="1100"/>
              </a:spcBef>
              <a:spcAft>
                <a:spcPts val="0"/>
              </a:spcAft>
              <a:buClr>
                <a:schemeClr val="dk1"/>
              </a:buClr>
              <a:buSzPts val="1800"/>
              <a:buChar char="•"/>
            </a:pPr>
            <a:r>
              <a:rPr lang="en-US" sz="1600" dirty="0"/>
              <a:t>establish the use of digital forms for voting and surveys;</a:t>
            </a:r>
            <a:endParaRPr sz="2000" dirty="0"/>
          </a:p>
          <a:p>
            <a:pPr marL="228600" lvl="0" indent="-228600" algn="l" rtl="0">
              <a:lnSpc>
                <a:spcPct val="90000"/>
              </a:lnSpc>
              <a:spcBef>
                <a:spcPts val="1600"/>
              </a:spcBef>
              <a:spcAft>
                <a:spcPts val="0"/>
              </a:spcAft>
              <a:buClr>
                <a:schemeClr val="dk1"/>
              </a:buClr>
              <a:buSzPts val="2200"/>
              <a:buChar char="•"/>
            </a:pPr>
            <a:r>
              <a:rPr lang="en-US" sz="2000" dirty="0"/>
              <a:t>RSP is establishing new policies for the </a:t>
            </a:r>
            <a:r>
              <a:rPr lang="en-US" sz="2000" dirty="0" err="1"/>
              <a:t>RadarConf</a:t>
            </a:r>
            <a:r>
              <a:rPr lang="en-US" sz="2000" dirty="0"/>
              <a:t> series proposals’ presentation and evaluation, and for hand-over meetings between conference organizing committees:</a:t>
            </a:r>
          </a:p>
          <a:p>
            <a:pPr marL="685800" lvl="1" indent="-228600">
              <a:spcBef>
                <a:spcPts val="1600"/>
              </a:spcBef>
              <a:buSzPts val="2200"/>
            </a:pPr>
            <a:r>
              <a:rPr lang="en-US" sz="1600" dirty="0"/>
              <a:t>In summer 2024, the selection process for IEEE </a:t>
            </a:r>
            <a:r>
              <a:rPr lang="en-US" sz="1600" dirty="0" err="1"/>
              <a:t>RadarConf</a:t>
            </a:r>
            <a:r>
              <a:rPr lang="en-US" sz="1600" dirty="0"/>
              <a:t> 2027 was held, and India was selected to host the conference;</a:t>
            </a:r>
            <a:endParaRPr sz="1600" dirty="0"/>
          </a:p>
          <a:p>
            <a:pPr marL="228600" lvl="0" indent="-228600" algn="l" rtl="0">
              <a:lnSpc>
                <a:spcPct val="90000"/>
              </a:lnSpc>
              <a:spcBef>
                <a:spcPts val="1600"/>
              </a:spcBef>
              <a:spcAft>
                <a:spcPts val="0"/>
              </a:spcAft>
              <a:buClr>
                <a:schemeClr val="dk1"/>
              </a:buClr>
              <a:buSzPts val="2200"/>
              <a:buChar char="•"/>
            </a:pPr>
            <a:r>
              <a:rPr lang="en-US" sz="2000" dirty="0"/>
              <a:t>RSP has established a new policy (March 2024) for vice-chair automatic succession to Chair position (updated charter and </a:t>
            </a:r>
            <a:r>
              <a:rPr lang="en-US" sz="2000" dirty="0" err="1"/>
              <a:t>ToR</a:t>
            </a:r>
            <a:r>
              <a:rPr lang="en-US" sz="2000" dirty="0"/>
              <a:t>); </a:t>
            </a:r>
          </a:p>
          <a:p>
            <a:pPr marL="228600" lvl="0" indent="-228600" algn="l" rtl="0">
              <a:lnSpc>
                <a:spcPct val="90000"/>
              </a:lnSpc>
              <a:spcBef>
                <a:spcPts val="1600"/>
              </a:spcBef>
              <a:spcAft>
                <a:spcPts val="0"/>
              </a:spcAft>
              <a:buClr>
                <a:schemeClr val="dk1"/>
              </a:buClr>
              <a:buSzPts val="2200"/>
              <a:buChar char="•"/>
            </a:pPr>
            <a:r>
              <a:rPr lang="en-US" sz="2000" dirty="0"/>
              <a:t>In May 2024 the IEEE AESS Radar Challenge, organized by the education committee in collaboration and with the support of industry, was held during the 2024 radar conference and 7 teams participated to the challenge;</a:t>
            </a:r>
          </a:p>
          <a:p>
            <a:pPr marL="228600" lvl="0" indent="-228600" algn="l" rtl="0">
              <a:lnSpc>
                <a:spcPct val="90000"/>
              </a:lnSpc>
              <a:spcBef>
                <a:spcPts val="1600"/>
              </a:spcBef>
              <a:spcAft>
                <a:spcPts val="0"/>
              </a:spcAft>
              <a:buClr>
                <a:schemeClr val="dk1"/>
              </a:buClr>
              <a:buSzPts val="2200"/>
              <a:buChar char="•"/>
            </a:pPr>
            <a:r>
              <a:rPr lang="en-GB" sz="2000" dirty="0"/>
              <a:t>The Standards Committee has worked with IEEE for updating the “RSP Policy and Procedure baselines for Standards Committee” document (Sept. 2024). </a:t>
            </a:r>
            <a:endParaRPr lang="en-US" sz="2000" dirty="0"/>
          </a:p>
          <a:p>
            <a:pPr marL="228600" lvl="0" indent="-228600" algn="l" rtl="0">
              <a:lnSpc>
                <a:spcPct val="90000"/>
              </a:lnSpc>
              <a:spcBef>
                <a:spcPts val="1600"/>
              </a:spcBef>
              <a:spcAft>
                <a:spcPts val="0"/>
              </a:spcAft>
              <a:buClr>
                <a:schemeClr val="dk1"/>
              </a:buClr>
              <a:buSzPts val="2200"/>
              <a:buChar char="•"/>
            </a:pPr>
            <a:endParaRPr dirty="0"/>
          </a:p>
        </p:txBody>
      </p:sp>
      <p:sp>
        <p:nvSpPr>
          <p:cNvPr id="105" name="Google Shape;105;p4"/>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Summary of Activities</a:t>
            </a:r>
          </a:p>
        </p:txBody>
      </p:sp>
      <p:sp>
        <p:nvSpPr>
          <p:cNvPr id="3" name="Slide Number Placeholder 5">
            <a:extLst>
              <a:ext uri="{FF2B5EF4-FFF2-40B4-BE49-F238E27FC236}">
                <a16:creationId xmlns:a16="http://schemas.microsoft.com/office/drawing/2014/main" id="{518EA16E-1EBB-D1E9-273F-AE4491A5C112}"/>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4</a:t>
            </a:fld>
            <a:endParaRPr lang="en-US" sz="12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body" idx="1"/>
          </p:nvPr>
        </p:nvSpPr>
        <p:spPr>
          <a:xfrm>
            <a:off x="754685" y="1643158"/>
            <a:ext cx="10515600" cy="4712463"/>
          </a:xfrm>
          <a:prstGeom prst="rect">
            <a:avLst/>
          </a:prstGeom>
          <a:noFill/>
          <a:ln>
            <a:noFill/>
          </a:ln>
        </p:spPr>
        <p:txBody>
          <a:bodyPr spcFirstLastPara="1" wrap="square" lIns="91425" tIns="45700" rIns="91425" bIns="45700" anchor="t" anchorCtr="0">
            <a:noAutofit/>
          </a:bodyPr>
          <a:lstStyle/>
          <a:p>
            <a:pPr marL="228600" marR="0" lvl="0" indent="-152400" algn="l" rtl="0">
              <a:lnSpc>
                <a:spcPct val="100000"/>
              </a:lnSpc>
              <a:spcBef>
                <a:spcPts val="0"/>
              </a:spcBef>
              <a:spcAft>
                <a:spcPts val="0"/>
              </a:spcAft>
              <a:buClr>
                <a:srgbClr val="000000"/>
              </a:buClr>
              <a:buSzPts val="1600"/>
              <a:buChar char="•"/>
            </a:pPr>
            <a:r>
              <a:rPr lang="en-US" sz="1600">
                <a:solidFill>
                  <a:srgbClr val="000000"/>
                </a:solidFill>
              </a:rPr>
              <a:t>Completed review and selection of 2027 IEEE Radar Conf Location/Chairs: </a:t>
            </a:r>
            <a:endParaRPr sz="1600">
              <a:solidFill>
                <a:srgbClr val="000000"/>
              </a:solidFill>
            </a:endParaRPr>
          </a:p>
          <a:p>
            <a:pPr marL="685800" marR="0" lvl="1" indent="-147319" algn="l" rtl="0">
              <a:lnSpc>
                <a:spcPct val="100000"/>
              </a:lnSpc>
              <a:spcBef>
                <a:spcPts val="0"/>
              </a:spcBef>
              <a:spcAft>
                <a:spcPts val="0"/>
              </a:spcAft>
              <a:buClr>
                <a:srgbClr val="808080"/>
              </a:buClr>
              <a:buSzPts val="1120"/>
              <a:buFont typeface="Verdana"/>
              <a:buChar char="–"/>
            </a:pPr>
            <a:r>
              <a:rPr lang="en-US" sz="1400"/>
              <a:t>Bengaluru, India (Puneet Mishra, Mark Davis, K Menon)</a:t>
            </a:r>
            <a:endParaRPr sz="1400"/>
          </a:p>
          <a:p>
            <a:pPr marL="228600" marR="0" lvl="0" indent="-152400" algn="l" rtl="0">
              <a:lnSpc>
                <a:spcPct val="100000"/>
              </a:lnSpc>
              <a:spcBef>
                <a:spcPts val="0"/>
              </a:spcBef>
              <a:spcAft>
                <a:spcPts val="0"/>
              </a:spcAft>
              <a:buSzPts val="1600"/>
              <a:buChar char="•"/>
            </a:pPr>
            <a:r>
              <a:rPr lang="en-US" sz="1600"/>
              <a:t>Call for 2028 open</a:t>
            </a:r>
            <a:endParaRPr sz="1600"/>
          </a:p>
          <a:p>
            <a:pPr marL="685800" marR="0" lvl="1" indent="-165100" algn="l" rtl="0">
              <a:lnSpc>
                <a:spcPct val="100000"/>
              </a:lnSpc>
              <a:spcBef>
                <a:spcPts val="0"/>
              </a:spcBef>
              <a:spcAft>
                <a:spcPts val="0"/>
              </a:spcAft>
              <a:buSzPts val="1400"/>
              <a:buChar char="–"/>
            </a:pPr>
            <a:r>
              <a:rPr lang="en-US" sz="1400"/>
              <a:t>Recommend non-selected 2027 proposal resubmit</a:t>
            </a:r>
            <a:endParaRPr sz="1400"/>
          </a:p>
          <a:p>
            <a:pPr marL="685800" marR="0" lvl="1" indent="-165100" algn="l" rtl="0">
              <a:lnSpc>
                <a:spcPct val="100000"/>
              </a:lnSpc>
              <a:spcBef>
                <a:spcPts val="0"/>
              </a:spcBef>
              <a:spcAft>
                <a:spcPts val="0"/>
              </a:spcAft>
              <a:buSzPts val="1400"/>
              <a:buChar char="–"/>
            </a:pPr>
            <a:r>
              <a:rPr lang="en-US" sz="1400"/>
              <a:t>Minor updates to proposal template; new templates are working very well </a:t>
            </a:r>
            <a:endParaRPr sz="1400"/>
          </a:p>
          <a:p>
            <a:pPr marL="285750" lvl="0" indent="-285750" algn="l" rtl="0">
              <a:lnSpc>
                <a:spcPct val="100000"/>
              </a:lnSpc>
              <a:spcBef>
                <a:spcPts val="240"/>
              </a:spcBef>
              <a:spcAft>
                <a:spcPts val="0"/>
              </a:spcAft>
              <a:buClr>
                <a:srgbClr val="595959"/>
              </a:buClr>
              <a:buSzPts val="1200"/>
              <a:buFont typeface="Verdana"/>
              <a:buChar char="–"/>
            </a:pPr>
            <a:r>
              <a:rPr lang="en-US" sz="1600">
                <a:solidFill>
                  <a:srgbClr val="000000"/>
                </a:solidFill>
              </a:rPr>
              <a:t>Upcoming conferences</a:t>
            </a:r>
            <a:endParaRPr sz="2800" b="0" i="0" u="none" strike="noStrike" cap="none">
              <a:solidFill>
                <a:srgbClr val="000000"/>
              </a:solidFill>
            </a:endParaRPr>
          </a:p>
          <a:p>
            <a:pPr marL="742950" lvl="1" indent="-285750" algn="l" rtl="0">
              <a:lnSpc>
                <a:spcPct val="100000"/>
              </a:lnSpc>
              <a:spcBef>
                <a:spcPts val="240"/>
              </a:spcBef>
              <a:spcAft>
                <a:spcPts val="0"/>
              </a:spcAft>
              <a:buClr>
                <a:srgbClr val="595959"/>
              </a:buClr>
              <a:buSzPts val="1200"/>
              <a:buFont typeface="Verdana"/>
              <a:buChar char="–"/>
            </a:pPr>
            <a:r>
              <a:rPr lang="en-US" sz="1400">
                <a:solidFill>
                  <a:srgbClr val="000000"/>
                </a:solidFill>
              </a:rPr>
              <a:t>RADAR 2024: Oct 21-25 in Rennes, France (Myriam Nouvel)</a:t>
            </a:r>
            <a:endParaRPr/>
          </a:p>
          <a:p>
            <a:pPr marL="742950" lvl="1" indent="-285750" algn="l" rtl="0">
              <a:lnSpc>
                <a:spcPct val="100000"/>
              </a:lnSpc>
              <a:spcBef>
                <a:spcPts val="240"/>
              </a:spcBef>
              <a:spcAft>
                <a:spcPts val="0"/>
              </a:spcAft>
              <a:buClr>
                <a:srgbClr val="595959"/>
              </a:buClr>
              <a:buSzPts val="1200"/>
              <a:buFont typeface="Verdana"/>
              <a:buChar char="–"/>
            </a:pPr>
            <a:r>
              <a:rPr lang="en-US" sz="1400">
                <a:solidFill>
                  <a:srgbClr val="000000"/>
                </a:solidFill>
              </a:rPr>
              <a:t>2025 IEEE International Radar Conf: May 3-9, 2025 in Atlanta, GA (Ryan Hersey)</a:t>
            </a:r>
            <a:endParaRPr/>
          </a:p>
          <a:p>
            <a:pPr marL="742950" lvl="1" indent="-285750" algn="l" rtl="0">
              <a:lnSpc>
                <a:spcPct val="100000"/>
              </a:lnSpc>
              <a:spcBef>
                <a:spcPts val="240"/>
              </a:spcBef>
              <a:spcAft>
                <a:spcPts val="0"/>
              </a:spcAft>
              <a:buClr>
                <a:srgbClr val="0C70AC"/>
              </a:buClr>
              <a:buSzPts val="1200"/>
              <a:buFont typeface="Verdana"/>
              <a:buChar char="–"/>
            </a:pPr>
            <a:r>
              <a:rPr lang="en-US" sz="1400">
                <a:solidFill>
                  <a:srgbClr val="0C70AC"/>
                </a:solidFill>
              </a:rPr>
              <a:t>2025 IEEE Radar Conf: Oct 4-10, 2025, in Krakow, POL (Mateusz Malanowski &amp; Piotr Samczynski)</a:t>
            </a:r>
            <a:endParaRPr>
              <a:solidFill>
                <a:srgbClr val="0C70AC"/>
              </a:solidFill>
            </a:endParaRPr>
          </a:p>
          <a:p>
            <a:pPr marL="742950" lvl="1" indent="-285750" algn="l" rtl="0">
              <a:lnSpc>
                <a:spcPct val="100000"/>
              </a:lnSpc>
              <a:spcBef>
                <a:spcPts val="240"/>
              </a:spcBef>
              <a:spcAft>
                <a:spcPts val="0"/>
              </a:spcAft>
              <a:buClr>
                <a:srgbClr val="0C70AC"/>
              </a:buClr>
              <a:buSzPts val="1200"/>
              <a:buFont typeface="Verdana"/>
              <a:buChar char="–"/>
            </a:pPr>
            <a:r>
              <a:rPr lang="en-US" sz="1400">
                <a:solidFill>
                  <a:srgbClr val="0C70AC"/>
                </a:solidFill>
              </a:rPr>
              <a:t>2026 IEEE Radar Conf: May 11-15, 2026, Phoenix, AZ (Brian Cordill &amp; Dan Bliss)</a:t>
            </a:r>
            <a:endParaRPr>
              <a:solidFill>
                <a:srgbClr val="0C70AC"/>
              </a:solidFill>
            </a:endParaRPr>
          </a:p>
          <a:p>
            <a:pPr marL="742950" lvl="1" indent="-285750" algn="l" rtl="0">
              <a:lnSpc>
                <a:spcPct val="100000"/>
              </a:lnSpc>
              <a:spcBef>
                <a:spcPts val="240"/>
              </a:spcBef>
              <a:spcAft>
                <a:spcPts val="0"/>
              </a:spcAft>
              <a:buClr>
                <a:srgbClr val="595959"/>
              </a:buClr>
              <a:buSzPts val="1200"/>
              <a:buFont typeface="Verdana"/>
              <a:buChar char="–"/>
            </a:pPr>
            <a:r>
              <a:rPr lang="en-US" sz="1400">
                <a:solidFill>
                  <a:srgbClr val="000000"/>
                </a:solidFill>
              </a:rPr>
              <a:t>2026 CIE International Conf on Radar: China, No Info Available</a:t>
            </a:r>
            <a:endParaRPr sz="1400">
              <a:solidFill>
                <a:srgbClr val="000000"/>
              </a:solidFill>
            </a:endParaRPr>
          </a:p>
          <a:p>
            <a:pPr marL="742950" lvl="1" indent="-285750" algn="l" rtl="0">
              <a:lnSpc>
                <a:spcPct val="100000"/>
              </a:lnSpc>
              <a:spcBef>
                <a:spcPts val="240"/>
              </a:spcBef>
              <a:spcAft>
                <a:spcPts val="0"/>
              </a:spcAft>
              <a:buClr>
                <a:srgbClr val="0C70AC"/>
              </a:buClr>
              <a:buSzPts val="1200"/>
              <a:buFont typeface="Verdana"/>
              <a:buChar char="–"/>
            </a:pPr>
            <a:r>
              <a:rPr lang="en-US" sz="1400">
                <a:solidFill>
                  <a:srgbClr val="0C70AC"/>
                </a:solidFill>
              </a:rPr>
              <a:t>2027 IEEE Radar Conf: May 3-7, 2027, Bengaluru, India (Puneet Mishra, Mark Davis, K Menon)</a:t>
            </a:r>
            <a:endParaRPr>
              <a:solidFill>
                <a:srgbClr val="0C70AC"/>
              </a:solidFill>
            </a:endParaRPr>
          </a:p>
          <a:p>
            <a:pPr marL="228600" lvl="0" indent="-95250" algn="l" rtl="0">
              <a:lnSpc>
                <a:spcPct val="90000"/>
              </a:lnSpc>
              <a:spcBef>
                <a:spcPts val="1000"/>
              </a:spcBef>
              <a:spcAft>
                <a:spcPts val="0"/>
              </a:spcAft>
              <a:buClr>
                <a:schemeClr val="dk1"/>
              </a:buClr>
              <a:buSzPts val="2100"/>
              <a:buNone/>
            </a:pPr>
            <a:endParaRPr sz="2100"/>
          </a:p>
        </p:txBody>
      </p:sp>
      <p:sp>
        <p:nvSpPr>
          <p:cNvPr id="113" name="Google Shape;113;p5"/>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
        <p:nvSpPr>
          <p:cNvPr id="115" name="Google Shape;115;p5"/>
          <p:cNvSpPr/>
          <p:nvPr/>
        </p:nvSpPr>
        <p:spPr>
          <a:xfrm>
            <a:off x="838200" y="996827"/>
            <a:ext cx="44183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Conferences Activities</a:t>
            </a:r>
            <a:endParaRPr sz="3600">
              <a:solidFill>
                <a:schemeClr val="dk1"/>
              </a:solidFill>
              <a:latin typeface="Calibri"/>
              <a:ea typeface="Calibri"/>
              <a:cs typeface="Calibri"/>
              <a:sym typeface="Calibri"/>
            </a:endParaRPr>
          </a:p>
        </p:txBody>
      </p:sp>
      <p:pic>
        <p:nvPicPr>
          <p:cNvPr id="116" name="Google Shape;116;p5"/>
          <p:cNvPicPr preferRelativeResize="0"/>
          <p:nvPr/>
        </p:nvPicPr>
        <p:blipFill>
          <a:blip r:embed="rId3">
            <a:alphaModFix/>
          </a:blip>
          <a:stretch>
            <a:fillRect/>
          </a:stretch>
        </p:blipFill>
        <p:spPr>
          <a:xfrm>
            <a:off x="4543937" y="4670326"/>
            <a:ext cx="1603993" cy="2190899"/>
          </a:xfrm>
          <a:prstGeom prst="rect">
            <a:avLst/>
          </a:prstGeom>
          <a:noFill/>
          <a:ln>
            <a:noFill/>
          </a:ln>
        </p:spPr>
      </p:pic>
      <p:pic>
        <p:nvPicPr>
          <p:cNvPr id="117" name="Google Shape;117;p5"/>
          <p:cNvPicPr preferRelativeResize="0"/>
          <p:nvPr/>
        </p:nvPicPr>
        <p:blipFill>
          <a:blip r:embed="rId4">
            <a:alphaModFix/>
          </a:blip>
          <a:stretch>
            <a:fillRect/>
          </a:stretch>
        </p:blipFill>
        <p:spPr>
          <a:xfrm>
            <a:off x="6639813" y="4702380"/>
            <a:ext cx="1554487" cy="2126774"/>
          </a:xfrm>
          <a:prstGeom prst="rect">
            <a:avLst/>
          </a:prstGeom>
          <a:noFill/>
          <a:ln>
            <a:noFill/>
          </a:ln>
        </p:spPr>
      </p:pic>
      <p:pic>
        <p:nvPicPr>
          <p:cNvPr id="118" name="Google Shape;118;p5"/>
          <p:cNvPicPr preferRelativeResize="0"/>
          <p:nvPr/>
        </p:nvPicPr>
        <p:blipFill>
          <a:blip r:embed="rId5">
            <a:alphaModFix/>
          </a:blip>
          <a:stretch>
            <a:fillRect/>
          </a:stretch>
        </p:blipFill>
        <p:spPr>
          <a:xfrm>
            <a:off x="2603000" y="4707728"/>
            <a:ext cx="1554489" cy="21160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body" idx="1"/>
          </p:nvPr>
        </p:nvSpPr>
        <p:spPr>
          <a:xfrm>
            <a:off x="744525" y="1617275"/>
            <a:ext cx="10756595" cy="386199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chemeClr val="dk1"/>
              </a:buClr>
              <a:buSzPts val="2000"/>
              <a:buChar char="•"/>
            </a:pPr>
            <a:r>
              <a:rPr lang="en-US" sz="2000" dirty="0"/>
              <a:t>Publicized nominations for and selected winners of Nathanson and White Awards with winners as follows</a:t>
            </a:r>
            <a:endParaRPr dirty="0"/>
          </a:p>
          <a:p>
            <a:pPr marL="685800" lvl="1" indent="-228600" algn="l" rtl="0">
              <a:lnSpc>
                <a:spcPct val="100000"/>
              </a:lnSpc>
              <a:spcBef>
                <a:spcPts val="0"/>
              </a:spcBef>
              <a:spcAft>
                <a:spcPts val="0"/>
              </a:spcAft>
              <a:buClr>
                <a:schemeClr val="dk1"/>
              </a:buClr>
              <a:buSzPts val="1200"/>
              <a:buChar char="•"/>
            </a:pPr>
            <a:r>
              <a:rPr lang="en-US" sz="1200" dirty="0"/>
              <a:t>Nathanson – Francesco </a:t>
            </a:r>
            <a:r>
              <a:rPr lang="en-US" sz="1200" dirty="0" err="1"/>
              <a:t>Fioranelli</a:t>
            </a:r>
            <a:endParaRPr sz="1200" dirty="0"/>
          </a:p>
          <a:p>
            <a:pPr marL="685800" lvl="1" indent="-228600" algn="l" rtl="0">
              <a:lnSpc>
                <a:spcPct val="100000"/>
              </a:lnSpc>
              <a:spcBef>
                <a:spcPts val="0"/>
              </a:spcBef>
              <a:spcAft>
                <a:spcPts val="0"/>
              </a:spcAft>
              <a:buClr>
                <a:schemeClr val="dk1"/>
              </a:buClr>
              <a:buSzPts val="1200"/>
              <a:buChar char="•"/>
            </a:pPr>
            <a:r>
              <a:rPr lang="en-US" sz="1200" dirty="0"/>
              <a:t>White – Antonio De Maio</a:t>
            </a:r>
            <a:endParaRPr dirty="0"/>
          </a:p>
          <a:p>
            <a:pPr marL="228600" lvl="0" indent="-228600" algn="l" rtl="0">
              <a:lnSpc>
                <a:spcPct val="100000"/>
              </a:lnSpc>
              <a:spcBef>
                <a:spcPts val="0"/>
              </a:spcBef>
              <a:spcAft>
                <a:spcPts val="0"/>
              </a:spcAft>
              <a:buClr>
                <a:schemeClr val="dk1"/>
              </a:buClr>
              <a:buSzPts val="2000"/>
              <a:buChar char="•"/>
            </a:pPr>
            <a:r>
              <a:rPr lang="en-US" sz="2000" dirty="0"/>
              <a:t>Encouraged selection of RSP Award winners as lecturers in 2024 Radar Boot Camp to create a cycle of service back to the community</a:t>
            </a:r>
            <a:endParaRPr dirty="0"/>
          </a:p>
          <a:p>
            <a:pPr marL="228600" lvl="0" indent="-228600" algn="l" rtl="0">
              <a:lnSpc>
                <a:spcPct val="100000"/>
              </a:lnSpc>
              <a:spcBef>
                <a:spcPts val="0"/>
              </a:spcBef>
              <a:spcAft>
                <a:spcPts val="0"/>
              </a:spcAft>
              <a:buClr>
                <a:schemeClr val="dk1"/>
              </a:buClr>
              <a:buSzPts val="2000"/>
              <a:buChar char="•"/>
            </a:pPr>
            <a:r>
              <a:rPr lang="en-US" sz="2000" dirty="0"/>
              <a:t>Updated Best Practices document for RSP Awards</a:t>
            </a:r>
            <a:endParaRPr dirty="0"/>
          </a:p>
          <a:p>
            <a:pPr marL="228600" lvl="0" indent="-228600" algn="l" rtl="0">
              <a:lnSpc>
                <a:spcPct val="100000"/>
              </a:lnSpc>
              <a:spcBef>
                <a:spcPts val="0"/>
              </a:spcBef>
              <a:spcAft>
                <a:spcPts val="0"/>
              </a:spcAft>
              <a:buClr>
                <a:schemeClr val="dk1"/>
              </a:buClr>
              <a:buSzPts val="2000"/>
              <a:buChar char="•"/>
            </a:pPr>
            <a:r>
              <a:rPr lang="en-US" sz="2000" dirty="0"/>
              <a:t>Collected feedback from all RSP members on how to better publicize awards</a:t>
            </a:r>
            <a:endParaRPr dirty="0"/>
          </a:p>
          <a:p>
            <a:pPr marL="228600" lvl="0" indent="-228600" algn="l" rtl="0">
              <a:lnSpc>
                <a:spcPct val="100000"/>
              </a:lnSpc>
              <a:spcBef>
                <a:spcPts val="0"/>
              </a:spcBef>
              <a:spcAft>
                <a:spcPts val="0"/>
              </a:spcAft>
              <a:buClr>
                <a:schemeClr val="dk1"/>
              </a:buClr>
              <a:buSzPts val="2000"/>
              <a:buChar char="•"/>
            </a:pPr>
            <a:r>
              <a:rPr lang="en-US" sz="2000" dirty="0"/>
              <a:t>Surveyed RSP membership regarding the 2023 Awards (presented in 2024) with improved participation from previous year</a:t>
            </a:r>
            <a:endParaRPr dirty="0"/>
          </a:p>
          <a:p>
            <a:pPr marL="685800" lvl="1" indent="-228600" algn="l" rtl="0">
              <a:lnSpc>
                <a:spcPct val="100000"/>
              </a:lnSpc>
              <a:spcBef>
                <a:spcPts val="0"/>
              </a:spcBef>
              <a:spcAft>
                <a:spcPts val="0"/>
              </a:spcAft>
              <a:buClr>
                <a:schemeClr val="dk1"/>
              </a:buClr>
              <a:buSzPts val="1200"/>
              <a:buChar char="•"/>
            </a:pPr>
            <a:r>
              <a:rPr lang="en-US" sz="1200" dirty="0"/>
              <a:t>35 participated in survey</a:t>
            </a:r>
            <a:endParaRPr dirty="0"/>
          </a:p>
          <a:p>
            <a:pPr marL="685800" lvl="1" indent="-228600" algn="l" rtl="0">
              <a:lnSpc>
                <a:spcPct val="100000"/>
              </a:lnSpc>
              <a:spcBef>
                <a:spcPts val="0"/>
              </a:spcBef>
              <a:spcAft>
                <a:spcPts val="0"/>
              </a:spcAft>
              <a:buClr>
                <a:schemeClr val="dk1"/>
              </a:buClr>
              <a:buSzPts val="1200"/>
              <a:buChar char="•"/>
            </a:pPr>
            <a:r>
              <a:rPr lang="en-US" sz="1200" dirty="0"/>
              <a:t>94% aware of RSP award deadlines</a:t>
            </a:r>
            <a:endParaRPr dirty="0"/>
          </a:p>
          <a:p>
            <a:pPr marL="685800" lvl="1" indent="-228600" algn="l" rtl="0">
              <a:lnSpc>
                <a:spcPct val="100000"/>
              </a:lnSpc>
              <a:spcBef>
                <a:spcPts val="0"/>
              </a:spcBef>
              <a:spcAft>
                <a:spcPts val="0"/>
              </a:spcAft>
              <a:buClr>
                <a:schemeClr val="dk1"/>
              </a:buClr>
              <a:buSzPts val="1200"/>
              <a:buChar char="•"/>
            </a:pPr>
            <a:r>
              <a:rPr lang="en-US" sz="1200" dirty="0"/>
              <a:t>31% nominated/endorsed candidate for Picard Medal</a:t>
            </a:r>
            <a:endParaRPr dirty="0"/>
          </a:p>
          <a:p>
            <a:pPr marL="685800" lvl="1" indent="-228600" algn="l" rtl="0">
              <a:lnSpc>
                <a:spcPct val="100000"/>
              </a:lnSpc>
              <a:spcBef>
                <a:spcPts val="0"/>
              </a:spcBef>
              <a:spcAft>
                <a:spcPts val="0"/>
              </a:spcAft>
              <a:buClr>
                <a:schemeClr val="dk1"/>
              </a:buClr>
              <a:buSzPts val="1200"/>
              <a:buChar char="•"/>
            </a:pPr>
            <a:r>
              <a:rPr lang="en-US" sz="1200" dirty="0"/>
              <a:t>31% nominated/endorsed candidate for IEEE Fellow</a:t>
            </a:r>
            <a:endParaRPr dirty="0"/>
          </a:p>
          <a:p>
            <a:pPr marL="685800" lvl="1" indent="-228600" algn="l" rtl="0">
              <a:lnSpc>
                <a:spcPct val="100000"/>
              </a:lnSpc>
              <a:spcBef>
                <a:spcPts val="0"/>
              </a:spcBef>
              <a:spcAft>
                <a:spcPts val="0"/>
              </a:spcAft>
              <a:buClr>
                <a:schemeClr val="dk1"/>
              </a:buClr>
              <a:buSzPts val="1200"/>
              <a:buChar char="•"/>
            </a:pPr>
            <a:r>
              <a:rPr lang="en-US" sz="1200" dirty="0"/>
              <a:t>9% nominated/endorsed candidate for </a:t>
            </a:r>
            <a:r>
              <a:rPr lang="en-US" sz="1200" dirty="0" err="1"/>
              <a:t>Mimno</a:t>
            </a:r>
            <a:r>
              <a:rPr lang="en-US" sz="1200" dirty="0"/>
              <a:t> Award</a:t>
            </a:r>
            <a:endParaRPr dirty="0"/>
          </a:p>
          <a:p>
            <a:pPr marL="685800" lvl="1" indent="-228600" algn="l" rtl="0">
              <a:lnSpc>
                <a:spcPct val="100000"/>
              </a:lnSpc>
              <a:spcBef>
                <a:spcPts val="0"/>
              </a:spcBef>
              <a:spcAft>
                <a:spcPts val="0"/>
              </a:spcAft>
              <a:buClr>
                <a:schemeClr val="dk1"/>
              </a:buClr>
              <a:buSzPts val="1200"/>
              <a:buChar char="•"/>
            </a:pPr>
            <a:r>
              <a:rPr lang="en-US" sz="1200" dirty="0"/>
              <a:t>9% nominated/endorsed candidate for Carlton Award</a:t>
            </a:r>
            <a:endParaRPr dirty="0"/>
          </a:p>
          <a:p>
            <a:pPr marL="685800" lvl="1" indent="-228600" algn="l" rtl="0">
              <a:lnSpc>
                <a:spcPct val="100000"/>
              </a:lnSpc>
              <a:spcBef>
                <a:spcPts val="0"/>
              </a:spcBef>
              <a:spcAft>
                <a:spcPts val="0"/>
              </a:spcAft>
              <a:buClr>
                <a:schemeClr val="dk1"/>
              </a:buClr>
              <a:buSzPts val="1200"/>
              <a:buChar char="•"/>
            </a:pPr>
            <a:r>
              <a:rPr lang="en-US" sz="1200" dirty="0"/>
              <a:t>6% nominated/endorsed candidate for Robert T. Hill Best Dissertation Award</a:t>
            </a:r>
            <a:endParaRPr dirty="0"/>
          </a:p>
          <a:p>
            <a:pPr marL="685800" lvl="1" indent="-228600" algn="l" rtl="0">
              <a:lnSpc>
                <a:spcPct val="100000"/>
              </a:lnSpc>
              <a:spcBef>
                <a:spcPts val="0"/>
              </a:spcBef>
              <a:spcAft>
                <a:spcPts val="0"/>
              </a:spcAft>
              <a:buClr>
                <a:schemeClr val="dk1"/>
              </a:buClr>
              <a:buSzPts val="1200"/>
              <a:buChar char="•"/>
            </a:pPr>
            <a:r>
              <a:rPr lang="en-US" sz="1200" dirty="0"/>
              <a:t>14% nominated/endorsed candidate for Pioneer Award</a:t>
            </a:r>
            <a:endParaRPr dirty="0"/>
          </a:p>
          <a:p>
            <a:pPr marL="685800" lvl="1" indent="-228600" algn="l" rtl="0">
              <a:lnSpc>
                <a:spcPct val="100000"/>
              </a:lnSpc>
              <a:spcBef>
                <a:spcPts val="0"/>
              </a:spcBef>
              <a:spcAft>
                <a:spcPts val="0"/>
              </a:spcAft>
              <a:buClr>
                <a:schemeClr val="dk1"/>
              </a:buClr>
              <a:buSzPts val="1200"/>
              <a:buChar char="•"/>
            </a:pPr>
            <a:r>
              <a:rPr lang="en-US" sz="1200" dirty="0"/>
              <a:t>0% nominated/endorsed candidate for Distinguished Service Award</a:t>
            </a:r>
            <a:endParaRPr dirty="0"/>
          </a:p>
          <a:p>
            <a:pPr marL="685800" lvl="1" indent="-228600" algn="l" rtl="0">
              <a:lnSpc>
                <a:spcPct val="100000"/>
              </a:lnSpc>
              <a:spcBef>
                <a:spcPts val="0"/>
              </a:spcBef>
              <a:spcAft>
                <a:spcPts val="0"/>
              </a:spcAft>
              <a:buClr>
                <a:schemeClr val="dk1"/>
              </a:buClr>
              <a:buSzPts val="1200"/>
              <a:buChar char="•"/>
            </a:pPr>
            <a:r>
              <a:rPr lang="en-US" sz="1200" dirty="0"/>
              <a:t>6% nominated/endorsed candidate for Industrial Innovation Award</a:t>
            </a:r>
            <a:endParaRPr dirty="0"/>
          </a:p>
          <a:p>
            <a:pPr marL="685800" lvl="1" indent="-161925" algn="l" rtl="0">
              <a:lnSpc>
                <a:spcPct val="100000"/>
              </a:lnSpc>
              <a:spcBef>
                <a:spcPts val="0"/>
              </a:spcBef>
              <a:spcAft>
                <a:spcPts val="0"/>
              </a:spcAft>
              <a:buClr>
                <a:schemeClr val="dk1"/>
              </a:buClr>
              <a:buSzPts val="1050"/>
              <a:buFont typeface="Calibri"/>
              <a:buNone/>
            </a:pPr>
            <a:endParaRPr sz="1050" dirty="0"/>
          </a:p>
          <a:p>
            <a:pPr marL="685800" lvl="1" indent="-161925" algn="l" rtl="0">
              <a:lnSpc>
                <a:spcPct val="100000"/>
              </a:lnSpc>
              <a:spcBef>
                <a:spcPts val="0"/>
              </a:spcBef>
              <a:spcAft>
                <a:spcPts val="0"/>
              </a:spcAft>
              <a:buClr>
                <a:schemeClr val="dk1"/>
              </a:buClr>
              <a:buSzPts val="1050"/>
              <a:buFont typeface="Calibri"/>
              <a:buNone/>
            </a:pPr>
            <a:endParaRPr sz="1050" dirty="0"/>
          </a:p>
        </p:txBody>
      </p:sp>
      <p:sp>
        <p:nvSpPr>
          <p:cNvPr id="126" name="Google Shape;126;p6"/>
          <p:cNvSpPr/>
          <p:nvPr/>
        </p:nvSpPr>
        <p:spPr>
          <a:xfrm>
            <a:off x="726440" y="937312"/>
            <a:ext cx="34987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Awards Activities</a:t>
            </a:r>
            <a:endParaRPr sz="3600">
              <a:solidFill>
                <a:schemeClr val="dk1"/>
              </a:solidFill>
              <a:latin typeface="Calibri"/>
              <a:ea typeface="Calibri"/>
              <a:cs typeface="Calibri"/>
              <a:sym typeface="Calibri"/>
            </a:endParaRPr>
          </a:p>
        </p:txBody>
      </p:sp>
      <p:sp>
        <p:nvSpPr>
          <p:cNvPr id="2" name="Google Shape;113;p5">
            <a:extLst>
              <a:ext uri="{FF2B5EF4-FFF2-40B4-BE49-F238E27FC236}">
                <a16:creationId xmlns:a16="http://schemas.microsoft.com/office/drawing/2014/main" id="{C7E2F1E6-E049-47CB-F5F9-AD0C86D53A7A}"/>
              </a:ext>
            </a:extLst>
          </p:cNvPr>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
        <p:nvSpPr>
          <p:cNvPr id="4" name="Slide Number Placeholder 5">
            <a:extLst>
              <a:ext uri="{FF2B5EF4-FFF2-40B4-BE49-F238E27FC236}">
                <a16:creationId xmlns:a16="http://schemas.microsoft.com/office/drawing/2014/main" id="{406ECBCC-8CA7-3929-C1C5-62D562723A9C}"/>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6</a:t>
            </a:fld>
            <a:endParaRPr lang="en-US" sz="12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body" idx="1"/>
          </p:nvPr>
        </p:nvSpPr>
        <p:spPr>
          <a:xfrm>
            <a:off x="838200" y="1847925"/>
            <a:ext cx="7365423" cy="356180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20"/>
              <a:buNone/>
            </a:pPr>
            <a:r>
              <a:rPr lang="en-US" sz="1800"/>
              <a:t>RSP very active in definition and update of several IEEE Standards, including:</a:t>
            </a:r>
            <a:endParaRPr/>
          </a:p>
          <a:p>
            <a:pPr marL="342900" lvl="0" indent="-342900" algn="l" rtl="0">
              <a:lnSpc>
                <a:spcPct val="100000"/>
              </a:lnSpc>
              <a:spcBef>
                <a:spcPts val="0"/>
              </a:spcBef>
              <a:spcAft>
                <a:spcPts val="0"/>
              </a:spcAft>
              <a:buClr>
                <a:schemeClr val="dk1"/>
              </a:buClr>
              <a:buSzPts val="1120"/>
              <a:buFont typeface="Verdana"/>
              <a:buChar char="•"/>
            </a:pPr>
            <a:r>
              <a:rPr lang="en-US" sz="1600"/>
              <a:t>SASC:  Many WGs (#2 and #3)</a:t>
            </a:r>
            <a:endParaRPr/>
          </a:p>
          <a:p>
            <a:pPr marL="342900" lvl="0" indent="-342900" algn="l" rtl="0">
              <a:lnSpc>
                <a:spcPct val="100000"/>
              </a:lnSpc>
              <a:spcBef>
                <a:spcPts val="280"/>
              </a:spcBef>
              <a:spcAft>
                <a:spcPts val="0"/>
              </a:spcAft>
              <a:buClr>
                <a:schemeClr val="dk1"/>
              </a:buClr>
              <a:buSzPts val="1120"/>
              <a:buFont typeface="Verdana"/>
              <a:buChar char="•"/>
            </a:pPr>
            <a:r>
              <a:rPr lang="en-US" sz="1600"/>
              <a:t>P4002:  Will move to #4 in about a year</a:t>
            </a:r>
            <a:endParaRPr/>
          </a:p>
          <a:p>
            <a:pPr marL="342900" lvl="0" indent="-342900" algn="l" rtl="0">
              <a:lnSpc>
                <a:spcPct val="100000"/>
              </a:lnSpc>
              <a:spcBef>
                <a:spcPts val="280"/>
              </a:spcBef>
              <a:spcAft>
                <a:spcPts val="0"/>
              </a:spcAft>
              <a:buClr>
                <a:schemeClr val="dk1"/>
              </a:buClr>
              <a:buSzPts val="1120"/>
              <a:buFont typeface="Verdana"/>
              <a:buChar char="•"/>
            </a:pPr>
            <a:r>
              <a:rPr lang="en-US" sz="1600"/>
              <a:t>686-2023:  Will move from #5 to #6 soon</a:t>
            </a:r>
            <a:endParaRPr/>
          </a:p>
          <a:p>
            <a:pPr marL="342900" lvl="0" indent="-342900" algn="l" rtl="0">
              <a:lnSpc>
                <a:spcPct val="100000"/>
              </a:lnSpc>
              <a:spcBef>
                <a:spcPts val="280"/>
              </a:spcBef>
              <a:spcAft>
                <a:spcPts val="0"/>
              </a:spcAft>
              <a:buClr>
                <a:schemeClr val="dk1"/>
              </a:buClr>
              <a:buSzPts val="1120"/>
              <a:buFont typeface="Verdana"/>
              <a:buChar char="•"/>
            </a:pPr>
            <a:r>
              <a:rPr lang="en-US" sz="1600"/>
              <a:t>521-2019:  Will move from #1 to #2 soon   </a:t>
            </a:r>
            <a:endParaRPr/>
          </a:p>
          <a:p>
            <a:pPr marL="0" lvl="0" indent="0" algn="l" rtl="0">
              <a:lnSpc>
                <a:spcPct val="90000"/>
              </a:lnSpc>
              <a:spcBef>
                <a:spcPts val="1000"/>
              </a:spcBef>
              <a:spcAft>
                <a:spcPts val="0"/>
              </a:spcAft>
              <a:buClr>
                <a:schemeClr val="dk1"/>
              </a:buClr>
              <a:buSzPts val="1800"/>
              <a:buNone/>
            </a:pPr>
            <a:r>
              <a:rPr lang="en-US" sz="1800"/>
              <a:t>RSP participates in new Synthetic Aperture Standards Committee (SASC):</a:t>
            </a:r>
            <a:endParaRPr/>
          </a:p>
          <a:p>
            <a:pPr marL="342900" lvl="0" indent="-342900" algn="l" rtl="0">
              <a:lnSpc>
                <a:spcPct val="100000"/>
              </a:lnSpc>
              <a:spcBef>
                <a:spcPts val="600"/>
              </a:spcBef>
              <a:spcAft>
                <a:spcPts val="0"/>
              </a:spcAft>
              <a:buClr>
                <a:srgbClr val="808080"/>
              </a:buClr>
              <a:buSzPts val="1120"/>
              <a:buFont typeface="Verdana"/>
              <a:buChar char="•"/>
            </a:pPr>
            <a:r>
              <a:rPr lang="en-US" sz="1600"/>
              <a:t>Operating since January 2022, RSP is well-represented: leadership (Mishra) and SA-TWG (Mishra, Ram);</a:t>
            </a:r>
            <a:endParaRPr sz="1600"/>
          </a:p>
          <a:p>
            <a:pPr marL="342900" lvl="0" indent="-342900" algn="l" rtl="0">
              <a:lnSpc>
                <a:spcPct val="100000"/>
              </a:lnSpc>
              <a:spcBef>
                <a:spcPts val="220"/>
              </a:spcBef>
              <a:spcAft>
                <a:spcPts val="0"/>
              </a:spcAft>
              <a:buClr>
                <a:srgbClr val="808080"/>
              </a:buClr>
              <a:buSzPts val="1120"/>
              <a:buFont typeface="Verdana"/>
              <a:buChar char="•"/>
            </a:pPr>
            <a:r>
              <a:rPr lang="en-US" sz="1600"/>
              <a:t>Radar Study Group has been mobilized and now called the “P3355 Synthetic Aperture Radar Working group”.  A large team has been assembled to achieve working group tasks.  New working groups:</a:t>
            </a:r>
            <a:endParaRPr sz="1600"/>
          </a:p>
          <a:p>
            <a:pPr marL="742950" lvl="1" indent="-285750" algn="l" rtl="0">
              <a:lnSpc>
                <a:spcPct val="80000"/>
              </a:lnSpc>
              <a:spcBef>
                <a:spcPts val="200"/>
              </a:spcBef>
              <a:spcAft>
                <a:spcPts val="0"/>
              </a:spcAft>
              <a:buClr>
                <a:srgbClr val="595959"/>
              </a:buClr>
              <a:buSzPts val="800"/>
              <a:buFont typeface="Verdana"/>
              <a:buChar char="–"/>
            </a:pPr>
            <a:r>
              <a:rPr lang="en-US" sz="1600"/>
              <a:t>P3399 Automotive SAR</a:t>
            </a:r>
            <a:endParaRPr sz="1600"/>
          </a:p>
          <a:p>
            <a:pPr marL="742950" lvl="1" indent="-285750" algn="l" rtl="0">
              <a:lnSpc>
                <a:spcPct val="80000"/>
              </a:lnSpc>
              <a:spcBef>
                <a:spcPts val="200"/>
              </a:spcBef>
              <a:spcAft>
                <a:spcPts val="0"/>
              </a:spcAft>
              <a:buClr>
                <a:srgbClr val="595959"/>
              </a:buClr>
              <a:buSzPts val="800"/>
              <a:buFont typeface="Verdana"/>
              <a:buChar char="–"/>
            </a:pPr>
            <a:r>
              <a:rPr lang="en-US" sz="1600"/>
              <a:t>P3397 Synthetic Aperture Radar (SAR) Image Quality Metrics </a:t>
            </a:r>
            <a:endParaRPr sz="1600"/>
          </a:p>
          <a:p>
            <a:pPr marL="742950" lvl="1" indent="-285750" algn="l" rtl="0">
              <a:lnSpc>
                <a:spcPct val="80000"/>
              </a:lnSpc>
              <a:spcBef>
                <a:spcPts val="200"/>
              </a:spcBef>
              <a:spcAft>
                <a:spcPts val="0"/>
              </a:spcAft>
              <a:buClr>
                <a:srgbClr val="595959"/>
              </a:buClr>
              <a:buSzPts val="800"/>
              <a:buFont typeface="Verdana"/>
              <a:buChar char="–"/>
            </a:pPr>
            <a:r>
              <a:rPr lang="en-US" sz="1600"/>
              <a:t>P3384 ISAC Vocabulary</a:t>
            </a:r>
            <a:endParaRPr sz="1600"/>
          </a:p>
          <a:p>
            <a:pPr marL="742950" lvl="1" indent="-285750" algn="l" rtl="0">
              <a:lnSpc>
                <a:spcPct val="80000"/>
              </a:lnSpc>
              <a:spcBef>
                <a:spcPts val="200"/>
              </a:spcBef>
              <a:spcAft>
                <a:spcPts val="0"/>
              </a:spcAft>
              <a:buClr>
                <a:srgbClr val="595959"/>
              </a:buClr>
              <a:buSzPts val="800"/>
              <a:buFont typeface="Verdana"/>
              <a:buChar char="–"/>
            </a:pPr>
            <a:r>
              <a:rPr lang="en-US" sz="1600"/>
              <a:t>P3383 ISAC Performance Metrics</a:t>
            </a:r>
            <a:endParaRPr sz="1600"/>
          </a:p>
          <a:p>
            <a:pPr marL="742950" lvl="1" indent="-285750" algn="l" rtl="0">
              <a:lnSpc>
                <a:spcPct val="80000"/>
              </a:lnSpc>
              <a:spcBef>
                <a:spcPts val="200"/>
              </a:spcBef>
              <a:spcAft>
                <a:spcPts val="0"/>
              </a:spcAft>
              <a:buClr>
                <a:srgbClr val="595959"/>
              </a:buClr>
              <a:buSzPts val="800"/>
              <a:buFont typeface="Verdana"/>
              <a:buChar char="–"/>
            </a:pPr>
            <a:r>
              <a:rPr lang="en-US" sz="1600"/>
              <a:t>P3370 Collocated Multiple-Input Multiple-Output (MIMO) SAR</a:t>
            </a:r>
            <a:endParaRPr sz="1600"/>
          </a:p>
          <a:p>
            <a:pPr marL="800100" lvl="1" indent="-289560" algn="l" rtl="0">
              <a:lnSpc>
                <a:spcPct val="100000"/>
              </a:lnSpc>
              <a:spcBef>
                <a:spcPts val="210"/>
              </a:spcBef>
              <a:spcAft>
                <a:spcPts val="0"/>
              </a:spcAft>
              <a:buClr>
                <a:srgbClr val="808080"/>
              </a:buClr>
              <a:buSzPts val="840"/>
              <a:buNone/>
            </a:pPr>
            <a:endParaRPr sz="650" b="0" i="0" u="none" strike="noStrike" cap="none">
              <a:latin typeface="Verdana"/>
              <a:ea typeface="Verdana"/>
              <a:cs typeface="Verdana"/>
              <a:sym typeface="Verdana"/>
            </a:endParaRPr>
          </a:p>
          <a:p>
            <a:pPr marL="228600" lvl="0" indent="-114300" algn="l" rtl="0">
              <a:lnSpc>
                <a:spcPct val="90000"/>
              </a:lnSpc>
              <a:spcBef>
                <a:spcPts val="1000"/>
              </a:spcBef>
              <a:spcAft>
                <a:spcPts val="0"/>
              </a:spcAft>
              <a:buClr>
                <a:schemeClr val="dk1"/>
              </a:buClr>
              <a:buSzPts val="1800"/>
              <a:buNone/>
            </a:pPr>
            <a:endParaRPr sz="1800" b="0" i="0" u="none" strike="noStrike" cap="none">
              <a:latin typeface="Arial"/>
              <a:ea typeface="Arial"/>
              <a:cs typeface="Arial"/>
              <a:sym typeface="Arial"/>
            </a:endParaRPr>
          </a:p>
          <a:p>
            <a:pPr marL="228600" lvl="0" indent="-114300" algn="l" rtl="0">
              <a:lnSpc>
                <a:spcPct val="90000"/>
              </a:lnSpc>
              <a:spcBef>
                <a:spcPts val="1600"/>
              </a:spcBef>
              <a:spcAft>
                <a:spcPts val="0"/>
              </a:spcAft>
              <a:buClr>
                <a:schemeClr val="dk1"/>
              </a:buClr>
              <a:buSzPts val="1800"/>
              <a:buNone/>
            </a:pPr>
            <a:endParaRPr sz="1800"/>
          </a:p>
        </p:txBody>
      </p:sp>
      <p:sp>
        <p:nvSpPr>
          <p:cNvPr id="134" name="Google Shape;134;p7"/>
          <p:cNvSpPr/>
          <p:nvPr/>
        </p:nvSpPr>
        <p:spPr>
          <a:xfrm>
            <a:off x="838200" y="996827"/>
            <a:ext cx="621163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Standards Committee Activities</a:t>
            </a:r>
            <a:endParaRPr sz="3600">
              <a:solidFill>
                <a:schemeClr val="dk1"/>
              </a:solidFill>
              <a:latin typeface="Calibri"/>
              <a:ea typeface="Calibri"/>
              <a:cs typeface="Calibri"/>
              <a:sym typeface="Calibri"/>
            </a:endParaRPr>
          </a:p>
        </p:txBody>
      </p:sp>
      <p:pic>
        <p:nvPicPr>
          <p:cNvPr id="135" name="Google Shape;135;p7"/>
          <p:cNvPicPr preferRelativeResize="0"/>
          <p:nvPr/>
        </p:nvPicPr>
        <p:blipFill rotWithShape="1">
          <a:blip r:embed="rId3">
            <a:alphaModFix/>
          </a:blip>
          <a:srcRect/>
          <a:stretch/>
        </p:blipFill>
        <p:spPr>
          <a:xfrm>
            <a:off x="8365986" y="1484554"/>
            <a:ext cx="3450635" cy="2267909"/>
          </a:xfrm>
          <a:prstGeom prst="rect">
            <a:avLst/>
          </a:prstGeom>
          <a:noFill/>
          <a:ln>
            <a:noFill/>
          </a:ln>
        </p:spPr>
      </p:pic>
      <p:sp>
        <p:nvSpPr>
          <p:cNvPr id="2" name="Google Shape;113;p5">
            <a:extLst>
              <a:ext uri="{FF2B5EF4-FFF2-40B4-BE49-F238E27FC236}">
                <a16:creationId xmlns:a16="http://schemas.microsoft.com/office/drawing/2014/main" id="{627EC51F-6F37-48C1-AB67-7B822192C27F}"/>
              </a:ext>
            </a:extLst>
          </p:cNvPr>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
        <p:nvSpPr>
          <p:cNvPr id="4" name="Slide Number Placeholder 5">
            <a:extLst>
              <a:ext uri="{FF2B5EF4-FFF2-40B4-BE49-F238E27FC236}">
                <a16:creationId xmlns:a16="http://schemas.microsoft.com/office/drawing/2014/main" id="{806556B4-2D2D-66D1-6BA7-163D2E660F1C}"/>
              </a:ext>
            </a:extLst>
          </p:cNvPr>
          <p:cNvSpPr>
            <a:spLocks noGrp="1"/>
          </p:cNvSpPr>
          <p:nvPr>
            <p:ph type="sldNum" sz="quarter" idx="12"/>
          </p:nvPr>
        </p:nvSpPr>
        <p:spPr>
          <a:xfrm>
            <a:off x="4724400" y="6356350"/>
            <a:ext cx="2743200" cy="365125"/>
          </a:xfrm>
        </p:spPr>
        <p:txBody>
          <a:bodyPr/>
          <a:lstStyle/>
          <a:p>
            <a:pPr algn="ctr"/>
            <a:fld id="{DEAABB4B-B7FE-4F54-9EF3-4A934A90687F}" type="slidenum">
              <a:rPr lang="en-US" sz="1200" smtClean="0">
                <a:solidFill>
                  <a:schemeClr val="tx1"/>
                </a:solidFill>
              </a:rPr>
              <a:pPr algn="ctr"/>
              <a:t>7</a:t>
            </a:fld>
            <a:endParaRPr lang="en-US" sz="12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36" y="921782"/>
            <a:ext cx="8458200" cy="630559"/>
          </a:xfrm>
        </p:spPr>
        <p:txBody>
          <a:bodyPr/>
          <a:lstStyle/>
          <a:p>
            <a:r>
              <a:rPr lang="en-US" sz="3600" b="1" dirty="0">
                <a:solidFill>
                  <a:schemeClr val="dk1"/>
                </a:solidFill>
                <a:latin typeface="Calibri"/>
                <a:ea typeface="Calibri"/>
                <a:cs typeface="Calibri"/>
                <a:sym typeface="Calibri"/>
              </a:rPr>
              <a:t>Educational Activities</a:t>
            </a:r>
            <a:endParaRPr lang="en-US" sz="3600" i="1" dirty="0"/>
          </a:p>
        </p:txBody>
      </p:sp>
      <p:sp>
        <p:nvSpPr>
          <p:cNvPr id="3" name="Content Placeholder 2"/>
          <p:cNvSpPr>
            <a:spLocks noGrp="1"/>
          </p:cNvSpPr>
          <p:nvPr>
            <p:ph idx="1"/>
          </p:nvPr>
        </p:nvSpPr>
        <p:spPr>
          <a:xfrm>
            <a:off x="1026509" y="1431292"/>
            <a:ext cx="8082316" cy="2918997"/>
          </a:xfrm>
        </p:spPr>
        <p:txBody>
          <a:bodyPr/>
          <a:lstStyle/>
          <a:p>
            <a:pPr marL="50800" indent="0">
              <a:buNone/>
            </a:pPr>
            <a:r>
              <a:rPr lang="en-GB" altLang="en-US" sz="2000" b="1" dirty="0"/>
              <a:t>Radar Boot Camp (RBC) 2024</a:t>
            </a:r>
            <a:endParaRPr lang="en-US" sz="1200" b="1" dirty="0"/>
          </a:p>
          <a:p>
            <a:r>
              <a:rPr lang="en-US" sz="1600" dirty="0"/>
              <a:t>2024 RBC to held in-person at the Hilton Denver City Center Hotel located in the heart of downtown Denver.</a:t>
            </a:r>
          </a:p>
          <a:p>
            <a:pPr lvl="1"/>
            <a:r>
              <a:rPr lang="en-US" sz="1400" dirty="0"/>
              <a:t>Organizers: Christ Richmond, Antonio DeMaio, Kristin Bing, David </a:t>
            </a:r>
            <a:r>
              <a:rPr lang="en-US" sz="1400" dirty="0" err="1"/>
              <a:t>Schvartzman</a:t>
            </a:r>
            <a:endParaRPr lang="en-US" sz="1400" dirty="0"/>
          </a:p>
          <a:p>
            <a:pPr lvl="1"/>
            <a:r>
              <a:rPr lang="en-US" sz="1400" dirty="0"/>
              <a:t>RSP support: Matt Ritchie, Francesco </a:t>
            </a:r>
            <a:r>
              <a:rPr lang="en-US" sz="1400" dirty="0" err="1"/>
              <a:t>Fioranelli</a:t>
            </a:r>
            <a:r>
              <a:rPr lang="en-US" sz="1400" dirty="0"/>
              <a:t>, </a:t>
            </a:r>
            <a:r>
              <a:rPr lang="en-US" sz="1400" dirty="0" err="1"/>
              <a:t>Stéphanie</a:t>
            </a:r>
            <a:r>
              <a:rPr lang="en-US" sz="1400" dirty="0"/>
              <a:t> </a:t>
            </a:r>
            <a:r>
              <a:rPr lang="en-US" sz="1400" dirty="0" err="1"/>
              <a:t>Bidon</a:t>
            </a:r>
            <a:r>
              <a:rPr lang="en-US" sz="1400" dirty="0"/>
              <a:t>, Justin Metcalf</a:t>
            </a:r>
            <a:endParaRPr lang="en-US" sz="1400" dirty="0">
              <a:solidFill>
                <a:srgbClr val="FF0000"/>
              </a:solidFill>
            </a:endParaRPr>
          </a:p>
          <a:p>
            <a:pPr lvl="1"/>
            <a:r>
              <a:rPr lang="en-US" sz="1400" dirty="0"/>
              <a:t>2023 Registration:</a:t>
            </a:r>
          </a:p>
          <a:p>
            <a:pPr lvl="2"/>
            <a:r>
              <a:rPr lang="en-US" sz="1200" dirty="0"/>
              <a:t>In-person: </a:t>
            </a:r>
            <a:r>
              <a:rPr lang="en-US" sz="1200" b="1" dirty="0">
                <a:solidFill>
                  <a:srgbClr val="002060"/>
                </a:solidFill>
              </a:rPr>
              <a:t>~52 enrolled (well-attended)</a:t>
            </a:r>
          </a:p>
          <a:p>
            <a:pPr lvl="1"/>
            <a:r>
              <a:rPr lang="en-US" sz="1400" dirty="0"/>
              <a:t>2024 Agenda finalized</a:t>
            </a:r>
          </a:p>
          <a:p>
            <a:pPr lvl="2"/>
            <a:r>
              <a:rPr lang="en-US" sz="1200" dirty="0"/>
              <a:t>8 lectures by noted experts on Saturday 5/4/2024 </a:t>
            </a:r>
            <a:br>
              <a:rPr lang="en-US" sz="1200" dirty="0"/>
            </a:br>
            <a:r>
              <a:rPr lang="en-US" sz="1200" dirty="0"/>
              <a:t>and Sunday 5/5/2024</a:t>
            </a:r>
          </a:p>
          <a:p>
            <a:pPr lvl="2"/>
            <a:r>
              <a:rPr lang="en-US" sz="1200" dirty="0"/>
              <a:t>Hands-on demonstrations at the end of each day</a:t>
            </a:r>
          </a:p>
          <a:p>
            <a:pPr lvl="2"/>
            <a:r>
              <a:rPr lang="en-US" sz="1200" dirty="0"/>
              <a:t>In-person: </a:t>
            </a:r>
            <a:r>
              <a:rPr lang="en-US" sz="1200" b="1" dirty="0">
                <a:solidFill>
                  <a:srgbClr val="FF0000"/>
                </a:solidFill>
              </a:rPr>
              <a:t>~106 enrolled (~100% increase </a:t>
            </a:r>
            <a:r>
              <a:rPr lang="en-US" sz="1200" b="1" dirty="0" err="1">
                <a:solidFill>
                  <a:srgbClr val="FF0000"/>
                </a:solidFill>
              </a:rPr>
              <a:t>wrt</a:t>
            </a:r>
            <a:r>
              <a:rPr lang="en-US" sz="1200" b="1" dirty="0">
                <a:solidFill>
                  <a:srgbClr val="FF0000"/>
                </a:solidFill>
              </a:rPr>
              <a:t> 2023)</a:t>
            </a:r>
          </a:p>
          <a:p>
            <a:pPr lvl="2"/>
            <a:r>
              <a:rPr lang="en-US" sz="1200" dirty="0"/>
              <a:t>Several unenrolled also attended</a:t>
            </a:r>
          </a:p>
          <a:p>
            <a:pPr lvl="2"/>
            <a:endParaRPr lang="en-US" sz="1000" dirty="0"/>
          </a:p>
        </p:txBody>
      </p:sp>
      <p:sp>
        <p:nvSpPr>
          <p:cNvPr id="4" name="Date Placeholder 3"/>
          <p:cNvSpPr>
            <a:spLocks noGrp="1"/>
          </p:cNvSpPr>
          <p:nvPr>
            <p:ph type="dt" sz="half" idx="10"/>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898989"/>
                </a:solidFill>
                <a:latin typeface="Arial"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fld id="{7A845793-AFC7-4421-A2D1-B2AF17305AAC}" type="datetime1">
              <a:rPr lang="en-US" altLang="x-none" smtClean="0"/>
              <a:pPr>
                <a:defRPr/>
              </a:pPr>
              <a:t>10/19/2024</a:t>
            </a:fld>
            <a:endParaRPr lang="en-US" altLang="x-none" dirty="0"/>
          </a:p>
        </p:txBody>
      </p:sp>
      <p:sp>
        <p:nvSpPr>
          <p:cNvPr id="5" name="Slide Number Placeholder 4"/>
          <p:cNvSpPr>
            <a:spLocks noGrp="1"/>
          </p:cNvSpPr>
          <p:nvPr>
            <p:ph type="sldNum" sz="quarter" idx="11"/>
          </p:nvPr>
        </p:nvSpPr>
        <p:spPr/>
        <p:txBody>
          <a:bodyPr/>
          <a:lstStyle/>
          <a:p>
            <a:pPr>
              <a:defRPr/>
            </a:pPr>
            <a:fld id="{E955B5A5-8309-440A-83E2-B11C0A987992}" type="slidenum">
              <a:rPr lang="en-US" altLang="x-none" smtClean="0"/>
              <a:pPr>
                <a:defRPr/>
              </a:pPr>
              <a:t>8</a:t>
            </a:fld>
            <a:endParaRPr lang="en-US" altLang="x-none" dirty="0"/>
          </a:p>
        </p:txBody>
      </p:sp>
      <p:graphicFrame>
        <p:nvGraphicFramePr>
          <p:cNvPr id="6" name="Table 5"/>
          <p:cNvGraphicFramePr>
            <a:graphicFrameLocks noGrp="1"/>
          </p:cNvGraphicFramePr>
          <p:nvPr/>
        </p:nvGraphicFramePr>
        <p:xfrm>
          <a:off x="973336" y="4834427"/>
          <a:ext cx="4653188" cy="1981200"/>
        </p:xfrm>
        <a:graphic>
          <a:graphicData uri="http://schemas.openxmlformats.org/drawingml/2006/table">
            <a:tbl>
              <a:tblPr firstRow="1" bandRow="1">
                <a:tableStyleId>{5C22544A-7EE6-4342-B048-85BDC9FD1C3A}</a:tableStyleId>
              </a:tblPr>
              <a:tblGrid>
                <a:gridCol w="2326594">
                  <a:extLst>
                    <a:ext uri="{9D8B030D-6E8A-4147-A177-3AD203B41FA5}">
                      <a16:colId xmlns:a16="http://schemas.microsoft.com/office/drawing/2014/main" val="20000"/>
                    </a:ext>
                  </a:extLst>
                </a:gridCol>
                <a:gridCol w="2326594">
                  <a:extLst>
                    <a:ext uri="{9D8B030D-6E8A-4147-A177-3AD203B41FA5}">
                      <a16:colId xmlns:a16="http://schemas.microsoft.com/office/drawing/2014/main" val="20001"/>
                    </a:ext>
                  </a:extLst>
                </a:gridCol>
              </a:tblGrid>
              <a:tr h="0">
                <a:tc gridSpan="2">
                  <a:txBody>
                    <a:bodyPr/>
                    <a:lstStyle/>
                    <a:p>
                      <a:pPr algn="ctr"/>
                      <a:r>
                        <a:rPr lang="en-US" sz="1000" b="1" dirty="0"/>
                        <a:t>Saturday, May</a:t>
                      </a:r>
                      <a:r>
                        <a:rPr lang="en-US" sz="1000" b="1" baseline="0" dirty="0"/>
                        <a:t> 4</a:t>
                      </a:r>
                      <a:r>
                        <a:rPr lang="en-US" sz="1000" b="1" dirty="0"/>
                        <a:t>,</a:t>
                      </a:r>
                      <a:r>
                        <a:rPr lang="en-US" sz="1000" b="1" baseline="0" dirty="0"/>
                        <a:t> 2024</a:t>
                      </a:r>
                      <a:endParaRPr lang="en-US" sz="1000" b="1" dirty="0"/>
                    </a:p>
                  </a:txBody>
                  <a:tcPr anchor="ctr">
                    <a:solidFill>
                      <a:srgbClr val="5F9BD5"/>
                    </a:solidFill>
                  </a:tcPr>
                </a:tc>
                <a:tc hMerge="1">
                  <a:txBody>
                    <a:bodyPr/>
                    <a:lstStyle/>
                    <a:p>
                      <a:endParaRPr lang="en-US" sz="1400" b="1" dirty="0"/>
                    </a:p>
                  </a:txBody>
                  <a:tcPr>
                    <a:solidFill>
                      <a:srgbClr val="5F9BD5"/>
                    </a:solidFill>
                  </a:tcPr>
                </a:tc>
                <a:extLst>
                  <a:ext uri="{0D108BD9-81ED-4DB2-BD59-A6C34878D82A}">
                    <a16:rowId xmlns:a16="http://schemas.microsoft.com/office/drawing/2014/main" val="10000"/>
                  </a:ext>
                </a:extLst>
              </a:tr>
              <a:tr h="0">
                <a:tc>
                  <a:txBody>
                    <a:bodyPr/>
                    <a:lstStyle/>
                    <a:p>
                      <a:pPr algn="ctr"/>
                      <a:r>
                        <a:rPr lang="en-US" sz="900" b="1" dirty="0"/>
                        <a:t>Opening Ceremony</a:t>
                      </a:r>
                    </a:p>
                  </a:txBody>
                  <a:tcPr anchor="ctr">
                    <a:solidFill>
                      <a:srgbClr val="D2DEEF"/>
                    </a:solidFill>
                  </a:tcPr>
                </a:tc>
                <a:tc>
                  <a:txBody>
                    <a:bodyPr/>
                    <a:lstStyle/>
                    <a:p>
                      <a:pPr algn="ctr"/>
                      <a:r>
                        <a:rPr lang="en-US" sz="900" b="1" dirty="0"/>
                        <a:t>Christ Richmond</a:t>
                      </a:r>
                    </a:p>
                  </a:txBody>
                  <a:tcPr anchor="ctr">
                    <a:solidFill>
                      <a:srgbClr val="D2DEEF"/>
                    </a:solidFill>
                  </a:tcPr>
                </a:tc>
                <a:extLst>
                  <a:ext uri="{0D108BD9-81ED-4DB2-BD59-A6C34878D82A}">
                    <a16:rowId xmlns:a16="http://schemas.microsoft.com/office/drawing/2014/main" val="10001"/>
                  </a:ext>
                </a:extLst>
              </a:tr>
              <a:tr h="0">
                <a:tc>
                  <a:txBody>
                    <a:bodyPr/>
                    <a:lstStyle/>
                    <a:p>
                      <a:pPr algn="ctr"/>
                      <a:r>
                        <a:rPr lang="en-US" sz="900" b="1" dirty="0"/>
                        <a:t>History of Radar</a:t>
                      </a:r>
                    </a:p>
                  </a:txBody>
                  <a:tcPr anchor="ctr">
                    <a:solidFill>
                      <a:srgbClr val="EAEFF7"/>
                    </a:solidFill>
                  </a:tcPr>
                </a:tc>
                <a:tc>
                  <a:txBody>
                    <a:bodyPr/>
                    <a:lstStyle/>
                    <a:p>
                      <a:pPr algn="ctr"/>
                      <a:r>
                        <a:rPr lang="en-US" sz="900" b="1" dirty="0"/>
                        <a:t>Alfonso Farina and Salvatore Ponte</a:t>
                      </a:r>
                    </a:p>
                  </a:txBody>
                  <a:tcPr anchor="ctr">
                    <a:solidFill>
                      <a:srgbClr val="EAEFF7"/>
                    </a:solidFill>
                  </a:tcPr>
                </a:tc>
                <a:extLst>
                  <a:ext uri="{0D108BD9-81ED-4DB2-BD59-A6C34878D82A}">
                    <a16:rowId xmlns:a16="http://schemas.microsoft.com/office/drawing/2014/main" val="10002"/>
                  </a:ext>
                </a:extLst>
              </a:tr>
              <a:tr h="0">
                <a:tc>
                  <a:txBody>
                    <a:bodyPr/>
                    <a:lstStyle/>
                    <a:p>
                      <a:pPr marL="0" algn="ctr" defTabSz="457200" rtl="0" eaLnBrk="1" latinLnBrk="0" hangingPunct="1"/>
                      <a:r>
                        <a:rPr lang="en-US" sz="900" b="1" kern="1200" dirty="0">
                          <a:solidFill>
                            <a:schemeClr val="dk1"/>
                          </a:solidFill>
                          <a:latin typeface="+mn-lt"/>
                          <a:ea typeface="+mn-ea"/>
                          <a:cs typeface="+mn-cs"/>
                        </a:rPr>
                        <a:t>Radar Range Equation</a:t>
                      </a:r>
                    </a:p>
                  </a:txBody>
                  <a:tcPr anchor="ctr">
                    <a:solidFill>
                      <a:srgbClr val="D2DEEF"/>
                    </a:solidFill>
                  </a:tcPr>
                </a:tc>
                <a:tc>
                  <a:txBody>
                    <a:bodyPr/>
                    <a:lstStyle/>
                    <a:p>
                      <a:pPr marL="0" algn="ctr" defTabSz="457200" rtl="0" eaLnBrk="1" latinLnBrk="0" hangingPunct="1"/>
                      <a:r>
                        <a:rPr lang="en-US" sz="900" b="1" kern="1200" dirty="0">
                          <a:solidFill>
                            <a:schemeClr val="dk1"/>
                          </a:solidFill>
                          <a:latin typeface="+mn-lt"/>
                          <a:ea typeface="+mn-ea"/>
                          <a:cs typeface="+mn-cs"/>
                        </a:rPr>
                        <a:t>Justin Metcalf </a:t>
                      </a:r>
                    </a:p>
                  </a:txBody>
                  <a:tcPr anchor="ctr">
                    <a:solidFill>
                      <a:srgbClr val="D2DEEF"/>
                    </a:solidFill>
                  </a:tcPr>
                </a:tc>
                <a:extLst>
                  <a:ext uri="{0D108BD9-81ED-4DB2-BD59-A6C34878D82A}">
                    <a16:rowId xmlns:a16="http://schemas.microsoft.com/office/drawing/2014/main" val="10003"/>
                  </a:ext>
                </a:extLst>
              </a:tr>
              <a:tr h="0">
                <a:tc>
                  <a:txBody>
                    <a:bodyPr/>
                    <a:lstStyle/>
                    <a:p>
                      <a:pPr marL="0" algn="ctr" defTabSz="457200" rtl="0" eaLnBrk="1" latinLnBrk="0" hangingPunct="1"/>
                      <a:r>
                        <a:rPr lang="en-US" sz="900" b="1" kern="1200" dirty="0">
                          <a:solidFill>
                            <a:schemeClr val="dk1"/>
                          </a:solidFill>
                          <a:latin typeface="+mn-lt"/>
                          <a:ea typeface="+mn-ea"/>
                          <a:cs typeface="+mn-cs"/>
                        </a:rPr>
                        <a:t>Introduction to</a:t>
                      </a:r>
                    </a:p>
                    <a:p>
                      <a:pPr marL="0" algn="ctr" defTabSz="457200" rtl="0" eaLnBrk="1" latinLnBrk="0" hangingPunct="1"/>
                      <a:r>
                        <a:rPr lang="en-US" sz="900" b="1" kern="1200" dirty="0">
                          <a:solidFill>
                            <a:schemeClr val="dk1"/>
                          </a:solidFill>
                          <a:latin typeface="+mn-lt"/>
                          <a:ea typeface="+mn-ea"/>
                          <a:cs typeface="+mn-cs"/>
                        </a:rPr>
                        <a:t>Radar Systems</a:t>
                      </a:r>
                    </a:p>
                  </a:txBody>
                  <a:tcPr anchor="ctr">
                    <a:solidFill>
                      <a:srgbClr val="EAEFF7"/>
                    </a:solidFill>
                  </a:tcPr>
                </a:tc>
                <a:tc>
                  <a:txBody>
                    <a:bodyPr/>
                    <a:lstStyle/>
                    <a:p>
                      <a:pPr marL="0" algn="ctr" defTabSz="457200" rtl="0" eaLnBrk="1" latinLnBrk="0" hangingPunct="1"/>
                      <a:r>
                        <a:rPr lang="en-US" sz="900" b="1" kern="1200" dirty="0">
                          <a:solidFill>
                            <a:schemeClr val="dk1"/>
                          </a:solidFill>
                          <a:latin typeface="+mn-lt"/>
                          <a:ea typeface="+mn-ea"/>
                          <a:cs typeface="+mn-cs"/>
                        </a:rPr>
                        <a:t>Justin Metcalf </a:t>
                      </a:r>
                    </a:p>
                  </a:txBody>
                  <a:tcPr anchor="ctr">
                    <a:solidFill>
                      <a:srgbClr val="EAEFF7"/>
                    </a:solidFill>
                  </a:tcPr>
                </a:tc>
                <a:extLst>
                  <a:ext uri="{0D108BD9-81ED-4DB2-BD59-A6C34878D82A}">
                    <a16:rowId xmlns:a16="http://schemas.microsoft.com/office/drawing/2014/main" val="10004"/>
                  </a:ext>
                </a:extLst>
              </a:tr>
              <a:tr h="0">
                <a:tc>
                  <a:txBody>
                    <a:bodyPr/>
                    <a:lstStyle/>
                    <a:p>
                      <a:pPr algn="ctr"/>
                      <a:r>
                        <a:rPr lang="en-US" sz="900" b="1" dirty="0"/>
                        <a:t>Estimation and Detection</a:t>
                      </a:r>
                    </a:p>
                  </a:txBody>
                  <a:tcPr anchor="ctr">
                    <a:solidFill>
                      <a:srgbClr val="D2DEEF"/>
                    </a:solidFill>
                  </a:tcPr>
                </a:tc>
                <a:tc>
                  <a:txBody>
                    <a:bodyPr/>
                    <a:lstStyle/>
                    <a:p>
                      <a:pPr algn="ctr"/>
                      <a:r>
                        <a:rPr lang="en-US" sz="900" b="1" dirty="0"/>
                        <a:t>Christ</a:t>
                      </a:r>
                      <a:r>
                        <a:rPr lang="en-US" sz="900" b="1" baseline="0" dirty="0"/>
                        <a:t> Richmond</a:t>
                      </a:r>
                      <a:endParaRPr lang="en-US" sz="900" b="1" dirty="0"/>
                    </a:p>
                  </a:txBody>
                  <a:tcPr anchor="ctr">
                    <a:solidFill>
                      <a:srgbClr val="D2DEEF"/>
                    </a:solidFill>
                  </a:tcPr>
                </a:tc>
                <a:extLst>
                  <a:ext uri="{0D108BD9-81ED-4DB2-BD59-A6C34878D82A}">
                    <a16:rowId xmlns:a16="http://schemas.microsoft.com/office/drawing/2014/main" val="10005"/>
                  </a:ext>
                </a:extLst>
              </a:tr>
              <a:tr h="0">
                <a:tc>
                  <a:txBody>
                    <a:bodyPr/>
                    <a:lstStyle/>
                    <a:p>
                      <a:pPr algn="ctr"/>
                      <a:r>
                        <a:rPr lang="en-US" sz="900" b="1" dirty="0"/>
                        <a:t>Array Signal </a:t>
                      </a:r>
                      <a:r>
                        <a:rPr lang="en-US" sz="900" b="1" baseline="0" dirty="0"/>
                        <a:t>Processing</a:t>
                      </a:r>
                      <a:endParaRPr lang="en-US" sz="900" b="1" dirty="0"/>
                    </a:p>
                  </a:txBody>
                  <a:tcPr anchor="ctr">
                    <a:solidFill>
                      <a:srgbClr val="EAEFF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dirty="0"/>
                        <a:t>David </a:t>
                      </a:r>
                      <a:r>
                        <a:rPr lang="en-US" sz="900" b="1" dirty="0" err="1"/>
                        <a:t>Schvartzman</a:t>
                      </a:r>
                      <a:endParaRPr lang="en-US" sz="900" b="1" baseline="0" dirty="0"/>
                    </a:p>
                  </a:txBody>
                  <a:tcPr anchor="ctr">
                    <a:solidFill>
                      <a:srgbClr val="EAEFF7"/>
                    </a:solidFill>
                  </a:tcPr>
                </a:tc>
                <a:extLst>
                  <a:ext uri="{0D108BD9-81ED-4DB2-BD59-A6C34878D82A}">
                    <a16:rowId xmlns:a16="http://schemas.microsoft.com/office/drawing/2014/main" val="10006"/>
                  </a:ext>
                </a:extLst>
              </a:tr>
              <a:tr h="0">
                <a:tc>
                  <a:txBody>
                    <a:bodyPr/>
                    <a:lstStyle/>
                    <a:p>
                      <a:pPr algn="ctr"/>
                      <a:r>
                        <a:rPr lang="en-US" sz="900" b="1" dirty="0"/>
                        <a:t>Low Cost GNU Radio Radar Demo</a:t>
                      </a:r>
                    </a:p>
                  </a:txBody>
                  <a:tcPr anchor="ctr">
                    <a:solidFill>
                      <a:srgbClr val="D2DEEF"/>
                    </a:solidFill>
                  </a:tcPr>
                </a:tc>
                <a:tc>
                  <a:txBody>
                    <a:bodyPr/>
                    <a:lstStyle/>
                    <a:p>
                      <a:pPr algn="ctr"/>
                      <a:r>
                        <a:rPr lang="en-US" sz="900" b="1" dirty="0"/>
                        <a:t>Shane </a:t>
                      </a:r>
                      <a:r>
                        <a:rPr lang="en-US" sz="900" b="1" dirty="0" err="1"/>
                        <a:t>Flandermeyer</a:t>
                      </a:r>
                      <a:endParaRPr lang="en-US" sz="900" b="1" dirty="0"/>
                    </a:p>
                  </a:txBody>
                  <a:tcPr anchor="ctr">
                    <a:solidFill>
                      <a:srgbClr val="D2DEEF"/>
                    </a:solidFill>
                  </a:tcPr>
                </a:tc>
                <a:extLst>
                  <a:ext uri="{0D108BD9-81ED-4DB2-BD59-A6C34878D82A}">
                    <a16:rowId xmlns:a16="http://schemas.microsoft.com/office/drawing/2014/main" val="10007"/>
                  </a:ext>
                </a:extLst>
              </a:tr>
            </a:tbl>
          </a:graphicData>
        </a:graphic>
      </p:graphicFrame>
      <p:graphicFrame>
        <p:nvGraphicFramePr>
          <p:cNvPr id="7" name="Table 6"/>
          <p:cNvGraphicFramePr>
            <a:graphicFrameLocks noGrp="1"/>
          </p:cNvGraphicFramePr>
          <p:nvPr/>
        </p:nvGraphicFramePr>
        <p:xfrm>
          <a:off x="5744060" y="4831496"/>
          <a:ext cx="4303830" cy="1661160"/>
        </p:xfrm>
        <a:graphic>
          <a:graphicData uri="http://schemas.openxmlformats.org/drawingml/2006/table">
            <a:tbl>
              <a:tblPr firstRow="1" bandRow="1">
                <a:tableStyleId>{5C22544A-7EE6-4342-B048-85BDC9FD1C3A}</a:tableStyleId>
              </a:tblPr>
              <a:tblGrid>
                <a:gridCol w="2151915">
                  <a:extLst>
                    <a:ext uri="{9D8B030D-6E8A-4147-A177-3AD203B41FA5}">
                      <a16:colId xmlns:a16="http://schemas.microsoft.com/office/drawing/2014/main" val="20000"/>
                    </a:ext>
                  </a:extLst>
                </a:gridCol>
                <a:gridCol w="2151915">
                  <a:extLst>
                    <a:ext uri="{9D8B030D-6E8A-4147-A177-3AD203B41FA5}">
                      <a16:colId xmlns:a16="http://schemas.microsoft.com/office/drawing/2014/main" val="20001"/>
                    </a:ext>
                  </a:extLst>
                </a:gridCol>
              </a:tblGrid>
              <a:tr h="0">
                <a:tc gridSpan="2">
                  <a:txBody>
                    <a:bodyPr/>
                    <a:lstStyle/>
                    <a:p>
                      <a:pPr algn="ctr"/>
                      <a:r>
                        <a:rPr lang="en-US" sz="1000" b="1" dirty="0"/>
                        <a:t>Sunday, May</a:t>
                      </a:r>
                      <a:r>
                        <a:rPr lang="en-US" sz="1000" b="1" baseline="0" dirty="0"/>
                        <a:t> 5</a:t>
                      </a:r>
                      <a:r>
                        <a:rPr lang="en-US" sz="1000" b="1" dirty="0"/>
                        <a:t>,</a:t>
                      </a:r>
                      <a:r>
                        <a:rPr lang="en-US" sz="1000" b="1" baseline="0" dirty="0"/>
                        <a:t> 2024</a:t>
                      </a:r>
                      <a:endParaRPr lang="en-US" sz="1000" b="1" dirty="0"/>
                    </a:p>
                  </a:txBody>
                  <a:tcPr anchor="ctr">
                    <a:solidFill>
                      <a:srgbClr val="5F9BD5"/>
                    </a:solidFill>
                  </a:tcPr>
                </a:tc>
                <a:tc hMerge="1">
                  <a:txBody>
                    <a:bodyPr/>
                    <a:lstStyle/>
                    <a:p>
                      <a:endParaRPr lang="en-US" sz="1400" b="1" dirty="0"/>
                    </a:p>
                  </a:txBody>
                  <a:tcPr>
                    <a:solidFill>
                      <a:srgbClr val="5F9BD5"/>
                    </a:solidFill>
                  </a:tcPr>
                </a:tc>
                <a:extLst>
                  <a:ext uri="{0D108BD9-81ED-4DB2-BD59-A6C34878D82A}">
                    <a16:rowId xmlns:a16="http://schemas.microsoft.com/office/drawing/2014/main" val="10000"/>
                  </a:ext>
                </a:extLst>
              </a:tr>
              <a:tr h="0">
                <a:tc>
                  <a:txBody>
                    <a:bodyPr/>
                    <a:lstStyle/>
                    <a:p>
                      <a:pPr algn="ctr"/>
                      <a:r>
                        <a:rPr lang="en-US" sz="900" b="1" dirty="0"/>
                        <a:t>Space-Time Adaptive Processing</a:t>
                      </a:r>
                    </a:p>
                  </a:txBody>
                  <a:tcPr anchor="ctr">
                    <a:solidFill>
                      <a:srgbClr val="D2DEEF"/>
                    </a:solidFill>
                  </a:tcPr>
                </a:tc>
                <a:tc>
                  <a:txBody>
                    <a:bodyPr/>
                    <a:lstStyle/>
                    <a:p>
                      <a:pPr algn="ctr"/>
                      <a:r>
                        <a:rPr lang="en-US" sz="900" b="1" dirty="0"/>
                        <a:t>Mike </a:t>
                      </a:r>
                      <a:r>
                        <a:rPr lang="en-US" sz="900" b="1" dirty="0" err="1"/>
                        <a:t>Picciolo</a:t>
                      </a:r>
                      <a:r>
                        <a:rPr lang="en-US" sz="900" b="1" dirty="0"/>
                        <a:t> and Scott Goldstein</a:t>
                      </a:r>
                    </a:p>
                  </a:txBody>
                  <a:tcPr anchor="ctr">
                    <a:solidFill>
                      <a:srgbClr val="D2DEEF"/>
                    </a:solidFill>
                  </a:tcPr>
                </a:tc>
                <a:extLst>
                  <a:ext uri="{0D108BD9-81ED-4DB2-BD59-A6C34878D82A}">
                    <a16:rowId xmlns:a16="http://schemas.microsoft.com/office/drawing/2014/main" val="10001"/>
                  </a:ext>
                </a:extLst>
              </a:tr>
              <a:tr h="218866">
                <a:tc>
                  <a:txBody>
                    <a:bodyPr/>
                    <a:lstStyle/>
                    <a:p>
                      <a:pPr algn="ctr"/>
                      <a:r>
                        <a:rPr lang="en-US" sz="900" b="1" dirty="0"/>
                        <a:t>Tracking</a:t>
                      </a:r>
                    </a:p>
                  </a:txBody>
                  <a:tcPr anchor="ctr">
                    <a:solidFill>
                      <a:srgbClr val="EAEFF7"/>
                    </a:solidFill>
                  </a:tcPr>
                </a:tc>
                <a:tc>
                  <a:txBody>
                    <a:bodyPr/>
                    <a:lstStyle/>
                    <a:p>
                      <a:pPr algn="ctr"/>
                      <a:r>
                        <a:rPr lang="en-US" sz="900" b="1" dirty="0"/>
                        <a:t>Kristine Bell</a:t>
                      </a:r>
                    </a:p>
                  </a:txBody>
                  <a:tcPr anchor="ctr">
                    <a:solidFill>
                      <a:srgbClr val="EAEFF7"/>
                    </a:solidFill>
                  </a:tcPr>
                </a:tc>
                <a:extLst>
                  <a:ext uri="{0D108BD9-81ED-4DB2-BD59-A6C34878D82A}">
                    <a16:rowId xmlns:a16="http://schemas.microsoft.com/office/drawing/2014/main" val="10002"/>
                  </a:ext>
                </a:extLst>
              </a:tr>
              <a:tr h="0">
                <a:tc>
                  <a:txBody>
                    <a:bodyPr/>
                    <a:lstStyle/>
                    <a:p>
                      <a:pPr algn="ctr"/>
                      <a:r>
                        <a:rPr lang="en-US" sz="900" b="1" dirty="0"/>
                        <a:t>Radar Imaging</a:t>
                      </a:r>
                    </a:p>
                  </a:txBody>
                  <a:tcPr anchor="ctr">
                    <a:solidFill>
                      <a:srgbClr val="D2DEEF"/>
                    </a:solidFill>
                  </a:tcPr>
                </a:tc>
                <a:tc>
                  <a:txBody>
                    <a:bodyPr/>
                    <a:lstStyle/>
                    <a:p>
                      <a:pPr algn="ctr"/>
                      <a:r>
                        <a:rPr lang="en-US" sz="900" b="1" dirty="0"/>
                        <a:t>Elisa </a:t>
                      </a:r>
                      <a:r>
                        <a:rPr lang="en-US" sz="900" b="1" dirty="0" err="1"/>
                        <a:t>Giusti</a:t>
                      </a:r>
                      <a:endParaRPr lang="en-US" sz="900" b="1" dirty="0"/>
                    </a:p>
                  </a:txBody>
                  <a:tcPr anchor="ctr">
                    <a:solidFill>
                      <a:srgbClr val="D2DEEF"/>
                    </a:solidFill>
                  </a:tcPr>
                </a:tc>
                <a:extLst>
                  <a:ext uri="{0D108BD9-81ED-4DB2-BD59-A6C34878D82A}">
                    <a16:rowId xmlns:a16="http://schemas.microsoft.com/office/drawing/2014/main" val="10003"/>
                  </a:ext>
                </a:extLst>
              </a:tr>
              <a:tr h="0">
                <a:tc>
                  <a:txBody>
                    <a:bodyPr/>
                    <a:lstStyle/>
                    <a:p>
                      <a:pPr algn="ctr"/>
                      <a:r>
                        <a:rPr lang="en-US" sz="900" b="1" dirty="0"/>
                        <a:t>Hands On Lab Exercises I: Phased Array </a:t>
                      </a:r>
                      <a:r>
                        <a:rPr lang="en-US" sz="900" b="1" dirty="0" err="1"/>
                        <a:t>Beamforming</a:t>
                      </a:r>
                      <a:endParaRPr lang="en-US" sz="900" b="1" dirty="0"/>
                    </a:p>
                  </a:txBody>
                  <a:tcPr anchor="ctr">
                    <a:solidFill>
                      <a:srgbClr val="EAEFF7"/>
                    </a:solidFill>
                  </a:tcPr>
                </a:tc>
                <a:tc>
                  <a:txBody>
                    <a:bodyPr/>
                    <a:lstStyle/>
                    <a:p>
                      <a:pPr algn="ctr"/>
                      <a:r>
                        <a:rPr lang="en-US" sz="900" b="1" dirty="0"/>
                        <a:t>Matt Ritchie</a:t>
                      </a:r>
                      <a:r>
                        <a:rPr lang="en-US" sz="900" b="1" baseline="0" dirty="0"/>
                        <a:t> and</a:t>
                      </a:r>
                      <a:r>
                        <a:rPr lang="en-US" sz="900" b="1" dirty="0"/>
                        <a:t> Jon</a:t>
                      </a:r>
                      <a:r>
                        <a:rPr lang="en-US" sz="900" b="1" baseline="0" dirty="0"/>
                        <a:t> Kraft</a:t>
                      </a:r>
                      <a:endParaRPr lang="en-US" sz="900" b="1" dirty="0"/>
                    </a:p>
                  </a:txBody>
                  <a:tcPr anchor="ctr">
                    <a:solidFill>
                      <a:srgbClr val="EAEFF7"/>
                    </a:solidFill>
                  </a:tcPr>
                </a:tc>
                <a:extLst>
                  <a:ext uri="{0D108BD9-81ED-4DB2-BD59-A6C34878D82A}">
                    <a16:rowId xmlns:a16="http://schemas.microsoft.com/office/drawing/2014/main" val="10004"/>
                  </a:ext>
                </a:extLst>
              </a:tr>
              <a:tr h="0">
                <a:tc>
                  <a:txBody>
                    <a:bodyPr/>
                    <a:lstStyle/>
                    <a:p>
                      <a:pPr algn="ctr"/>
                      <a:r>
                        <a:rPr lang="en-US" sz="900" b="1" dirty="0"/>
                        <a:t>Hands On Lab Exercises II: Radar Signal Processing</a:t>
                      </a:r>
                    </a:p>
                  </a:txBody>
                  <a:tcPr anchor="ctr">
                    <a:solidFill>
                      <a:srgbClr val="D2DEEF"/>
                    </a:solidFill>
                  </a:tcPr>
                </a:tc>
                <a:tc>
                  <a:txBody>
                    <a:bodyPr/>
                    <a:lstStyle/>
                    <a:p>
                      <a:pPr algn="ctr"/>
                      <a:r>
                        <a:rPr lang="en-US" sz="900" b="1" dirty="0"/>
                        <a:t>Matt Ritchie</a:t>
                      </a:r>
                      <a:r>
                        <a:rPr lang="en-US" sz="900" b="1" baseline="0" dirty="0"/>
                        <a:t> and</a:t>
                      </a:r>
                      <a:r>
                        <a:rPr lang="en-US" sz="900" b="1" dirty="0"/>
                        <a:t> Jon</a:t>
                      </a:r>
                      <a:r>
                        <a:rPr lang="en-US" sz="900" b="1" baseline="0" dirty="0"/>
                        <a:t> Kraft</a:t>
                      </a:r>
                      <a:endParaRPr lang="en-US" sz="900" b="1" dirty="0"/>
                    </a:p>
                  </a:txBody>
                  <a:tcPr anchor="ctr">
                    <a:solidFill>
                      <a:srgbClr val="D2DEEF"/>
                    </a:solidFill>
                  </a:tcPr>
                </a:tc>
                <a:extLst>
                  <a:ext uri="{0D108BD9-81ED-4DB2-BD59-A6C34878D82A}">
                    <a16:rowId xmlns:a16="http://schemas.microsoft.com/office/drawing/2014/main" val="10005"/>
                  </a:ext>
                </a:extLst>
              </a:tr>
            </a:tbl>
          </a:graphicData>
        </a:graphic>
      </p:graphicFrame>
      <p:pic>
        <p:nvPicPr>
          <p:cNvPr id="10" name="Picture 9">
            <a:extLst>
              <a:ext uri="{FF2B5EF4-FFF2-40B4-BE49-F238E27FC236}">
                <a16:creationId xmlns:a16="http://schemas.microsoft.com/office/drawing/2014/main" id="{03A20EB6-9ACF-C431-5195-A3C8C69248C9}"/>
              </a:ext>
            </a:extLst>
          </p:cNvPr>
          <p:cNvPicPr>
            <a:picLocks noChangeAspect="1"/>
          </p:cNvPicPr>
          <p:nvPr/>
        </p:nvPicPr>
        <p:blipFill>
          <a:blip r:embed="rId2"/>
          <a:stretch>
            <a:fillRect/>
          </a:stretch>
        </p:blipFill>
        <p:spPr>
          <a:xfrm>
            <a:off x="7951534" y="2492516"/>
            <a:ext cx="2554355" cy="1915766"/>
          </a:xfrm>
          <a:prstGeom prst="rect">
            <a:avLst/>
          </a:prstGeom>
          <a:ln>
            <a:noFill/>
          </a:ln>
          <a:effectLst>
            <a:softEdge rad="112500"/>
          </a:effectLst>
        </p:spPr>
      </p:pic>
      <p:sp>
        <p:nvSpPr>
          <p:cNvPr id="8" name="Google Shape;113;p5">
            <a:extLst>
              <a:ext uri="{FF2B5EF4-FFF2-40B4-BE49-F238E27FC236}">
                <a16:creationId xmlns:a16="http://schemas.microsoft.com/office/drawing/2014/main" id="{0BF338F7-3C8F-6908-5F5B-00471D037E81}"/>
              </a:ext>
            </a:extLst>
          </p:cNvPr>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Tree>
    <p:extLst>
      <p:ext uri="{BB962C8B-B14F-4D97-AF65-F5344CB8AC3E}">
        <p14:creationId xmlns:p14="http://schemas.microsoft.com/office/powerpoint/2010/main" val="136635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5C597-5E22-9DC7-C4D1-240AF77F67D6}"/>
              </a:ext>
            </a:extLst>
          </p:cNvPr>
          <p:cNvSpPr>
            <a:spLocks noGrp="1"/>
          </p:cNvSpPr>
          <p:nvPr>
            <p:ph type="title"/>
          </p:nvPr>
        </p:nvSpPr>
        <p:spPr>
          <a:xfrm>
            <a:off x="1571812" y="917873"/>
            <a:ext cx="9472448" cy="642730"/>
          </a:xfrm>
        </p:spPr>
        <p:txBody>
          <a:bodyPr/>
          <a:lstStyle/>
          <a:p>
            <a:r>
              <a:rPr lang="en-GB" altLang="en-US" dirty="0"/>
              <a:t>Radar Boot Camp (RBC) 2024 </a:t>
            </a:r>
            <a:r>
              <a:rPr lang="en-GB" altLang="en-US" sz="1800" i="1" dirty="0"/>
              <a:t>(continued)</a:t>
            </a:r>
            <a:endParaRPr lang="en-US" dirty="0"/>
          </a:p>
        </p:txBody>
      </p:sp>
      <p:pic>
        <p:nvPicPr>
          <p:cNvPr id="9" name="Picture 8" descr="A screenshot of a group of people&#10;&#10;Description automatically generated">
            <a:extLst>
              <a:ext uri="{FF2B5EF4-FFF2-40B4-BE49-F238E27FC236}">
                <a16:creationId xmlns:a16="http://schemas.microsoft.com/office/drawing/2014/main" id="{E3DE6021-4F6A-FCD9-A975-5F23DBA27994}"/>
              </a:ext>
            </a:extLst>
          </p:cNvPr>
          <p:cNvPicPr>
            <a:picLocks noChangeAspect="1"/>
          </p:cNvPicPr>
          <p:nvPr/>
        </p:nvPicPr>
        <p:blipFill>
          <a:blip r:embed="rId2"/>
          <a:stretch>
            <a:fillRect/>
          </a:stretch>
        </p:blipFill>
        <p:spPr>
          <a:xfrm>
            <a:off x="1732301" y="1864647"/>
            <a:ext cx="2326177" cy="5026595"/>
          </a:xfrm>
          <a:prstGeom prst="rect">
            <a:avLst/>
          </a:prstGeom>
        </p:spPr>
      </p:pic>
      <p:pic>
        <p:nvPicPr>
          <p:cNvPr id="13" name="Picture 12" descr="A group of people sitting in chairs in a room&#10;&#10;Description automatically generated">
            <a:extLst>
              <a:ext uri="{FF2B5EF4-FFF2-40B4-BE49-F238E27FC236}">
                <a16:creationId xmlns:a16="http://schemas.microsoft.com/office/drawing/2014/main" id="{E36EC419-0A39-44DF-768F-06DBFB19E122}"/>
              </a:ext>
            </a:extLst>
          </p:cNvPr>
          <p:cNvPicPr>
            <a:picLocks noChangeAspect="1"/>
          </p:cNvPicPr>
          <p:nvPr/>
        </p:nvPicPr>
        <p:blipFill>
          <a:blip r:embed="rId3"/>
          <a:stretch>
            <a:fillRect/>
          </a:stretch>
        </p:blipFill>
        <p:spPr>
          <a:xfrm>
            <a:off x="4187688" y="1792928"/>
            <a:ext cx="3737113" cy="2802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descr="A group of men standing around a table&#10;&#10;Description automatically generated">
            <a:extLst>
              <a:ext uri="{FF2B5EF4-FFF2-40B4-BE49-F238E27FC236}">
                <a16:creationId xmlns:a16="http://schemas.microsoft.com/office/drawing/2014/main" id="{09CAA3AA-0F6C-0F5C-AA5C-3D9013FB131A}"/>
              </a:ext>
            </a:extLst>
          </p:cNvPr>
          <p:cNvPicPr>
            <a:picLocks noChangeAspect="1"/>
          </p:cNvPicPr>
          <p:nvPr/>
        </p:nvPicPr>
        <p:blipFill>
          <a:blip r:embed="rId4"/>
          <a:stretch>
            <a:fillRect/>
          </a:stretch>
        </p:blipFill>
        <p:spPr>
          <a:xfrm>
            <a:off x="8364607" y="3416320"/>
            <a:ext cx="211455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A person standing in front of a large screen&#10;&#10;Description automatically generated">
            <a:extLst>
              <a:ext uri="{FF2B5EF4-FFF2-40B4-BE49-F238E27FC236}">
                <a16:creationId xmlns:a16="http://schemas.microsoft.com/office/drawing/2014/main" id="{FF0A7C17-468D-5E18-E007-F4AD6C81B7D2}"/>
              </a:ext>
            </a:extLst>
          </p:cNvPr>
          <p:cNvPicPr>
            <a:picLocks noChangeAspect="1"/>
          </p:cNvPicPr>
          <p:nvPr/>
        </p:nvPicPr>
        <p:blipFill>
          <a:blip r:embed="rId5"/>
          <a:stretch>
            <a:fillRect/>
          </a:stretch>
        </p:blipFill>
        <p:spPr>
          <a:xfrm>
            <a:off x="7616685" y="1795413"/>
            <a:ext cx="2965174" cy="2223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A group of people sitting at a table&#10;&#10;Description automatically generated">
            <a:extLst>
              <a:ext uri="{FF2B5EF4-FFF2-40B4-BE49-F238E27FC236}">
                <a16:creationId xmlns:a16="http://schemas.microsoft.com/office/drawing/2014/main" id="{34428581-BBE6-0FFC-62DD-3CB66CBCBAC3}"/>
              </a:ext>
            </a:extLst>
          </p:cNvPr>
          <p:cNvPicPr>
            <a:picLocks noChangeAspect="1"/>
          </p:cNvPicPr>
          <p:nvPr/>
        </p:nvPicPr>
        <p:blipFill>
          <a:blip r:embed="rId6"/>
          <a:stretch>
            <a:fillRect/>
          </a:stretch>
        </p:blipFill>
        <p:spPr>
          <a:xfrm>
            <a:off x="4704522" y="4416861"/>
            <a:ext cx="3001616" cy="2251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B1FB7239-1070-B758-462F-F6BEEE8C2616}"/>
              </a:ext>
            </a:extLst>
          </p:cNvPr>
          <p:cNvSpPr>
            <a:spLocks noGrp="1"/>
          </p:cNvSpPr>
          <p:nvPr>
            <p:ph idx="1"/>
          </p:nvPr>
        </p:nvSpPr>
        <p:spPr>
          <a:xfrm>
            <a:off x="1543878" y="1638873"/>
            <a:ext cx="2683566" cy="374375"/>
          </a:xfrm>
          <a:solidFill>
            <a:srgbClr val="FFF0A8"/>
          </a:solidFill>
        </p:spPr>
        <p:txBody>
          <a:bodyPr/>
          <a:lstStyle/>
          <a:p>
            <a:r>
              <a:rPr lang="en-US" sz="1600" dirty="0"/>
              <a:t>RBC Speakers 2024:</a:t>
            </a:r>
          </a:p>
        </p:txBody>
      </p:sp>
      <p:sp>
        <p:nvSpPr>
          <p:cNvPr id="18" name="Content Placeholder 2">
            <a:extLst>
              <a:ext uri="{FF2B5EF4-FFF2-40B4-BE49-F238E27FC236}">
                <a16:creationId xmlns:a16="http://schemas.microsoft.com/office/drawing/2014/main" id="{D7D5B9AA-0F5A-DA7E-FCB4-89C6A070FD8B}"/>
              </a:ext>
            </a:extLst>
          </p:cNvPr>
          <p:cNvSpPr txBox="1">
            <a:spLocks/>
          </p:cNvSpPr>
          <p:nvPr/>
        </p:nvSpPr>
        <p:spPr bwMode="auto">
          <a:xfrm>
            <a:off x="6308036" y="1638873"/>
            <a:ext cx="2600738" cy="374375"/>
          </a:xfrm>
          <a:prstGeom prst="rect">
            <a:avLst/>
          </a:prstGeom>
          <a:solidFill>
            <a:srgbClr val="FFF0A8"/>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80000"/>
              <a:buBlip>
                <a:blip r:embed="rId7"/>
              </a:buBlip>
              <a:defRPr sz="28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595959"/>
              </a:buClr>
              <a:buFont typeface="Wingdings" panose="05000000000000000000" pitchFamily="2" charset="2"/>
              <a:buChar char="§"/>
              <a:defRPr sz="2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595959"/>
              </a:buClr>
              <a:buFont typeface="Wingdings" panose="05000000000000000000" pitchFamily="2" charset="2"/>
              <a:buChar char="§"/>
              <a:defRPr sz="20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a:lstStyle>
          <a:p>
            <a:r>
              <a:rPr lang="en-US" sz="1600" dirty="0"/>
              <a:t>RBC Snippets 2024</a:t>
            </a:r>
          </a:p>
        </p:txBody>
      </p:sp>
      <p:sp>
        <p:nvSpPr>
          <p:cNvPr id="4" name="Google Shape;113;p5">
            <a:extLst>
              <a:ext uri="{FF2B5EF4-FFF2-40B4-BE49-F238E27FC236}">
                <a16:creationId xmlns:a16="http://schemas.microsoft.com/office/drawing/2014/main" id="{163E4503-E0F6-52E6-E0F5-6DCCD891BE3B}"/>
              </a:ext>
            </a:extLst>
          </p:cNvPr>
          <p:cNvSpPr/>
          <p:nvPr/>
        </p:nvSpPr>
        <p:spPr>
          <a:xfrm>
            <a:off x="754685" y="72085"/>
            <a:ext cx="8983291" cy="553336"/>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400"/>
              <a:buFont typeface="Calibri"/>
              <a:buNone/>
            </a:pPr>
            <a:r>
              <a:rPr lang="en-GB" sz="3400" b="1" i="0" dirty="0">
                <a:solidFill>
                  <a:schemeClr val="lt1"/>
                </a:solidFill>
                <a:latin typeface="Calibri"/>
                <a:ea typeface="Calibri"/>
                <a:cs typeface="Calibri"/>
                <a:sym typeface="Calibri"/>
              </a:rPr>
              <a:t>RSP 2024 EOY Report</a:t>
            </a:r>
          </a:p>
        </p:txBody>
      </p:sp>
    </p:spTree>
    <p:extLst>
      <p:ext uri="{BB962C8B-B14F-4D97-AF65-F5344CB8AC3E}">
        <p14:creationId xmlns:p14="http://schemas.microsoft.com/office/powerpoint/2010/main" val="2893965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5942</TotalTime>
  <Words>1848</Words>
  <Application>Microsoft Office PowerPoint</Application>
  <PresentationFormat>Widescreen</PresentationFormat>
  <Paragraphs>238</Paragraphs>
  <Slides>17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 Narrow</vt:lpstr>
      <vt:lpstr>Arial</vt:lpstr>
      <vt:lpstr>Calibri</vt:lpstr>
      <vt:lpstr>Courier New</vt:lpstr>
      <vt:lpstr>LucidaGrande</vt:lpstr>
      <vt:lpstr>Merriweather Sans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Educational Activities</vt:lpstr>
      <vt:lpstr>Radar Boot Camp (RBC) 2024 (continued)</vt:lpstr>
      <vt:lpstr>Educational Activities</vt:lpstr>
      <vt:lpstr>Educational Activities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Roberto Sabatini</cp:lastModifiedBy>
  <cp:revision>137</cp:revision>
  <dcterms:created xsi:type="dcterms:W3CDTF">2020-06-23T20:53:44Z</dcterms:created>
  <dcterms:modified xsi:type="dcterms:W3CDTF">2024-10-18T20:10:00Z</dcterms:modified>
</cp:coreProperties>
</file>