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5" r:id="rId3"/>
  </p:sldMasterIdLst>
  <p:notesMasterIdLst>
    <p:notesMasterId r:id="rId12"/>
  </p:notesMasterIdLst>
  <p:sldIdLst>
    <p:sldId id="271" r:id="rId4"/>
    <p:sldId id="257" r:id="rId5"/>
    <p:sldId id="258" r:id="rId6"/>
    <p:sldId id="277" r:id="rId7"/>
    <p:sldId id="261" r:id="rId8"/>
    <p:sldId id="268" r:id="rId9"/>
    <p:sldId id="265" r:id="rId10"/>
    <p:sldId id="263" r:id="rId11"/>
  </p:sldIdLst>
  <p:sldSz cx="18288000" cy="10287000"/>
  <p:notesSz cx="6858000" cy="9144000"/>
  <p:embeddedFontLst>
    <p:embeddedFont>
      <p:font typeface="Aileron Regular" panose="020B0604020202020204" charset="0"/>
      <p:regular r:id="rId13"/>
    </p:embeddedFont>
    <p:embeddedFont>
      <p:font typeface="Aileron Regular Bold" panose="020B0604020202020204" charset="0"/>
      <p:regular r:id="rId14"/>
      <p:bold r:id="rId15"/>
    </p:embeddedFont>
    <p:embeddedFont>
      <p:font typeface="Poppins" panose="00000500000000000000" pitchFamily="2" charset="0"/>
      <p:regular r:id="rId16"/>
      <p:bold r:id="rId17"/>
      <p:italic r:id="rId18"/>
      <p:boldItalic r:id="rId19"/>
    </p:embeddedFont>
    <p:embeddedFont>
      <p:font typeface="Poppins Bold" panose="00000800000000000000" charset="0"/>
      <p:regular r:id="rId20"/>
      <p:bold r:id="rId21"/>
    </p:embeddedFont>
    <p:embeddedFont>
      <p:font typeface="Poppins ExtraBold" panose="00000900000000000000" pitchFamily="2" charset="0"/>
      <p:regular r:id="rId22"/>
      <p:bold r:id="rId23"/>
      <p:italic r:id="rId24"/>
      <p:boldItalic r:id="rId25"/>
    </p:embeddedFont>
    <p:embeddedFont>
      <p:font typeface="Poppins Italics" panose="020B0604020202020204" charset="0"/>
      <p:regular r:id="rId26"/>
      <p:italic r:id="rId27"/>
    </p:embeddedFont>
    <p:embeddedFont>
      <p:font typeface="Poppins Light" panose="00000400000000000000" pitchFamily="2" charset="0"/>
      <p:regular r:id="rId28"/>
      <p:italic r:id="rId29"/>
    </p:embeddedFont>
    <p:embeddedFont>
      <p:font typeface="Poppins Medium" panose="00000600000000000000" pitchFamily="2" charset="0"/>
      <p:regular r:id="rId30"/>
      <p:italic r:id="rId31"/>
    </p:embeddedFont>
    <p:embeddedFont>
      <p:font typeface="Poppins Medium Bold" panose="020B0604020202020204" charset="0"/>
      <p:regular r:id="rId32"/>
      <p:bold r:id="rId33"/>
    </p:embeddedFont>
    <p:embeddedFont>
      <p:font typeface="Roboto Slab" pitchFamily="2"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44F"/>
    <a:srgbClr val="0066A5"/>
    <a:srgbClr val="808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3410" autoAdjust="0"/>
  </p:normalViewPr>
  <p:slideViewPr>
    <p:cSldViewPr>
      <p:cViewPr varScale="1">
        <p:scale>
          <a:sx n="72" d="100"/>
          <a:sy n="72" d="100"/>
        </p:scale>
        <p:origin x="84" y="7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ableStyles" Target="tableStyles.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5EDE0-99F2-B342-A118-0929B1987BD2}"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6B452-858F-4E42-85B0-AA03FF82455D}" type="slidenum">
              <a:rPr lang="en-US" smtClean="0"/>
              <a:t>‹#›</a:t>
            </a:fld>
            <a:endParaRPr lang="en-US"/>
          </a:p>
        </p:txBody>
      </p:sp>
    </p:spTree>
    <p:extLst>
      <p:ext uri="{BB962C8B-B14F-4D97-AF65-F5344CB8AC3E}">
        <p14:creationId xmlns:p14="http://schemas.microsoft.com/office/powerpoint/2010/main" val="205937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Conferences: </a:t>
            </a:r>
            <a:r>
              <a:rPr lang="en-US" sz="1200" spc="-25" dirty="0">
                <a:solidFill>
                  <a:srgbClr val="FFFFFF"/>
                </a:solidFill>
                <a:latin typeface="Poppins"/>
              </a:rPr>
              <a:t>AESS financially and technically sponsors and co-sponsors over 30 conferences. Members are encouraged to submit papers, attend the conference, and network with your colleagues.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a:solidFill>
                  <a:srgbClr val="F9C44F"/>
                </a:solidFill>
                <a:latin typeface="Poppins"/>
              </a:rPr>
              <a:t>Publications: </a:t>
            </a:r>
            <a:r>
              <a:rPr lang="en-US" sz="1200" dirty="0">
                <a:latin typeface="Poppins"/>
              </a:rPr>
              <a:t>AESS sponsors and co-sponsors publications that provide differing levels of technology, invention and information to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Poppins Medium Bold"/>
              </a:rPr>
              <a:t>Technical Panels and Community: </a:t>
            </a:r>
            <a:r>
              <a:rPr lang="en-US" sz="1200" dirty="0">
                <a:solidFill>
                  <a:srgbClr val="FFFFFF"/>
                </a:solidFill>
                <a:latin typeface="Poppins"/>
              </a:rPr>
              <a:t>The creation of IEEE Standards, support of IEEE Conferences, and building a technical community are a primary responsibilities of the 6 AESS technical panels.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Poppins Medium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a:rPr>
              <a:t>Member Services: </a:t>
            </a:r>
            <a:r>
              <a:rPr lang="en-US" sz="1200" dirty="0">
                <a:solidFill>
                  <a:srgbClr val="000000"/>
                </a:solidFill>
                <a:latin typeface="Poppins"/>
              </a:rPr>
              <a:t>AESS has over 7,000 members and more than 180 chapters worldwide with programs like our Mentoring, Students, and Young Professionals to increase engagement and membership.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a:rPr>
              <a:t>Education: </a:t>
            </a:r>
            <a:r>
              <a:rPr lang="en-US" sz="1200" spc="-25" dirty="0">
                <a:solidFill>
                  <a:srgbClr val="FFFFFF"/>
                </a:solidFill>
                <a:latin typeface="Poppins"/>
              </a:rPr>
              <a:t>Provide technical content in-person and online to our members through the Distinguished Lecturers Program and Short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5" dirty="0">
              <a:solidFill>
                <a:srgbClr val="FFFFFF"/>
              </a:solidFill>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a:solidFill>
                  <a:srgbClr val="FFFFFF"/>
                </a:solidFill>
                <a:latin typeface="Poppins"/>
              </a:rPr>
              <a:t>Awards: AESS has 18 awards recognizing our members for their contributions to publications, conferences, and technical achievements and two scholarships for undergraduate and graduate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5" dirty="0">
              <a:solidFill>
                <a:srgbClr val="FFFFFF"/>
              </a:solidFill>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a:endParaRPr>
          </a:p>
        </p:txBody>
      </p:sp>
      <p:sp>
        <p:nvSpPr>
          <p:cNvPr id="4" name="Slide Number Placeholder 3"/>
          <p:cNvSpPr>
            <a:spLocks noGrp="1"/>
          </p:cNvSpPr>
          <p:nvPr>
            <p:ph type="sldNum" sz="quarter" idx="5"/>
          </p:nvPr>
        </p:nvSpPr>
        <p:spPr/>
        <p:txBody>
          <a:bodyPr/>
          <a:lstStyle/>
          <a:p>
            <a:fld id="{03F6B452-858F-4E42-85B0-AA03FF82455D}" type="slidenum">
              <a:rPr lang="en-US" smtClean="0"/>
              <a:t>3</a:t>
            </a:fld>
            <a:endParaRPr lang="en-US"/>
          </a:p>
        </p:txBody>
      </p:sp>
    </p:spTree>
    <p:extLst>
      <p:ext uri="{BB962C8B-B14F-4D97-AF65-F5344CB8AC3E}">
        <p14:creationId xmlns:p14="http://schemas.microsoft.com/office/powerpoint/2010/main" val="60107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855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6B452-858F-4E42-85B0-AA03FF82455D}" type="slidenum">
              <a:rPr lang="en-US" smtClean="0"/>
              <a:t>7</a:t>
            </a:fld>
            <a:endParaRPr lang="en-US"/>
          </a:p>
        </p:txBody>
      </p:sp>
    </p:spTree>
    <p:extLst>
      <p:ext uri="{BB962C8B-B14F-4D97-AF65-F5344CB8AC3E}">
        <p14:creationId xmlns:p14="http://schemas.microsoft.com/office/powerpoint/2010/main" val="68274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F6B452-858F-4E42-85B0-AA03FF82455D}" type="slidenum">
              <a:rPr lang="en-US" smtClean="0"/>
              <a:t>8</a:t>
            </a:fld>
            <a:endParaRPr lang="en-US"/>
          </a:p>
        </p:txBody>
      </p:sp>
    </p:spTree>
    <p:extLst>
      <p:ext uri="{BB962C8B-B14F-4D97-AF65-F5344CB8AC3E}">
        <p14:creationId xmlns:p14="http://schemas.microsoft.com/office/powerpoint/2010/main" val="206438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AA03-6597-BEE5-68D9-3125F1BA5446}"/>
              </a:ext>
            </a:extLst>
          </p:cNvPr>
          <p:cNvSpPr>
            <a:spLocks noGrp="1"/>
          </p:cNvSpPr>
          <p:nvPr>
            <p:ph type="ctrTitle"/>
          </p:nvPr>
        </p:nvSpPr>
        <p:spPr>
          <a:xfrm>
            <a:off x="2286000" y="1684338"/>
            <a:ext cx="13716000" cy="3581400"/>
          </a:xfrm>
        </p:spPr>
        <p:txBody>
          <a:bodyPr anchor="b"/>
          <a:lstStyle>
            <a:lvl1pPr algn="ctr">
              <a:defRPr sz="6000">
                <a:latin typeface=""/>
              </a:defRPr>
            </a:lvl1pPr>
          </a:lstStyle>
          <a:p>
            <a:r>
              <a:rPr lang="en-US" dirty="0"/>
              <a:t>Click to edit Master title style</a:t>
            </a:r>
          </a:p>
        </p:txBody>
      </p:sp>
      <p:sp>
        <p:nvSpPr>
          <p:cNvPr id="3" name="Subtitle 2">
            <a:extLst>
              <a:ext uri="{FF2B5EF4-FFF2-40B4-BE49-F238E27FC236}">
                <a16:creationId xmlns:a16="http://schemas.microsoft.com/office/drawing/2014/main" id="{A8DA4712-E032-ACBF-BDAB-3A6B17DEAA3C}"/>
              </a:ext>
            </a:extLst>
          </p:cNvPr>
          <p:cNvSpPr>
            <a:spLocks noGrp="1"/>
          </p:cNvSpPr>
          <p:nvPr>
            <p:ph type="subTitle" idx="1"/>
          </p:nvPr>
        </p:nvSpPr>
        <p:spPr>
          <a:xfrm>
            <a:off x="2286000" y="5403850"/>
            <a:ext cx="13716000" cy="2482850"/>
          </a:xfrm>
        </p:spPr>
        <p:txBody>
          <a:bodyPr/>
          <a:lstStyle>
            <a:lvl1pPr marL="0" indent="0" algn="ctr">
              <a:buNone/>
              <a:defRPr sz="2400">
                <a:latin typefac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7236F95-5325-B174-C3FD-F0A8DA4AFC44}"/>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5" name="Footer Placeholder 4">
            <a:extLst>
              <a:ext uri="{FF2B5EF4-FFF2-40B4-BE49-F238E27FC236}">
                <a16:creationId xmlns:a16="http://schemas.microsoft.com/office/drawing/2014/main" id="{93BFD972-1385-B5F1-D16F-6C0A64E51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FF1F8-1A4C-4A45-4527-5F578B74D413}"/>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375657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9929-49D6-C290-AAB6-21C87BCC1847}"/>
              </a:ext>
            </a:extLst>
          </p:cNvPr>
          <p:cNvSpPr>
            <a:spLocks noGrp="1"/>
          </p:cNvSpPr>
          <p:nvPr>
            <p:ph type="title"/>
          </p:nvPr>
        </p:nvSpPr>
        <p:spPr/>
        <p:txBody>
          <a:bodyPr/>
          <a:lstStyle>
            <a:lvl1pPr>
              <a:defRPr>
                <a:solidFill>
                  <a:srgbClr val="0066A5"/>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79756854-B301-3A98-E057-DEE2091095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53FFB-F19C-B8EF-E7F5-C3C9790F3064}"/>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5" name="Footer Placeholder 4">
            <a:extLst>
              <a:ext uri="{FF2B5EF4-FFF2-40B4-BE49-F238E27FC236}">
                <a16:creationId xmlns:a16="http://schemas.microsoft.com/office/drawing/2014/main" id="{81123E39-9D14-379A-C2D4-C418EB817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DF6A7-CB5A-8332-A474-3DE90218468B}"/>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387015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C296C-59CC-CD51-5B7A-09CC796B75A7}"/>
              </a:ext>
            </a:extLst>
          </p:cNvPr>
          <p:cNvSpPr>
            <a:spLocks noGrp="1"/>
          </p:cNvSpPr>
          <p:nvPr>
            <p:ph type="title" orient="vert"/>
          </p:nvPr>
        </p:nvSpPr>
        <p:spPr>
          <a:xfrm>
            <a:off x="13087350" y="547688"/>
            <a:ext cx="3943350" cy="8718550"/>
          </a:xfrm>
        </p:spPr>
        <p:txBody>
          <a:bodyPr vert="eaVert"/>
          <a:lstStyle>
            <a:lvl1pPr>
              <a:defRPr>
                <a:solidFill>
                  <a:srgbClr val="0066A5"/>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FAE89114-6B5C-5487-9F03-2089845B5207}"/>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75A87-9B35-8B1F-0719-9132401C5CCC}"/>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5" name="Footer Placeholder 4">
            <a:extLst>
              <a:ext uri="{FF2B5EF4-FFF2-40B4-BE49-F238E27FC236}">
                <a16:creationId xmlns:a16="http://schemas.microsoft.com/office/drawing/2014/main" id="{02248F62-D099-A8E0-FF8C-B604B8CFC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8A932-C8D6-AF88-E049-94F8FB9E7F35}"/>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1670421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DE26-22DF-3959-08F7-DDA65337D803}"/>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F4A4F1-BE20-19E9-B9EC-C86F83497A7B}"/>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F23E5C-BA93-6A4B-35D2-9F555A78F3F2}"/>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EC6AB47E-1E4B-8FE2-CA6A-843237C6A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BE3A8-A2A4-9388-F2DF-9C1162D44757}"/>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1423678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47C2-D27C-D6E8-9ACC-FC0BC021A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C3153-9BC6-3445-09B1-BFFB96DE1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CCC11-FA89-E24D-A7E3-5731B3A1FED5}"/>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6CA6AF9F-BC8A-4730-FF84-78A4908B5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2EF48-8880-63DF-4EFE-BF66681EB83B}"/>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2141120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325C-114D-9FF5-4E3D-A21E2ABC990F}"/>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63DBF1-FC50-769D-42D7-5003F20E495F}"/>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050B0-C0C9-0AFB-4238-F4F3010D9F23}"/>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76C68C37-52E2-8214-F5E0-364C2B886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9163D-A0D0-A3AA-6D40-9A04D053B55C}"/>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6899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7332-F9B2-D49B-BB7C-8ECF554E1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2217D-F5E2-5095-711F-EFF378A10B0A}"/>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D6FF6F-0CF6-DB16-37F7-33AB9AD88A00}"/>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40B4CB-997F-B11E-ECF5-26B6949EDE21}"/>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6" name="Footer Placeholder 5">
            <a:extLst>
              <a:ext uri="{FF2B5EF4-FFF2-40B4-BE49-F238E27FC236}">
                <a16:creationId xmlns:a16="http://schemas.microsoft.com/office/drawing/2014/main" id="{E9FD4B04-185B-3A00-3E93-5D403A77B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64E66-7B19-8D6D-44CD-646A34EB63A5}"/>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93532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FF73-0B42-7AB1-008F-CC6D4B365AA9}"/>
              </a:ext>
            </a:extLst>
          </p:cNvPr>
          <p:cNvSpPr>
            <a:spLocks noGrp="1"/>
          </p:cNvSpPr>
          <p:nvPr>
            <p:ph type="title"/>
          </p:nvPr>
        </p:nvSpPr>
        <p:spPr>
          <a:xfrm>
            <a:off x="1260475" y="547688"/>
            <a:ext cx="15773400" cy="19891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FBB354-A7C0-59A1-AC0E-1A8CC0FBA61F}"/>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52115-CCE9-1DF0-6782-C1275B50EE24}"/>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2B39F2-1462-23C6-5A60-D28435A6776E}"/>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5EDD74-BC72-3134-8397-7524E6BEC394}"/>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C3E2A-7159-D35D-4BF1-21A007804A92}"/>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8" name="Footer Placeholder 7">
            <a:extLst>
              <a:ext uri="{FF2B5EF4-FFF2-40B4-BE49-F238E27FC236}">
                <a16:creationId xmlns:a16="http://schemas.microsoft.com/office/drawing/2014/main" id="{3A867B7D-8CA1-34F9-1A97-586D48E513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30C8A5-1EE2-89F5-09F5-6B933F13664F}"/>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299558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D299-1A18-3BE6-F093-7D099D29CC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71BB82-DFDD-4787-4028-911AFEF278BB}"/>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4" name="Footer Placeholder 3">
            <a:extLst>
              <a:ext uri="{FF2B5EF4-FFF2-40B4-BE49-F238E27FC236}">
                <a16:creationId xmlns:a16="http://schemas.microsoft.com/office/drawing/2014/main" id="{3FA4E445-A3DE-19A4-F1BC-9587E36E80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D9A6B3-306D-B55B-AA6A-5203B135EF78}"/>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3392433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C259D4-6619-91EC-F49D-ADB2FB54121E}"/>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3" name="Footer Placeholder 2">
            <a:extLst>
              <a:ext uri="{FF2B5EF4-FFF2-40B4-BE49-F238E27FC236}">
                <a16:creationId xmlns:a16="http://schemas.microsoft.com/office/drawing/2014/main" id="{9461D388-4DF2-6475-5E1F-B7A4C394D0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E2F0A3-AAEE-98B4-CEB1-21398A03FD36}"/>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3067465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1029-6431-208A-4529-81D5B0F0AFFB}"/>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C8A915-D35F-CA73-4AD9-0C1BCBE48C47}"/>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C6807-3912-641E-C40C-54DC305DB9F0}"/>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C8F5A-3A92-A674-94EC-F7622CE773DD}"/>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6" name="Footer Placeholder 5">
            <a:extLst>
              <a:ext uri="{FF2B5EF4-FFF2-40B4-BE49-F238E27FC236}">
                <a16:creationId xmlns:a16="http://schemas.microsoft.com/office/drawing/2014/main" id="{4CB91887-9F5F-C26B-36A4-35FB21AE9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3693E-E529-FE4D-CD1B-70A6109AC128}"/>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174162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7C23-D132-3DE2-925A-EA3504A279D0}"/>
              </a:ext>
            </a:extLst>
          </p:cNvPr>
          <p:cNvSpPr>
            <a:spLocks noGrp="1"/>
          </p:cNvSpPr>
          <p:nvPr>
            <p:ph type="title"/>
          </p:nvPr>
        </p:nvSpPr>
        <p:spPr>
          <a:xfrm>
            <a:off x="1257300" y="547689"/>
            <a:ext cx="15773400" cy="1090612"/>
          </a:xfrm>
        </p:spPr>
        <p:txBody>
          <a:bodyPr/>
          <a:lstStyle>
            <a:lvl1pPr>
              <a:defRPr>
                <a:solidFill>
                  <a:srgbClr val="0066A5"/>
                </a:solidFill>
                <a:latin typeface=""/>
              </a:defRPr>
            </a:lvl1pPr>
          </a:lstStyle>
          <a:p>
            <a:r>
              <a:rPr lang="en-US" dirty="0"/>
              <a:t>Click to edit Master title style</a:t>
            </a:r>
          </a:p>
        </p:txBody>
      </p:sp>
      <p:sp>
        <p:nvSpPr>
          <p:cNvPr id="3" name="Content Placeholder 2">
            <a:extLst>
              <a:ext uri="{FF2B5EF4-FFF2-40B4-BE49-F238E27FC236}">
                <a16:creationId xmlns:a16="http://schemas.microsoft.com/office/drawing/2014/main" id="{6EC8876F-BBEE-C2E4-9F85-63CD7463E113}"/>
              </a:ext>
            </a:extLst>
          </p:cNvPr>
          <p:cNvSpPr>
            <a:spLocks noGrp="1"/>
          </p:cNvSpPr>
          <p:nvPr>
            <p:ph idx="1"/>
          </p:nvPr>
        </p:nvSpPr>
        <p:spPr>
          <a:xfrm>
            <a:off x="1257300" y="1866900"/>
            <a:ext cx="15773400" cy="7399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1C03A5-E1D1-121C-0242-3B52DA60A80B}"/>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5" name="Footer Placeholder 4">
            <a:extLst>
              <a:ext uri="{FF2B5EF4-FFF2-40B4-BE49-F238E27FC236}">
                <a16:creationId xmlns:a16="http://schemas.microsoft.com/office/drawing/2014/main" id="{D5C531E6-46FF-A556-9BB4-BB3B3394B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31743-54D0-B75B-FA62-77876EC6DEA8}"/>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3957460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CD6F-AB43-1C7F-C279-31E4E0350465}"/>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1B7208-1C44-F8A7-2679-4545975B985E}"/>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3AD871-22E8-0075-0A5E-D94A251F87C8}"/>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5DCE7-BCFA-2C58-F23C-901DEFA42D6C}"/>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6" name="Footer Placeholder 5">
            <a:extLst>
              <a:ext uri="{FF2B5EF4-FFF2-40B4-BE49-F238E27FC236}">
                <a16:creationId xmlns:a16="http://schemas.microsoft.com/office/drawing/2014/main" id="{3C46D5FB-76AF-015F-E0D2-43B1A34F5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FD47A-E2E9-91DE-53C5-0AC1A767EBCD}"/>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3488250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781D-C89D-C79C-DB97-76791456EA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BF83F-0014-4151-1CE3-C002369574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6B218-0B85-71C7-3760-83EA81A8E9E2}"/>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C5F9689F-1518-9B3F-F2F4-895DDFA38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5CF2D-000D-7BE8-7C5B-7C188296C4FE}"/>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2323566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60DB3-6F43-017D-FE5A-65F3FFE98A19}"/>
              </a:ext>
            </a:extLst>
          </p:cNvPr>
          <p:cNvSpPr>
            <a:spLocks noGrp="1"/>
          </p:cNvSpPr>
          <p:nvPr>
            <p:ph type="title" orient="vert"/>
          </p:nvPr>
        </p:nvSpPr>
        <p:spPr>
          <a:xfrm>
            <a:off x="13087350" y="547688"/>
            <a:ext cx="3943350" cy="87185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806168-A13C-50A5-5D1D-B3D6368ED08F}"/>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07366-E27E-8C25-FDBD-DF0259F12ECC}"/>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02F14E38-775C-0518-829E-FF4C7D3BD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943AD-086C-96DA-2EC3-CFB714405714}"/>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16928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647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6949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0232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9066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27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9512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197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0769-BEAF-A2A7-919C-62729F633D6C}"/>
              </a:ext>
            </a:extLst>
          </p:cNvPr>
          <p:cNvSpPr>
            <a:spLocks noGrp="1"/>
          </p:cNvSpPr>
          <p:nvPr>
            <p:ph type="title"/>
          </p:nvPr>
        </p:nvSpPr>
        <p:spPr>
          <a:xfrm>
            <a:off x="1247775" y="2565400"/>
            <a:ext cx="15773400" cy="4278313"/>
          </a:xfrm>
        </p:spPr>
        <p:txBody>
          <a:bodyPr anchor="b"/>
          <a:lstStyle>
            <a:lvl1pPr>
              <a:defRPr sz="6000">
                <a:solidFill>
                  <a:srgbClr val="0066A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FE0EC1E-7FD3-C595-EF04-F57D298B2DC4}"/>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FD79F2-6359-A303-2159-C326853EA839}"/>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5" name="Footer Placeholder 4">
            <a:extLst>
              <a:ext uri="{FF2B5EF4-FFF2-40B4-BE49-F238E27FC236}">
                <a16:creationId xmlns:a16="http://schemas.microsoft.com/office/drawing/2014/main" id="{EB87183E-DA83-7413-F46A-7D302796B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47D93-3741-7E64-CEFA-A2B60F1C8467}"/>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775314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364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2165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1490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000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AFBA-5FE0-A497-A034-EBD548D5DE49}"/>
              </a:ext>
            </a:extLst>
          </p:cNvPr>
          <p:cNvSpPr>
            <a:spLocks noGrp="1"/>
          </p:cNvSpPr>
          <p:nvPr>
            <p:ph type="title"/>
          </p:nvPr>
        </p:nvSpPr>
        <p:spPr/>
        <p:txBody>
          <a:bodyPr/>
          <a:lstStyle>
            <a:lvl1pPr>
              <a:defRPr>
                <a:solidFill>
                  <a:srgbClr val="0066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A9B5-9931-DA2C-1442-B843517EE7E1}"/>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8C7ED4-FE1A-C47B-E633-91400D84DF1B}"/>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978E61-809D-5A8E-6B86-2C9DAFF378EB}"/>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6" name="Footer Placeholder 5">
            <a:extLst>
              <a:ext uri="{FF2B5EF4-FFF2-40B4-BE49-F238E27FC236}">
                <a16:creationId xmlns:a16="http://schemas.microsoft.com/office/drawing/2014/main" id="{F5D626D3-CB8A-CF52-7B88-3D6D99E28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E52A8-73EC-CDBD-A337-FA4AE5C7DAB0}"/>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157609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C28BB-55C0-0CB2-BBD9-7A703A2EFF28}"/>
              </a:ext>
            </a:extLst>
          </p:cNvPr>
          <p:cNvSpPr>
            <a:spLocks noGrp="1"/>
          </p:cNvSpPr>
          <p:nvPr>
            <p:ph type="title"/>
          </p:nvPr>
        </p:nvSpPr>
        <p:spPr>
          <a:xfrm>
            <a:off x="1260475" y="547688"/>
            <a:ext cx="15773400" cy="1989137"/>
          </a:xfrm>
        </p:spPr>
        <p:txBody>
          <a:bodyPr/>
          <a:lstStyle>
            <a:lvl1pPr>
              <a:defRPr>
                <a:solidFill>
                  <a:srgbClr val="0066A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8894449-E564-EACA-1896-D62385A5E5CA}"/>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CA696-3B97-BDCD-5851-155B075C2227}"/>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78CBC8-F5BD-7F33-4C3F-B1226493D75C}"/>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ADE6C7-AD3B-90EC-EA71-48EA9D4CE851}"/>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4757AC-3B28-07AF-0902-FF5DCFD962A5}"/>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8" name="Footer Placeholder 7">
            <a:extLst>
              <a:ext uri="{FF2B5EF4-FFF2-40B4-BE49-F238E27FC236}">
                <a16:creationId xmlns:a16="http://schemas.microsoft.com/office/drawing/2014/main" id="{8DE43483-785D-2696-C336-D26F8DCEC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6D5FCD-8850-2FB3-7382-E10AB5F1E6ED}"/>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61322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E463-60F5-B17E-9D14-092C5F0B764E}"/>
              </a:ext>
            </a:extLst>
          </p:cNvPr>
          <p:cNvSpPr>
            <a:spLocks noGrp="1"/>
          </p:cNvSpPr>
          <p:nvPr>
            <p:ph type="title"/>
          </p:nvPr>
        </p:nvSpPr>
        <p:spPr/>
        <p:txBody>
          <a:bodyPr/>
          <a:lstStyle>
            <a:lvl1pPr>
              <a:defRPr>
                <a:solidFill>
                  <a:srgbClr val="0066A5"/>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3E80951-554D-5616-446C-350039718F5A}"/>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4" name="Footer Placeholder 3">
            <a:extLst>
              <a:ext uri="{FF2B5EF4-FFF2-40B4-BE49-F238E27FC236}">
                <a16:creationId xmlns:a16="http://schemas.microsoft.com/office/drawing/2014/main" id="{02438E06-6579-4782-34A8-1BE2E1B34E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628BE-48BD-4B8A-5C04-26DA356230D4}"/>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16356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3E878-1D6E-FEB9-E1B7-84579FF261F3}"/>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3" name="Footer Placeholder 2">
            <a:extLst>
              <a:ext uri="{FF2B5EF4-FFF2-40B4-BE49-F238E27FC236}">
                <a16:creationId xmlns:a16="http://schemas.microsoft.com/office/drawing/2014/main" id="{24E07469-D83E-E3D5-13C0-CFBCAA14B6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1E8D1C-20D1-5045-7C1C-E4CA9C70B2DB}"/>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425160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3BED-BAC7-7E12-4C83-D1D6535595AF}"/>
              </a:ext>
            </a:extLst>
          </p:cNvPr>
          <p:cNvSpPr>
            <a:spLocks noGrp="1"/>
          </p:cNvSpPr>
          <p:nvPr>
            <p:ph type="title"/>
          </p:nvPr>
        </p:nvSpPr>
        <p:spPr>
          <a:xfrm>
            <a:off x="1260475" y="685800"/>
            <a:ext cx="5897563" cy="2400300"/>
          </a:xfrm>
        </p:spPr>
        <p:txBody>
          <a:bodyPr anchor="b"/>
          <a:lstStyle>
            <a:lvl1pPr>
              <a:defRPr sz="3200">
                <a:solidFill>
                  <a:srgbClr val="0066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08E1F4-ABD6-89BB-4A0D-7E7A27A0729F}"/>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AAE3F-18C3-88C6-CC67-2FD29370AA45}"/>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E988A-E34F-C4DF-60A7-EF005C587DE8}"/>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6" name="Footer Placeholder 5">
            <a:extLst>
              <a:ext uri="{FF2B5EF4-FFF2-40B4-BE49-F238E27FC236}">
                <a16:creationId xmlns:a16="http://schemas.microsoft.com/office/drawing/2014/main" id="{96781453-2C09-AA7A-9361-B8AA9F18C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C8CD9C-F464-DC55-BF69-199685F53D84}"/>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25467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614A-498B-3081-A52C-BD239652145E}"/>
              </a:ext>
            </a:extLst>
          </p:cNvPr>
          <p:cNvSpPr>
            <a:spLocks noGrp="1"/>
          </p:cNvSpPr>
          <p:nvPr>
            <p:ph type="title"/>
          </p:nvPr>
        </p:nvSpPr>
        <p:spPr>
          <a:xfrm>
            <a:off x="1260475" y="685800"/>
            <a:ext cx="5897563" cy="2400300"/>
          </a:xfrm>
        </p:spPr>
        <p:txBody>
          <a:bodyPr anchor="b"/>
          <a:lstStyle>
            <a:lvl1pPr>
              <a:defRPr sz="3200">
                <a:solidFill>
                  <a:srgbClr val="0066A5"/>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36E9CD16-6E21-44A8-28AA-B02664E893AC}"/>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7B50DE-4D70-6197-01E6-1E9576800CFD}"/>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80EF5-F699-567B-38B7-7A2DD692F60A}"/>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6" name="Footer Placeholder 5">
            <a:extLst>
              <a:ext uri="{FF2B5EF4-FFF2-40B4-BE49-F238E27FC236}">
                <a16:creationId xmlns:a16="http://schemas.microsoft.com/office/drawing/2014/main" id="{5E28BEC6-8E03-EB43-94C6-3548E5265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B71F14-0796-DEAF-CCDA-CA56D1BD0920}"/>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84049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96C4B-32E5-A710-6A92-CF8B973F7576}"/>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5A0602-50F0-CEB0-001A-0399AA42362F}"/>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0E5E13-2CC0-24F5-FF38-8BFD36B5BDCA}"/>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400">
                <a:solidFill>
                  <a:schemeClr val="tx1">
                    <a:tint val="75000"/>
                  </a:schemeClr>
                </a:solidFill>
              </a:defRPr>
            </a:lvl1pPr>
          </a:lstStyle>
          <a:p>
            <a:fld id="{3E8E0382-A7B6-9E4A-B026-11BAD1638786}" type="datetimeFigureOut">
              <a:rPr lang="en-US" smtClean="0"/>
              <a:pPr/>
              <a:t>6/2/2026</a:t>
            </a:fld>
            <a:endParaRPr lang="en-US"/>
          </a:p>
        </p:txBody>
      </p:sp>
      <p:sp>
        <p:nvSpPr>
          <p:cNvPr id="5" name="Footer Placeholder 4">
            <a:extLst>
              <a:ext uri="{FF2B5EF4-FFF2-40B4-BE49-F238E27FC236}">
                <a16:creationId xmlns:a16="http://schemas.microsoft.com/office/drawing/2014/main" id="{A352CAE6-931C-5CB9-07CC-E8CBEA33039A}"/>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a:t>IEEE Aerospace and Electronic Systems Society</a:t>
            </a:r>
            <a:endParaRPr lang="en-US" dirty="0"/>
          </a:p>
        </p:txBody>
      </p:sp>
      <p:sp>
        <p:nvSpPr>
          <p:cNvPr id="6" name="Slide Number Placeholder 5">
            <a:extLst>
              <a:ext uri="{FF2B5EF4-FFF2-40B4-BE49-F238E27FC236}">
                <a16:creationId xmlns:a16="http://schemas.microsoft.com/office/drawing/2014/main" id="{811C5E87-6960-B0FD-8BD1-59A3895FA4C6}"/>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400">
                <a:solidFill>
                  <a:schemeClr val="tx1">
                    <a:tint val="75000"/>
                  </a:schemeClr>
                </a:solidFill>
              </a:defRPr>
            </a:lvl1pPr>
          </a:lstStyle>
          <a:p>
            <a:fld id="{6AB79DEA-974F-7845-9F03-CDCA612305EF}" type="slidenum">
              <a:rPr lang="en-US" smtClean="0"/>
              <a:pPr/>
              <a:t>‹#›</a:t>
            </a:fld>
            <a:endParaRPr lang="en-US"/>
          </a:p>
        </p:txBody>
      </p:sp>
    </p:spTree>
    <p:extLst>
      <p:ext uri="{BB962C8B-B14F-4D97-AF65-F5344CB8AC3E}">
        <p14:creationId xmlns:p14="http://schemas.microsoft.com/office/powerpoint/2010/main" val="3890658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A558E-FE81-793C-C72D-3EC545CA7551}"/>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C67B2F-8B00-9A83-1C0E-F5352526F30A}"/>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B3426-F495-FD27-417A-9E3AE2168C23}"/>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FF9AF67E-8C19-85F8-6807-68E4800AC107}"/>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083479-A679-BCAB-2B4F-BCEB45468E3F}"/>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1811736E-1DEF-2740-9367-2B9F516F3CD2}" type="slidenum">
              <a:rPr lang="en-US" smtClean="0"/>
              <a:t>‹#›</a:t>
            </a:fld>
            <a:endParaRPr lang="en-US"/>
          </a:p>
        </p:txBody>
      </p:sp>
    </p:spTree>
    <p:extLst>
      <p:ext uri="{BB962C8B-B14F-4D97-AF65-F5344CB8AC3E}">
        <p14:creationId xmlns:p14="http://schemas.microsoft.com/office/powerpoint/2010/main" val="6095211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277964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6.png"/><Relationship Id="rId2" Type="http://schemas.openxmlformats.org/officeDocument/2006/relationships/image" Target="../media/image6.svg"/><Relationship Id="rId1" Type="http://schemas.openxmlformats.org/officeDocument/2006/relationships/slideLayout" Target="../slideLayouts/slideLayout29.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16.png"/><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318759" y="-381583"/>
            <a:ext cx="18925518" cy="11050165"/>
            <a:chOff x="0" y="0"/>
            <a:chExt cx="4984499" cy="2910332"/>
          </a:xfrm>
        </p:grpSpPr>
        <p:sp>
          <p:nvSpPr>
            <p:cNvPr id="4" name="Freeform 4"/>
            <p:cNvSpPr/>
            <p:nvPr/>
          </p:nvSpPr>
          <p:spPr>
            <a:xfrm>
              <a:off x="0" y="0"/>
              <a:ext cx="4984498" cy="2910332"/>
            </a:xfrm>
            <a:custGeom>
              <a:avLst/>
              <a:gdLst/>
              <a:ahLst/>
              <a:cxnLst/>
              <a:rect l="l" t="t" r="r" b="b"/>
              <a:pathLst>
                <a:path w="4984498" h="2910332">
                  <a:moveTo>
                    <a:pt x="0" y="0"/>
                  </a:moveTo>
                  <a:lnTo>
                    <a:pt x="4984498" y="0"/>
                  </a:lnTo>
                  <a:lnTo>
                    <a:pt x="4984498" y="2910332"/>
                  </a:lnTo>
                  <a:lnTo>
                    <a:pt x="0" y="2910332"/>
                  </a:lnTo>
                  <a:close/>
                </a:path>
              </a:pathLst>
            </a:custGeom>
            <a:solidFill>
              <a:srgbClr val="0066A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6"/>
          <p:cNvPicPr>
            <a:picLocks noChangeAspect="1"/>
          </p:cNvPicPr>
          <p:nvPr/>
        </p:nvPicPr>
        <p:blipFill rotWithShape="1">
          <a:blip r:embed="rId3" cstate="email">
            <a:alphaModFix amt="41000"/>
            <a:extLst>
              <a:ext uri="{28A0092B-C50C-407E-A947-70E740481C1C}">
                <a14:useLocalDpi xmlns:a14="http://schemas.microsoft.com/office/drawing/2010/main"/>
              </a:ext>
            </a:extLst>
          </a:blip>
          <a:srcRect/>
          <a:stretch/>
        </p:blipFill>
        <p:spPr>
          <a:xfrm>
            <a:off x="-318759" y="-371475"/>
            <a:ext cx="18925514" cy="11050165"/>
          </a:xfrm>
          <a:prstGeom prst="rect">
            <a:avLst/>
          </a:prstGeom>
        </p:spPr>
      </p:pic>
      <p:pic>
        <p:nvPicPr>
          <p:cNvPr id="7"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924750" y="2543465"/>
            <a:ext cx="8438500" cy="4717939"/>
          </a:xfrm>
          <a:prstGeom prst="rect">
            <a:avLst/>
          </a:prstGeom>
        </p:spPr>
      </p:pic>
      <p:sp>
        <p:nvSpPr>
          <p:cNvPr id="8" name="TextBox 8"/>
          <p:cNvSpPr txBox="1"/>
          <p:nvPr/>
        </p:nvSpPr>
        <p:spPr>
          <a:xfrm>
            <a:off x="3716089" y="7736669"/>
            <a:ext cx="10855821" cy="592308"/>
          </a:xfrm>
          <a:prstGeom prst="rect">
            <a:avLst/>
          </a:prstGeom>
        </p:spPr>
        <p:txBody>
          <a:bodyPr lIns="0" tIns="0" rIns="0" bIns="0" rtlCol="0" anchor="t">
            <a:spAutoFit/>
          </a:bodyPr>
          <a:lstStyle/>
          <a:p>
            <a:pPr marL="0" marR="0" lvl="0" indent="0" algn="ctr" defTabSz="914400" rtl="0" eaLnBrk="1" fontAlgn="auto" latinLnBrk="0" hangingPunct="1">
              <a:lnSpc>
                <a:spcPts val="4628"/>
              </a:lnSpc>
              <a:spcBef>
                <a:spcPct val="0"/>
              </a:spcBef>
              <a:spcAft>
                <a:spcPts val="0"/>
              </a:spcAft>
              <a:buClrTx/>
              <a:buSzTx/>
              <a:buFontTx/>
              <a:buNone/>
              <a:tabLst/>
              <a:defRPr/>
            </a:pPr>
            <a:r>
              <a:rPr kumimoji="0" lang="en-US" sz="3305" b="0" i="0" u="none" strike="noStrike" kern="1200" cap="none" spc="0" normalizeH="0" baseline="0" noProof="0" dirty="0">
                <a:ln>
                  <a:noFill/>
                </a:ln>
                <a:solidFill>
                  <a:srgbClr val="FFFFFF"/>
                </a:solidFill>
                <a:effectLst/>
                <a:uLnTx/>
                <a:uFillTx/>
                <a:latin typeface="Poppins Medium"/>
                <a:ea typeface="+mn-ea"/>
                <a:cs typeface="+mn-cs"/>
              </a:rPr>
              <a:t>IEEE AEROSPACE AND ELECTRONIC SYSTEMS SOCIETY </a:t>
            </a:r>
          </a:p>
        </p:txBody>
      </p:sp>
      <p:sp>
        <p:nvSpPr>
          <p:cNvPr id="9" name="TextBox 9"/>
          <p:cNvSpPr txBox="1"/>
          <p:nvPr/>
        </p:nvSpPr>
        <p:spPr>
          <a:xfrm>
            <a:off x="7277286" y="8612520"/>
            <a:ext cx="3733428" cy="569580"/>
          </a:xfrm>
          <a:prstGeom prst="rect">
            <a:avLst/>
          </a:prstGeom>
        </p:spPr>
        <p:txBody>
          <a:bodyPr wrap="square" lIns="0" tIns="0" rIns="0" bIns="0" rtlCol="0" anchor="t">
            <a:spAutoFit/>
          </a:bodyPr>
          <a:lstStyle/>
          <a:p>
            <a:pPr marL="0" marR="0" lvl="0" indent="0" algn="ctr" defTabSz="914400" rtl="0" eaLnBrk="1" fontAlgn="auto" latinLnBrk="0" hangingPunct="1">
              <a:lnSpc>
                <a:spcPts val="4628"/>
              </a:lnSpc>
              <a:spcBef>
                <a:spcPct val="0"/>
              </a:spcBef>
              <a:spcAft>
                <a:spcPts val="0"/>
              </a:spcAft>
              <a:buClrTx/>
              <a:buSzTx/>
              <a:buFontTx/>
              <a:buNone/>
              <a:tabLst/>
              <a:defRPr/>
            </a:pPr>
            <a:r>
              <a:rPr kumimoji="0" lang="en-US" sz="3305" b="0" i="0" u="none" strike="noStrike" kern="1200" cap="none" spc="0" normalizeH="0" baseline="0" noProof="0" dirty="0">
                <a:ln>
                  <a:noFill/>
                </a:ln>
                <a:solidFill>
                  <a:srgbClr val="F8C44F"/>
                </a:solidFill>
                <a:effectLst/>
                <a:uLnTx/>
                <a:uFillTx/>
                <a:latin typeface="Poppins"/>
                <a:ea typeface="+mn-ea"/>
                <a:cs typeface="+mn-cs"/>
              </a:rPr>
              <a:t>ieee-aess.org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351416" y="-363927"/>
            <a:ext cx="18925518" cy="11050165"/>
            <a:chOff x="0" y="0"/>
            <a:chExt cx="4984499" cy="2910332"/>
          </a:xfrm>
        </p:grpSpPr>
        <p:sp>
          <p:nvSpPr>
            <p:cNvPr id="4" name="Freeform 4"/>
            <p:cNvSpPr/>
            <p:nvPr/>
          </p:nvSpPr>
          <p:spPr>
            <a:xfrm>
              <a:off x="0" y="0"/>
              <a:ext cx="4984498" cy="2910332"/>
            </a:xfrm>
            <a:custGeom>
              <a:avLst/>
              <a:gdLst/>
              <a:ahLst/>
              <a:cxnLst/>
              <a:rect l="l" t="t" r="r" b="b"/>
              <a:pathLst>
                <a:path w="4984498" h="2910332">
                  <a:moveTo>
                    <a:pt x="0" y="0"/>
                  </a:moveTo>
                  <a:lnTo>
                    <a:pt x="4984498" y="0"/>
                  </a:lnTo>
                  <a:lnTo>
                    <a:pt x="4984498" y="2910332"/>
                  </a:lnTo>
                  <a:lnTo>
                    <a:pt x="0" y="2910332"/>
                  </a:lnTo>
                  <a:close/>
                </a:path>
              </a:pathLst>
            </a:custGeom>
            <a:solidFill>
              <a:srgbClr val="0066A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6"/>
          <p:cNvPicPr>
            <a:picLocks noChangeAspect="1"/>
          </p:cNvPicPr>
          <p:nvPr/>
        </p:nvPicPr>
        <p:blipFill rotWithShape="1">
          <a:blip r:embed="rId3" cstate="email">
            <a:alphaModFix amt="26000"/>
            <a:extLst>
              <a:ext uri="{28A0092B-C50C-407E-A947-70E740481C1C}">
                <a14:useLocalDpi xmlns:a14="http://schemas.microsoft.com/office/drawing/2010/main"/>
              </a:ext>
            </a:extLst>
          </a:blip>
          <a:srcRect/>
          <a:stretch/>
        </p:blipFill>
        <p:spPr>
          <a:xfrm>
            <a:off x="-351416" y="-381583"/>
            <a:ext cx="9987251" cy="11050165"/>
          </a:xfrm>
          <a:prstGeom prst="rect">
            <a:avLst/>
          </a:prstGeom>
        </p:spPr>
      </p:pic>
      <p:pic>
        <p:nvPicPr>
          <p:cNvPr id="7" name="Picture 7"/>
          <p:cNvPicPr>
            <a:picLocks noChangeAspect="1"/>
          </p:cNvPicPr>
          <p:nvPr/>
        </p:nvPicPr>
        <p:blipFill rotWithShape="1">
          <a:blip cstate="email">
            <a:alphaModFix amt="54000"/>
            <a:extLst>
              <a:ext uri="{28A0092B-C50C-407E-A947-70E740481C1C}">
                <a14:useLocalDpi xmlns:a14="http://schemas.microsoft.com/office/drawing/2010/main"/>
              </a:ext>
              <a:ext uri="{96DAC541-7B7A-43D3-8B79-37D633B846F1}">
                <asvg:svgBlip xmlns:asvg="http://schemas.microsoft.com/office/drawing/2016/SVG/main" r:embed="rId4"/>
              </a:ext>
            </a:extLst>
          </a:blip>
          <a:srcRect l="5856" t="-5878" r="-5856" b="17859"/>
          <a:stretch/>
        </p:blipFill>
        <p:spPr>
          <a:xfrm rot="5400000" flipH="1">
            <a:off x="-741722" y="4543188"/>
            <a:ext cx="6515700" cy="5735088"/>
          </a:xfrm>
          <a:prstGeom prst="rect">
            <a:avLst/>
          </a:prstGeom>
        </p:spPr>
      </p:pic>
      <p:sp>
        <p:nvSpPr>
          <p:cNvPr id="8" name="TextBox 8"/>
          <p:cNvSpPr txBox="1"/>
          <p:nvPr/>
        </p:nvSpPr>
        <p:spPr>
          <a:xfrm>
            <a:off x="10799474" y="3292372"/>
            <a:ext cx="7144709" cy="682174"/>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ct val="0"/>
              </a:spcBef>
              <a:spcAft>
                <a:spcPts val="0"/>
              </a:spcAft>
              <a:buClrTx/>
              <a:buSzTx/>
              <a:buFontTx/>
              <a:buNone/>
              <a:tabLst/>
              <a:defRPr/>
            </a:pPr>
            <a:r>
              <a:rPr kumimoji="0" lang="en-US" sz="3999" b="0" i="0" u="none" strike="noStrike" kern="1200" cap="none" spc="239" normalizeH="0" baseline="0" noProof="0" dirty="0">
                <a:ln>
                  <a:noFill/>
                </a:ln>
                <a:solidFill>
                  <a:srgbClr val="F8C44F"/>
                </a:solidFill>
                <a:effectLst/>
                <a:uLnTx/>
                <a:uFillTx/>
                <a:latin typeface="Poppins ExtraBold"/>
                <a:ea typeface="+mn-ea"/>
                <a:cs typeface="+mn-cs"/>
              </a:rPr>
              <a:t>Field of Interest</a:t>
            </a:r>
          </a:p>
        </p:txBody>
      </p:sp>
      <p:sp>
        <p:nvSpPr>
          <p:cNvPr id="9" name="TextBox 9"/>
          <p:cNvSpPr txBox="1"/>
          <p:nvPr/>
        </p:nvSpPr>
        <p:spPr>
          <a:xfrm>
            <a:off x="10799474" y="4204438"/>
            <a:ext cx="6726526" cy="4933658"/>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0000600000000000000" pitchFamily="2" charset="0"/>
                <a:ea typeface="+mn-ea"/>
                <a:cs typeface="Poppins Medium" panose="00000600000000000000" pitchFamily="2" charset="0"/>
              </a:rPr>
              <a:t>The organization, systems engineering, design, development, integration, and operation of complex systems for space, air, ocean, or ground environments. These systems include but are not limited to navigation, avionics, mobile electric power and electronics, radar, sonar, telemetry, military, law-enforcement, automatic test, simulators, and command and control.</a:t>
            </a:r>
          </a:p>
        </p:txBody>
      </p:sp>
      <p:pic>
        <p:nvPicPr>
          <p:cNvPr id="11" name="Picture 10">
            <a:extLst>
              <a:ext uri="{FF2B5EF4-FFF2-40B4-BE49-F238E27FC236}">
                <a16:creationId xmlns:a16="http://schemas.microsoft.com/office/drawing/2014/main" id="{911128FE-4480-6342-A4BE-580188ECA3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2235"/>
          <a:stretch/>
        </p:blipFill>
        <p:spPr>
          <a:xfrm>
            <a:off x="15359573" y="419100"/>
            <a:ext cx="2584610" cy="14071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3D246ECA-7628-0050-C987-B9F6C4245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9728145" y="7585438"/>
            <a:ext cx="7541127" cy="1389224"/>
          </a:xfrm>
          <a:prstGeom prst="rect">
            <a:avLst/>
          </a:prstGeom>
        </p:spPr>
      </p:pic>
      <p:pic>
        <p:nvPicPr>
          <p:cNvPr id="86" name="Picture 85">
            <a:extLst>
              <a:ext uri="{FF2B5EF4-FFF2-40B4-BE49-F238E27FC236}">
                <a16:creationId xmlns:a16="http://schemas.microsoft.com/office/drawing/2014/main" id="{711ABB7D-B0D8-E77C-9312-45364FD7EE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9677400" y="5874349"/>
            <a:ext cx="7541127" cy="1389224"/>
          </a:xfrm>
          <a:prstGeom prst="rect">
            <a:avLst/>
          </a:prstGeom>
        </p:spPr>
      </p:pic>
      <p:pic>
        <p:nvPicPr>
          <p:cNvPr id="85" name="Picture 84">
            <a:extLst>
              <a:ext uri="{FF2B5EF4-FFF2-40B4-BE49-F238E27FC236}">
                <a16:creationId xmlns:a16="http://schemas.microsoft.com/office/drawing/2014/main" id="{FC9998AA-4B6B-F6AF-FBFE-7229389E92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9677400" y="4153963"/>
            <a:ext cx="7541127" cy="1389224"/>
          </a:xfrm>
          <a:prstGeom prst="rect">
            <a:avLst/>
          </a:prstGeom>
        </p:spPr>
      </p:pic>
      <p:pic>
        <p:nvPicPr>
          <p:cNvPr id="2" name="Picture 2"/>
          <p:cNvPicPr>
            <a:picLocks noChangeAspect="1"/>
          </p:cNvPicPr>
          <p:nvPr/>
        </p:nvPicPr>
        <p:blipFill rotWithShape="1">
          <a:blip cstate="email">
            <a:alphaModFix amt="29000"/>
            <a:extLst>
              <a:ext uri="{28A0092B-C50C-407E-A947-70E740481C1C}">
                <a14:useLocalDpi xmlns:a14="http://schemas.microsoft.com/office/drawing/2010/main"/>
              </a:ext>
              <a:ext uri="{96DAC541-7B7A-43D3-8B79-37D633B846F1}">
                <asvg:svgBlip xmlns:asvg="http://schemas.microsoft.com/office/drawing/2016/SVG/main" r:embed="rId4"/>
              </a:ext>
            </a:extLst>
          </a:blip>
          <a:srcRect l="10642" b="18163"/>
          <a:stretch/>
        </p:blipFill>
        <p:spPr>
          <a:xfrm rot="5400000" flipH="1">
            <a:off x="-245003" y="4709727"/>
            <a:ext cx="5822276" cy="5332270"/>
          </a:xfrm>
          <a:prstGeom prst="rect">
            <a:avLst/>
          </a:prstGeom>
        </p:spPr>
      </p:pic>
      <p:pic>
        <p:nvPicPr>
          <p:cNvPr id="82" name="Picture 81">
            <a:extLst>
              <a:ext uri="{FF2B5EF4-FFF2-40B4-BE49-F238E27FC236}">
                <a16:creationId xmlns:a16="http://schemas.microsoft.com/office/drawing/2014/main" id="{0AFC1E01-671B-0BC0-00AE-CF9DF2A606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1104843" y="7505700"/>
            <a:ext cx="7541127" cy="1389224"/>
          </a:xfrm>
          <a:prstGeom prst="rect">
            <a:avLst/>
          </a:prstGeom>
        </p:spPr>
      </p:pic>
      <p:pic>
        <p:nvPicPr>
          <p:cNvPr id="81" name="Picture 80">
            <a:extLst>
              <a:ext uri="{FF2B5EF4-FFF2-40B4-BE49-F238E27FC236}">
                <a16:creationId xmlns:a16="http://schemas.microsoft.com/office/drawing/2014/main" id="{B637669A-9D9F-4313-6777-DC5874554A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1166676" y="5753100"/>
            <a:ext cx="7541127" cy="1389224"/>
          </a:xfrm>
          <a:prstGeom prst="rect">
            <a:avLst/>
          </a:prstGeom>
        </p:spPr>
      </p:pic>
      <p:pic>
        <p:nvPicPr>
          <p:cNvPr id="78" name="Picture 77">
            <a:extLst>
              <a:ext uri="{FF2B5EF4-FFF2-40B4-BE49-F238E27FC236}">
                <a16:creationId xmlns:a16="http://schemas.microsoft.com/office/drawing/2014/main" id="{13A04A28-1FF1-6559-8FC2-FF9AF73E3E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1221873" y="4149611"/>
            <a:ext cx="7541127" cy="1389224"/>
          </a:xfrm>
          <a:prstGeom prst="rect">
            <a:avLst/>
          </a:prstGeom>
        </p:spPr>
      </p:pic>
      <p:grpSp>
        <p:nvGrpSpPr>
          <p:cNvPr id="9" name="Group 9"/>
          <p:cNvGrpSpPr/>
          <p:nvPr/>
        </p:nvGrpSpPr>
        <p:grpSpPr>
          <a:xfrm>
            <a:off x="1028700" y="5711450"/>
            <a:ext cx="1519244" cy="1519244"/>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28700" y="7459945"/>
            <a:ext cx="1519244" cy="1519244"/>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16" name="Picture 16"/>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353685" y="7849818"/>
            <a:ext cx="798966" cy="695101"/>
          </a:xfrm>
          <a:prstGeom prst="rect">
            <a:avLst/>
          </a:prstGeom>
        </p:spPr>
      </p:pic>
      <p:sp>
        <p:nvSpPr>
          <p:cNvPr id="21" name="TextBox 21"/>
          <p:cNvSpPr txBox="1"/>
          <p:nvPr/>
        </p:nvSpPr>
        <p:spPr>
          <a:xfrm>
            <a:off x="1154623" y="4015103"/>
            <a:ext cx="2650740" cy="1449623"/>
          </a:xfrm>
          <a:prstGeom prst="rect">
            <a:avLst/>
          </a:prstGeom>
        </p:spPr>
        <p:txBody>
          <a:bodyPr lIns="50800" tIns="50800" rIns="50800" bIns="50800" rtlCol="0" anchor="ctr"/>
          <a:lstStyle/>
          <a:p>
            <a:pPr algn="ctr">
              <a:lnSpc>
                <a:spcPts val="2659"/>
              </a:lnSpc>
            </a:pPr>
            <a:endParaRPr/>
          </a:p>
        </p:txBody>
      </p:sp>
      <p:grpSp>
        <p:nvGrpSpPr>
          <p:cNvPr id="22" name="Group 22"/>
          <p:cNvGrpSpPr/>
          <p:nvPr/>
        </p:nvGrpSpPr>
        <p:grpSpPr>
          <a:xfrm>
            <a:off x="1028700" y="4063252"/>
            <a:ext cx="1519244" cy="1519244"/>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5" name="Picture 25"/>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423993" y="4389168"/>
            <a:ext cx="728659" cy="761997"/>
          </a:xfrm>
          <a:prstGeom prst="rect">
            <a:avLst/>
          </a:prstGeom>
        </p:spPr>
      </p:pic>
      <p:sp>
        <p:nvSpPr>
          <p:cNvPr id="26" name="TextBox 26"/>
          <p:cNvSpPr txBox="1"/>
          <p:nvPr/>
        </p:nvSpPr>
        <p:spPr>
          <a:xfrm>
            <a:off x="2841560" y="4527947"/>
            <a:ext cx="5514824" cy="615553"/>
          </a:xfrm>
          <a:prstGeom prst="rect">
            <a:avLst/>
          </a:prstGeom>
        </p:spPr>
        <p:txBody>
          <a:bodyPr lIns="0" tIns="0" rIns="0" bIns="0" rtlCol="0" anchor="t">
            <a:spAutoFit/>
          </a:bodyPr>
          <a:lstStyle/>
          <a:p>
            <a:r>
              <a:rPr lang="en-US" sz="4000" spc="-25" dirty="0">
                <a:solidFill>
                  <a:schemeClr val="bg1"/>
                </a:solidFill>
                <a:latin typeface="Poppins"/>
              </a:rPr>
              <a:t>Conferences</a:t>
            </a:r>
          </a:p>
        </p:txBody>
      </p:sp>
      <p:grpSp>
        <p:nvGrpSpPr>
          <p:cNvPr id="28" name="Group 28"/>
          <p:cNvGrpSpPr/>
          <p:nvPr/>
        </p:nvGrpSpPr>
        <p:grpSpPr>
          <a:xfrm>
            <a:off x="9565248" y="4035935"/>
            <a:ext cx="7211290" cy="1546561"/>
            <a:chOff x="0" y="-36424"/>
            <a:chExt cx="9615054" cy="2062082"/>
          </a:xfrm>
        </p:grpSpPr>
        <p:sp>
          <p:nvSpPr>
            <p:cNvPr id="31" name="TextBox 31"/>
            <p:cNvSpPr txBox="1"/>
            <p:nvPr/>
          </p:nvSpPr>
          <p:spPr>
            <a:xfrm>
              <a:off x="340748" y="-36424"/>
              <a:ext cx="3534320" cy="1932833"/>
            </a:xfrm>
            <a:prstGeom prst="rect">
              <a:avLst/>
            </a:prstGeom>
          </p:spPr>
          <p:txBody>
            <a:bodyPr lIns="50800" tIns="50800" rIns="50800" bIns="50800" rtlCol="0" anchor="ctr"/>
            <a:lstStyle/>
            <a:p>
              <a:pPr algn="ctr">
                <a:lnSpc>
                  <a:spcPts val="2659"/>
                </a:lnSpc>
              </a:pPr>
              <a:endParaRPr/>
            </a:p>
          </p:txBody>
        </p:sp>
        <p:grpSp>
          <p:nvGrpSpPr>
            <p:cNvPr id="32" name="Group 32"/>
            <p:cNvGrpSpPr/>
            <p:nvPr/>
          </p:nvGrpSpPr>
          <p:grpSpPr>
            <a:xfrm>
              <a:off x="0" y="-1"/>
              <a:ext cx="2025659" cy="2025659"/>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5" name="TextBox 35"/>
            <p:cNvSpPr txBox="1"/>
            <p:nvPr/>
          </p:nvSpPr>
          <p:spPr>
            <a:xfrm>
              <a:off x="2261955" y="856227"/>
              <a:ext cx="7353099" cy="258960"/>
            </a:xfrm>
            <a:prstGeom prst="rect">
              <a:avLst/>
            </a:prstGeom>
          </p:spPr>
          <p:txBody>
            <a:bodyPr lIns="0" tIns="0" rIns="0" bIns="0" rtlCol="0" anchor="t">
              <a:spAutoFit/>
            </a:bodyPr>
            <a:lstStyle/>
            <a:p>
              <a:pPr algn="just">
                <a:lnSpc>
                  <a:spcPts val="1546"/>
                </a:lnSpc>
              </a:pPr>
              <a:endParaRPr lang="en-US" sz="1299" spc="-25" dirty="0">
                <a:solidFill>
                  <a:srgbClr val="FFFFFF"/>
                </a:solidFill>
                <a:latin typeface="Poppins"/>
              </a:endParaRPr>
            </a:p>
          </p:txBody>
        </p:sp>
      </p:grpSp>
      <p:grpSp>
        <p:nvGrpSpPr>
          <p:cNvPr id="41" name="Group 41"/>
          <p:cNvGrpSpPr/>
          <p:nvPr/>
        </p:nvGrpSpPr>
        <p:grpSpPr>
          <a:xfrm>
            <a:off x="9565248" y="5792467"/>
            <a:ext cx="1519244" cy="1519244"/>
            <a:chOff x="0" y="0"/>
            <a:chExt cx="812800" cy="812800"/>
          </a:xfrm>
        </p:grpSpPr>
        <p:sp>
          <p:nvSpPr>
            <p:cNvPr id="42" name="Freeform 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43" name="TextBox 4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9565248" y="7521261"/>
            <a:ext cx="1519244" cy="1519244"/>
            <a:chOff x="0" y="0"/>
            <a:chExt cx="812800" cy="812800"/>
          </a:xfrm>
        </p:grpSpPr>
        <p:sp>
          <p:nvSpPr>
            <p:cNvPr id="51" name="Freeform 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52" name="TextBox 5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55" name="Picture 55"/>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9951192" y="7915969"/>
            <a:ext cx="788454" cy="729828"/>
          </a:xfrm>
          <a:prstGeom prst="rect">
            <a:avLst/>
          </a:prstGeom>
        </p:spPr>
      </p:pic>
      <p:pic>
        <p:nvPicPr>
          <p:cNvPr id="56" name="Picture 56"/>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9847633" y="6186964"/>
            <a:ext cx="892012" cy="729828"/>
          </a:xfrm>
          <a:prstGeom prst="rect">
            <a:avLst/>
          </a:prstGeom>
        </p:spPr>
      </p:pic>
      <p:pic>
        <p:nvPicPr>
          <p:cNvPr id="57" name="Picture 57"/>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9847633" y="4376868"/>
            <a:ext cx="892012" cy="892012"/>
          </a:xfrm>
          <a:prstGeom prst="rect">
            <a:avLst/>
          </a:prstGeom>
        </p:spPr>
      </p:pic>
      <p:sp>
        <p:nvSpPr>
          <p:cNvPr id="58" name="TextBox 58"/>
          <p:cNvSpPr txBox="1"/>
          <p:nvPr/>
        </p:nvSpPr>
        <p:spPr>
          <a:xfrm>
            <a:off x="1028700" y="1462753"/>
            <a:ext cx="5178416" cy="727075"/>
          </a:xfrm>
          <a:prstGeom prst="rect">
            <a:avLst/>
          </a:prstGeom>
        </p:spPr>
        <p:txBody>
          <a:bodyPr lIns="0" tIns="0" rIns="0" bIns="0" rtlCol="0" anchor="t">
            <a:spAutoFit/>
          </a:bodyPr>
          <a:lstStyle/>
          <a:p>
            <a:pPr>
              <a:lnSpc>
                <a:spcPts val="5600"/>
              </a:lnSpc>
            </a:pPr>
            <a:r>
              <a:rPr lang="en-US" sz="4000" dirty="0">
                <a:solidFill>
                  <a:srgbClr val="000000"/>
                </a:solidFill>
                <a:latin typeface="Poppins ExtraBold"/>
              </a:rPr>
              <a:t>About AESS</a:t>
            </a:r>
          </a:p>
        </p:txBody>
      </p:sp>
      <p:sp>
        <p:nvSpPr>
          <p:cNvPr id="59" name="TextBox 59"/>
          <p:cNvSpPr txBox="1"/>
          <p:nvPr/>
        </p:nvSpPr>
        <p:spPr>
          <a:xfrm>
            <a:off x="1028699" y="2304128"/>
            <a:ext cx="16189827" cy="1354217"/>
          </a:xfrm>
          <a:prstGeom prst="rect">
            <a:avLst/>
          </a:prstGeom>
        </p:spPr>
        <p:txBody>
          <a:bodyPr wrap="square" lIns="0" tIns="0" rIns="0" bIns="0" rtlCol="0" anchor="t">
            <a:spAutoFit/>
          </a:bodyPr>
          <a:lstStyle/>
          <a:p>
            <a:pPr algn="just"/>
            <a:r>
              <a:rPr lang="en-US" sz="2200" dirty="0">
                <a:solidFill>
                  <a:srgbClr val="000000"/>
                </a:solidFill>
                <a:latin typeface="Poppins"/>
              </a:rPr>
              <a:t>Comprised of professionals who share your technical interests, joining AESS allows you to deepen ties to your technical community and take advantage of specialized opportunities. AESS has over 7,000 members and more than 180 chapters and student branch chapters worldwide with programs like our Mentoring, Students, and Young Professionals to increase engagement and membership.</a:t>
            </a:r>
          </a:p>
        </p:txBody>
      </p:sp>
      <p:sp>
        <p:nvSpPr>
          <p:cNvPr id="60" name="TextBox 60"/>
          <p:cNvSpPr txBox="1"/>
          <p:nvPr/>
        </p:nvSpPr>
        <p:spPr>
          <a:xfrm>
            <a:off x="2713898" y="6372873"/>
            <a:ext cx="5514824" cy="194220"/>
          </a:xfrm>
          <a:prstGeom prst="rect">
            <a:avLst/>
          </a:prstGeom>
        </p:spPr>
        <p:txBody>
          <a:bodyPr lIns="0" tIns="0" rIns="0" bIns="0" rtlCol="0" anchor="t">
            <a:spAutoFit/>
          </a:bodyPr>
          <a:lstStyle/>
          <a:p>
            <a:pPr algn="just">
              <a:lnSpc>
                <a:spcPts val="1546"/>
              </a:lnSpc>
            </a:pPr>
            <a:endParaRPr lang="en-US" sz="1299" dirty="0">
              <a:solidFill>
                <a:srgbClr val="FFFFFF"/>
              </a:solidFill>
              <a:latin typeface="Poppins"/>
            </a:endParaRPr>
          </a:p>
        </p:txBody>
      </p:sp>
      <p:pic>
        <p:nvPicPr>
          <p:cNvPr id="20" name="Graphic 19" descr="Document">
            <a:extLst>
              <a:ext uri="{FF2B5EF4-FFF2-40B4-BE49-F238E27FC236}">
                <a16:creationId xmlns:a16="http://schemas.microsoft.com/office/drawing/2014/main" id="{36F50EB6-53ED-E836-06DA-B37B45FF2E38}"/>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335619" y="6000114"/>
            <a:ext cx="914400" cy="914400"/>
          </a:xfrm>
          <a:prstGeom prst="rect">
            <a:avLst/>
          </a:prstGeom>
        </p:spPr>
      </p:pic>
      <p:sp>
        <p:nvSpPr>
          <p:cNvPr id="29" name="TextBox 26">
            <a:extLst>
              <a:ext uri="{FF2B5EF4-FFF2-40B4-BE49-F238E27FC236}">
                <a16:creationId xmlns:a16="http://schemas.microsoft.com/office/drawing/2014/main" id="{BEB85492-40A9-A606-5BCB-EDC56A3351D7}"/>
              </a:ext>
            </a:extLst>
          </p:cNvPr>
          <p:cNvSpPr txBox="1"/>
          <p:nvPr/>
        </p:nvSpPr>
        <p:spPr>
          <a:xfrm>
            <a:off x="2846463" y="6092608"/>
            <a:ext cx="5514824" cy="615553"/>
          </a:xfrm>
          <a:prstGeom prst="rect">
            <a:avLst/>
          </a:prstGeom>
        </p:spPr>
        <p:txBody>
          <a:bodyPr lIns="0" tIns="0" rIns="0" bIns="0" rtlCol="0" anchor="t">
            <a:spAutoFit/>
          </a:bodyPr>
          <a:lstStyle/>
          <a:p>
            <a:r>
              <a:rPr lang="en-US" sz="4000" spc="-25" dirty="0">
                <a:solidFill>
                  <a:schemeClr val="bg1"/>
                </a:solidFill>
                <a:latin typeface="Poppins"/>
              </a:rPr>
              <a:t>Publications</a:t>
            </a:r>
          </a:p>
        </p:txBody>
      </p:sp>
      <p:sp>
        <p:nvSpPr>
          <p:cNvPr id="30" name="TextBox 26">
            <a:extLst>
              <a:ext uri="{FF2B5EF4-FFF2-40B4-BE49-F238E27FC236}">
                <a16:creationId xmlns:a16="http://schemas.microsoft.com/office/drawing/2014/main" id="{53F05954-7800-5437-30D4-01AE57780DFA}"/>
              </a:ext>
            </a:extLst>
          </p:cNvPr>
          <p:cNvSpPr txBox="1"/>
          <p:nvPr/>
        </p:nvSpPr>
        <p:spPr>
          <a:xfrm>
            <a:off x="2865743" y="7849818"/>
            <a:ext cx="5514824" cy="615553"/>
          </a:xfrm>
          <a:prstGeom prst="rect">
            <a:avLst/>
          </a:prstGeom>
        </p:spPr>
        <p:txBody>
          <a:bodyPr lIns="0" tIns="0" rIns="0" bIns="0" rtlCol="0" anchor="t">
            <a:spAutoFit/>
          </a:bodyPr>
          <a:lstStyle/>
          <a:p>
            <a:r>
              <a:rPr lang="en-US" sz="4000" spc="-25" dirty="0">
                <a:solidFill>
                  <a:schemeClr val="bg1"/>
                </a:solidFill>
                <a:latin typeface="Poppins"/>
              </a:rPr>
              <a:t>Technical Panels</a:t>
            </a:r>
          </a:p>
        </p:txBody>
      </p:sp>
      <p:sp>
        <p:nvSpPr>
          <p:cNvPr id="37" name="TextBox 26">
            <a:extLst>
              <a:ext uri="{FF2B5EF4-FFF2-40B4-BE49-F238E27FC236}">
                <a16:creationId xmlns:a16="http://schemas.microsoft.com/office/drawing/2014/main" id="{CD5B150E-CD0B-8BFE-ED73-AECFCD7ECDE8}"/>
              </a:ext>
            </a:extLst>
          </p:cNvPr>
          <p:cNvSpPr txBox="1"/>
          <p:nvPr/>
        </p:nvSpPr>
        <p:spPr>
          <a:xfrm>
            <a:off x="11392402" y="4513951"/>
            <a:ext cx="5514824" cy="615553"/>
          </a:xfrm>
          <a:prstGeom prst="rect">
            <a:avLst/>
          </a:prstGeom>
        </p:spPr>
        <p:txBody>
          <a:bodyPr lIns="0" tIns="0" rIns="0" bIns="0" rtlCol="0" anchor="t">
            <a:spAutoFit/>
          </a:bodyPr>
          <a:lstStyle/>
          <a:p>
            <a:r>
              <a:rPr lang="en-US" sz="4000" spc="-25" dirty="0">
                <a:solidFill>
                  <a:schemeClr val="bg1"/>
                </a:solidFill>
                <a:latin typeface="Poppins"/>
              </a:rPr>
              <a:t>Member Services</a:t>
            </a:r>
          </a:p>
        </p:txBody>
      </p:sp>
      <p:sp>
        <p:nvSpPr>
          <p:cNvPr id="38" name="TextBox 26">
            <a:extLst>
              <a:ext uri="{FF2B5EF4-FFF2-40B4-BE49-F238E27FC236}">
                <a16:creationId xmlns:a16="http://schemas.microsoft.com/office/drawing/2014/main" id="{33C6C0E1-CC79-BE65-4CCD-63A05BA4D3D1}"/>
              </a:ext>
            </a:extLst>
          </p:cNvPr>
          <p:cNvSpPr txBox="1"/>
          <p:nvPr/>
        </p:nvSpPr>
        <p:spPr>
          <a:xfrm>
            <a:off x="11437557" y="6259316"/>
            <a:ext cx="5514824" cy="615553"/>
          </a:xfrm>
          <a:prstGeom prst="rect">
            <a:avLst/>
          </a:prstGeom>
        </p:spPr>
        <p:txBody>
          <a:bodyPr lIns="0" tIns="0" rIns="0" bIns="0" rtlCol="0" anchor="t">
            <a:spAutoFit/>
          </a:bodyPr>
          <a:lstStyle/>
          <a:p>
            <a:r>
              <a:rPr lang="en-US" sz="4000" spc="-25" dirty="0">
                <a:solidFill>
                  <a:schemeClr val="bg1"/>
                </a:solidFill>
                <a:latin typeface="Poppins"/>
              </a:rPr>
              <a:t>Education</a:t>
            </a:r>
          </a:p>
        </p:txBody>
      </p:sp>
      <p:sp>
        <p:nvSpPr>
          <p:cNvPr id="39" name="TextBox 26">
            <a:extLst>
              <a:ext uri="{FF2B5EF4-FFF2-40B4-BE49-F238E27FC236}">
                <a16:creationId xmlns:a16="http://schemas.microsoft.com/office/drawing/2014/main" id="{8A3E1214-BD63-D667-F63B-02AF60309C6D}"/>
              </a:ext>
            </a:extLst>
          </p:cNvPr>
          <p:cNvSpPr txBox="1"/>
          <p:nvPr/>
        </p:nvSpPr>
        <p:spPr>
          <a:xfrm>
            <a:off x="11437557" y="7937499"/>
            <a:ext cx="5514824" cy="615553"/>
          </a:xfrm>
          <a:prstGeom prst="rect">
            <a:avLst/>
          </a:prstGeom>
        </p:spPr>
        <p:txBody>
          <a:bodyPr lIns="0" tIns="0" rIns="0" bIns="0" rtlCol="0" anchor="t">
            <a:spAutoFit/>
          </a:bodyPr>
          <a:lstStyle/>
          <a:p>
            <a:r>
              <a:rPr lang="en-US" sz="4000" spc="-25" dirty="0">
                <a:solidFill>
                  <a:schemeClr val="bg1"/>
                </a:solidFill>
                <a:latin typeface="Poppins"/>
              </a:rPr>
              <a:t>Awards</a:t>
            </a:r>
          </a:p>
        </p:txBody>
      </p:sp>
      <p:pic>
        <p:nvPicPr>
          <p:cNvPr id="47" name="Picture 21">
            <a:extLst>
              <a:ext uri="{FF2B5EF4-FFF2-40B4-BE49-F238E27FC236}">
                <a16:creationId xmlns:a16="http://schemas.microsoft.com/office/drawing/2014/main" id="{0B04B507-2748-3745-BE43-A7CD2E722D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857030" y="684719"/>
            <a:ext cx="1839016"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l="22399" t="13214" r="-1338" b="3789"/>
          <a:stretch/>
        </p:blipFill>
        <p:spPr>
          <a:xfrm flipH="1">
            <a:off x="13144484" y="4879370"/>
            <a:ext cx="5143516" cy="5407630"/>
          </a:xfrm>
          <a:prstGeom prst="rect">
            <a:avLst/>
          </a:prstGeom>
          <a:noFill/>
          <a:ln>
            <a:noFill/>
          </a:ln>
        </p:spPr>
      </p:pic>
      <p:pic>
        <p:nvPicPr>
          <p:cNvPr id="137" name="Google Shape;137;p4"/>
          <p:cNvPicPr preferRelativeResize="0"/>
          <p:nvPr/>
        </p:nvPicPr>
        <p:blipFill rotWithShape="1">
          <a:blip r:embed="rId4">
            <a:alphaModFix amt="31999"/>
          </a:blip>
          <a:srcRect l="3335" t="22951" r="6507" b="12256"/>
          <a:stretch/>
        </p:blipFill>
        <p:spPr>
          <a:xfrm>
            <a:off x="-1524000" y="-304800"/>
            <a:ext cx="19812000" cy="10590671"/>
          </a:xfrm>
          <a:prstGeom prst="rect">
            <a:avLst/>
          </a:prstGeom>
          <a:noFill/>
          <a:ln>
            <a:noFill/>
          </a:ln>
        </p:spPr>
      </p:pic>
      <p:grpSp>
        <p:nvGrpSpPr>
          <p:cNvPr id="138" name="Google Shape;138;p4"/>
          <p:cNvGrpSpPr/>
          <p:nvPr/>
        </p:nvGrpSpPr>
        <p:grpSpPr>
          <a:xfrm>
            <a:off x="786983" y="4490490"/>
            <a:ext cx="3941501" cy="4127822"/>
            <a:chOff x="0" y="0"/>
            <a:chExt cx="1827501" cy="1913890"/>
          </a:xfrm>
        </p:grpSpPr>
        <p:sp>
          <p:nvSpPr>
            <p:cNvPr id="139" name="Google Shape;139;p4"/>
            <p:cNvSpPr/>
            <p:nvPr/>
          </p:nvSpPr>
          <p:spPr>
            <a:xfrm>
              <a:off x="0" y="0"/>
              <a:ext cx="1827501" cy="1913890"/>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0" name="Google Shape;140;p4"/>
            <p:cNvSpPr/>
            <p:nvPr/>
          </p:nvSpPr>
          <p:spPr>
            <a:xfrm>
              <a:off x="59690" y="59690"/>
              <a:ext cx="1706851" cy="1793240"/>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grpSp>
        <p:nvGrpSpPr>
          <p:cNvPr id="141" name="Google Shape;141;p4"/>
          <p:cNvGrpSpPr/>
          <p:nvPr/>
        </p:nvGrpSpPr>
        <p:grpSpPr>
          <a:xfrm>
            <a:off x="5038725" y="4454203"/>
            <a:ext cx="3941501" cy="4127822"/>
            <a:chOff x="0" y="0"/>
            <a:chExt cx="1827501" cy="1913890"/>
          </a:xfrm>
        </p:grpSpPr>
        <p:sp>
          <p:nvSpPr>
            <p:cNvPr id="142" name="Google Shape;142;p4"/>
            <p:cNvSpPr/>
            <p:nvPr/>
          </p:nvSpPr>
          <p:spPr>
            <a:xfrm>
              <a:off x="0" y="0"/>
              <a:ext cx="1827501" cy="1913890"/>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3" name="Google Shape;143;p4"/>
            <p:cNvSpPr/>
            <p:nvPr/>
          </p:nvSpPr>
          <p:spPr>
            <a:xfrm>
              <a:off x="59690" y="59690"/>
              <a:ext cx="1706851" cy="1793240"/>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sp>
        <p:nvSpPr>
          <p:cNvPr id="145" name="Google Shape;145;p4"/>
          <p:cNvSpPr/>
          <p:nvPr/>
        </p:nvSpPr>
        <p:spPr>
          <a:xfrm>
            <a:off x="9290467" y="4491859"/>
            <a:ext cx="3941501" cy="4127822"/>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6" name="Google Shape;146;p4"/>
          <p:cNvSpPr/>
          <p:nvPr/>
        </p:nvSpPr>
        <p:spPr>
          <a:xfrm>
            <a:off x="9419205" y="4620597"/>
            <a:ext cx="3681287" cy="3867608"/>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nvGrpSpPr>
          <p:cNvPr id="147" name="Google Shape;147;p4"/>
          <p:cNvGrpSpPr/>
          <p:nvPr/>
        </p:nvGrpSpPr>
        <p:grpSpPr>
          <a:xfrm>
            <a:off x="13574974" y="4490489"/>
            <a:ext cx="3941501" cy="4091535"/>
            <a:chOff x="0" y="0"/>
            <a:chExt cx="1827501" cy="1913890"/>
          </a:xfrm>
        </p:grpSpPr>
        <p:sp>
          <p:nvSpPr>
            <p:cNvPr id="148" name="Google Shape;148;p4"/>
            <p:cNvSpPr/>
            <p:nvPr/>
          </p:nvSpPr>
          <p:spPr>
            <a:xfrm>
              <a:off x="0" y="0"/>
              <a:ext cx="1827501" cy="1913890"/>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9" name="Google Shape;149;p4"/>
            <p:cNvSpPr/>
            <p:nvPr/>
          </p:nvSpPr>
          <p:spPr>
            <a:xfrm>
              <a:off x="59690" y="59690"/>
              <a:ext cx="1706851" cy="1793240"/>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sp>
        <p:nvSpPr>
          <p:cNvPr id="150" name="Google Shape;150;p4"/>
          <p:cNvSpPr/>
          <p:nvPr/>
        </p:nvSpPr>
        <p:spPr>
          <a:xfrm>
            <a:off x="771525" y="3343275"/>
            <a:ext cx="3983098" cy="167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151;p4"/>
          <p:cNvSpPr/>
          <p:nvPr/>
        </p:nvSpPr>
        <p:spPr>
          <a:xfrm>
            <a:off x="5038725" y="3343275"/>
            <a:ext cx="3943350" cy="167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152;p4"/>
          <p:cNvSpPr/>
          <p:nvPr/>
        </p:nvSpPr>
        <p:spPr>
          <a:xfrm>
            <a:off x="9289292" y="3343275"/>
            <a:ext cx="3943350" cy="167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154;p4"/>
          <p:cNvSpPr/>
          <p:nvPr/>
        </p:nvSpPr>
        <p:spPr>
          <a:xfrm>
            <a:off x="-152400" y="-304800"/>
            <a:ext cx="18440400" cy="272415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155;p4"/>
          <p:cNvSpPr txBox="1"/>
          <p:nvPr/>
        </p:nvSpPr>
        <p:spPr>
          <a:xfrm>
            <a:off x="1183764" y="5537304"/>
            <a:ext cx="3083750" cy="254839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Tx/>
              <a:buNone/>
              <a:tabLst/>
              <a:defRPr/>
            </a:pPr>
            <a:r>
              <a:rPr kumimoji="0" lang="en-US" sz="2400" b="0" i="0" u="none" strike="noStrike" kern="0" cap="none" spc="0" normalizeH="0" baseline="0" noProof="0" dirty="0">
                <a:ln>
                  <a:noFill/>
                </a:ln>
                <a:solidFill>
                  <a:srgbClr val="FFFFFF"/>
                </a:solidFill>
                <a:effectLst/>
                <a:uLnTx/>
                <a:uFillTx/>
                <a:latin typeface="Poppins"/>
                <a:ea typeface="Poppins"/>
                <a:cs typeface="Poppins"/>
                <a:sym typeface="Poppins"/>
              </a:rPr>
              <a:t>Promotes interdisciplinary understanding of aerospace systems and applications for </a:t>
            </a:r>
            <a:r>
              <a:rPr kumimoji="0" lang="en-US" sz="2400" b="0" i="0" u="none" strike="noStrike" kern="0" cap="none" spc="0" normalizeH="0" baseline="0" noProof="0" dirty="0" err="1">
                <a:ln>
                  <a:noFill/>
                </a:ln>
                <a:solidFill>
                  <a:srgbClr val="FFFFFF"/>
                </a:solidFill>
                <a:effectLst/>
                <a:uLnTx/>
                <a:uFillTx/>
                <a:latin typeface="Poppins"/>
                <a:ea typeface="Poppins"/>
                <a:cs typeface="Poppins"/>
                <a:sym typeface="Poppins"/>
              </a:rPr>
              <a:t>gov</a:t>
            </a:r>
            <a:r>
              <a:rPr kumimoji="0" lang="en-US" sz="2400" b="0" i="0" u="none" strike="noStrike" kern="0" cap="none" spc="0" normalizeH="0" baseline="0" noProof="0" dirty="0">
                <a:ln>
                  <a:noFill/>
                </a:ln>
                <a:solidFill>
                  <a:srgbClr val="FFFFFF"/>
                </a:solidFill>
                <a:effectLst/>
                <a:uLnTx/>
                <a:uFillTx/>
                <a:latin typeface="Poppins"/>
                <a:ea typeface="Poppins"/>
                <a:cs typeface="Poppins"/>
                <a:sym typeface="Poppins"/>
              </a:rPr>
              <a:t>/commercial.</a:t>
            </a: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7" name="Google Shape;157;p4"/>
          <p:cNvSpPr txBox="1"/>
          <p:nvPr/>
        </p:nvSpPr>
        <p:spPr>
          <a:xfrm>
            <a:off x="485596" y="38100"/>
            <a:ext cx="5030148" cy="63817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5"/>
              </a:lnSpc>
              <a:spcBef>
                <a:spcPts val="0"/>
              </a:spcBef>
              <a:spcAft>
                <a:spcPts val="0"/>
              </a:spcAft>
              <a:buClr>
                <a:srgbClr val="000000"/>
              </a:buClr>
              <a:buSzPts val="3999"/>
              <a:buFont typeface="Poppins"/>
              <a:buNone/>
              <a:tabLst/>
              <a:defRPr/>
            </a:pPr>
            <a:r>
              <a:rPr kumimoji="0" lang="en-US" sz="3999" b="1" i="0" u="none" strike="noStrike" kern="0" cap="none" spc="0" normalizeH="0" baseline="0" noProof="0" dirty="0">
                <a:ln>
                  <a:noFill/>
                </a:ln>
                <a:solidFill>
                  <a:srgbClr val="000000"/>
                </a:solidFill>
                <a:effectLst/>
                <a:uLnTx/>
                <a:uFillTx/>
                <a:latin typeface="Poppins"/>
                <a:ea typeface="Poppins"/>
                <a:cs typeface="Poppins"/>
                <a:sym typeface="Poppins"/>
              </a:rPr>
              <a:t>Conferences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8" name="Google Shape;158;p4"/>
          <p:cNvSpPr txBox="1"/>
          <p:nvPr/>
        </p:nvSpPr>
        <p:spPr>
          <a:xfrm>
            <a:off x="485595" y="707115"/>
            <a:ext cx="12388679" cy="12003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Poppins"/>
              <a:buNone/>
              <a:tabLst/>
              <a:defRPr/>
            </a:pPr>
            <a:r>
              <a:rPr kumimoji="0" lang="en-US" sz="2200" b="0" i="0" u="none" strike="noStrike" kern="0" cap="none" spc="0" normalizeH="0" baseline="0" noProof="0" dirty="0">
                <a:ln>
                  <a:noFill/>
                </a:ln>
                <a:solidFill>
                  <a:srgbClr val="000000"/>
                </a:solidFill>
                <a:effectLst/>
                <a:uLnTx/>
                <a:uFillTx/>
                <a:latin typeface="Poppins"/>
                <a:ea typeface="Poppins"/>
                <a:cs typeface="Poppins"/>
                <a:sym typeface="Poppins"/>
              </a:rPr>
              <a:t>AESS Financially and Technically Sponsors 30 Conferences Annually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dirty="0">
              <a:ln>
                <a:noFill/>
              </a:ln>
              <a:solidFill>
                <a:srgbClr val="000000"/>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2200"/>
              <a:buFont typeface="Poppins"/>
              <a:buNone/>
              <a:tabLst/>
              <a:defRPr/>
            </a:pPr>
            <a:r>
              <a:rPr kumimoji="0" lang="en-US" sz="2200" b="0" i="1" u="none" strike="noStrike" kern="0" cap="none" spc="0" normalizeH="0" baseline="0" noProof="0" dirty="0">
                <a:ln>
                  <a:noFill/>
                </a:ln>
                <a:solidFill>
                  <a:srgbClr val="000000"/>
                </a:solidFill>
                <a:effectLst/>
                <a:uLnTx/>
                <a:uFillTx/>
                <a:latin typeface="Poppins"/>
                <a:ea typeface="Poppins"/>
                <a:cs typeface="Poppins"/>
                <a:sym typeface="Poppins"/>
              </a:rPr>
              <a:t>AESS Members receive discounts to sponsored conferences.</a:t>
            </a:r>
            <a:br>
              <a:rPr kumimoji="0" lang="en-US" sz="2200" b="0" i="1" u="none" strike="noStrike" kern="0" cap="none" spc="0" normalizeH="0" baseline="0" noProof="0" dirty="0">
                <a:ln>
                  <a:noFill/>
                </a:ln>
                <a:solidFill>
                  <a:srgbClr val="000000"/>
                </a:solidFill>
                <a:effectLst/>
                <a:uLnTx/>
                <a:uFillTx/>
                <a:latin typeface="Poppins"/>
                <a:ea typeface="Poppins"/>
                <a:cs typeface="Poppins"/>
                <a:sym typeface="Poppins"/>
              </a:rPr>
            </a:br>
            <a:r>
              <a:rPr kumimoji="0" lang="en-US" sz="2200" b="0" i="1" u="none" strike="noStrike" kern="0" cap="none" spc="0" normalizeH="0" baseline="0" noProof="0" dirty="0">
                <a:ln>
                  <a:noFill/>
                </a:ln>
                <a:solidFill>
                  <a:srgbClr val="000000"/>
                </a:solidFill>
                <a:effectLst/>
                <a:uLnTx/>
                <a:uFillTx/>
                <a:latin typeface="Poppins"/>
                <a:ea typeface="Poppins"/>
                <a:cs typeface="Poppins"/>
                <a:sym typeface="Poppins"/>
              </a:rPr>
              <a:t>Visit the AESS website for a full listing of sponsored conferences.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9" name="Google Shape;159;p4"/>
          <p:cNvSpPr txBox="1"/>
          <p:nvPr/>
        </p:nvSpPr>
        <p:spPr>
          <a:xfrm>
            <a:off x="5435192" y="5847535"/>
            <a:ext cx="3083750" cy="16989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 typeface="Poppins"/>
              <a:buNone/>
              <a:tabLst/>
              <a:defRPr/>
            </a:pPr>
            <a:r>
              <a:rPr kumimoji="0" lang="en-US" sz="2400" b="0" i="0" u="none" strike="noStrike" kern="0" cap="none" spc="0" normalizeH="0" baseline="0" noProof="0" dirty="0">
                <a:ln>
                  <a:noFill/>
                </a:ln>
                <a:solidFill>
                  <a:srgbClr val="FFFFFF"/>
                </a:solidFill>
                <a:effectLst/>
                <a:uLnTx/>
                <a:uFillTx/>
                <a:latin typeface="Poppins"/>
                <a:ea typeface="Poppins"/>
                <a:cs typeface="Poppins"/>
                <a:sym typeface="Poppins"/>
              </a:rPr>
              <a:t>The preeminent R&amp;D conference in the field of digital avionics offered.</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81" name="Google Shape;181;p4"/>
          <p:cNvPicPr preferRelativeResize="0"/>
          <p:nvPr/>
        </p:nvPicPr>
        <p:blipFill rotWithShape="1">
          <a:blip r:embed="rId5">
            <a:alphaModFix/>
          </a:blip>
          <a:srcRect/>
          <a:stretch/>
        </p:blipFill>
        <p:spPr>
          <a:xfrm>
            <a:off x="14861788" y="416308"/>
            <a:ext cx="2619446" cy="1371600"/>
          </a:xfrm>
          <a:prstGeom prst="rect">
            <a:avLst/>
          </a:prstGeom>
          <a:noFill/>
          <a:ln>
            <a:noFill/>
          </a:ln>
        </p:spPr>
      </p:pic>
      <p:sp>
        <p:nvSpPr>
          <p:cNvPr id="61" name="Google Shape;155;p4">
            <a:extLst>
              <a:ext uri="{FF2B5EF4-FFF2-40B4-BE49-F238E27FC236}">
                <a16:creationId xmlns:a16="http://schemas.microsoft.com/office/drawing/2014/main" id="{26D45A6B-EB35-2E4A-AF6A-A9EAC6A614FD}"/>
              </a:ext>
            </a:extLst>
          </p:cNvPr>
          <p:cNvSpPr txBox="1"/>
          <p:nvPr/>
        </p:nvSpPr>
        <p:spPr>
          <a:xfrm>
            <a:off x="9571164" y="5422804"/>
            <a:ext cx="3288714" cy="254839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 typeface="Poppins"/>
              <a:buNone/>
              <a:tabLst/>
              <a:defRPr/>
            </a:pPr>
            <a:r>
              <a:rPr kumimoji="0" lang="en-US" sz="2400" b="0" i="0" u="none" strike="noStrike" kern="0" cap="none" spc="0" normalizeH="0" baseline="0" noProof="0" dirty="0">
                <a:ln>
                  <a:noFill/>
                </a:ln>
                <a:solidFill>
                  <a:srgbClr val="FFFFFF"/>
                </a:solidFill>
                <a:effectLst/>
                <a:uLnTx/>
                <a:uFillTx/>
                <a:latin typeface="Poppins"/>
                <a:ea typeface="Poppins"/>
                <a:cs typeface="Poppins"/>
                <a:sym typeface="Poppins"/>
              </a:rPr>
              <a:t>Promotes radar engineering and hosts technical sessions, tutorials, and student challenges.</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 name="Google Shape;152;p4">
            <a:extLst>
              <a:ext uri="{FF2B5EF4-FFF2-40B4-BE49-F238E27FC236}">
                <a16:creationId xmlns:a16="http://schemas.microsoft.com/office/drawing/2014/main" id="{B8900895-A19F-8009-1E8C-A5F98D9A113C}"/>
              </a:ext>
            </a:extLst>
          </p:cNvPr>
          <p:cNvSpPr/>
          <p:nvPr/>
        </p:nvSpPr>
        <p:spPr>
          <a:xfrm>
            <a:off x="13572680" y="3324003"/>
            <a:ext cx="3943350" cy="1695671"/>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 name="Group 7">
            <a:extLst>
              <a:ext uri="{FF2B5EF4-FFF2-40B4-BE49-F238E27FC236}">
                <a16:creationId xmlns:a16="http://schemas.microsoft.com/office/drawing/2014/main" id="{23786487-0CD7-7CB7-28A1-BDEB2CB24972}"/>
              </a:ext>
            </a:extLst>
          </p:cNvPr>
          <p:cNvGrpSpPr/>
          <p:nvPr/>
        </p:nvGrpSpPr>
        <p:grpSpPr>
          <a:xfrm>
            <a:off x="13680311" y="3724012"/>
            <a:ext cx="3725279" cy="4269810"/>
            <a:chOff x="9360359" y="3760674"/>
            <a:chExt cx="3725279" cy="4269810"/>
          </a:xfrm>
        </p:grpSpPr>
        <p:sp>
          <p:nvSpPr>
            <p:cNvPr id="160" name="Google Shape;160;p4"/>
            <p:cNvSpPr txBox="1"/>
            <p:nvPr/>
          </p:nvSpPr>
          <p:spPr>
            <a:xfrm>
              <a:off x="9360359" y="5482094"/>
              <a:ext cx="3725279" cy="254839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 typeface="Poppins"/>
                <a:buNone/>
                <a:tabLst/>
                <a:defRPr/>
              </a:pPr>
              <a:r>
                <a:rPr lang="en-US" sz="2400" kern="0" dirty="0">
                  <a:solidFill>
                    <a:srgbClr val="FFFFFF"/>
                  </a:solidFill>
                  <a:latin typeface="Poppins"/>
                  <a:ea typeface="Poppins"/>
                  <a:cs typeface="Poppins"/>
                  <a:sym typeface="Poppins"/>
                </a:rPr>
                <a:t>O</a:t>
              </a:r>
              <a:r>
                <a:rPr kumimoji="0" lang="en-US" sz="2400" b="0" i="0" u="none" strike="noStrike" kern="0" cap="none" spc="0" normalizeH="0" baseline="0" noProof="0" dirty="0" err="1">
                  <a:ln>
                    <a:noFill/>
                  </a:ln>
                  <a:solidFill>
                    <a:srgbClr val="FFFFFF"/>
                  </a:solidFill>
                  <a:effectLst/>
                  <a:uLnTx/>
                  <a:uFillTx/>
                  <a:latin typeface="Poppins"/>
                  <a:ea typeface="Poppins"/>
                  <a:cs typeface="Poppins"/>
                  <a:sym typeface="Poppins"/>
                </a:rPr>
                <a:t>ffers</a:t>
              </a:r>
              <a:r>
                <a:rPr kumimoji="0" lang="en-US" sz="2400" b="0" i="0" u="none" strike="noStrike" kern="0" cap="none" spc="0" normalizeH="0" baseline="0" noProof="0" dirty="0">
                  <a:ln>
                    <a:noFill/>
                  </a:ln>
                  <a:solidFill>
                    <a:srgbClr val="FFFFFF"/>
                  </a:solidFill>
                  <a:effectLst/>
                  <a:uLnTx/>
                  <a:uFillTx/>
                  <a:latin typeface="Poppins"/>
                  <a:ea typeface="Poppins"/>
                  <a:cs typeface="Poppins"/>
                  <a:sym typeface="Poppins"/>
                </a:rPr>
                <a:t> a comprehensive technical program presenting the latest developments in navigation systems and their applications. </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7" name="Picture 6">
              <a:extLst>
                <a:ext uri="{FF2B5EF4-FFF2-40B4-BE49-F238E27FC236}">
                  <a16:creationId xmlns:a16="http://schemas.microsoft.com/office/drawing/2014/main" id="{42958D06-96E6-035A-D5B5-32A987B3E3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7700" y="3760674"/>
              <a:ext cx="3290596" cy="1063704"/>
            </a:xfrm>
            <a:prstGeom prst="rect">
              <a:avLst/>
            </a:prstGeom>
          </p:spPr>
        </p:pic>
      </p:grpSp>
      <p:pic>
        <p:nvPicPr>
          <p:cNvPr id="12" name="Picture 11">
            <a:extLst>
              <a:ext uri="{FF2B5EF4-FFF2-40B4-BE49-F238E27FC236}">
                <a16:creationId xmlns:a16="http://schemas.microsoft.com/office/drawing/2014/main" id="{9AAB1073-D3F8-9D89-55C8-B425ADDFAF77}"/>
              </a:ext>
            </a:extLst>
          </p:cNvPr>
          <p:cNvPicPr>
            <a:picLocks noChangeAspect="1"/>
          </p:cNvPicPr>
          <p:nvPr/>
        </p:nvPicPr>
        <p:blipFill>
          <a:blip r:embed="rId7"/>
          <a:stretch>
            <a:fillRect/>
          </a:stretch>
        </p:blipFill>
        <p:spPr>
          <a:xfrm>
            <a:off x="949893" y="3860904"/>
            <a:ext cx="3496975" cy="734508"/>
          </a:xfrm>
          <a:prstGeom prst="rect">
            <a:avLst/>
          </a:prstGeom>
        </p:spPr>
      </p:pic>
      <p:pic>
        <p:nvPicPr>
          <p:cNvPr id="14" name="Picture 13">
            <a:extLst>
              <a:ext uri="{FF2B5EF4-FFF2-40B4-BE49-F238E27FC236}">
                <a16:creationId xmlns:a16="http://schemas.microsoft.com/office/drawing/2014/main" id="{56DFDDB9-F7CB-E705-9407-7293748602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1564" y="3564219"/>
            <a:ext cx="3381188" cy="1234511"/>
          </a:xfrm>
          <a:prstGeom prst="rect">
            <a:avLst/>
          </a:prstGeom>
        </p:spPr>
      </p:pic>
      <p:pic>
        <p:nvPicPr>
          <p:cNvPr id="3" name="Picture 2">
            <a:extLst>
              <a:ext uri="{FF2B5EF4-FFF2-40B4-BE49-F238E27FC236}">
                <a16:creationId xmlns:a16="http://schemas.microsoft.com/office/drawing/2014/main" id="{81CD411C-6029-AB39-C71F-EFA69A917A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1390" y="3667655"/>
            <a:ext cx="3508261" cy="1050080"/>
          </a:xfrm>
          <a:prstGeom prst="rect">
            <a:avLst/>
          </a:prstGeom>
        </p:spPr>
      </p:pic>
    </p:spTree>
    <p:extLst>
      <p:ext uri="{BB962C8B-B14F-4D97-AF65-F5344CB8AC3E}">
        <p14:creationId xmlns:p14="http://schemas.microsoft.com/office/powerpoint/2010/main" val="228506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90303" y="20688"/>
            <a:ext cx="12397697" cy="5782486"/>
            <a:chOff x="0" y="0"/>
            <a:chExt cx="3376720" cy="1573256"/>
          </a:xfrm>
        </p:grpSpPr>
        <p:sp>
          <p:nvSpPr>
            <p:cNvPr id="3" name="Freeform 3"/>
            <p:cNvSpPr/>
            <p:nvPr/>
          </p:nvSpPr>
          <p:spPr>
            <a:xfrm>
              <a:off x="0" y="0"/>
              <a:ext cx="3376720" cy="1573256"/>
            </a:xfrm>
            <a:prstGeom prst="rect">
              <a:avLst/>
            </a:prstGeom>
            <a:solidFill>
              <a:srgbClr val="0E4E8A"/>
            </a:solidFill>
            <a:ln>
              <a:noFill/>
            </a:ln>
          </p:spPr>
        </p:sp>
        <p:sp>
          <p:nvSpPr>
            <p:cNvPr id="4" name="TextBox 4"/>
            <p:cNvSpPr txBox="1"/>
            <p:nvPr/>
          </p:nvSpPr>
          <p:spPr>
            <a:xfrm>
              <a:off x="0" y="-104775"/>
              <a:ext cx="812800" cy="917575"/>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6275018"/>
            <a:ext cx="10420237" cy="3275432"/>
            <a:chOff x="0" y="0"/>
            <a:chExt cx="2744424" cy="862665"/>
          </a:xfrm>
        </p:grpSpPr>
        <p:sp>
          <p:nvSpPr>
            <p:cNvPr id="6" name="Freeform 6"/>
            <p:cNvSpPr/>
            <p:nvPr/>
          </p:nvSpPr>
          <p:spPr>
            <a:xfrm>
              <a:off x="0" y="0"/>
              <a:ext cx="2744425" cy="862665"/>
            </a:xfrm>
            <a:custGeom>
              <a:avLst/>
              <a:gdLst/>
              <a:ahLst/>
              <a:cxnLst/>
              <a:rect l="l" t="t" r="r" b="b"/>
              <a:pathLst>
                <a:path w="2744425" h="862665">
                  <a:moveTo>
                    <a:pt x="17831" y="0"/>
                  </a:moveTo>
                  <a:lnTo>
                    <a:pt x="2726593" y="0"/>
                  </a:lnTo>
                  <a:cubicBezTo>
                    <a:pt x="2731322" y="0"/>
                    <a:pt x="2735858" y="1879"/>
                    <a:pt x="2739202" y="5223"/>
                  </a:cubicBezTo>
                  <a:cubicBezTo>
                    <a:pt x="2742546" y="8567"/>
                    <a:pt x="2744425" y="13102"/>
                    <a:pt x="2744425" y="17831"/>
                  </a:cubicBezTo>
                  <a:lnTo>
                    <a:pt x="2744425" y="844834"/>
                  </a:lnTo>
                  <a:cubicBezTo>
                    <a:pt x="2744425" y="854682"/>
                    <a:pt x="2736441" y="862665"/>
                    <a:pt x="2726593" y="862665"/>
                  </a:cubicBezTo>
                  <a:lnTo>
                    <a:pt x="17831" y="862665"/>
                  </a:lnTo>
                  <a:cubicBezTo>
                    <a:pt x="13102" y="862665"/>
                    <a:pt x="8567" y="860787"/>
                    <a:pt x="5223" y="857443"/>
                  </a:cubicBezTo>
                  <a:cubicBezTo>
                    <a:pt x="1879" y="854099"/>
                    <a:pt x="0" y="849563"/>
                    <a:pt x="0" y="844834"/>
                  </a:cubicBezTo>
                  <a:lnTo>
                    <a:pt x="0" y="17831"/>
                  </a:lnTo>
                  <a:cubicBezTo>
                    <a:pt x="0" y="13102"/>
                    <a:pt x="1879" y="8567"/>
                    <a:pt x="5223" y="5223"/>
                  </a:cubicBezTo>
                  <a:cubicBezTo>
                    <a:pt x="8567" y="1879"/>
                    <a:pt x="13102" y="0"/>
                    <a:pt x="17831" y="0"/>
                  </a:cubicBezTo>
                  <a:close/>
                </a:path>
              </a:pathLst>
            </a:custGeom>
            <a:solidFill>
              <a:srgbClr val="145DA0"/>
            </a:solidFill>
            <a:ln>
              <a:noFill/>
            </a:ln>
          </p:spPr>
        </p:sp>
        <p:sp>
          <p:nvSpPr>
            <p:cNvPr id="7" name="TextBox 7"/>
            <p:cNvSpPr txBox="1"/>
            <p:nvPr/>
          </p:nvSpPr>
          <p:spPr>
            <a:xfrm>
              <a:off x="0" y="-104775"/>
              <a:ext cx="812800" cy="917575"/>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1739868" y="6275018"/>
            <a:ext cx="5519432" cy="3275432"/>
            <a:chOff x="0" y="0"/>
            <a:chExt cx="1453677" cy="862665"/>
          </a:xfrm>
        </p:grpSpPr>
        <p:sp>
          <p:nvSpPr>
            <p:cNvPr id="9" name="Freeform 9"/>
            <p:cNvSpPr/>
            <p:nvPr/>
          </p:nvSpPr>
          <p:spPr>
            <a:xfrm>
              <a:off x="0" y="0"/>
              <a:ext cx="1453677" cy="862665"/>
            </a:xfrm>
            <a:custGeom>
              <a:avLst/>
              <a:gdLst/>
              <a:ahLst/>
              <a:cxnLst/>
              <a:rect l="l" t="t" r="r" b="b"/>
              <a:pathLst>
                <a:path w="1453677" h="862665">
                  <a:moveTo>
                    <a:pt x="33664" y="0"/>
                  </a:moveTo>
                  <a:lnTo>
                    <a:pt x="1420013" y="0"/>
                  </a:lnTo>
                  <a:cubicBezTo>
                    <a:pt x="1428942" y="0"/>
                    <a:pt x="1437504" y="3547"/>
                    <a:pt x="1443817" y="9860"/>
                  </a:cubicBezTo>
                  <a:cubicBezTo>
                    <a:pt x="1450131" y="16173"/>
                    <a:pt x="1453677" y="24736"/>
                    <a:pt x="1453677" y="33664"/>
                  </a:cubicBezTo>
                  <a:lnTo>
                    <a:pt x="1453677" y="829001"/>
                  </a:lnTo>
                  <a:cubicBezTo>
                    <a:pt x="1453677" y="837929"/>
                    <a:pt x="1450131" y="846492"/>
                    <a:pt x="1443817" y="852805"/>
                  </a:cubicBezTo>
                  <a:cubicBezTo>
                    <a:pt x="1437504" y="859118"/>
                    <a:pt x="1428942" y="862665"/>
                    <a:pt x="1420013" y="862665"/>
                  </a:cubicBezTo>
                  <a:lnTo>
                    <a:pt x="33664" y="862665"/>
                  </a:lnTo>
                  <a:cubicBezTo>
                    <a:pt x="24736" y="862665"/>
                    <a:pt x="16173" y="859118"/>
                    <a:pt x="9860" y="852805"/>
                  </a:cubicBezTo>
                  <a:cubicBezTo>
                    <a:pt x="3547" y="846492"/>
                    <a:pt x="0" y="837929"/>
                    <a:pt x="0" y="829001"/>
                  </a:cubicBezTo>
                  <a:lnTo>
                    <a:pt x="0" y="33664"/>
                  </a:lnTo>
                  <a:cubicBezTo>
                    <a:pt x="0" y="24736"/>
                    <a:pt x="3547" y="16173"/>
                    <a:pt x="9860" y="9860"/>
                  </a:cubicBezTo>
                  <a:cubicBezTo>
                    <a:pt x="16173" y="3547"/>
                    <a:pt x="24736" y="0"/>
                    <a:pt x="33664" y="0"/>
                  </a:cubicBezTo>
                  <a:close/>
                </a:path>
              </a:pathLst>
            </a:custGeom>
            <a:solidFill>
              <a:srgbClr val="0E4E8A"/>
            </a:solidFill>
            <a:ln>
              <a:noFill/>
            </a:ln>
          </p:spPr>
        </p:sp>
        <p:sp>
          <p:nvSpPr>
            <p:cNvPr id="10" name="TextBox 10"/>
            <p:cNvSpPr txBox="1"/>
            <p:nvPr/>
          </p:nvSpPr>
          <p:spPr>
            <a:xfrm>
              <a:off x="0" y="-104775"/>
              <a:ext cx="812800" cy="917575"/>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565591" y="611576"/>
            <a:ext cx="773402" cy="754067"/>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300795" y="6694841"/>
            <a:ext cx="764852" cy="849835"/>
          </a:xfrm>
          <a:prstGeom prst="rect">
            <a:avLst/>
          </a:prstGeom>
        </p:spPr>
      </p:pic>
      <p:sp>
        <p:nvSpPr>
          <p:cNvPr id="14" name="TextBox 14"/>
          <p:cNvSpPr txBox="1"/>
          <p:nvPr/>
        </p:nvSpPr>
        <p:spPr>
          <a:xfrm>
            <a:off x="6565591" y="1432318"/>
            <a:ext cx="5156818" cy="813171"/>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cs typeface="Poppins Bold" panose="00000800000000000000" pitchFamily="2" charset="0"/>
              </a:rPr>
              <a:t>Distinguished Lecturers Program</a:t>
            </a:r>
          </a:p>
          <a:p>
            <a:pPr marL="0" marR="0" lvl="0" indent="0" algn="l" defTabSz="914400" rtl="0" eaLnBrk="1" fontAlgn="auto" latinLnBrk="0" hangingPunct="1">
              <a:lnSpc>
                <a:spcPts val="308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8C44F"/>
                </a:solidFill>
                <a:effectLst/>
                <a:uLnTx/>
                <a:uFillTx/>
                <a:latin typeface="Poppins Italics"/>
                <a:ea typeface="+mn-ea"/>
                <a:cs typeface="+mn-cs"/>
              </a:rPr>
              <a:t>In-Person and Online Lecturers</a:t>
            </a:r>
          </a:p>
        </p:txBody>
      </p:sp>
      <p:sp>
        <p:nvSpPr>
          <p:cNvPr id="15" name="TextBox 15"/>
          <p:cNvSpPr txBox="1"/>
          <p:nvPr/>
        </p:nvSpPr>
        <p:spPr>
          <a:xfrm>
            <a:off x="6565591" y="2377227"/>
            <a:ext cx="5026139" cy="2572549"/>
          </a:xfrm>
          <a:prstGeom prst="rect">
            <a:avLst/>
          </a:prstGeom>
        </p:spPr>
        <p:txBody>
          <a:bodyPr lIns="0" tIns="0" rIns="0" bIns="0" rtlCol="0" anchor="t">
            <a:spAutoFit/>
          </a:bodyPr>
          <a:lstStyle/>
          <a:p>
            <a:pPr marL="0" marR="0" lvl="0" indent="0" algn="just" defTabSz="914400" rtl="0" eaLnBrk="1" fontAlgn="auto" latinLnBrk="0" hangingPunct="1">
              <a:lnSpc>
                <a:spcPts val="2887"/>
              </a:lnSpc>
              <a:spcBef>
                <a:spcPct val="0"/>
              </a:spcBef>
              <a:spcAft>
                <a:spcPts val="0"/>
              </a:spcAft>
              <a:buClrTx/>
              <a:buSzTx/>
              <a:buFontTx/>
              <a:buNone/>
              <a:tabLst/>
              <a:defRPr/>
            </a:pPr>
            <a:r>
              <a:rPr kumimoji="0" lang="en-US" sz="1804" b="0" i="0" u="none" strike="noStrike" kern="1200" cap="none" spc="-18" normalizeH="0" baseline="0" noProof="0" dirty="0">
                <a:ln>
                  <a:noFill/>
                </a:ln>
                <a:solidFill>
                  <a:srgbClr val="FFFFFF"/>
                </a:solidFill>
                <a:effectLst/>
                <a:uLnTx/>
                <a:uFillTx/>
                <a:latin typeface="Poppins" panose="00000500000000000000" pitchFamily="2" charset="0"/>
                <a:cs typeface="Poppins" panose="00000500000000000000" pitchFamily="2" charset="0"/>
              </a:rPr>
              <a:t>AESS Chapters and IEEE Sections are encouraged to take advantage of the AESS Distinguished Lecturer and Tutorial Program for their regular or special meetings, that allows them to select from an outstanding list of truly distinguished speakers who are experts in the technical fields of the society.</a:t>
            </a:r>
          </a:p>
        </p:txBody>
      </p:sp>
      <p:sp>
        <p:nvSpPr>
          <p:cNvPr id="16" name="TextBox 16"/>
          <p:cNvSpPr txBox="1"/>
          <p:nvPr/>
        </p:nvSpPr>
        <p:spPr>
          <a:xfrm>
            <a:off x="1028700" y="4419600"/>
            <a:ext cx="4118971" cy="638175"/>
          </a:xfrm>
          <a:prstGeom prst="rect">
            <a:avLst/>
          </a:prstGeom>
        </p:spPr>
        <p:txBody>
          <a:bodyPr lIns="0" tIns="0" rIns="0" bIns="0" rtlCol="0" anchor="t">
            <a:spAutoFit/>
          </a:bodyPr>
          <a:lstStyle/>
          <a:p>
            <a:pPr marL="0" marR="0" lvl="0" indent="0" algn="l" defTabSz="914400" rtl="0" eaLnBrk="1" fontAlgn="auto" latinLnBrk="0" hangingPunct="1">
              <a:lnSpc>
                <a:spcPts val="4799"/>
              </a:lnSpc>
              <a:spcBef>
                <a:spcPts val="0"/>
              </a:spcBef>
              <a:spcAft>
                <a:spcPts val="0"/>
              </a:spcAft>
              <a:buClrTx/>
              <a:buSzTx/>
              <a:buFontTx/>
              <a:buNone/>
              <a:tabLst/>
              <a:defRPr/>
            </a:pPr>
            <a:r>
              <a:rPr kumimoji="0" lang="en-US" sz="3999" b="0" i="0" u="none" strike="noStrike" kern="1200" cap="none" spc="-39" normalizeH="0" baseline="0" noProof="0" dirty="0">
                <a:ln>
                  <a:noFill/>
                </a:ln>
                <a:solidFill>
                  <a:srgbClr val="191919"/>
                </a:solidFill>
                <a:effectLst/>
                <a:uLnTx/>
                <a:uFillTx/>
                <a:latin typeface="Poppins ExtraBold"/>
                <a:ea typeface="+mn-ea"/>
                <a:cs typeface="+mn-cs"/>
              </a:rPr>
              <a:t>Education</a:t>
            </a:r>
          </a:p>
        </p:txBody>
      </p:sp>
      <p:sp>
        <p:nvSpPr>
          <p:cNvPr id="17" name="TextBox 17"/>
          <p:cNvSpPr txBox="1"/>
          <p:nvPr/>
        </p:nvSpPr>
        <p:spPr>
          <a:xfrm>
            <a:off x="1028700" y="5057775"/>
            <a:ext cx="4503115" cy="718185"/>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ct val="0"/>
              </a:spcBef>
              <a:spcAft>
                <a:spcPts val="0"/>
              </a:spcAft>
              <a:buClrTx/>
              <a:buSzTx/>
              <a:buFontTx/>
              <a:buNone/>
              <a:tabLst/>
              <a:defRPr/>
            </a:pPr>
            <a:r>
              <a:rPr kumimoji="0" lang="en-US" sz="1800" b="0" i="0" u="none" strike="noStrike" kern="1200" cap="none" spc="-18" normalizeH="0" baseline="0" noProof="0" dirty="0">
                <a:ln>
                  <a:noFill/>
                </a:ln>
                <a:solidFill>
                  <a:srgbClr val="191919"/>
                </a:solidFill>
                <a:effectLst/>
                <a:uLnTx/>
                <a:uFillTx/>
                <a:latin typeface="Poppins"/>
                <a:ea typeface="+mn-ea"/>
                <a:cs typeface="+mn-cs"/>
              </a:rPr>
              <a:t>Focused on providing technical content in-person and online to our members</a:t>
            </a:r>
          </a:p>
        </p:txBody>
      </p:sp>
      <p:sp>
        <p:nvSpPr>
          <p:cNvPr id="18" name="TextBox 18"/>
          <p:cNvSpPr txBox="1"/>
          <p:nvPr/>
        </p:nvSpPr>
        <p:spPr>
          <a:xfrm>
            <a:off x="1553087" y="6962531"/>
            <a:ext cx="4337216" cy="413190"/>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cs typeface="Poppins Bold" panose="00000800000000000000" pitchFamily="2" charset="0"/>
              </a:rPr>
              <a:t>Short Courses</a:t>
            </a:r>
          </a:p>
        </p:txBody>
      </p:sp>
      <p:sp>
        <p:nvSpPr>
          <p:cNvPr id="19" name="TextBox 19"/>
          <p:cNvSpPr txBox="1"/>
          <p:nvPr/>
        </p:nvSpPr>
        <p:spPr>
          <a:xfrm>
            <a:off x="1543753" y="7407790"/>
            <a:ext cx="9390130" cy="1480185"/>
          </a:xfrm>
          <a:prstGeom prst="rect">
            <a:avLst/>
          </a:prstGeom>
        </p:spPr>
        <p:txBody>
          <a:bodyPr lIns="0" tIns="0" rIns="0" bIns="0" rtlCol="0" anchor="t">
            <a:spAutoFit/>
          </a:bodyPr>
          <a:lstStyle/>
          <a:p>
            <a:pPr marL="0" marR="0" lvl="0" indent="0" algn="just" defTabSz="914400" rtl="0" eaLnBrk="1" fontAlgn="auto" latinLnBrk="0" hangingPunct="1">
              <a:lnSpc>
                <a:spcPts val="2880"/>
              </a:lnSpc>
              <a:spcBef>
                <a:spcPct val="0"/>
              </a:spcBef>
              <a:spcAft>
                <a:spcPts val="0"/>
              </a:spcAft>
              <a:buClrTx/>
              <a:buSzTx/>
              <a:buFontTx/>
              <a:buNone/>
              <a:tabLst/>
              <a:defRPr/>
            </a:pPr>
            <a:r>
              <a:rPr kumimoji="0" lang="en-US" sz="1800" b="0" i="0" u="none" strike="noStrike" kern="1200" cap="none" spc="-18" normalizeH="0" baseline="0" noProof="0" dirty="0">
                <a:ln>
                  <a:noFill/>
                </a:ln>
                <a:solidFill>
                  <a:srgbClr val="FFFFFF"/>
                </a:solidFill>
                <a:effectLst/>
                <a:uLnTx/>
                <a:uFillTx/>
                <a:latin typeface="Poppins" panose="00000500000000000000" pitchFamily="2" charset="0"/>
                <a:cs typeface="Poppins" panose="00000500000000000000" pitchFamily="2" charset="0"/>
              </a:rPr>
              <a:t>While the desire is for short courses to be in-person and open to all members, they may be run virtually or exclusively to a specific company. To date, short courses have been run on four different continents, with a mixture of openly run in-person, virtual and exclusive offerings.</a:t>
            </a:r>
          </a:p>
        </p:txBody>
      </p:sp>
      <p:sp>
        <p:nvSpPr>
          <p:cNvPr id="20" name="TextBox 20"/>
          <p:cNvSpPr txBox="1"/>
          <p:nvPr/>
        </p:nvSpPr>
        <p:spPr>
          <a:xfrm>
            <a:off x="12330976" y="7578836"/>
            <a:ext cx="4337216" cy="413190"/>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cs typeface="Poppins Bold" panose="00000800000000000000" pitchFamily="2" charset="0"/>
              </a:rPr>
              <a:t>Online Library</a:t>
            </a:r>
          </a:p>
        </p:txBody>
      </p:sp>
      <p:sp>
        <p:nvSpPr>
          <p:cNvPr id="21" name="TextBox 21"/>
          <p:cNvSpPr txBox="1"/>
          <p:nvPr/>
        </p:nvSpPr>
        <p:spPr>
          <a:xfrm>
            <a:off x="12330976" y="8028820"/>
            <a:ext cx="4337216" cy="1118235"/>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ct val="0"/>
              </a:spcBef>
              <a:spcAft>
                <a:spcPts val="0"/>
              </a:spcAft>
              <a:buClrTx/>
              <a:buSzTx/>
              <a:buFontTx/>
              <a:buNone/>
              <a:tabLst/>
              <a:defRPr/>
            </a:pPr>
            <a:r>
              <a:rPr kumimoji="0" lang="en-US" sz="1800" b="0" i="0" u="none" strike="noStrike" kern="1200" cap="none" spc="-18" normalizeH="0" baseline="0" noProof="0" dirty="0">
                <a:ln>
                  <a:noFill/>
                </a:ln>
                <a:solidFill>
                  <a:srgbClr val="FFFFFF"/>
                </a:solidFill>
                <a:effectLst/>
                <a:uLnTx/>
                <a:uFillTx/>
                <a:latin typeface="Poppins" panose="00000500000000000000" pitchFamily="2" charset="0"/>
                <a:cs typeface="Poppins" panose="00000500000000000000" pitchFamily="2" charset="0"/>
              </a:rPr>
              <a:t>165+ available recordings to watch on the IEEE Learning Network and growing!</a:t>
            </a:r>
          </a:p>
        </p:txBody>
      </p:sp>
      <p:sp>
        <p:nvSpPr>
          <p:cNvPr id="22" name="TextBox 22"/>
          <p:cNvSpPr txBox="1"/>
          <p:nvPr/>
        </p:nvSpPr>
        <p:spPr>
          <a:xfrm>
            <a:off x="12310320" y="789688"/>
            <a:ext cx="4118971" cy="981075"/>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60" normalizeH="0" baseline="0" noProof="0">
                <a:ln>
                  <a:noFill/>
                </a:ln>
                <a:solidFill>
                  <a:srgbClr val="F8C44F"/>
                </a:solidFill>
                <a:effectLst/>
                <a:uLnTx/>
                <a:uFillTx/>
                <a:latin typeface="Poppins ExtraBold"/>
                <a:ea typeface="+mn-ea"/>
                <a:cs typeface="+mn-cs"/>
              </a:rPr>
              <a:t>100+</a:t>
            </a:r>
          </a:p>
        </p:txBody>
      </p:sp>
      <p:sp>
        <p:nvSpPr>
          <p:cNvPr id="23" name="TextBox 23"/>
          <p:cNvSpPr txBox="1"/>
          <p:nvPr/>
        </p:nvSpPr>
        <p:spPr>
          <a:xfrm>
            <a:off x="12300795" y="1685101"/>
            <a:ext cx="4118971" cy="869315"/>
          </a:xfrm>
          <a:prstGeom prst="rect">
            <a:avLst/>
          </a:prstGeom>
        </p:spPr>
        <p:txBody>
          <a:bodyPr lIns="0" tIns="0" rIns="0" bIns="0" rtlCol="0" anchor="t">
            <a:spAutoFit/>
          </a:bodyPr>
          <a:lstStyle/>
          <a:p>
            <a:pPr marL="0" marR="0" lvl="0" indent="0" algn="l" defTabSz="914400" rtl="0" eaLnBrk="1" fontAlgn="auto" latinLnBrk="0" hangingPunct="1">
              <a:lnSpc>
                <a:spcPts val="3519"/>
              </a:lnSpc>
              <a:spcBef>
                <a:spcPct val="0"/>
              </a:spcBef>
              <a:spcAft>
                <a:spcPts val="0"/>
              </a:spcAft>
              <a:buClrTx/>
              <a:buSzTx/>
              <a:buFontTx/>
              <a:buNone/>
              <a:tabLst/>
              <a:defRPr/>
            </a:pPr>
            <a:r>
              <a:rPr kumimoji="0" lang="en-US" sz="2199" b="0" i="0" u="none" strike="noStrike" kern="1200" cap="none" spc="-21" normalizeH="0" baseline="0" noProof="0" dirty="0">
                <a:ln>
                  <a:noFill/>
                </a:ln>
                <a:solidFill>
                  <a:srgbClr val="FFFFFF"/>
                </a:solidFill>
                <a:effectLst/>
                <a:uLnTx/>
                <a:uFillTx/>
                <a:latin typeface="Poppins"/>
                <a:ea typeface="+mn-ea"/>
                <a:cs typeface="+mn-cs"/>
              </a:rPr>
              <a:t>DL talk titles to choose from in a variety of technical fields </a:t>
            </a:r>
          </a:p>
        </p:txBody>
      </p:sp>
      <p:sp>
        <p:nvSpPr>
          <p:cNvPr id="24" name="TextBox 24"/>
          <p:cNvSpPr txBox="1"/>
          <p:nvPr/>
        </p:nvSpPr>
        <p:spPr>
          <a:xfrm>
            <a:off x="12330976" y="2729084"/>
            <a:ext cx="4118971" cy="923330"/>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60" normalizeH="0" baseline="0" noProof="0" dirty="0">
                <a:ln>
                  <a:noFill/>
                </a:ln>
                <a:solidFill>
                  <a:srgbClr val="F8C44F"/>
                </a:solidFill>
                <a:effectLst/>
                <a:uLnTx/>
                <a:uFillTx/>
                <a:latin typeface="Poppins ExtraBold"/>
                <a:ea typeface="+mn-ea"/>
                <a:cs typeface="+mn-cs"/>
              </a:rPr>
              <a:t>40</a:t>
            </a:r>
          </a:p>
        </p:txBody>
      </p:sp>
      <p:sp>
        <p:nvSpPr>
          <p:cNvPr id="25" name="TextBox 25"/>
          <p:cNvSpPr txBox="1"/>
          <p:nvPr/>
        </p:nvSpPr>
        <p:spPr>
          <a:xfrm>
            <a:off x="12330976" y="3624497"/>
            <a:ext cx="5338640" cy="1307465"/>
          </a:xfrm>
          <a:prstGeom prst="rect">
            <a:avLst/>
          </a:prstGeom>
        </p:spPr>
        <p:txBody>
          <a:bodyPr lIns="0" tIns="0" rIns="0" bIns="0" rtlCol="0" anchor="t">
            <a:spAutoFit/>
          </a:bodyPr>
          <a:lstStyle/>
          <a:p>
            <a:pPr marL="0" marR="0" lvl="0" indent="0" algn="l" defTabSz="914400" rtl="0" eaLnBrk="1" fontAlgn="auto" latinLnBrk="0" hangingPunct="1">
              <a:lnSpc>
                <a:spcPts val="3519"/>
              </a:lnSpc>
              <a:spcBef>
                <a:spcPct val="0"/>
              </a:spcBef>
              <a:spcAft>
                <a:spcPts val="0"/>
              </a:spcAft>
              <a:buClrTx/>
              <a:buSzTx/>
              <a:buFontTx/>
              <a:buNone/>
              <a:tabLst/>
              <a:defRPr/>
            </a:pPr>
            <a:r>
              <a:rPr kumimoji="0" lang="en-US" sz="2199" b="0" i="0" u="none" strike="noStrike" kern="1200" cap="none" spc="-21" normalizeH="0" baseline="0" noProof="0">
                <a:ln>
                  <a:noFill/>
                </a:ln>
                <a:solidFill>
                  <a:srgbClr val="FFFFFF"/>
                </a:solidFill>
                <a:effectLst/>
                <a:uLnTx/>
                <a:uFillTx/>
                <a:latin typeface="Poppins"/>
                <a:ea typeface="+mn-ea"/>
                <a:cs typeface="+mn-cs"/>
              </a:rPr>
              <a:t>available DLs providing lectures online and in person at your next meeting, chapter event, and more</a:t>
            </a:r>
          </a:p>
        </p:txBody>
      </p:sp>
      <p:pic>
        <p:nvPicPr>
          <p:cNvPr id="26" name="Picture 26"/>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96203" flipH="1">
            <a:off x="15875511" y="1072767"/>
            <a:ext cx="6515700" cy="6515700"/>
          </a:xfrm>
          <a:prstGeom prst="rect">
            <a:avLst/>
          </a:prstGeom>
        </p:spPr>
      </p:pic>
      <p:pic>
        <p:nvPicPr>
          <p:cNvPr id="27" name="Picture 27"/>
          <p:cNvPicPr>
            <a:picLocks noChangeAspect="1"/>
          </p:cNvPicPr>
          <p:nvPr/>
        </p:nvPicPr>
        <p:blipFill rotWithShape="1">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9366" b="36175"/>
          <a:stretch/>
        </p:blipFill>
        <p:spPr>
          <a:xfrm rot="-10800000" flipH="1">
            <a:off x="-1057085" y="-44423"/>
            <a:ext cx="6515700" cy="4158636"/>
          </a:xfrm>
          <a:prstGeom prst="rect">
            <a:avLst/>
          </a:prstGeom>
        </p:spPr>
      </p:pic>
      <p:pic>
        <p:nvPicPr>
          <p:cNvPr id="28" name="Picture 10">
            <a:extLst>
              <a:ext uri="{FF2B5EF4-FFF2-40B4-BE49-F238E27FC236}">
                <a16:creationId xmlns:a16="http://schemas.microsoft.com/office/drawing/2014/main" id="{B913EE62-EA74-C14B-B5F2-E8C725064E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2235"/>
          <a:stretch/>
        </p:blipFill>
        <p:spPr>
          <a:xfrm>
            <a:off x="15340803" y="358181"/>
            <a:ext cx="1676399" cy="912718"/>
          </a:xfrm>
          <a:prstGeom prst="rect">
            <a:avLst/>
          </a:prstGeom>
        </p:spPr>
      </p:pic>
    </p:spTree>
    <p:extLst>
      <p:ext uri="{BB962C8B-B14F-4D97-AF65-F5344CB8AC3E}">
        <p14:creationId xmlns:p14="http://schemas.microsoft.com/office/powerpoint/2010/main" val="252031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2848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774882" y="-306174"/>
            <a:ext cx="10686704" cy="10918398"/>
            <a:chOff x="0" y="0"/>
            <a:chExt cx="878585" cy="897633"/>
          </a:xfrm>
        </p:grpSpPr>
        <p:sp>
          <p:nvSpPr>
            <p:cNvPr id="3" name="Freeform 3"/>
            <p:cNvSpPr/>
            <p:nvPr/>
          </p:nvSpPr>
          <p:spPr>
            <a:xfrm>
              <a:off x="0" y="0"/>
              <a:ext cx="878585" cy="897633"/>
            </a:xfrm>
            <a:custGeom>
              <a:avLst/>
              <a:gdLst/>
              <a:ahLst/>
              <a:cxnLst/>
              <a:rect l="l" t="t" r="r" b="b"/>
              <a:pathLst>
                <a:path w="878585" h="897633">
                  <a:moveTo>
                    <a:pt x="878585" y="448817"/>
                  </a:moveTo>
                  <a:lnTo>
                    <a:pt x="675385" y="897633"/>
                  </a:lnTo>
                  <a:lnTo>
                    <a:pt x="203200" y="897633"/>
                  </a:lnTo>
                  <a:lnTo>
                    <a:pt x="0" y="448817"/>
                  </a:lnTo>
                  <a:lnTo>
                    <a:pt x="203200" y="0"/>
                  </a:lnTo>
                  <a:lnTo>
                    <a:pt x="675385" y="0"/>
                  </a:lnTo>
                  <a:lnTo>
                    <a:pt x="878585" y="448817"/>
                  </a:lnTo>
                  <a:close/>
                </a:path>
              </a:pathLst>
            </a:custGeom>
            <a:solidFill>
              <a:srgbClr val="FFFFFF"/>
            </a:solidFill>
          </p:spPr>
        </p:sp>
        <p:sp>
          <p:nvSpPr>
            <p:cNvPr id="4" name="TextBox 4"/>
            <p:cNvSpPr txBox="1"/>
            <p:nvPr/>
          </p:nvSpPr>
          <p:spPr>
            <a:xfrm>
              <a:off x="114300" y="-38100"/>
              <a:ext cx="584200" cy="7366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AutoShape 5"/>
          <p:cNvSpPr/>
          <p:nvPr/>
        </p:nvSpPr>
        <p:spPr>
          <a:xfrm rot="3606691">
            <a:off x="3709495" y="2373306"/>
            <a:ext cx="6297185" cy="0"/>
          </a:xfrm>
          <a:prstGeom prst="line">
            <a:avLst/>
          </a:prstGeom>
          <a:ln w="171450" cap="flat">
            <a:solidFill>
              <a:srgbClr val="FFFFFF"/>
            </a:solidFill>
            <a:prstDash val="solid"/>
            <a:headEnd type="none" w="sm" len="sm"/>
            <a:tailEnd type="none" w="sm" len="sm"/>
          </a:ln>
        </p:spPr>
      </p:sp>
      <p:sp>
        <p:nvSpPr>
          <p:cNvPr id="6" name="AutoShape 6"/>
          <p:cNvSpPr/>
          <p:nvPr/>
        </p:nvSpPr>
        <p:spPr>
          <a:xfrm rot="7201140">
            <a:off x="3703373" y="7754403"/>
            <a:ext cx="6297185" cy="0"/>
          </a:xfrm>
          <a:prstGeom prst="line">
            <a:avLst/>
          </a:prstGeom>
          <a:ln w="171450" cap="flat">
            <a:solidFill>
              <a:srgbClr val="FFFFFF"/>
            </a:solidFill>
            <a:prstDash val="solid"/>
            <a:headEnd type="none" w="sm" len="sm"/>
            <a:tailEnd type="none" w="sm" len="sm"/>
          </a:ln>
        </p:spPr>
      </p:sp>
      <p:grpSp>
        <p:nvGrpSpPr>
          <p:cNvPr id="7" name="Group 7"/>
          <p:cNvGrpSpPr/>
          <p:nvPr/>
        </p:nvGrpSpPr>
        <p:grpSpPr>
          <a:xfrm>
            <a:off x="11718414" y="0"/>
            <a:ext cx="4393457" cy="839228"/>
            <a:chOff x="0" y="0"/>
            <a:chExt cx="1157124" cy="221031"/>
          </a:xfrm>
        </p:grpSpPr>
        <p:sp>
          <p:nvSpPr>
            <p:cNvPr id="8" name="Freeform 8"/>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FFFFFF"/>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16846001" y="-189472"/>
            <a:ext cx="2664422" cy="1218172"/>
            <a:chOff x="0" y="0"/>
            <a:chExt cx="483446" cy="221031"/>
          </a:xfrm>
        </p:grpSpPr>
        <p:sp>
          <p:nvSpPr>
            <p:cNvPr id="11" name="Freeform 11"/>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FFFFFF"/>
            </a:solidFill>
          </p:spPr>
        </p:sp>
        <p:sp>
          <p:nvSpPr>
            <p:cNvPr id="12" name="TextBox 12"/>
            <p:cNvSpPr txBox="1"/>
            <p:nvPr/>
          </p:nvSpPr>
          <p:spPr>
            <a:xfrm>
              <a:off x="101600" y="-38100"/>
              <a:ext cx="609600" cy="6477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3"/>
          <p:cNvGrpSpPr/>
          <p:nvPr/>
        </p:nvGrpSpPr>
        <p:grpSpPr>
          <a:xfrm>
            <a:off x="14697771" y="-455096"/>
            <a:ext cx="3590229" cy="1483796"/>
            <a:chOff x="0" y="0"/>
            <a:chExt cx="534812" cy="221031"/>
          </a:xfrm>
        </p:grpSpPr>
        <p:sp>
          <p:nvSpPr>
            <p:cNvPr id="14" name="Freeform 14"/>
            <p:cNvSpPr/>
            <p:nvPr/>
          </p:nvSpPr>
          <p:spPr>
            <a:xfrm>
              <a:off x="0" y="0"/>
              <a:ext cx="534812" cy="221031"/>
            </a:xfrm>
            <a:custGeom>
              <a:avLst/>
              <a:gdLst/>
              <a:ahLst/>
              <a:cxnLst/>
              <a:rect l="l" t="t" r="r" b="b"/>
              <a:pathLst>
                <a:path w="534812" h="221031">
                  <a:moveTo>
                    <a:pt x="203200" y="0"/>
                  </a:moveTo>
                  <a:lnTo>
                    <a:pt x="534812" y="0"/>
                  </a:lnTo>
                  <a:lnTo>
                    <a:pt x="331612" y="221031"/>
                  </a:lnTo>
                  <a:lnTo>
                    <a:pt x="0" y="221031"/>
                  </a:lnTo>
                  <a:lnTo>
                    <a:pt x="203200" y="0"/>
                  </a:lnTo>
                  <a:close/>
                </a:path>
              </a:pathLst>
            </a:custGeom>
            <a:solidFill>
              <a:srgbClr val="2A70AC"/>
            </a:solidFill>
          </p:spPr>
        </p:sp>
        <p:sp>
          <p:nvSpPr>
            <p:cNvPr id="15" name="TextBox 15"/>
            <p:cNvSpPr txBox="1"/>
            <p:nvPr/>
          </p:nvSpPr>
          <p:spPr>
            <a:xfrm>
              <a:off x="101600" y="-38100"/>
              <a:ext cx="609600" cy="6477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6"/>
          <p:cNvPicPr>
            <a:picLocks noChangeAspect="1"/>
          </p:cNvPicPr>
          <p:nvPr/>
        </p:nvPicPr>
        <p:blipFill>
          <a:blip cstate="print">
            <a:alphaModFix amt="5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698455" flipH="1">
            <a:off x="14227842" y="-1874582"/>
            <a:ext cx="6515700" cy="6515700"/>
          </a:xfrm>
          <a:prstGeom prst="rect">
            <a:avLst/>
          </a:prstGeom>
        </p:spPr>
      </p:pic>
      <p:grpSp>
        <p:nvGrpSpPr>
          <p:cNvPr id="26" name="Group 25">
            <a:extLst>
              <a:ext uri="{FF2B5EF4-FFF2-40B4-BE49-F238E27FC236}">
                <a16:creationId xmlns:a16="http://schemas.microsoft.com/office/drawing/2014/main" id="{8C33D66B-E691-7D46-AF03-16F0DD85B3A8}"/>
              </a:ext>
            </a:extLst>
          </p:cNvPr>
          <p:cNvGrpSpPr/>
          <p:nvPr/>
        </p:nvGrpSpPr>
        <p:grpSpPr>
          <a:xfrm>
            <a:off x="1028700" y="6898543"/>
            <a:ext cx="3024870" cy="571100"/>
            <a:chOff x="1028700" y="6898543"/>
            <a:chExt cx="3024870" cy="571100"/>
          </a:xfrm>
        </p:grpSpPr>
        <p:pic>
          <p:nvPicPr>
            <p:cNvPr id="17" name="Picture 1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53522" y="6898543"/>
              <a:ext cx="571100" cy="571100"/>
            </a:xfrm>
            <a:prstGeom prst="rect">
              <a:avLst/>
            </a:prstGeom>
          </p:spPr>
        </p:pic>
        <p:pic>
          <p:nvPicPr>
            <p:cNvPr id="18" name="Picture 1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6898543"/>
              <a:ext cx="573184" cy="571100"/>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72272" y="6898543"/>
              <a:ext cx="571100" cy="571100"/>
            </a:xfrm>
            <a:prstGeom prst="rect">
              <a:avLst/>
            </a:prstGeom>
          </p:spPr>
        </p:pic>
        <p:pic>
          <p:nvPicPr>
            <p:cNvPr id="20" name="Picture 20"/>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82470" y="6898543"/>
              <a:ext cx="571100" cy="571100"/>
            </a:xfrm>
            <a:prstGeom prst="rect">
              <a:avLst/>
            </a:prstGeom>
          </p:spPr>
        </p:pic>
      </p:grpSp>
      <p:sp>
        <p:nvSpPr>
          <p:cNvPr id="21" name="TextBox 21"/>
          <p:cNvSpPr txBox="1"/>
          <p:nvPr/>
        </p:nvSpPr>
        <p:spPr>
          <a:xfrm>
            <a:off x="1028700" y="4217924"/>
            <a:ext cx="5646371" cy="935101"/>
          </a:xfrm>
          <a:prstGeom prst="rect">
            <a:avLst/>
          </a:prstGeom>
        </p:spPr>
        <p:txBody>
          <a:bodyPr lIns="0" tIns="0" rIns="0" bIns="0" rtlCol="0" anchor="t">
            <a:spAutoFit/>
          </a:bodyPr>
          <a:lstStyle/>
          <a:p>
            <a:pPr marL="0" marR="0" lvl="0" indent="0" algn="l" defTabSz="914400" rtl="0" eaLnBrk="1" fontAlgn="auto" latinLnBrk="0" hangingPunct="1">
              <a:lnSpc>
                <a:spcPts val="6607"/>
              </a:lnSpc>
              <a:spcBef>
                <a:spcPts val="0"/>
              </a:spcBef>
              <a:spcAft>
                <a:spcPts val="0"/>
              </a:spcAft>
              <a:buClrTx/>
              <a:buSzTx/>
              <a:buFontTx/>
              <a:buNone/>
              <a:tabLst/>
              <a:defRPr/>
            </a:pPr>
            <a:r>
              <a:rPr kumimoji="0" lang="en-US" sz="6607" b="0" i="0" u="none" strike="noStrike" kern="1200" cap="none" spc="0" normalizeH="0" baseline="0" noProof="0">
                <a:ln>
                  <a:noFill/>
                </a:ln>
                <a:solidFill>
                  <a:srgbClr val="000000"/>
                </a:solidFill>
                <a:effectLst/>
                <a:uLnTx/>
                <a:uFillTx/>
                <a:latin typeface="Poppins ExtraBold"/>
                <a:ea typeface="+mn-ea"/>
                <a:cs typeface="+mn-cs"/>
              </a:rPr>
              <a:t>Contact Us</a:t>
            </a:r>
          </a:p>
        </p:txBody>
      </p:sp>
      <p:sp>
        <p:nvSpPr>
          <p:cNvPr id="22" name="TextBox 22"/>
          <p:cNvSpPr txBox="1"/>
          <p:nvPr/>
        </p:nvSpPr>
        <p:spPr>
          <a:xfrm>
            <a:off x="1028700" y="5128970"/>
            <a:ext cx="6346356" cy="879984"/>
          </a:xfrm>
          <a:prstGeom prst="rect">
            <a:avLst/>
          </a:prstGeom>
        </p:spPr>
        <p:txBody>
          <a:bodyPr lIns="0" tIns="0" rIns="0" bIns="0" rtlCol="0" anchor="t">
            <a:spAutoFit/>
          </a:bodyPr>
          <a:lstStyle/>
          <a:p>
            <a:pPr marL="0" marR="0" lvl="0" indent="0" algn="l" defTabSz="914400" rtl="0" eaLnBrk="1" fontAlgn="auto" latinLnBrk="0" hangingPunct="1">
              <a:lnSpc>
                <a:spcPts val="3585"/>
              </a:lnSpc>
              <a:spcBef>
                <a:spcPts val="0"/>
              </a:spcBef>
              <a:spcAft>
                <a:spcPts val="0"/>
              </a:spcAft>
              <a:buClrTx/>
              <a:buSzTx/>
              <a:buFontTx/>
              <a:buNone/>
              <a:tabLst/>
              <a:defRPr/>
            </a:pPr>
            <a:r>
              <a:rPr kumimoji="0" lang="en-US" sz="2199" b="0" i="0" u="none" strike="noStrike" kern="1200" cap="none" spc="87" normalizeH="0" baseline="0" noProof="0" dirty="0" err="1">
                <a:ln>
                  <a:noFill/>
                </a:ln>
                <a:solidFill>
                  <a:srgbClr val="606060"/>
                </a:solidFill>
                <a:effectLst/>
                <a:uLnTx/>
                <a:uFillTx/>
                <a:latin typeface="Poppins"/>
                <a:ea typeface="+mn-ea"/>
                <a:cs typeface="+mn-cs"/>
              </a:rPr>
              <a:t>www.ieee-aess.org</a:t>
            </a:r>
            <a:endParaRPr kumimoji="0" lang="en-US" sz="2199" b="0" i="0" u="none" strike="noStrike" kern="1200" cap="none" spc="87" normalizeH="0" baseline="0" noProof="0" dirty="0">
              <a:ln>
                <a:noFill/>
              </a:ln>
              <a:solidFill>
                <a:srgbClr val="606060"/>
              </a:solidFill>
              <a:effectLst/>
              <a:uLnTx/>
              <a:uFillTx/>
              <a:latin typeface="Poppins"/>
              <a:ea typeface="+mn-ea"/>
              <a:cs typeface="+mn-cs"/>
            </a:endParaRPr>
          </a:p>
          <a:p>
            <a:pPr marL="0" marR="0" lvl="0" indent="0" algn="l" defTabSz="914400" rtl="0" eaLnBrk="1" fontAlgn="auto" latinLnBrk="0" hangingPunct="1">
              <a:lnSpc>
                <a:spcPts val="3585"/>
              </a:lnSpc>
              <a:spcBef>
                <a:spcPts val="0"/>
              </a:spcBef>
              <a:spcAft>
                <a:spcPts val="0"/>
              </a:spcAft>
              <a:buClrTx/>
              <a:buSzTx/>
              <a:buFontTx/>
              <a:buNone/>
              <a:tabLst/>
              <a:defRPr/>
            </a:pPr>
            <a:r>
              <a:rPr kumimoji="0" lang="en-US" sz="2199" b="0" i="0" u="none" strike="noStrike" kern="1200" cap="none" spc="87" normalizeH="0" baseline="0" noProof="0" dirty="0">
                <a:ln>
                  <a:noFill/>
                </a:ln>
                <a:solidFill>
                  <a:srgbClr val="606060"/>
                </a:solidFill>
                <a:effectLst/>
                <a:uLnTx/>
                <a:uFillTx/>
                <a:latin typeface="Poppins"/>
                <a:ea typeface="+mn-ea"/>
                <a:cs typeface="+mn-cs"/>
              </a:rPr>
              <a:t>admin@ieee-aess.org</a:t>
            </a:r>
          </a:p>
        </p:txBody>
      </p:sp>
      <p:sp>
        <p:nvSpPr>
          <p:cNvPr id="23" name="TextBox 23"/>
          <p:cNvSpPr txBox="1"/>
          <p:nvPr/>
        </p:nvSpPr>
        <p:spPr>
          <a:xfrm>
            <a:off x="9533801" y="1526446"/>
            <a:ext cx="6892454" cy="7085594"/>
          </a:xfrm>
          <a:prstGeom prst="rect">
            <a:avLst/>
          </a:prstGeom>
        </p:spPr>
        <p:txBody>
          <a:bodyPr lIns="0" tIns="0" rIns="0" bIns="0" rtlCol="0" anchor="t">
            <a:spAutoFit/>
          </a:bodyPr>
          <a:lstStyle/>
          <a:p>
            <a:pPr marL="0" marR="0" lvl="0" indent="0" algn="l" defTabSz="914400" rtl="0" eaLnBrk="1" fontAlgn="auto" latinLnBrk="0" hangingPunct="1">
              <a:lnSpc>
                <a:spcPts val="7455"/>
              </a:lnSpc>
              <a:spcBef>
                <a:spcPts val="0"/>
              </a:spcBef>
              <a:spcAft>
                <a:spcPts val="0"/>
              </a:spcAft>
              <a:buClrTx/>
              <a:buSzTx/>
              <a:buFontTx/>
              <a:buNone/>
              <a:tabLst/>
              <a:defRPr/>
            </a:pPr>
            <a:r>
              <a:rPr kumimoji="0" lang="en-US" sz="4630" b="0" i="0" u="none" strike="noStrike" kern="1200" cap="none" spc="0" normalizeH="0" baseline="0" noProof="0" dirty="0">
                <a:ln>
                  <a:noFill/>
                </a:ln>
                <a:solidFill>
                  <a:srgbClr val="FBFDFE"/>
                </a:solidFill>
                <a:effectLst/>
                <a:uLnTx/>
                <a:uFillTx/>
                <a:latin typeface="Poppins Bold"/>
                <a:ea typeface="+mn-ea"/>
                <a:cs typeface="+mn-cs"/>
              </a:rPr>
              <a:t>2026 Officers</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President – Braham </a:t>
            </a:r>
            <a:r>
              <a:rPr kumimoji="0" lang="en-US" sz="2508" b="0" i="0" u="none" strike="noStrike" kern="1200" cap="none" spc="0" normalizeH="0" baseline="0" noProof="0" dirty="0" err="1">
                <a:ln>
                  <a:noFill/>
                </a:ln>
                <a:solidFill>
                  <a:srgbClr val="FBFDFE"/>
                </a:solidFill>
                <a:effectLst/>
                <a:uLnTx/>
                <a:uFillTx/>
                <a:latin typeface="Poppins"/>
                <a:ea typeface="+mn-ea"/>
                <a:cs typeface="+mn-cs"/>
              </a:rPr>
              <a:t>Himed</a:t>
            </a:r>
            <a:endParaRPr kumimoji="0" lang="en-US" sz="2508" b="0" i="0" u="none" strike="noStrike" kern="1200" cap="none" spc="0" normalizeH="0" baseline="0" noProof="0" dirty="0">
              <a:ln>
                <a:noFill/>
              </a:ln>
              <a:solidFill>
                <a:srgbClr val="FBFDFE"/>
              </a:solidFill>
              <a:effectLst/>
              <a:uLnTx/>
              <a:uFillTx/>
              <a:latin typeface="Poppins"/>
              <a:ea typeface="+mn-ea"/>
              <a:cs typeface="+mn-cs"/>
            </a:endParaRP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President Elect – Lorenzo Lo Monte</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Past President – Sabrina Greco</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Conferences – Scott Goldstein</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Publications – Luke Rosenberg</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Education – Puneet Kumar Mishra</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Finance – Steve Butler</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Member Services – Vince Socci</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Technical Operations – Rob Sabatini</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Industry Relations – Barry Tilton</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Secretary – Walter D. Downing</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Treasurer – Fulvio Gini</a:t>
            </a:r>
          </a:p>
        </p:txBody>
      </p:sp>
      <p:pic>
        <p:nvPicPr>
          <p:cNvPr id="27" name="Picture 21">
            <a:extLst>
              <a:ext uri="{FF2B5EF4-FFF2-40B4-BE49-F238E27FC236}">
                <a16:creationId xmlns:a16="http://schemas.microsoft.com/office/drawing/2014/main" id="{D5829A5C-ADE3-0E43-A11E-A91C65CA7E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078" y="2174067"/>
            <a:ext cx="3178512" cy="1580427"/>
          </a:xfrm>
          <a:prstGeom prst="rect">
            <a:avLst/>
          </a:prstGeom>
        </p:spPr>
      </p:pic>
    </p:spTree>
    <p:extLst>
      <p:ext uri="{BB962C8B-B14F-4D97-AF65-F5344CB8AC3E}">
        <p14:creationId xmlns:p14="http://schemas.microsoft.com/office/powerpoint/2010/main" val="181178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rotWithShape="1">
          <a:blip cstate="email">
            <a:alphaModFix amt="54000"/>
            <a:extLst>
              <a:ext uri="{28A0092B-C50C-407E-A947-70E740481C1C}">
                <a14:useLocalDpi xmlns:a14="http://schemas.microsoft.com/office/drawing/2010/main"/>
              </a:ext>
              <a:ext uri="{96DAC541-7B7A-43D3-8B79-37D633B846F1}">
                <asvg:svgBlip xmlns:asvg="http://schemas.microsoft.com/office/drawing/2016/SVG/main" r:embed="rId3"/>
              </a:ext>
            </a:extLst>
          </a:blip>
          <a:srcRect l="11204" b="13281"/>
          <a:stretch/>
        </p:blipFill>
        <p:spPr>
          <a:xfrm rot="-10800000" flipH="1">
            <a:off x="-6626" y="0"/>
            <a:ext cx="7403747" cy="7230636"/>
          </a:xfrm>
          <a:prstGeom prst="rect">
            <a:avLst/>
          </a:prstGeom>
        </p:spPr>
      </p:pic>
      <p:sp>
        <p:nvSpPr>
          <p:cNvPr id="14" name="TextBox 14"/>
          <p:cNvSpPr txBox="1"/>
          <p:nvPr/>
        </p:nvSpPr>
        <p:spPr>
          <a:xfrm>
            <a:off x="9588852" y="3605247"/>
            <a:ext cx="5401047" cy="1078821"/>
          </a:xfrm>
          <a:prstGeom prst="rect">
            <a:avLst/>
          </a:prstGeom>
          <a:solidFill>
            <a:srgbClr val="0066A5"/>
          </a:solidFill>
        </p:spPr>
        <p:txBody>
          <a:bodyPr wrap="square" lIns="0" tIns="0" rIns="0" bIns="0" rtlCol="0" anchor="ctr" anchorCtr="1">
            <a:spAutoFit/>
          </a:bodyPr>
          <a:lstStyle/>
          <a:p>
            <a:pPr algn="ctr">
              <a:lnSpc>
                <a:spcPts val="9208"/>
              </a:lnSpc>
              <a:spcBef>
                <a:spcPct val="0"/>
              </a:spcBef>
            </a:pPr>
            <a:endParaRPr lang="en-US" sz="6577" dirty="0">
              <a:solidFill>
                <a:schemeClr val="bg1"/>
              </a:solidFill>
              <a:latin typeface="Aileron Regular Bold"/>
            </a:endParaRPr>
          </a:p>
        </p:txBody>
      </p:sp>
      <p:grpSp>
        <p:nvGrpSpPr>
          <p:cNvPr id="21" name="Group 20">
            <a:extLst>
              <a:ext uri="{FF2B5EF4-FFF2-40B4-BE49-F238E27FC236}">
                <a16:creationId xmlns:a16="http://schemas.microsoft.com/office/drawing/2014/main" id="{25CAD24B-C3F0-07EA-4DDB-F872FA745CBA}"/>
              </a:ext>
            </a:extLst>
          </p:cNvPr>
          <p:cNvGrpSpPr/>
          <p:nvPr/>
        </p:nvGrpSpPr>
        <p:grpSpPr>
          <a:xfrm>
            <a:off x="9588852" y="4969023"/>
            <a:ext cx="5401047" cy="682099"/>
            <a:chOff x="1567568" y="5689479"/>
            <a:chExt cx="5401047" cy="682099"/>
          </a:xfrm>
        </p:grpSpPr>
        <p:sp>
          <p:nvSpPr>
            <p:cNvPr id="20" name="Rectangle 19">
              <a:extLst>
                <a:ext uri="{FF2B5EF4-FFF2-40B4-BE49-F238E27FC236}">
                  <a16:creationId xmlns:a16="http://schemas.microsoft.com/office/drawing/2014/main" id="{6E3E9DDD-0A68-3E4B-2154-4FD9EE82E9D5}"/>
                </a:ext>
              </a:extLst>
            </p:cNvPr>
            <p:cNvSpPr/>
            <p:nvPr/>
          </p:nvSpPr>
          <p:spPr>
            <a:xfrm>
              <a:off x="1567568" y="5689479"/>
              <a:ext cx="5401047" cy="682099"/>
            </a:xfrm>
            <a:prstGeom prst="rect">
              <a:avLst/>
            </a:prstGeom>
            <a:solidFill>
              <a:srgbClr val="808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5"/>
            <p:cNvSpPr txBox="1"/>
            <p:nvPr/>
          </p:nvSpPr>
          <p:spPr>
            <a:xfrm>
              <a:off x="3420048" y="5828570"/>
              <a:ext cx="1696106" cy="369332"/>
            </a:xfrm>
            <a:prstGeom prst="rect">
              <a:avLst/>
            </a:prstGeom>
            <a:noFill/>
          </p:spPr>
          <p:txBody>
            <a:bodyPr wrap="none" lIns="0" tIns="0" rIns="0" bIns="0" rtlCol="0" anchor="ctr">
              <a:spAutoFit/>
            </a:bodyPr>
            <a:lstStyle/>
            <a:p>
              <a:pPr algn="ctr">
                <a:spcBef>
                  <a:spcPct val="0"/>
                </a:spcBef>
              </a:pPr>
              <a:r>
                <a:rPr lang="en-US" sz="2400" dirty="0">
                  <a:solidFill>
                    <a:srgbClr val="FFFFFF"/>
                  </a:solidFill>
                  <a:latin typeface="Aileron Regular"/>
                </a:rPr>
                <a:t>AFFILIATON</a:t>
              </a:r>
            </a:p>
          </p:txBody>
        </p:sp>
      </p:grpSp>
      <p:sp>
        <p:nvSpPr>
          <p:cNvPr id="16" name="TextBox 16"/>
          <p:cNvSpPr txBox="1"/>
          <p:nvPr/>
        </p:nvSpPr>
        <p:spPr>
          <a:xfrm>
            <a:off x="9611213" y="2964032"/>
            <a:ext cx="6111475" cy="495328"/>
          </a:xfrm>
          <a:prstGeom prst="rect">
            <a:avLst/>
          </a:prstGeom>
        </p:spPr>
        <p:txBody>
          <a:bodyPr wrap="square" lIns="0" tIns="0" rIns="0" bIns="0" rtlCol="0" anchor="t">
            <a:spAutoFit/>
          </a:bodyPr>
          <a:lstStyle/>
          <a:p>
            <a:pPr>
              <a:lnSpc>
                <a:spcPts val="4024"/>
              </a:lnSpc>
              <a:spcBef>
                <a:spcPct val="0"/>
              </a:spcBef>
            </a:pPr>
            <a:r>
              <a:rPr lang="en-US" sz="2874" dirty="0">
                <a:solidFill>
                  <a:srgbClr val="000000"/>
                </a:solidFill>
                <a:latin typeface="Poppins Light"/>
              </a:rPr>
              <a:t>AESS Distinguished Lecturer</a:t>
            </a:r>
          </a:p>
        </p:txBody>
      </p:sp>
      <p:sp>
        <p:nvSpPr>
          <p:cNvPr id="17" name="TextBox 17"/>
          <p:cNvSpPr txBox="1"/>
          <p:nvPr/>
        </p:nvSpPr>
        <p:spPr>
          <a:xfrm>
            <a:off x="9588852" y="6105031"/>
            <a:ext cx="7403748" cy="582595"/>
          </a:xfrm>
          <a:prstGeom prst="rect">
            <a:avLst/>
          </a:prstGeom>
        </p:spPr>
        <p:txBody>
          <a:bodyPr wrap="square" lIns="0" tIns="0" rIns="0" bIns="0" rtlCol="0" anchor="t">
            <a:spAutoFit/>
          </a:bodyPr>
          <a:lstStyle/>
          <a:p>
            <a:pPr>
              <a:lnSpc>
                <a:spcPct val="150000"/>
              </a:lnSpc>
              <a:spcBef>
                <a:spcPct val="0"/>
              </a:spcBef>
            </a:pPr>
            <a:r>
              <a:rPr lang="en-US" sz="2800" b="1" dirty="0">
                <a:solidFill>
                  <a:srgbClr val="000000"/>
                </a:solidFill>
                <a:latin typeface="Roboto Slab" pitchFamily="2" charset="0"/>
              </a:rPr>
              <a:t>LECTURE NAME</a:t>
            </a:r>
            <a:endParaRPr lang="en-US" sz="2800" dirty="0">
              <a:solidFill>
                <a:srgbClr val="000000"/>
              </a:solidFill>
              <a:latin typeface="Poppins Medium"/>
            </a:endParaRPr>
          </a:p>
        </p:txBody>
      </p:sp>
      <p:pic>
        <p:nvPicPr>
          <p:cNvPr id="13" name="Picture 13"/>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360846" y="8332549"/>
            <a:ext cx="826277" cy="828637"/>
          </a:xfrm>
          <a:prstGeom prst="rect">
            <a:avLst/>
          </a:prstGeom>
        </p:spPr>
      </p:pic>
      <p:sp>
        <p:nvSpPr>
          <p:cNvPr id="18" name="TextBox 18"/>
          <p:cNvSpPr txBox="1"/>
          <p:nvPr/>
        </p:nvSpPr>
        <p:spPr>
          <a:xfrm>
            <a:off x="11613914" y="8296793"/>
            <a:ext cx="5378686" cy="864393"/>
          </a:xfrm>
          <a:prstGeom prst="rect">
            <a:avLst/>
          </a:prstGeom>
        </p:spPr>
        <p:txBody>
          <a:bodyPr lIns="0" tIns="0" rIns="0" bIns="0" rtlCol="0" anchor="t">
            <a:spAutoFit/>
          </a:bodyPr>
          <a:lstStyle/>
          <a:p>
            <a:pPr>
              <a:lnSpc>
                <a:spcPts val="3468"/>
              </a:lnSpc>
            </a:pPr>
            <a:r>
              <a:rPr lang="en-US" sz="3124" dirty="0">
                <a:solidFill>
                  <a:srgbClr val="606060"/>
                </a:solidFill>
                <a:latin typeface="Poppins Bold"/>
              </a:rPr>
              <a:t>Watch on the IEEE Learning Network</a:t>
            </a:r>
          </a:p>
        </p:txBody>
      </p:sp>
      <p:sp>
        <p:nvSpPr>
          <p:cNvPr id="24" name="TextBox 14">
            <a:extLst>
              <a:ext uri="{FF2B5EF4-FFF2-40B4-BE49-F238E27FC236}">
                <a16:creationId xmlns:a16="http://schemas.microsoft.com/office/drawing/2014/main" id="{3EF051D4-39C4-A119-5F48-C992062664F3}"/>
              </a:ext>
            </a:extLst>
          </p:cNvPr>
          <p:cNvSpPr txBox="1"/>
          <p:nvPr/>
        </p:nvSpPr>
        <p:spPr>
          <a:xfrm>
            <a:off x="9555324" y="3887331"/>
            <a:ext cx="5401047" cy="553998"/>
          </a:xfrm>
          <a:prstGeom prst="rect">
            <a:avLst/>
          </a:prstGeom>
          <a:noFill/>
        </p:spPr>
        <p:txBody>
          <a:bodyPr wrap="square" lIns="0" tIns="0" rIns="0" bIns="0" rtlCol="0" anchor="ctr" anchorCtr="1">
            <a:spAutoFit/>
          </a:bodyPr>
          <a:lstStyle/>
          <a:p>
            <a:pPr algn="ctr">
              <a:spcBef>
                <a:spcPct val="0"/>
              </a:spcBef>
            </a:pPr>
            <a:r>
              <a:rPr lang="en-US" sz="3600" dirty="0">
                <a:solidFill>
                  <a:schemeClr val="bg1"/>
                </a:solidFill>
                <a:latin typeface="Aileron Regular Bold"/>
              </a:rPr>
              <a:t>NAME</a:t>
            </a:r>
          </a:p>
        </p:txBody>
      </p:sp>
      <p:pic>
        <p:nvPicPr>
          <p:cNvPr id="19" name="Picture 21">
            <a:extLst>
              <a:ext uri="{FF2B5EF4-FFF2-40B4-BE49-F238E27FC236}">
                <a16:creationId xmlns:a16="http://schemas.microsoft.com/office/drawing/2014/main" id="{C232F996-2CB8-7245-BBD9-00802C4B79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22688" y="650714"/>
            <a:ext cx="1839016" cy="914400"/>
          </a:xfrm>
          <a:prstGeom prst="rect">
            <a:avLst/>
          </a:prstGeom>
        </p:spPr>
      </p:pic>
      <p:pic>
        <p:nvPicPr>
          <p:cNvPr id="3" name="Graphic 2" descr="Male profile with solid fill">
            <a:extLst>
              <a:ext uri="{FF2B5EF4-FFF2-40B4-BE49-F238E27FC236}">
                <a16:creationId xmlns:a16="http://schemas.microsoft.com/office/drawing/2014/main" id="{04E68A83-D146-FCA7-A9EC-607D30D6E6E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96978" y="1264161"/>
            <a:ext cx="6354336" cy="6354336"/>
          </a:xfrm>
          <a:prstGeom prst="rect">
            <a:avLst/>
          </a:prstGeom>
        </p:spPr>
      </p:pic>
    </p:spTree>
    <p:extLst>
      <p:ext uri="{BB962C8B-B14F-4D97-AF65-F5344CB8AC3E}">
        <p14:creationId xmlns:p14="http://schemas.microsoft.com/office/powerpoint/2010/main" val="165706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9770-98FA-B202-C940-21603D36C511}"/>
              </a:ext>
            </a:extLst>
          </p:cNvPr>
          <p:cNvSpPr>
            <a:spLocks noGrp="1"/>
          </p:cNvSpPr>
          <p:nvPr>
            <p:ph type="title"/>
          </p:nvPr>
        </p:nvSpPr>
        <p:spPr/>
        <p:txBody>
          <a:bodyPr/>
          <a:lstStyle/>
          <a:p>
            <a:r>
              <a:rPr lang="en-US" dirty="0">
                <a:latin typeface="+mj-lt"/>
              </a:rPr>
              <a:t>Biography</a:t>
            </a:r>
          </a:p>
        </p:txBody>
      </p:sp>
      <p:sp>
        <p:nvSpPr>
          <p:cNvPr id="3" name="Content Placeholder 2">
            <a:extLst>
              <a:ext uri="{FF2B5EF4-FFF2-40B4-BE49-F238E27FC236}">
                <a16:creationId xmlns:a16="http://schemas.microsoft.com/office/drawing/2014/main" id="{A47D9BB4-4507-6448-6A20-D2B521FB9A5D}"/>
              </a:ext>
            </a:extLst>
          </p:cNvPr>
          <p:cNvSpPr>
            <a:spLocks noGrp="1"/>
          </p:cNvSpPr>
          <p:nvPr>
            <p:ph idx="1"/>
          </p:nvPr>
        </p:nvSpPr>
        <p:spPr>
          <a:xfrm>
            <a:off x="1257300" y="2095499"/>
            <a:ext cx="15773400" cy="7643811"/>
          </a:xfrm>
        </p:spPr>
        <p:txBody>
          <a:bodyPr>
            <a:normAutofit/>
          </a:bodyPr>
          <a:lstStyle/>
          <a:p>
            <a:pPr marL="0" indent="0" algn="just">
              <a:buNone/>
            </a:pPr>
            <a:r>
              <a:rPr lang="en-US" dirty="0">
                <a:latin typeface="+mj-lt"/>
              </a:rPr>
              <a:t>Add Distinguished Lecture Biography from AESS Website. </a:t>
            </a:r>
          </a:p>
        </p:txBody>
      </p:sp>
      <p:sp>
        <p:nvSpPr>
          <p:cNvPr id="4" name="Date Placeholder 3">
            <a:extLst>
              <a:ext uri="{FF2B5EF4-FFF2-40B4-BE49-F238E27FC236}">
                <a16:creationId xmlns:a16="http://schemas.microsoft.com/office/drawing/2014/main" id="{A2A74B8A-C167-FA38-01C6-2807D3763CB9}"/>
              </a:ext>
            </a:extLst>
          </p:cNvPr>
          <p:cNvSpPr>
            <a:spLocks noGrp="1"/>
          </p:cNvSpPr>
          <p:nvPr>
            <p:ph type="dt" sz="half" idx="10"/>
          </p:nvPr>
        </p:nvSpPr>
        <p:spPr/>
        <p:txBody>
          <a:bodyPr/>
          <a:lstStyle/>
          <a:p>
            <a:fld id="{5CBC3F62-06C3-2A41-809C-11A5699928A9}" type="datetime1">
              <a:rPr lang="en-US" smtClean="0"/>
              <a:t>6/2/2026</a:t>
            </a:fld>
            <a:endParaRPr lang="en-US"/>
          </a:p>
        </p:txBody>
      </p:sp>
      <p:sp>
        <p:nvSpPr>
          <p:cNvPr id="5" name="Footer Placeholder 4">
            <a:extLst>
              <a:ext uri="{FF2B5EF4-FFF2-40B4-BE49-F238E27FC236}">
                <a16:creationId xmlns:a16="http://schemas.microsoft.com/office/drawing/2014/main" id="{625E74C9-2E36-170B-7BB8-AFB4EC0A55B0}"/>
              </a:ext>
            </a:extLst>
          </p:cNvPr>
          <p:cNvSpPr>
            <a:spLocks noGrp="1"/>
          </p:cNvSpPr>
          <p:nvPr>
            <p:ph type="ftr" sz="quarter" idx="11"/>
          </p:nvPr>
        </p:nvSpPr>
        <p:spPr/>
        <p:txBody>
          <a:bodyPr/>
          <a:lstStyle/>
          <a:p>
            <a:r>
              <a:rPr lang="en-US"/>
              <a:t>IEEE Aerospace and Electronic Systems Society</a:t>
            </a:r>
            <a:endParaRPr lang="en-US" dirty="0"/>
          </a:p>
        </p:txBody>
      </p:sp>
      <p:sp>
        <p:nvSpPr>
          <p:cNvPr id="6" name="Slide Number Placeholder 5">
            <a:extLst>
              <a:ext uri="{FF2B5EF4-FFF2-40B4-BE49-F238E27FC236}">
                <a16:creationId xmlns:a16="http://schemas.microsoft.com/office/drawing/2014/main" id="{E613115B-E50B-EE12-984A-08136A070174}"/>
              </a:ext>
            </a:extLst>
          </p:cNvPr>
          <p:cNvSpPr>
            <a:spLocks noGrp="1"/>
          </p:cNvSpPr>
          <p:nvPr>
            <p:ph type="sldNum" sz="quarter" idx="12"/>
          </p:nvPr>
        </p:nvSpPr>
        <p:spPr/>
        <p:txBody>
          <a:bodyPr/>
          <a:lstStyle/>
          <a:p>
            <a:fld id="{6AB79DEA-974F-7845-9F03-CDCA612305EF}" type="slidenum">
              <a:rPr lang="en-US" smtClean="0"/>
              <a:t>8</a:t>
            </a:fld>
            <a:endParaRPr lang="en-US"/>
          </a:p>
        </p:txBody>
      </p:sp>
      <p:pic>
        <p:nvPicPr>
          <p:cNvPr id="7" name="Picture 21">
            <a:extLst>
              <a:ext uri="{FF2B5EF4-FFF2-40B4-BE49-F238E27FC236}">
                <a16:creationId xmlns:a16="http://schemas.microsoft.com/office/drawing/2014/main" id="{E4BB31B8-A0AD-CE4B-BC14-A5EBB7662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000" y="567204"/>
            <a:ext cx="1839016" cy="914400"/>
          </a:xfrm>
          <a:prstGeom prst="rect">
            <a:avLst/>
          </a:prstGeom>
        </p:spPr>
      </p:pic>
    </p:spTree>
    <p:extLst>
      <p:ext uri="{BB962C8B-B14F-4D97-AF65-F5344CB8AC3E}">
        <p14:creationId xmlns:p14="http://schemas.microsoft.com/office/powerpoint/2010/main" val="3046009114"/>
      </p:ext>
    </p:extLst>
  </p:cSld>
  <p:clrMapOvr>
    <a:masterClrMapping/>
  </p:clrMapOvr>
</p:sld>
</file>

<file path=ppt/theme/theme1.xml><?xml version="1.0" encoding="utf-8"?>
<a:theme xmlns:a="http://schemas.openxmlformats.org/drawingml/2006/main" name="Custom Design">
  <a:themeElements>
    <a:clrScheme name="Custom 4">
      <a:dk1>
        <a:srgbClr val="000000"/>
      </a:dk1>
      <a:lt1>
        <a:srgbClr val="FFFFFF"/>
      </a:lt1>
      <a:dk2>
        <a:srgbClr val="44546A"/>
      </a:dk2>
      <a:lt2>
        <a:srgbClr val="E7E6E6"/>
      </a:lt2>
      <a:accent1>
        <a:srgbClr val="247BAE"/>
      </a:accent1>
      <a:accent2>
        <a:srgbClr val="74787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TotalTime>
  <Words>680</Words>
  <Application>Microsoft Office PowerPoint</Application>
  <PresentationFormat>Custom</PresentationFormat>
  <Paragraphs>73</Paragraphs>
  <Slides>8</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8</vt:i4>
      </vt:variant>
    </vt:vector>
  </HeadingPairs>
  <TitlesOfParts>
    <vt:vector size="24" baseType="lpstr">
      <vt:lpstr>Aileron Regular Bold</vt:lpstr>
      <vt:lpstr>Calibri Light</vt:lpstr>
      <vt:lpstr>Poppins</vt:lpstr>
      <vt:lpstr>Calibri</vt:lpstr>
      <vt:lpstr>Poppins Medium Bold</vt:lpstr>
      <vt:lpstr>Poppins Light</vt:lpstr>
      <vt:lpstr>Poppins ExtraBold</vt:lpstr>
      <vt:lpstr>Poppins Italics</vt:lpstr>
      <vt:lpstr>Arial</vt:lpstr>
      <vt:lpstr>Poppins Medium</vt:lpstr>
      <vt:lpstr>Roboto Slab</vt:lpstr>
      <vt:lpstr>Poppins Bold</vt:lpstr>
      <vt:lpstr>Aileron Regular</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AESS PowerPoint - DL Version</dc:title>
  <dc:creator>Amanda Osborn</dc:creator>
  <cp:lastModifiedBy>Julia Briggs</cp:lastModifiedBy>
  <cp:revision>31</cp:revision>
  <dcterms:created xsi:type="dcterms:W3CDTF">2006-08-16T00:00:00Z</dcterms:created>
  <dcterms:modified xsi:type="dcterms:W3CDTF">2026-06-02T18:39:51Z</dcterms:modified>
  <dc:identifier>DAFXTtRbqn8</dc:identifier>
</cp:coreProperties>
</file>