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1"/>
  </p:notesMasterIdLst>
  <p:sldIdLst>
    <p:sldId id="270" r:id="rId2"/>
    <p:sldId id="407" r:id="rId3"/>
    <p:sldId id="439" r:id="rId4"/>
    <p:sldId id="279" r:id="rId5"/>
    <p:sldId id="288" r:id="rId6"/>
    <p:sldId id="281" r:id="rId7"/>
    <p:sldId id="280" r:id="rId8"/>
    <p:sldId id="434" r:id="rId9"/>
    <p:sldId id="291" r:id="rId10"/>
    <p:sldId id="443" r:id="rId11"/>
    <p:sldId id="309" r:id="rId12"/>
    <p:sldId id="263" r:id="rId13"/>
    <p:sldId id="317" r:id="rId14"/>
    <p:sldId id="275" r:id="rId15"/>
    <p:sldId id="277" r:id="rId16"/>
    <p:sldId id="299" r:id="rId17"/>
    <p:sldId id="271" r:id="rId18"/>
    <p:sldId id="471" r:id="rId19"/>
    <p:sldId id="438" r:id="rId20"/>
    <p:sldId id="488" r:id="rId21"/>
    <p:sldId id="490" r:id="rId22"/>
    <p:sldId id="489" r:id="rId23"/>
    <p:sldId id="282" r:id="rId24"/>
    <p:sldId id="272" r:id="rId25"/>
    <p:sldId id="273" r:id="rId26"/>
    <p:sldId id="491" r:id="rId27"/>
    <p:sldId id="298" r:id="rId28"/>
    <p:sldId id="340" r:id="rId29"/>
    <p:sldId id="325" r:id="rId30"/>
    <p:sldId id="492" r:id="rId31"/>
    <p:sldId id="327" r:id="rId32"/>
    <p:sldId id="578" r:id="rId33"/>
    <p:sldId id="579" r:id="rId34"/>
    <p:sldId id="588" r:id="rId35"/>
    <p:sldId id="590" r:id="rId36"/>
    <p:sldId id="290" r:id="rId37"/>
    <p:sldId id="437" r:id="rId38"/>
    <p:sldId id="494" r:id="rId39"/>
    <p:sldId id="495" r:id="rId4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39"/>
    <p:restoredTop sz="96327"/>
  </p:normalViewPr>
  <p:slideViewPr>
    <p:cSldViewPr showGuides="1">
      <p:cViewPr varScale="1">
        <p:scale>
          <a:sx n="124" d="100"/>
          <a:sy n="124" d="100"/>
        </p:scale>
        <p:origin x="1920"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5" d="100"/>
        <a:sy n="125" d="100"/>
      </p:scale>
      <p:origin x="0" y="288"/>
    </p:cViewPr>
  </p:sorterViewPr>
  <p:notesViewPr>
    <p:cSldViewPr showGuides="1">
      <p:cViewPr>
        <p:scale>
          <a:sx n="100" d="100"/>
          <a:sy n="100" d="100"/>
        </p:scale>
        <p:origin x="-1384" y="-8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1.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image" Target="../media/image7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527C93-BDE4-6241-A8C0-C58570EE7429}"/>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Times" pitchFamily="-111" charset="0"/>
                <a:ea typeface="+mn-ea"/>
              </a:defRPr>
            </a:lvl1pPr>
          </a:lstStyle>
          <a:p>
            <a:pPr>
              <a:defRPr/>
            </a:pPr>
            <a:endParaRPr lang="en-US"/>
          </a:p>
        </p:txBody>
      </p:sp>
      <p:sp>
        <p:nvSpPr>
          <p:cNvPr id="3" name="Date Placeholder 2">
            <a:extLst>
              <a:ext uri="{FF2B5EF4-FFF2-40B4-BE49-F238E27FC236}">
                <a16:creationId xmlns:a16="http://schemas.microsoft.com/office/drawing/2014/main" id="{AC96CB82-BE80-3F48-89EB-2DA931751148}"/>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277751C0-C8BA-F54B-9370-1EBB680AF97A}" type="datetime1">
              <a:rPr lang="en-US" altLang="en-US"/>
              <a:pPr>
                <a:defRPr/>
              </a:pPr>
              <a:t>5/19/24</a:t>
            </a:fld>
            <a:endParaRPr lang="en-US" altLang="en-US"/>
          </a:p>
        </p:txBody>
      </p:sp>
      <p:sp>
        <p:nvSpPr>
          <p:cNvPr id="4" name="Slide Image Placeholder 3">
            <a:extLst>
              <a:ext uri="{FF2B5EF4-FFF2-40B4-BE49-F238E27FC236}">
                <a16:creationId xmlns:a16="http://schemas.microsoft.com/office/drawing/2014/main" id="{AD2D2877-FBBB-B049-8751-9983DF445B92}"/>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a:extLst>
              <a:ext uri="{FF2B5EF4-FFF2-40B4-BE49-F238E27FC236}">
                <a16:creationId xmlns:a16="http://schemas.microsoft.com/office/drawing/2014/main" id="{1096570F-1011-E44B-8244-82DEFD105142}"/>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BF8898B-D270-274E-8581-CE73B0B95338}"/>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Times" pitchFamily="-111"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366B9EB4-D8A2-344D-B46C-CD9714BCE1A1}"/>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E564DD30-86BC-2A4F-A715-303BE389B78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ＭＳ Ｐゴシック" pitchFamily="-107"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a:extLst>
              <a:ext uri="{FF2B5EF4-FFF2-40B4-BE49-F238E27FC236}">
                <a16:creationId xmlns:a16="http://schemas.microsoft.com/office/drawing/2014/main" id="{2E670CF2-FD65-0648-9E75-8AAB0BE5A7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2" name="Notes Placeholder 2">
            <a:extLst>
              <a:ext uri="{FF2B5EF4-FFF2-40B4-BE49-F238E27FC236}">
                <a16:creationId xmlns:a16="http://schemas.microsoft.com/office/drawing/2014/main" id="{6F97C0F3-5BA1-2345-84BD-DB0251956D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0243" name="Slide Number Placeholder 3">
            <a:extLst>
              <a:ext uri="{FF2B5EF4-FFF2-40B4-BE49-F238E27FC236}">
                <a16:creationId xmlns:a16="http://schemas.microsoft.com/office/drawing/2014/main" id="{48F5B7B5-600D-2C4C-B072-F8AA1E7E13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82F436B-1F87-4348-B169-64341EDC6D66}" type="slidenum">
              <a:rPr lang="en-US" altLang="en-US" sz="1200" smtClean="0"/>
              <a:pPr/>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37E0409D-964B-8145-AAC0-C7B76D4E230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2" name="Notes Placeholder 2">
            <a:extLst>
              <a:ext uri="{FF2B5EF4-FFF2-40B4-BE49-F238E27FC236}">
                <a16:creationId xmlns:a16="http://schemas.microsoft.com/office/drawing/2014/main" id="{BE2DE7CE-CA33-0E46-BE7C-311BA1310C0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The advantage of digital beamforming is that multiple beams can be synthesized based on the digital output of the ADC at each element or subarray.</a:t>
            </a:r>
          </a:p>
          <a:p>
            <a:endParaRPr lang="en-US" altLang="en-US">
              <a:ea typeface="ＭＳ Ｐゴシック" panose="020B0600070205080204" pitchFamily="34" charset="-128"/>
            </a:endParaRPr>
          </a:p>
          <a:p>
            <a:r>
              <a:rPr lang="en-US" altLang="en-US">
                <a:ea typeface="ＭＳ Ｐゴシック" panose="020B0600070205080204" pitchFamily="34" charset="-128"/>
              </a:rPr>
              <a:t>Once the signal has been digitized at the Nyquist rate, it can be converted from the time domain to the frequency domain using FFT processing. In the Doppler or k-space, multiple beams are then synthesized and steered digitally to cover the spatial extent of the search area. This is illustrated in the figure above.</a:t>
            </a:r>
          </a:p>
          <a:p>
            <a:endParaRPr lang="en-US" altLang="en-US">
              <a:ea typeface="ＭＳ Ｐゴシック" panose="020B0600070205080204" pitchFamily="34" charset="-128"/>
            </a:endParaRPr>
          </a:p>
          <a:p>
            <a:r>
              <a:rPr lang="en-US" altLang="en-US">
                <a:ea typeface="ＭＳ Ｐゴシック" panose="020B0600070205080204" pitchFamily="34" charset="-128"/>
              </a:rPr>
              <a:t>More details will be given in subsequent chapters of the tutorial under multimode processing.</a:t>
            </a:r>
          </a:p>
        </p:txBody>
      </p:sp>
      <p:sp>
        <p:nvSpPr>
          <p:cNvPr id="81923" name="Slide Number Placeholder 3">
            <a:extLst>
              <a:ext uri="{FF2B5EF4-FFF2-40B4-BE49-F238E27FC236}">
                <a16:creationId xmlns:a16="http://schemas.microsoft.com/office/drawing/2014/main" id="{2B983BA4-9AF5-014D-80C7-23266BE861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E4688C4-9F4E-B643-8202-EB6B2149F19F}" type="slidenum">
              <a:rPr lang="en-US" altLang="en-US" sz="1200" smtClean="0"/>
              <a:pPr/>
              <a:t>13</a:t>
            </a:fld>
            <a:endParaRPr lang="en-US" altLang="en-US" sz="1200"/>
          </a:p>
        </p:txBody>
      </p:sp>
    </p:spTree>
    <p:extLst>
      <p:ext uri="{BB962C8B-B14F-4D97-AF65-F5344CB8AC3E}">
        <p14:creationId xmlns:p14="http://schemas.microsoft.com/office/powerpoint/2010/main" val="1567846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a:extLst>
              <a:ext uri="{FF2B5EF4-FFF2-40B4-BE49-F238E27FC236}">
                <a16:creationId xmlns:a16="http://schemas.microsoft.com/office/drawing/2014/main" id="{7A6E4B13-E274-BA42-9973-9F78B0599D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Notes Placeholder 2">
            <a:extLst>
              <a:ext uri="{FF2B5EF4-FFF2-40B4-BE49-F238E27FC236}">
                <a16:creationId xmlns:a16="http://schemas.microsoft.com/office/drawing/2014/main" id="{4C05EEF5-F6C4-694E-BF64-BF36646D3F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As noted, there are several simplistic equations for SAR processing. The first is range resolution which depends on the bandwidth B of the signal. To estimate the resolution in the ground plane, one can divide by the grazing angle between the slant range and the local ground plane.</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We have already discussed the fractional bandwidth, which is a critical parameter for understanding the ultra wideband criterion. If DB is greater than 25 percent, the system is considered to be UWB.</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The cross-range resolution is estimated by the integration angle </a:t>
            </a:r>
            <a:r>
              <a:rPr lang="en-US" altLang="en-US" dirty="0">
                <a:latin typeface="Symbol" pitchFamily="2" charset="2"/>
                <a:ea typeface="ＭＳ Ｐゴシック" panose="020B0600070205080204" pitchFamily="34" charset="-128"/>
              </a:rPr>
              <a:t>theta</a:t>
            </a:r>
            <a:r>
              <a:rPr lang="en-US" altLang="en-US" dirty="0">
                <a:ea typeface="ＭＳ Ｐゴシック" panose="020B0600070205080204" pitchFamily="34" charset="-128"/>
              </a:rPr>
              <a:t> of a resolution cell in the scene. The synthetic aperture length is R tan(theta/2), and the angle is approximated by L/R</a:t>
            </a:r>
            <a:r>
              <a:rPr lang="en-US" altLang="en-US" baseline="-25000" dirty="0">
                <a:ea typeface="ＭＳ Ｐゴシック" panose="020B0600070205080204" pitchFamily="34" charset="-128"/>
              </a:rPr>
              <a:t>a. </a:t>
            </a:r>
            <a:r>
              <a:rPr lang="en-US" altLang="en-US" dirty="0">
                <a:ea typeface="ＭＳ Ｐゴシック" panose="020B0600070205080204" pitchFamily="34" charset="-128"/>
              </a:rPr>
              <a:t>	Using this approximation, the cross range resolution is given by the equation above.</a:t>
            </a:r>
            <a:endParaRPr lang="en-US" altLang="en-US" baseline="-25000" dirty="0">
              <a:ea typeface="ＭＳ Ｐゴシック" panose="020B0600070205080204" pitchFamily="34" charset="-128"/>
            </a:endParaRPr>
          </a:p>
        </p:txBody>
      </p:sp>
      <p:sp>
        <p:nvSpPr>
          <p:cNvPr id="65539" name="Slide Number Placeholder 3">
            <a:extLst>
              <a:ext uri="{FF2B5EF4-FFF2-40B4-BE49-F238E27FC236}">
                <a16:creationId xmlns:a16="http://schemas.microsoft.com/office/drawing/2014/main" id="{63F30DCA-1A92-744F-8A11-77B5B9FBFE1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2D60D12-1BBB-2C4C-AF62-F306183EC822}" type="slidenum">
              <a:rPr lang="en-US" altLang="en-US" sz="1200" smtClean="0"/>
              <a:pPr/>
              <a:t>14</a:t>
            </a:fld>
            <a:endParaRPr lang="en-US" altLang="en-US" sz="1200"/>
          </a:p>
        </p:txBody>
      </p:sp>
    </p:spTree>
    <p:extLst>
      <p:ext uri="{BB962C8B-B14F-4D97-AF65-F5344CB8AC3E}">
        <p14:creationId xmlns:p14="http://schemas.microsoft.com/office/powerpoint/2010/main" val="3985592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a:extLst>
              <a:ext uri="{FF2B5EF4-FFF2-40B4-BE49-F238E27FC236}">
                <a16:creationId xmlns:a16="http://schemas.microsoft.com/office/drawing/2014/main" id="{95C5CE65-4F8F-5A49-B3AF-578CF3FCDC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Notes Placeholder 2">
            <a:extLst>
              <a:ext uri="{FF2B5EF4-FFF2-40B4-BE49-F238E27FC236}">
                <a16:creationId xmlns:a16="http://schemas.microsoft.com/office/drawing/2014/main" id="{E5B817A4-41EC-8442-BE36-42675C56E6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This chart illustrates the required integration angle for three frequencies VHF – 50 MHz, UHF -- 450 MHz, and X-band – 10 GHz.</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The VHF SAR is limited to approximately 3 meters, due to the long wavelength. The UHF is evaluated at 1 meter resolution, and the X-band at 0.3 meter resolution. The size of the angle is indicated on the flight path to the right. It is now clear why microwave SAR collection times are short in duration, and allow an interleaving of SAR and GMTI during a surveillance path.</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We will examine the objective of simultaneous SAR and GMTI later in the tutorial.</a:t>
            </a:r>
          </a:p>
        </p:txBody>
      </p:sp>
      <p:sp>
        <p:nvSpPr>
          <p:cNvPr id="61443" name="Slide Number Placeholder 3">
            <a:extLst>
              <a:ext uri="{FF2B5EF4-FFF2-40B4-BE49-F238E27FC236}">
                <a16:creationId xmlns:a16="http://schemas.microsoft.com/office/drawing/2014/main" id="{0B581596-F12C-BB4F-B690-9884F571153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F3DA141-6857-CC46-8D69-7A5A9AE9E4AC}" type="slidenum">
              <a:rPr lang="en-US" altLang="en-US" sz="1200" smtClean="0"/>
              <a:pPr/>
              <a:t>15</a:t>
            </a:fld>
            <a:endParaRPr lang="en-US" altLang="en-US" sz="1200"/>
          </a:p>
        </p:txBody>
      </p:sp>
    </p:spTree>
    <p:extLst>
      <p:ext uri="{BB962C8B-B14F-4D97-AF65-F5344CB8AC3E}">
        <p14:creationId xmlns:p14="http://schemas.microsoft.com/office/powerpoint/2010/main" val="3044495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CCF91F41-A1E0-8143-81C6-83A22CF28B7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DB0FA2D5-B6B0-5748-B137-6A46DFFD61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The first aspect of ultra wideband SAR to be considered is the range swath needed for forming the cross range resolution. A sufficiently long integration aperture must be collected to form the cross range resolution desired. The number of pulses to be integrated can be approximated base on the range to the swath R</a:t>
            </a:r>
            <a:r>
              <a:rPr lang="en-US" altLang="en-US" baseline="-25000" dirty="0">
                <a:ea typeface="ＭＳ Ｐゴシック" panose="020B0600070205080204" pitchFamily="34" charset="-128"/>
              </a:rPr>
              <a:t>0 </a:t>
            </a:r>
            <a:r>
              <a:rPr lang="en-US" altLang="en-US" dirty="0">
                <a:ea typeface="ＭＳ Ｐゴシック" panose="020B0600070205080204" pitchFamily="34" charset="-128"/>
              </a:rPr>
              <a:t>and the desired resolution </a:t>
            </a:r>
            <a:r>
              <a:rPr lang="en-US" altLang="en-US" dirty="0" err="1">
                <a:latin typeface="Symbol" pitchFamily="2" charset="2"/>
                <a:ea typeface="ＭＳ Ｐゴシック" panose="020B0600070205080204" pitchFamily="34" charset="-128"/>
              </a:rPr>
              <a:t>r</a:t>
            </a:r>
            <a:r>
              <a:rPr lang="en-US" altLang="en-US" baseline="-25000" dirty="0" err="1">
                <a:ea typeface="ＭＳ Ｐゴシック" panose="020B0600070205080204" pitchFamily="34" charset="-128"/>
              </a:rPr>
              <a:t>cr</a:t>
            </a:r>
            <a:r>
              <a:rPr lang="en-US" altLang="en-US" dirty="0">
                <a:ea typeface="ＭＳ Ｐゴシック" panose="020B0600070205080204" pitchFamily="34" charset="-128"/>
              </a:rPr>
              <a:t>.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For UHF and L-band SAR, the number of pulses can be very large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The other aspect of UWB SAR is the effect of range curvature on the image. As illustrated, to support the resolution in the middle of the swath length, data must be collected from the beginning of the swath through to the end. So the range of the data must be larger than the desired range so that the data at the ends coincide with the pixel in the middle of the swath.</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These considerations will now be quantified.</a:t>
            </a:r>
          </a:p>
        </p:txBody>
      </p:sp>
      <p:sp>
        <p:nvSpPr>
          <p:cNvPr id="17411" name="Slide Number Placeholder 3">
            <a:extLst>
              <a:ext uri="{FF2B5EF4-FFF2-40B4-BE49-F238E27FC236}">
                <a16:creationId xmlns:a16="http://schemas.microsoft.com/office/drawing/2014/main" id="{D73C8F39-B8D4-1A48-9E17-AA465FA291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0A6A579-B68C-0241-9035-3FB18A558B55}" type="slidenum">
              <a:rPr lang="en-US" altLang="en-US" sz="1200" smtClean="0"/>
              <a:pPr/>
              <a:t>16</a:t>
            </a:fld>
            <a:endParaRPr lang="en-US" altLang="en-US" sz="1200"/>
          </a:p>
        </p:txBody>
      </p:sp>
    </p:spTree>
    <p:extLst>
      <p:ext uri="{BB962C8B-B14F-4D97-AF65-F5344CB8AC3E}">
        <p14:creationId xmlns:p14="http://schemas.microsoft.com/office/powerpoint/2010/main" val="2957016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range curvature during a long SAR collection makes a requirement on the data collection. This excess range extent is illustrated for frequencies from UHF to microwave. Because of the integration angle, the curvature at longer wavelength is significant. As the standoff range is increased this become several kilometers of data. With range resolutions near a meter, this quickly becomes several thousand range bins.</a:t>
            </a:r>
          </a:p>
          <a:p>
            <a:endParaRPr lang="en-US" dirty="0"/>
          </a:p>
          <a:p>
            <a:r>
              <a:rPr lang="en-US" dirty="0"/>
              <a:t>It is clear that microwave frequencies do not have as significant increase in range bins. However, at L and UHF, this will impact the collection, motion compensation and signal processing operations.</a:t>
            </a:r>
          </a:p>
        </p:txBody>
      </p:sp>
      <p:sp>
        <p:nvSpPr>
          <p:cNvPr id="4" name="Slide Number Placeholder 3"/>
          <p:cNvSpPr>
            <a:spLocks noGrp="1"/>
          </p:cNvSpPr>
          <p:nvPr>
            <p:ph type="sldNum" sz="quarter" idx="5"/>
          </p:nvPr>
        </p:nvSpPr>
        <p:spPr/>
        <p:txBody>
          <a:bodyPr/>
          <a:lstStyle/>
          <a:p>
            <a:pPr>
              <a:defRPr/>
            </a:pPr>
            <a:fld id="{74DDB191-E259-6D47-9456-129AEF92C800}" type="slidenum">
              <a:rPr lang="en-US" altLang="en-US" smtClean="0"/>
              <a:pPr>
                <a:defRPr/>
              </a:pPr>
              <a:t>17</a:t>
            </a:fld>
            <a:endParaRPr lang="en-US" altLang="en-US"/>
          </a:p>
        </p:txBody>
      </p:sp>
    </p:spTree>
    <p:extLst>
      <p:ext uri="{BB962C8B-B14F-4D97-AF65-F5344CB8AC3E}">
        <p14:creationId xmlns:p14="http://schemas.microsoft.com/office/powerpoint/2010/main" val="2951401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BPA was carried out for both an UHF and L-band image.  The integration angle for the same cross range resolution is seen in the fast time vs slow time plot. Clearly the UHF requires more integration angle than L-band, and the range curvature is evident.</a:t>
            </a:r>
          </a:p>
        </p:txBody>
      </p:sp>
      <p:sp>
        <p:nvSpPr>
          <p:cNvPr id="4" name="Slide Number Placeholder 3"/>
          <p:cNvSpPr>
            <a:spLocks noGrp="1"/>
          </p:cNvSpPr>
          <p:nvPr>
            <p:ph type="sldNum" sz="quarter" idx="5"/>
          </p:nvPr>
        </p:nvSpPr>
        <p:spPr/>
        <p:txBody>
          <a:bodyPr/>
          <a:lstStyle/>
          <a:p>
            <a:pPr>
              <a:defRPr/>
            </a:pPr>
            <a:fld id="{7ED6EEA9-38BC-8145-87B6-DF3096A9833C}" type="slidenum">
              <a:rPr lang="en-US" altLang="en-US" smtClean="0"/>
              <a:pPr>
                <a:defRPr/>
              </a:pPr>
              <a:t>18</a:t>
            </a:fld>
            <a:endParaRPr lang="en-US" altLang="en-US"/>
          </a:p>
        </p:txBody>
      </p:sp>
    </p:spTree>
    <p:extLst>
      <p:ext uri="{BB962C8B-B14F-4D97-AF65-F5344CB8AC3E}">
        <p14:creationId xmlns:p14="http://schemas.microsoft.com/office/powerpoint/2010/main" val="36621358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a:extLst>
              <a:ext uri="{FF2B5EF4-FFF2-40B4-BE49-F238E27FC236}">
                <a16:creationId xmlns:a16="http://schemas.microsoft.com/office/drawing/2014/main" id="{05B01589-53DD-694E-9E90-2AF77F36BB0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Notes Placeholder 2">
            <a:extLst>
              <a:ext uri="{FF2B5EF4-FFF2-40B4-BE49-F238E27FC236}">
                <a16:creationId xmlns:a16="http://schemas.microsoft.com/office/drawing/2014/main" id="{41585C7C-3F22-C242-BCF8-6B480B90A23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SAR systems have been used for both battlefield surveillance and geoscience applications. The  GeoSAR system incorporated both an X-band and P-band interferometric radar on a platform. This provided the ability to collect multiple images for comparison of the returns provided by angle and wavelength diversity. This chart shows both of the two independent radar images formed with a 160 MHz bandwidth. The system utilized 1-meter post spacing to provide DTED 3 estimation of the terrain height . The images are from the Brazilian Amazon basin where the tests for terrain height measurements were conducted.</a:t>
            </a:r>
          </a:p>
          <a:p>
            <a:endParaRPr lang="en-US" altLang="en-US">
              <a:ea typeface="ＭＳ Ｐゴシック" panose="020B0600070205080204" pitchFamily="34" charset="-128"/>
            </a:endParaRPr>
          </a:p>
          <a:p>
            <a:r>
              <a:rPr lang="en-US" altLang="en-US">
                <a:ea typeface="ＭＳ Ｐゴシック" panose="020B0600070205080204" pitchFamily="34" charset="-128"/>
              </a:rPr>
              <a:t>The X-band image clearly showed the tops of the jungle in a mountainous region, and with underlying rivers. The P-band image shows the returns from below the tops of the trees.</a:t>
            </a:r>
          </a:p>
          <a:p>
            <a:endParaRPr lang="en-US" altLang="en-US">
              <a:ea typeface="ＭＳ Ｐゴシック" panose="020B0600070205080204" pitchFamily="34" charset="-128"/>
            </a:endParaRPr>
          </a:p>
          <a:p>
            <a:r>
              <a:rPr lang="en-US" altLang="en-US">
                <a:ea typeface="ＭＳ Ｐゴシック" panose="020B0600070205080204" pitchFamily="34" charset="-128"/>
              </a:rPr>
              <a:t>The follow charts will detail the requirements for forming SAR images.</a:t>
            </a:r>
          </a:p>
        </p:txBody>
      </p:sp>
      <p:sp>
        <p:nvSpPr>
          <p:cNvPr id="63491" name="Slide Number Placeholder 3">
            <a:extLst>
              <a:ext uri="{FF2B5EF4-FFF2-40B4-BE49-F238E27FC236}">
                <a16:creationId xmlns:a16="http://schemas.microsoft.com/office/drawing/2014/main" id="{58158905-08A8-2644-9DE5-D399A577B2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61F6291-CE4E-F74F-A470-F5ADCF3DD064}" type="slidenum">
              <a:rPr lang="en-US" altLang="en-US" sz="1200" smtClean="0"/>
              <a:pPr/>
              <a:t>19</a:t>
            </a:fld>
            <a:endParaRPr lang="en-US" altLang="en-US" sz="1200"/>
          </a:p>
        </p:txBody>
      </p:sp>
    </p:spTree>
    <p:extLst>
      <p:ext uri="{BB962C8B-B14F-4D97-AF65-F5344CB8AC3E}">
        <p14:creationId xmlns:p14="http://schemas.microsoft.com/office/powerpoint/2010/main" val="4271378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ＭＳ Ｐゴシック" pitchFamily="-107" charset="-128"/>
                <a:cs typeface="ＭＳ Ｐゴシック" pitchFamily="-107" charset="-128"/>
              </a:rPr>
              <a:t>GeoSAR</a:t>
            </a:r>
            <a:r>
              <a:rPr lang="en-US" sz="1200" kern="1200" dirty="0">
                <a:solidFill>
                  <a:schemeClr val="tx1"/>
                </a:solidFill>
                <a:effectLst/>
                <a:latin typeface="+mn-lt"/>
                <a:ea typeface="ＭＳ Ｐゴシック" pitchFamily="-107" charset="-128"/>
                <a:cs typeface="ＭＳ Ｐゴシック" pitchFamily="-107" charset="-128"/>
              </a:rPr>
              <a:t> has the capability to collect two bands of interferometric SAR data out of both sides of the Gulfstream aircraft</a:t>
            </a:r>
            <a:r>
              <a:rPr lang="en-US" dirty="0">
                <a:effectLst/>
              </a:rPr>
              <a:t> as seen in the figure on the chart</a:t>
            </a:r>
          </a:p>
          <a:p>
            <a:endParaRPr lang="en-US" dirty="0">
              <a:effectLst/>
            </a:endParaRPr>
          </a:p>
          <a:p>
            <a:r>
              <a:rPr lang="en-US" sz="1200" kern="1200" dirty="0">
                <a:solidFill>
                  <a:schemeClr val="tx1"/>
                </a:solidFill>
                <a:effectLst/>
                <a:latin typeface="+mn-lt"/>
                <a:ea typeface="ＭＳ Ｐゴシック" pitchFamily="-107" charset="-128"/>
                <a:cs typeface="ＭＳ Ｐゴシック" pitchFamily="-107" charset="-128"/>
              </a:rPr>
              <a:t>At X-band the products include orthorectifies intensity models, surface reflectance elevation and detailed visualization and analysis of the image. </a:t>
            </a:r>
          </a:p>
          <a:p>
            <a:endParaRPr lang="en-US" sz="1200" kern="1200" dirty="0">
              <a:solidFill>
                <a:schemeClr val="tx1"/>
              </a:solidFill>
              <a:effectLst/>
              <a:latin typeface="+mn-lt"/>
              <a:ea typeface="ＭＳ Ｐゴシック" pitchFamily="-107" charset="-128"/>
              <a:cs typeface="ＭＳ Ｐゴシック" pitchFamily="-107" charset="-128"/>
            </a:endParaRPr>
          </a:p>
          <a:p>
            <a:r>
              <a:rPr lang="en-US" sz="1200" kern="1200" dirty="0">
                <a:solidFill>
                  <a:schemeClr val="tx1"/>
                </a:solidFill>
                <a:effectLst/>
                <a:latin typeface="+mn-lt"/>
                <a:ea typeface="ＭＳ Ｐゴシック" pitchFamily="-107" charset="-128"/>
                <a:cs typeface="ＭＳ Ｐゴシック" pitchFamily="-107" charset="-128"/>
              </a:rPr>
              <a:t>At P-band the DEM represents near bare-earth and provides derived layers such as slope and contours.  </a:t>
            </a:r>
          </a:p>
          <a:p>
            <a:endParaRPr lang="en-US" sz="1200" kern="1200" dirty="0">
              <a:solidFill>
                <a:schemeClr val="tx1"/>
              </a:solidFill>
              <a:effectLst/>
              <a:latin typeface="+mn-lt"/>
              <a:ea typeface="ＭＳ Ｐゴシック" pitchFamily="-107" charset="-128"/>
              <a:cs typeface="ＭＳ Ｐゴシック" pitchFamily="-107" charset="-128"/>
            </a:endParaRPr>
          </a:p>
          <a:p>
            <a:r>
              <a:rPr lang="en-US" sz="1200" kern="1200" dirty="0">
                <a:solidFill>
                  <a:schemeClr val="tx1"/>
                </a:solidFill>
                <a:effectLst/>
                <a:latin typeface="+mn-lt"/>
                <a:ea typeface="ＭＳ Ｐゴシック" pitchFamily="-107" charset="-128"/>
                <a:cs typeface="ＭＳ Ｐゴシック" pitchFamily="-107" charset="-128"/>
              </a:rPr>
              <a:t>By using both the X and P-band imagery and DEM, the image processing will provide a representation of bare earth. The </a:t>
            </a:r>
            <a:r>
              <a:rPr lang="en-US" sz="1200" kern="1200" dirty="0" err="1">
                <a:solidFill>
                  <a:schemeClr val="tx1"/>
                </a:solidFill>
                <a:effectLst/>
                <a:latin typeface="+mn-lt"/>
                <a:ea typeface="ＭＳ Ｐゴシック" pitchFamily="-107" charset="-128"/>
                <a:cs typeface="ＭＳ Ｐゴシック" pitchFamily="-107" charset="-128"/>
              </a:rPr>
              <a:t>GeoSAR</a:t>
            </a:r>
            <a:r>
              <a:rPr lang="en-US" sz="1200" kern="1200" dirty="0">
                <a:solidFill>
                  <a:schemeClr val="tx1"/>
                </a:solidFill>
                <a:effectLst/>
                <a:latin typeface="+mn-lt"/>
                <a:ea typeface="ＭＳ Ｐゴシック" pitchFamily="-107" charset="-128"/>
                <a:cs typeface="ＭＳ Ｐゴシック" pitchFamily="-107" charset="-128"/>
              </a:rPr>
              <a:t> radar system simultaneously  collects high accuracy elevation and image data at more than 288 km</a:t>
            </a:r>
            <a:r>
              <a:rPr lang="en-US" sz="1200" kern="1200" baseline="30000" dirty="0">
                <a:solidFill>
                  <a:schemeClr val="tx1"/>
                </a:solidFill>
                <a:effectLst/>
                <a:latin typeface="+mn-lt"/>
                <a:ea typeface="ＭＳ Ｐゴシック" pitchFamily="-107" charset="-128"/>
                <a:cs typeface="ＭＳ Ｐゴシック" pitchFamily="-107" charset="-128"/>
              </a:rPr>
              <a:t>2</a:t>
            </a:r>
            <a:r>
              <a:rPr lang="en-US" sz="1200" kern="1200" dirty="0">
                <a:solidFill>
                  <a:schemeClr val="tx1"/>
                </a:solidFill>
                <a:effectLst/>
                <a:latin typeface="+mn-lt"/>
                <a:ea typeface="ＭＳ Ｐゴシック" pitchFamily="-107" charset="-128"/>
                <a:cs typeface="ＭＳ Ｐゴシック" pitchFamily="-107" charset="-128"/>
              </a:rPr>
              <a:t>/minute with swaths of 14 kilometers for each band, and on both sides of the flight line</a:t>
            </a:r>
            <a:r>
              <a:rPr lang="en-US" dirty="0">
                <a:effectLst/>
              </a:rPr>
              <a:t> </a:t>
            </a:r>
            <a:endParaRPr lang="en-US" dirty="0"/>
          </a:p>
        </p:txBody>
      </p:sp>
      <p:sp>
        <p:nvSpPr>
          <p:cNvPr id="4" name="Slide Number Placeholder 3"/>
          <p:cNvSpPr>
            <a:spLocks noGrp="1"/>
          </p:cNvSpPr>
          <p:nvPr>
            <p:ph type="sldNum" sz="quarter" idx="5"/>
          </p:nvPr>
        </p:nvSpPr>
        <p:spPr/>
        <p:txBody>
          <a:bodyPr/>
          <a:lstStyle/>
          <a:p>
            <a:pPr>
              <a:defRPr/>
            </a:pPr>
            <a:fld id="{7ED6EEA9-38BC-8145-87B6-DF3096A9833C}" type="slidenum">
              <a:rPr lang="en-US" altLang="en-US" smtClean="0"/>
              <a:pPr>
                <a:defRPr/>
              </a:pPr>
              <a:t>20</a:t>
            </a:fld>
            <a:endParaRPr lang="en-US" altLang="en-US"/>
          </a:p>
        </p:txBody>
      </p:sp>
    </p:spTree>
    <p:extLst>
      <p:ext uri="{BB962C8B-B14F-4D97-AF65-F5344CB8AC3E}">
        <p14:creationId xmlns:p14="http://schemas.microsoft.com/office/powerpoint/2010/main" val="1381899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pitchFamily="-107" charset="-128"/>
                <a:cs typeface="ＭＳ Ｐゴシック" pitchFamily="-107" charset="-128"/>
              </a:rPr>
              <a:t>The techniques for IFSAR system development and signal processing are widely reported. This section will provide the basic cross track image collection and DEM formation</a:t>
            </a:r>
            <a:r>
              <a:rPr lang="en-US" dirty="0">
                <a:effectLst/>
              </a:rPr>
              <a:t> </a:t>
            </a:r>
          </a:p>
          <a:p>
            <a:endParaRPr lang="en-US" dirty="0">
              <a:effectLst/>
            </a:endParaRPr>
          </a:p>
          <a:p>
            <a:r>
              <a:rPr lang="en-US" sz="1200" kern="1200" dirty="0">
                <a:solidFill>
                  <a:schemeClr val="tx1"/>
                </a:solidFill>
                <a:effectLst/>
                <a:latin typeface="+mn-lt"/>
                <a:ea typeface="ＭＳ Ｐゴシック" pitchFamily="-107" charset="-128"/>
                <a:cs typeface="ＭＳ Ｐゴシック" pitchFamily="-107" charset="-128"/>
              </a:rPr>
              <a:t>The backscatter from a resolution cell on the ground surface is measured at each aperture; and the amplitude and phase from the resolution cell are anticipated to be the same</a:t>
            </a:r>
          </a:p>
          <a:p>
            <a:endParaRPr lang="en-US" sz="1200" kern="1200" dirty="0">
              <a:solidFill>
                <a:schemeClr val="tx1"/>
              </a:solidFill>
              <a:effectLst/>
              <a:latin typeface="+mn-lt"/>
              <a:ea typeface="ＭＳ Ｐゴシック" pitchFamily="-107" charset="-128"/>
              <a:cs typeface="ＭＳ Ｐゴシック" pitchFamily="-107" charset="-128"/>
            </a:endParaRPr>
          </a:p>
          <a:p>
            <a:r>
              <a:rPr lang="en-US" sz="1200" kern="1200" dirty="0">
                <a:solidFill>
                  <a:schemeClr val="tx1"/>
                </a:solidFill>
                <a:effectLst/>
                <a:latin typeface="+mn-lt"/>
                <a:ea typeface="ＭＳ Ｐゴシック" pitchFamily="-107" charset="-128"/>
                <a:cs typeface="ＭＳ Ｐゴシック" pitchFamily="-107" charset="-128"/>
              </a:rPr>
              <a:t> if there are no differences in the transmission path. The difference in the two returns are determined by the range from the SAR apertures to the resolution cell, based on the accurate GPS/IMU navigation measurement and radar timing</a:t>
            </a:r>
            <a:r>
              <a:rPr lang="en-US" dirty="0">
                <a:effectLst/>
              </a:rPr>
              <a:t> </a:t>
            </a:r>
            <a:endParaRPr lang="en-US" dirty="0"/>
          </a:p>
        </p:txBody>
      </p:sp>
      <p:sp>
        <p:nvSpPr>
          <p:cNvPr id="4" name="Slide Number Placeholder 3"/>
          <p:cNvSpPr>
            <a:spLocks noGrp="1"/>
          </p:cNvSpPr>
          <p:nvPr>
            <p:ph type="sldNum" sz="quarter" idx="5"/>
          </p:nvPr>
        </p:nvSpPr>
        <p:spPr/>
        <p:txBody>
          <a:bodyPr/>
          <a:lstStyle/>
          <a:p>
            <a:pPr>
              <a:defRPr/>
            </a:pPr>
            <a:fld id="{7ED6EEA9-38BC-8145-87B6-DF3096A9833C}" type="slidenum">
              <a:rPr lang="en-US" altLang="en-US" smtClean="0"/>
              <a:pPr>
                <a:defRPr/>
              </a:pPr>
              <a:t>21</a:t>
            </a:fld>
            <a:endParaRPr lang="en-US" altLang="en-US"/>
          </a:p>
        </p:txBody>
      </p:sp>
    </p:spTree>
    <p:extLst>
      <p:ext uri="{BB962C8B-B14F-4D97-AF65-F5344CB8AC3E}">
        <p14:creationId xmlns:p14="http://schemas.microsoft.com/office/powerpoint/2010/main" val="37457927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ＭＳ Ｐゴシック" pitchFamily="-107" charset="-128"/>
                <a:cs typeface="ＭＳ Ｐゴシック" pitchFamily="-107" charset="-128"/>
              </a:rPr>
              <a:t>GeoSAR</a:t>
            </a:r>
            <a:r>
              <a:rPr lang="en-US" sz="1200" kern="1200" dirty="0">
                <a:solidFill>
                  <a:schemeClr val="tx1"/>
                </a:solidFill>
                <a:effectLst/>
                <a:latin typeface="+mn-lt"/>
                <a:ea typeface="ＭＳ Ｐゴシック" pitchFamily="-107" charset="-128"/>
                <a:cs typeface="ＭＳ Ｐゴシック" pitchFamily="-107" charset="-128"/>
              </a:rPr>
              <a:t> has been able to provide mapping of geologic structures in areas where forest canopy obscures the terrain</a:t>
            </a:r>
            <a:r>
              <a:rPr lang="en-US" dirty="0">
                <a:effectLst/>
              </a:rPr>
              <a:t> </a:t>
            </a:r>
          </a:p>
          <a:p>
            <a:endParaRPr lang="en-US" dirty="0">
              <a:effectLst/>
            </a:endParaRPr>
          </a:p>
          <a:p>
            <a:r>
              <a:rPr lang="en-US" sz="1200" kern="1200" dirty="0">
                <a:solidFill>
                  <a:schemeClr val="tx1"/>
                </a:solidFill>
                <a:effectLst/>
                <a:latin typeface="+mn-lt"/>
                <a:ea typeface="ＭＳ Ｐゴシック" pitchFamily="-107" charset="-128"/>
                <a:cs typeface="ＭＳ Ｐゴシック" pitchFamily="-107" charset="-128"/>
              </a:rPr>
              <a:t>The figure shows two SAR images of a region in the Colombian forest</a:t>
            </a:r>
            <a:r>
              <a:rPr lang="en-US" dirty="0">
                <a:effectLst/>
              </a:rPr>
              <a:t> </a:t>
            </a:r>
          </a:p>
          <a:p>
            <a:endParaRPr lang="en-US" dirty="0">
              <a:effectLst/>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107" charset="-128"/>
                <a:cs typeface="ＭＳ Ｐゴシック" pitchFamily="-107" charset="-128"/>
              </a:rPr>
              <a:t>the X-band image of the area with significant forest cover on the left side. In contrast,</a:t>
            </a:r>
            <a:r>
              <a:rPr lang="en-US" dirty="0">
                <a:effectLst/>
              </a:rPr>
              <a:t> </a:t>
            </a:r>
            <a:r>
              <a:rPr lang="en-US" sz="1200" kern="1200" dirty="0">
                <a:solidFill>
                  <a:schemeClr val="tx1"/>
                </a:solidFill>
                <a:effectLst/>
                <a:latin typeface="+mn-lt"/>
                <a:ea typeface="ＭＳ Ｐゴシック" pitchFamily="-107" charset="-128"/>
                <a:cs typeface="ＭＳ Ｐゴシック" pitchFamily="-107" charset="-128"/>
              </a:rPr>
              <a:t>the P-band image, with the contours and geologic structure of the hills below the trees. These measurements have been used to characterize the hydrological characteristics of the surface contours as well as map river, stream and flooding below the forest canopy.</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pitchFamily="-107" charset="-128"/>
              <a:cs typeface="ＭＳ Ｐゴシック" pitchFamily="-107"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107" charset="-128"/>
                <a:cs typeface="ＭＳ Ｐゴシック" pitchFamily="-107" charset="-128"/>
              </a:rPr>
              <a:t>The tops of the trees are very clear in the left image, with no indication of the terrain slope below the canopy. And for the open field in the center of the image, there is significant clutter return along with  features of paths and isolated trees. In contrast on the right image, the forested area has a speckled return with some bright returns from individual trees. </a:t>
            </a:r>
          </a:p>
          <a:p>
            <a:endParaRPr lang="en-US" dirty="0"/>
          </a:p>
        </p:txBody>
      </p:sp>
      <p:sp>
        <p:nvSpPr>
          <p:cNvPr id="4" name="Slide Number Placeholder 3"/>
          <p:cNvSpPr>
            <a:spLocks noGrp="1"/>
          </p:cNvSpPr>
          <p:nvPr>
            <p:ph type="sldNum" sz="quarter" idx="5"/>
          </p:nvPr>
        </p:nvSpPr>
        <p:spPr/>
        <p:txBody>
          <a:bodyPr/>
          <a:lstStyle/>
          <a:p>
            <a:pPr>
              <a:defRPr/>
            </a:pPr>
            <a:fld id="{7ED6EEA9-38BC-8145-87B6-DF3096A9833C}" type="slidenum">
              <a:rPr lang="en-US" altLang="en-US" smtClean="0"/>
              <a:pPr>
                <a:defRPr/>
              </a:pPr>
              <a:t>22</a:t>
            </a:fld>
            <a:endParaRPr lang="en-US" altLang="en-US"/>
          </a:p>
        </p:txBody>
      </p:sp>
    </p:spTree>
    <p:extLst>
      <p:ext uri="{BB962C8B-B14F-4D97-AF65-F5344CB8AC3E}">
        <p14:creationId xmlns:p14="http://schemas.microsoft.com/office/powerpoint/2010/main" val="1814407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CB673773-B448-A745-B8D2-2D8FB8F7DCA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D1748D52-DFC3-DA46-9593-C36B18290E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UWB radar has the potential for improving many applications over the earlier battlefield surveillance radar: improved range and cross range resolution, penetration of foliage and camouflage, detection of buried objects and unexploded ordinance, and characterizing land for earth observation.</a:t>
            </a:r>
          </a:p>
          <a:p>
            <a:endParaRPr lang="en-US" altLang="en-US">
              <a:ea typeface="ＭＳ Ｐゴシック" panose="020B0600070205080204" pitchFamily="34" charset="-128"/>
            </a:endParaRPr>
          </a:p>
          <a:p>
            <a:r>
              <a:rPr lang="en-US" altLang="en-US">
                <a:ea typeface="ＭＳ Ｐゴシック" panose="020B0600070205080204" pitchFamily="34" charset="-128"/>
              </a:rPr>
              <a:t>These UWB radar systems were developed based on a rapid  advancement in the key RF and computational technologies: global positioning system, solid state transmitters, high dynamic range analog to digital  converters and the implementation of high performance computers. Moore’s Law has been credited with the continuous advance in all of these technologies over the years beyond 1975.</a:t>
            </a:r>
          </a:p>
          <a:p>
            <a:endParaRPr lang="en-US" altLang="en-US">
              <a:ea typeface="ＭＳ Ｐゴシック" panose="020B0600070205080204" pitchFamily="34" charset="-128"/>
            </a:endParaRPr>
          </a:p>
          <a:p>
            <a:r>
              <a:rPr lang="en-US" altLang="en-US">
                <a:ea typeface="ＭＳ Ｐゴシック" panose="020B0600070205080204" pitchFamily="34" charset="-128"/>
              </a:rPr>
              <a:t>However, as the same RF technology enabled wideband digital and personal communications, the ability to deploy UWB radar systems has been significantly curtailed. There are stringent requirement on use of the RF spectrum, and demands on improving the spectral purity of the systems.</a:t>
            </a:r>
          </a:p>
          <a:p>
            <a:endParaRPr lang="en-US" altLang="en-US">
              <a:ea typeface="ＭＳ Ｐゴシック" panose="020B0600070205080204" pitchFamily="34" charset="-128"/>
            </a:endParaRPr>
          </a:p>
          <a:p>
            <a:r>
              <a:rPr lang="en-US" altLang="en-US">
                <a:ea typeface="ＭＳ Ｐゴシック" panose="020B0600070205080204" pitchFamily="34" charset="-128"/>
              </a:rPr>
              <a:t>These factors will be covered in this tutorial.</a:t>
            </a:r>
          </a:p>
        </p:txBody>
      </p:sp>
      <p:sp>
        <p:nvSpPr>
          <p:cNvPr id="18435" name="Slide Number Placeholder 3">
            <a:extLst>
              <a:ext uri="{FF2B5EF4-FFF2-40B4-BE49-F238E27FC236}">
                <a16:creationId xmlns:a16="http://schemas.microsoft.com/office/drawing/2014/main" id="{E61AF20B-2E14-494F-8D83-6659A0FD96C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157FDE0-055D-E24E-B1A5-CD6A4176FD59}" type="slidenum">
              <a:rPr lang="en-US" altLang="en-US" sz="1200" smtClean="0"/>
              <a:pPr/>
              <a:t>5</a:t>
            </a:fld>
            <a:endParaRPr lang="en-US"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9A80D37E-0EE4-534A-8A10-9CBA6D9437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a:extLst>
              <a:ext uri="{FF2B5EF4-FFF2-40B4-BE49-F238E27FC236}">
                <a16:creationId xmlns:a16="http://schemas.microsoft.com/office/drawing/2014/main" id="{5E612B21-01B7-E140-AB8D-50FA23DD3B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Ground moving target integration (GMTI) scans a narrow beam over an annular region, and dwells for a sufficient time that the moving target can be discriminated from the background clutter.  The Doppler spread across the beam depends on the velocity of the radar platform, and the beamwidth of the antenna. A target can be detected (assuming exoclutter) when the radial velocity of the target is greater than the  Doppler spread across the beam.  This represtation is approximate and assumes a rotating antenna. For electronic scanned antennas, the beamwidth will vary by the cosec of the scan angle. </a:t>
            </a:r>
          </a:p>
          <a:p>
            <a:endParaRPr lang="en-US" altLang="en-US">
              <a:ea typeface="ＭＳ Ｐゴシック" panose="020B0600070205080204" pitchFamily="34" charset="-128"/>
            </a:endParaRPr>
          </a:p>
          <a:p>
            <a:r>
              <a:rPr lang="en-US" altLang="en-US">
                <a:ea typeface="ＭＳ Ｐゴシック" panose="020B0600070205080204" pitchFamily="34" charset="-128"/>
              </a:rPr>
              <a:t>An important aspect of GMTI is the area coverage rate. For a uniform scan, the coverage rate can be approximated by the area of the annular sector of the scan, divided by the coherent processing interval. However, when there is a variation in the beamwidth, and the projection of the search beam on the surface of the earth, more detailed assessment of the composite ACR needs to be provided. Furthermore, if there is a mixture of SAR and GMTI modes interleaved in time, the ACR will be a facto of the percentage of time spent in each mode.</a:t>
            </a:r>
          </a:p>
        </p:txBody>
      </p:sp>
      <p:sp>
        <p:nvSpPr>
          <p:cNvPr id="49155" name="Slide Number Placeholder 3">
            <a:extLst>
              <a:ext uri="{FF2B5EF4-FFF2-40B4-BE49-F238E27FC236}">
                <a16:creationId xmlns:a16="http://schemas.microsoft.com/office/drawing/2014/main" id="{3786AD0D-4733-B749-A174-E1FC62CBB8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C3C6665-437C-0244-8624-6F8F2D9AF0B7}" type="slidenum">
              <a:rPr lang="en-US" altLang="en-US" sz="1200" smtClean="0"/>
              <a:pPr/>
              <a:t>23</a:t>
            </a:fld>
            <a:endParaRPr lang="en-US" altLang="en-US" sz="1200"/>
          </a:p>
        </p:txBody>
      </p:sp>
    </p:spTree>
    <p:extLst>
      <p:ext uri="{BB962C8B-B14F-4D97-AF65-F5344CB8AC3E}">
        <p14:creationId xmlns:p14="http://schemas.microsoft.com/office/powerpoint/2010/main" val="281918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0F690922-5E5F-7441-BC66-5EDD0920D1A6}"/>
              </a:ext>
            </a:extLst>
          </p:cNvPr>
          <p:cNvSpPr>
            <a:spLocks noGrp="1" noRot="1" noChangeAspect="1" noChangeArrowheads="1" noTextEdit="1"/>
          </p:cNvSpPr>
          <p:nvPr>
            <p:ph type="sldImg"/>
          </p:nvPr>
        </p:nvSpPr>
        <p:spPr bwMode="auto">
          <a:xfrm>
            <a:off x="1152525" y="692150"/>
            <a:ext cx="4552950" cy="3416300"/>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Rectangle 3">
            <a:extLst>
              <a:ext uri="{FF2B5EF4-FFF2-40B4-BE49-F238E27FC236}">
                <a16:creationId xmlns:a16="http://schemas.microsoft.com/office/drawing/2014/main" id="{97C089CC-8984-3B49-9838-BBA1BCC1F226}"/>
              </a:ext>
            </a:extLst>
          </p:cNvPr>
          <p:cNvSpPr>
            <a:spLocks noGrp="1" noChangeArrowheads="1"/>
          </p:cNvSpPr>
          <p:nvPr>
            <p:ph type="body" idx="1"/>
          </p:nvPr>
        </p:nvSpPr>
        <p:spPr bwMode="auto">
          <a:xfrm>
            <a:off x="942975" y="4338638"/>
            <a:ext cx="4970463" cy="4146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7625" rIns="92075" bIns="47625"/>
          <a:lstStyle/>
          <a:p>
            <a:pPr eaLnBrk="1" hangingPunct="1">
              <a:spcBef>
                <a:spcPct val="0"/>
              </a:spcBef>
            </a:pPr>
            <a:r>
              <a:rPr lang="en-US" altLang="en-US">
                <a:ea typeface="ＭＳ Ｐゴシック" panose="020B0600070205080204" pitchFamily="34" charset="-128"/>
              </a:rPr>
              <a:t>The problem of detecting a target via Doppler in a real beam radar is well known. When the platform has a velocity v</a:t>
            </a:r>
            <a:r>
              <a:rPr lang="en-US" altLang="en-US" baseline="-25000">
                <a:ea typeface="ＭＳ Ｐゴシック" panose="020B0600070205080204" pitchFamily="34" charset="-128"/>
              </a:rPr>
              <a:t>P</a:t>
            </a:r>
            <a:r>
              <a:rPr lang="en-US" altLang="en-US">
                <a:ea typeface="ＭＳ Ｐゴシック" panose="020B0600070205080204" pitchFamily="34" charset="-128"/>
              </a:rPr>
              <a:t> and there is a finite beamwidth </a:t>
            </a:r>
            <a:r>
              <a:rPr lang="en-US" altLang="en-US">
                <a:latin typeface="Cambria Math" panose="02040503050406030204" pitchFamily="18" charset="0"/>
                <a:ea typeface="ＭＳ Ｐゴシック" panose="020B0600070205080204" pitchFamily="34" charset="-128"/>
              </a:rPr>
              <a:t>𝜑_𝐷</a:t>
            </a:r>
            <a:r>
              <a:rPr lang="en-US" altLang="en-US">
                <a:ea typeface="ＭＳ Ｐゴシック" panose="020B0600070205080204" pitchFamily="34" charset="-128"/>
              </a:rPr>
              <a:t>, the clutter will spread in azimuth within the beam.</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Targets will need to have a radial velocity greater than the clutter spread within the beam to be detected. Many techniques have been developed to reduce the effective main beam spread through MTI pulse Doppler and space time adaptive processing (STAP). MTI will normally cancel the clutter to the half beamwidth, and STAP down to a 10</a:t>
            </a:r>
            <a:r>
              <a:rPr lang="en-US" altLang="en-US" baseline="30000">
                <a:ea typeface="ＭＳ Ｐゴシック" panose="020B0600070205080204" pitchFamily="34" charset="-128"/>
              </a:rPr>
              <a:t>th</a:t>
            </a:r>
            <a:r>
              <a:rPr lang="en-US" altLang="en-US">
                <a:ea typeface="ＭＳ Ｐゴシック" panose="020B0600070205080204" pitchFamily="34" charset="-128"/>
              </a:rPr>
              <a:t> of a beamwidth, if there is no internal clutter motion.</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However, there is going to be a residual Doppler width to compete with low minimum discernable velocity (MDV) targets. More importantly, MTI and STAP processing will attenuate slow moving targets making it more difficult to detect the signal.</a:t>
            </a:r>
          </a:p>
        </p:txBody>
      </p:sp>
    </p:spTree>
    <p:extLst>
      <p:ext uri="{BB962C8B-B14F-4D97-AF65-F5344CB8AC3E}">
        <p14:creationId xmlns:p14="http://schemas.microsoft.com/office/powerpoint/2010/main" val="34745459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2A968C46-6D79-B340-852B-3D1B508B84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43ABE182-41B2-3641-9DEC-2D552439E7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The most effective technique to reduce main beam clutter spread in MTI radar systems is to increase the aperture. At microwave frequencies it is possible to get main beam spread below 0.5 meter per second. This has been demonstrated on several systems as effective for wide area surveillance where the vehicles are not moving toward the radar.</a:t>
            </a:r>
          </a:p>
          <a:p>
            <a:endParaRPr lang="en-US" altLang="en-US">
              <a:ea typeface="ＭＳ Ｐゴシック" panose="020B0600070205080204" pitchFamily="34" charset="-128"/>
            </a:endParaRPr>
          </a:p>
          <a:p>
            <a:r>
              <a:rPr lang="en-US" altLang="en-US">
                <a:ea typeface="ＭＳ Ｐゴシック" panose="020B0600070205080204" pitchFamily="34" charset="-128"/>
              </a:rPr>
              <a:t>However, at UHF frequencies the antenna will be excessively long to eliminate the main beam clutter spread. Little can be done with MTI or STAP processing with a real beam antenna. There are two approaches that can be considered:</a:t>
            </a:r>
          </a:p>
          <a:p>
            <a:pPr>
              <a:buFontTx/>
              <a:buChar char="•"/>
            </a:pPr>
            <a:r>
              <a:rPr lang="en-US" altLang="en-US">
                <a:ea typeface="ＭＳ Ｐゴシック" panose="020B0600070205080204" pitchFamily="34" charset="-128"/>
              </a:rPr>
              <a:t> tether the antenna on an aerostat or helicopter to minimize the platform motion</a:t>
            </a:r>
          </a:p>
          <a:p>
            <a:pPr>
              <a:buFontTx/>
              <a:buChar char="•"/>
            </a:pPr>
            <a:r>
              <a:rPr lang="en-US" altLang="en-US">
                <a:ea typeface="ＭＳ Ｐゴシック" panose="020B0600070205080204" pitchFamily="34" charset="-128"/>
              </a:rPr>
              <a:t> form a synthetic aperture radar to proved narrow azimuth resolution cells, and cancel the ground clutter with a displaced phase center antenna.</a:t>
            </a:r>
          </a:p>
          <a:p>
            <a:endParaRPr lang="en-US" altLang="en-US">
              <a:ea typeface="ＭＳ Ｐゴシック" panose="020B0600070205080204" pitchFamily="34" charset="-128"/>
            </a:endParaRPr>
          </a:p>
          <a:p>
            <a:r>
              <a:rPr lang="en-US" altLang="en-US">
                <a:ea typeface="ＭＳ Ｐゴシック" panose="020B0600070205080204" pitchFamily="34" charset="-128"/>
              </a:rPr>
              <a:t>The first approach has been demonstrated in the early Camp Sentry FOPEN system from a MTI radar on a tall tower, with limited range and no mobility.  The SOTAS radar, albeit at microwave frequency, was demonstrated on a helicopter at longer ranges. But we know microwave frequencies do not allow foliage penetration.</a:t>
            </a:r>
          </a:p>
          <a:p>
            <a:endParaRPr lang="en-US" altLang="en-US">
              <a:ea typeface="ＭＳ Ｐゴシック" panose="020B0600070205080204" pitchFamily="34" charset="-128"/>
            </a:endParaRPr>
          </a:p>
        </p:txBody>
      </p:sp>
      <p:sp>
        <p:nvSpPr>
          <p:cNvPr id="17411" name="Slide Number Placeholder 3">
            <a:extLst>
              <a:ext uri="{FF2B5EF4-FFF2-40B4-BE49-F238E27FC236}">
                <a16:creationId xmlns:a16="http://schemas.microsoft.com/office/drawing/2014/main" id="{A916BF01-B678-DA41-8C46-AFF6440311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BFEE25E-10BE-F94B-A72B-00D47161B0E3}" type="slidenum">
              <a:rPr lang="en-US" altLang="en-US" sz="1200"/>
              <a:pPr/>
              <a:t>25</a:t>
            </a:fld>
            <a:endParaRPr lang="en-US" altLang="en-US" sz="1200"/>
          </a:p>
        </p:txBody>
      </p:sp>
    </p:spTree>
    <p:extLst>
      <p:ext uri="{BB962C8B-B14F-4D97-AF65-F5344CB8AC3E}">
        <p14:creationId xmlns:p14="http://schemas.microsoft.com/office/powerpoint/2010/main" val="23335400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15E35336-E459-FE47-B74B-B2020EF6904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79154523-537D-8E4B-BFB3-910FC844492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STAP has been developed for large GMTI radar systems over the past 2 decades. By adding the spatial diversity in the radar architecture, independent looks at both the ground clutter and targets. The clutter return is limited primarily by the size of the aperture, where the spatial directivity will limit ground clutter extend by the velocity of the platform. Similarly, the range and Doppler characteristics of the target will be determined by the waveform being used in GMTI modes. It should also be noted that STAP can also assist in removal of discrete RF interference (or jamming) along an angular sector of the surveillance space.</a:t>
            </a:r>
          </a:p>
          <a:p>
            <a:endParaRPr lang="en-US" altLang="en-US">
              <a:ea typeface="ＭＳ Ｐゴシック" panose="020B0600070205080204" pitchFamily="34" charset="-128"/>
            </a:endParaRPr>
          </a:p>
          <a:p>
            <a:r>
              <a:rPr lang="en-US" altLang="en-US">
                <a:ea typeface="ＭＳ Ｐゴシック" panose="020B0600070205080204" pitchFamily="34" charset="-128"/>
              </a:rPr>
              <a:t>STAP combines signal in both the spatial (multiple channels) and temporal ( Doppler processing within the pulse repetition frequency). The design of the sidelobes of the antenna and Doppler filtering will provide the ability to discriminate the moving target from distributed clutter and interference. </a:t>
            </a:r>
          </a:p>
          <a:p>
            <a:endParaRPr lang="en-US" altLang="en-US">
              <a:ea typeface="ＭＳ Ｐゴシック" panose="020B0600070205080204" pitchFamily="34" charset="-128"/>
            </a:endParaRPr>
          </a:p>
          <a:p>
            <a:r>
              <a:rPr lang="en-US" altLang="en-US">
                <a:ea typeface="ＭＳ Ｐゴシック" panose="020B0600070205080204" pitchFamily="34" charset="-128"/>
              </a:rPr>
              <a:t>The ability to improve the MDV of targets is affected by the correlation between the main beam and sidelobes of the antennas. As a result, channel match and balance is important in implementing STAP processing and obtaining low MDV.</a:t>
            </a:r>
          </a:p>
          <a:p>
            <a:endParaRPr lang="en-US" altLang="en-US">
              <a:ea typeface="ＭＳ Ｐゴシック" panose="020B0600070205080204" pitchFamily="34" charset="-128"/>
            </a:endParaRPr>
          </a:p>
        </p:txBody>
      </p:sp>
      <p:sp>
        <p:nvSpPr>
          <p:cNvPr id="19459" name="Slide Number Placeholder 3">
            <a:extLst>
              <a:ext uri="{FF2B5EF4-FFF2-40B4-BE49-F238E27FC236}">
                <a16:creationId xmlns:a16="http://schemas.microsoft.com/office/drawing/2014/main" id="{5047DEFF-4823-1C41-B150-FA8E6775CB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A013B13-D273-E24E-AB21-96B691701043}" type="slidenum">
              <a:rPr lang="en-US" altLang="en-US" sz="1200"/>
              <a:pPr/>
              <a:t>26</a:t>
            </a:fld>
            <a:endParaRPr lang="en-US" altLang="en-US" sz="1200"/>
          </a:p>
        </p:txBody>
      </p:sp>
    </p:spTree>
    <p:extLst>
      <p:ext uri="{BB962C8B-B14F-4D97-AF65-F5344CB8AC3E}">
        <p14:creationId xmlns:p14="http://schemas.microsoft.com/office/powerpoint/2010/main" val="35533908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601F4CC0-CF8C-A041-B5F0-5BE6798DC5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Notes Placeholder 2">
            <a:extLst>
              <a:ext uri="{FF2B5EF4-FFF2-40B4-BE49-F238E27FC236}">
                <a16:creationId xmlns:a16="http://schemas.microsoft.com/office/drawing/2014/main" id="{C4784172-7010-014C-8A34-CBBCE96EDC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This figure examines a multiple channel radar at UHF. The clutter ridge can be seen clearly in this pair of figures. For the 1 m/sec “hovering” helicopter, the ridge has a slope of 0.0045 sec-1. the MDV is measured at the -10 dB loss point. There are three curves, depending on the internal clutter motion. In this instance the MDV is less than 0/5 m/sec, which is comparable with a person walking. However, when the platform is moving at 50 meters per second, the MDV is approximately 2 m/sec. This is sufficient to detect slowly moving vehicles, but not persons.</a:t>
            </a:r>
          </a:p>
          <a:p>
            <a:endParaRPr lang="en-US" altLang="en-US">
              <a:ea typeface="ＭＳ Ｐゴシック" panose="020B0600070205080204" pitchFamily="34" charset="-128"/>
            </a:endParaRPr>
          </a:p>
          <a:p>
            <a:r>
              <a:rPr lang="en-US" altLang="en-US">
                <a:ea typeface="ＭＳ Ｐゴシック" panose="020B0600070205080204" pitchFamily="34" charset="-128"/>
              </a:rPr>
              <a:t>These analytic results give the estimate of an ideal GMTI platform with stationary clutter. When there is significant movement in the clutter, or the clutter spatial variation is great between the spatial channels, the MDV will be affected. A second point is that the bandwidth is low on these GMTI measurements, so that the moving target cannot transition either range or Doppler cells during the CPI. We need to understand the effects of wideband operation on the STAP performance.</a:t>
            </a:r>
          </a:p>
        </p:txBody>
      </p:sp>
      <p:sp>
        <p:nvSpPr>
          <p:cNvPr id="25603" name="Slide Number Placeholder 3">
            <a:extLst>
              <a:ext uri="{FF2B5EF4-FFF2-40B4-BE49-F238E27FC236}">
                <a16:creationId xmlns:a16="http://schemas.microsoft.com/office/drawing/2014/main" id="{09D25B1D-5F70-094F-9ED1-B8FA86F890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0D26804-FEF6-E843-9587-5ACD7A799F1C}" type="slidenum">
              <a:rPr lang="en-US" altLang="en-US" sz="1200"/>
              <a:pPr/>
              <a:t>27</a:t>
            </a:fld>
            <a:endParaRPr lang="en-US" altLang="en-US" sz="1200"/>
          </a:p>
        </p:txBody>
      </p:sp>
    </p:spTree>
    <p:extLst>
      <p:ext uri="{BB962C8B-B14F-4D97-AF65-F5344CB8AC3E}">
        <p14:creationId xmlns:p14="http://schemas.microsoft.com/office/powerpoint/2010/main" val="40689972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effectLst/>
                </a:endParaRPr>
              </a:p>
              <a:p>
                <a:endParaRPr lang="en-US" dirty="0">
                  <a:effectLst/>
                </a:endParaRPr>
              </a:p>
              <a:p>
                <a:r>
                  <a:rPr lang="en-US" sz="1200" kern="1200" dirty="0">
                    <a:solidFill>
                      <a:schemeClr val="tx1"/>
                    </a:solidFill>
                    <a:effectLst/>
                    <a:latin typeface="+mn-lt"/>
                    <a:ea typeface="ＭＳ Ｐゴシック" pitchFamily="-107" charset="-128"/>
                    <a:cs typeface="ＭＳ Ｐゴシック" pitchFamily="-107" charset="-128"/>
                  </a:rPr>
                  <a:t>Digital filter banks are used in a large number of communications applications</a:t>
                </a:r>
                <a:r>
                  <a:rPr lang="en-US" dirty="0">
                    <a:effectLst/>
                  </a:rPr>
                  <a:t> </a:t>
                </a:r>
              </a:p>
              <a:p>
                <a:endParaRPr lang="en-US" dirty="0">
                  <a:effectLst/>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107" charset="-128"/>
                    <a:cs typeface="ＭＳ Ｐゴシック" pitchFamily="-107" charset="-128"/>
                  </a:rPr>
                  <a:t>Radar processing is significantly different than digital communications; because of the need to equalize channels over wide bandwidth, to provide match filtering to increase channel cancellation ratio, and to achieve required interference mitigation metrics.</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pitchFamily="-107" charset="-128"/>
                  <a:cs typeface="ＭＳ Ｐゴシック" pitchFamily="-107"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107" charset="-128"/>
                    <a:cs typeface="ＭＳ Ｐゴシック" pitchFamily="-107" charset="-128"/>
                  </a:rPr>
                  <a:t>A modern radar has multiple, digitized channels and needs </a:t>
                </a:r>
                <a:r>
                  <a:rPr lang="en-US" sz="1200" kern="1200" dirty="0" err="1">
                    <a:solidFill>
                      <a:schemeClr val="tx1"/>
                    </a:solidFill>
                    <a:effectLst/>
                    <a:latin typeface="+mn-lt"/>
                    <a:ea typeface="ＭＳ Ｐゴシック" pitchFamily="-107" charset="-128"/>
                    <a:cs typeface="ＭＳ Ｐゴシック" pitchFamily="-107" charset="-128"/>
                  </a:rPr>
                  <a:t>subbanding</a:t>
                </a:r>
                <a:r>
                  <a:rPr lang="en-US" sz="1200" kern="1200" dirty="0">
                    <a:solidFill>
                      <a:schemeClr val="tx1"/>
                    </a:solidFill>
                    <a:effectLst/>
                    <a:latin typeface="+mn-lt"/>
                    <a:ea typeface="ＭＳ Ｐゴシック" pitchFamily="-107" charset="-128"/>
                    <a:cs typeface="ＭＳ Ｐゴシック" pitchFamily="-107" charset="-128"/>
                  </a:rPr>
                  <a:t> to handle the processing complexity to  maintain coherence or channel balance.  The figure </a:t>
                </a:r>
                <a:r>
                  <a:rPr lang="en-US" sz="1200" kern="1200" dirty="0" err="1">
                    <a:solidFill>
                      <a:schemeClr val="tx1"/>
                    </a:solidFill>
                    <a:effectLst/>
                    <a:latin typeface="+mn-lt"/>
                    <a:ea typeface="ＭＳ Ｐゴシック" pitchFamily="-107" charset="-128"/>
                    <a:cs typeface="ＭＳ Ｐゴシック" pitchFamily="-107" charset="-128"/>
                  </a:rPr>
                  <a:t>shaws</a:t>
                </a:r>
                <a:r>
                  <a:rPr lang="en-US" sz="1200" kern="1200" dirty="0">
                    <a:solidFill>
                      <a:schemeClr val="tx1"/>
                    </a:solidFill>
                    <a:effectLst/>
                    <a:latin typeface="+mn-lt"/>
                    <a:ea typeface="ＭＳ Ｐゴシック" pitchFamily="-107" charset="-128"/>
                    <a:cs typeface="ＭＳ Ｐゴシック" pitchFamily="-107" charset="-128"/>
                  </a:rPr>
                  <a:t> a generic flow of such a system. After digital conversion on each channel, it is beneficial to </a:t>
                </a:r>
                <a:r>
                  <a:rPr lang="en-US" sz="1200" kern="1200" dirty="0" err="1">
                    <a:solidFill>
                      <a:schemeClr val="tx1"/>
                    </a:solidFill>
                    <a:effectLst/>
                    <a:latin typeface="+mn-lt"/>
                    <a:ea typeface="ＭＳ Ｐゴシック" pitchFamily="-107" charset="-128"/>
                    <a:cs typeface="ＭＳ Ｐゴシック" pitchFamily="-107" charset="-128"/>
                  </a:rPr>
                  <a:t>subband</a:t>
                </a:r>
                <a:r>
                  <a:rPr lang="en-US" sz="1200" kern="1200" dirty="0">
                    <a:solidFill>
                      <a:schemeClr val="tx1"/>
                    </a:solidFill>
                    <a:effectLst/>
                    <a:latin typeface="+mn-lt"/>
                    <a:ea typeface="ＭＳ Ｐゴシック" pitchFamily="-107" charset="-128"/>
                    <a:cs typeface="ＭＳ Ｐゴシック" pitchFamily="-107" charset="-128"/>
                  </a:rPr>
                  <a:t> the signals for preparation of the next signal processing steps</a:t>
                </a:r>
                <a:r>
                  <a:rPr lang="en-US" dirty="0">
                    <a:effectLst/>
                  </a:rPr>
                  <a:t> </a:t>
                </a:r>
                <a:endParaRPr lang="en-US" sz="1200" kern="1200" dirty="0">
                  <a:solidFill>
                    <a:schemeClr val="tx1"/>
                  </a:solidFill>
                  <a:effectLst/>
                  <a:latin typeface="+mn-lt"/>
                  <a:ea typeface="ＭＳ Ｐゴシック" pitchFamily="-107" charset="-128"/>
                  <a:cs typeface="ＭＳ Ｐゴシック" pitchFamily="-107" charset="-128"/>
                </a:endParaRPr>
              </a:p>
              <a:p>
                <a:endParaRPr lang="en-US" dirty="0"/>
              </a:p>
              <a:p>
                <a:r>
                  <a:rPr lang="en-US" sz="1200" kern="1200" dirty="0">
                    <a:solidFill>
                      <a:schemeClr val="tx1"/>
                    </a:solidFill>
                    <a:effectLst/>
                    <a:latin typeface="+mn-lt"/>
                    <a:ea typeface="ＭＳ Ｐゴシック" pitchFamily="-107" charset="-128"/>
                    <a:cs typeface="ＭＳ Ｐゴシック" pitchFamily="-107" charset="-128"/>
                  </a:rPr>
                  <a:t>Each radar channel is then processed as shown. The channelizer decomposes an input signal </a:t>
                </a:r>
                <a:r>
                  <a:rPr lang="en-US" sz="1200" i="1" kern="1200" dirty="0">
                    <a:solidFill>
                      <a:schemeClr val="tx1"/>
                    </a:solidFill>
                    <a:effectLst/>
                    <a:latin typeface="+mn-lt"/>
                    <a:ea typeface="ＭＳ Ｐゴシック" pitchFamily="-107" charset="-128"/>
                    <a:cs typeface="ＭＳ Ｐゴシック" pitchFamily="-107" charset="-128"/>
                  </a:rPr>
                  <a:t>into N</a:t>
                </a:r>
                <a:r>
                  <a:rPr lang="en-US" sz="1200" kern="1200" dirty="0">
                    <a:solidFill>
                      <a:schemeClr val="tx1"/>
                    </a:solidFill>
                    <a:effectLst/>
                    <a:latin typeface="+mn-lt"/>
                    <a:ea typeface="ＭＳ Ｐゴシック" pitchFamily="-107" charset="-128"/>
                    <a:cs typeface="ＭＳ Ｐゴシック" pitchFamily="-107" charset="-128"/>
                  </a:rPr>
                  <a:t> components</a:t>
                </a:r>
                <a:r>
                  <a:rPr lang="en-US" sz="1200" i="1" kern="1200" dirty="0">
                    <a:solidFill>
                      <a:schemeClr val="tx1"/>
                    </a:solidFill>
                    <a:effectLst/>
                    <a:latin typeface="+mn-lt"/>
                    <a:ea typeface="ＭＳ Ｐゴシック" pitchFamily="-107" charset="-128"/>
                    <a:cs typeface="ＭＳ Ｐゴシック" pitchFamily="-107" charset="-128"/>
                  </a:rPr>
                  <a:t>.</a:t>
                </a:r>
                <a:r>
                  <a:rPr lang="en-US" sz="1200" kern="1200" dirty="0">
                    <a:solidFill>
                      <a:schemeClr val="tx1"/>
                    </a:solidFill>
                    <a:effectLst/>
                    <a:latin typeface="+mn-lt"/>
                    <a:ea typeface="ＭＳ Ｐゴシック" pitchFamily="-107" charset="-128"/>
                    <a:cs typeface="ＭＳ Ｐゴシック" pitchFamily="-107" charset="-128"/>
                  </a:rPr>
                  <a:t> And within the channel combiner, the N components are recombined to form a recovered signal </a:t>
                </a:r>
                <a14:m>
                  <m:oMath xmlns:m="http://schemas.openxmlformats.org/officeDocument/2006/math">
                    <m:acc>
                      <m:accPr>
                        <m:chr m:val="̂"/>
                        <m:ctrlPr>
                          <a:rPr lang="en-US" sz="1200" i="1" kern="1200">
                            <a:solidFill>
                              <a:schemeClr val="tx1"/>
                            </a:solidFill>
                            <a:effectLst/>
                            <a:latin typeface="Cambria Math" panose="02040503050406030204" pitchFamily="18" charset="0"/>
                            <a:ea typeface="ＭＳ Ｐゴシック" pitchFamily="-107" charset="-128"/>
                            <a:cs typeface="ＭＳ Ｐゴシック" pitchFamily="-107" charset="-128"/>
                          </a:rPr>
                        </m:ctrlPr>
                      </m:accPr>
                      <m:e>
                        <m:r>
                          <a:rPr lang="en-US" sz="1200" i="1" kern="1200">
                            <a:solidFill>
                              <a:schemeClr val="tx1"/>
                            </a:solidFill>
                            <a:effectLst/>
                            <a:latin typeface="Cambria Math" panose="02040503050406030204" pitchFamily="18" charset="0"/>
                            <a:ea typeface="ＭＳ Ｐゴシック" pitchFamily="-107" charset="-128"/>
                            <a:cs typeface="ＭＳ Ｐゴシック" pitchFamily="-107" charset="-128"/>
                          </a:rPr>
                          <m:t>𝑥</m:t>
                        </m:r>
                      </m:e>
                    </m:acc>
                    <m:r>
                      <a:rPr lang="en-US" sz="1200" i="1" kern="1200">
                        <a:solidFill>
                          <a:schemeClr val="tx1"/>
                        </a:solidFill>
                        <a:effectLst/>
                        <a:latin typeface="Cambria Math" panose="02040503050406030204" pitchFamily="18" charset="0"/>
                        <a:ea typeface="ＭＳ Ｐゴシック" pitchFamily="-107" charset="-128"/>
                        <a:cs typeface="ＭＳ Ｐゴシック" pitchFamily="-107" charset="-128"/>
                      </a:rPr>
                      <m:t>(</m:t>
                    </m:r>
                    <m:r>
                      <a:rPr lang="en-US" sz="1200" i="1" kern="1200">
                        <a:solidFill>
                          <a:schemeClr val="tx1"/>
                        </a:solidFill>
                        <a:effectLst/>
                        <a:latin typeface="Cambria Math" panose="02040503050406030204" pitchFamily="18" charset="0"/>
                        <a:ea typeface="ＭＳ Ｐゴシック" pitchFamily="-107" charset="-128"/>
                        <a:cs typeface="ＭＳ Ｐゴシック" pitchFamily="-107" charset="-128"/>
                      </a:rPr>
                      <m:t>𝑛</m:t>
                    </m:r>
                    <m:r>
                      <a:rPr lang="en-US" sz="1200" i="1" kern="1200">
                        <a:solidFill>
                          <a:schemeClr val="tx1"/>
                        </a:solidFill>
                        <a:effectLst/>
                        <a:latin typeface="Cambria Math" panose="02040503050406030204" pitchFamily="18" charset="0"/>
                        <a:ea typeface="ＭＳ Ｐゴシック" pitchFamily="-107" charset="-128"/>
                        <a:cs typeface="ＭＳ Ｐゴシック" pitchFamily="-107" charset="-128"/>
                      </a:rPr>
                      <m:t>)</m:t>
                    </m:r>
                  </m:oMath>
                </a14:m>
                <a:r>
                  <a:rPr lang="en-US" sz="1200" kern="1200" dirty="0">
                    <a:solidFill>
                      <a:schemeClr val="tx1"/>
                    </a:solidFill>
                    <a:effectLst/>
                    <a:latin typeface="+mn-lt"/>
                    <a:ea typeface="ＭＳ Ｐゴシック" pitchFamily="-107" charset="-128"/>
                    <a:cs typeface="ＭＳ Ｐゴシック" pitchFamily="-107" charset="-128"/>
                  </a:rPr>
                  <a:t>.</a:t>
                </a:r>
                <a:endParaRPr lang="en-US" dirty="0"/>
              </a:p>
            </p:txBody>
          </p:sp>
        </mc:Choice>
        <mc:Fallback xmlns="">
          <p:sp>
            <p:nvSpPr>
              <p:cNvPr id="3" name="Notes Placeholder 2"/>
              <p:cNvSpPr>
                <a:spLocks noGrp="1"/>
              </p:cNvSpPr>
              <p:nvPr>
                <p:ph type="body" idx="1"/>
              </p:nvPr>
            </p:nvSpPr>
            <p:spPr/>
            <p:txBody>
              <a:bodyPr/>
              <a:lstStyle/>
              <a:p>
                <a:endParaRPr lang="en-US" dirty="0">
                  <a:effectLst/>
                </a:endParaRPr>
              </a:p>
              <a:p>
                <a:endParaRPr lang="en-US" dirty="0">
                  <a:effectLst/>
                </a:endParaRPr>
              </a:p>
              <a:p>
                <a:r>
                  <a:rPr lang="en-US" sz="1200" kern="1200" dirty="0">
                    <a:solidFill>
                      <a:schemeClr val="tx1"/>
                    </a:solidFill>
                    <a:effectLst/>
                    <a:latin typeface="+mn-lt"/>
                    <a:ea typeface="ＭＳ Ｐゴシック" pitchFamily="-107" charset="-128"/>
                    <a:cs typeface="ＭＳ Ｐゴシック" pitchFamily="-107" charset="-128"/>
                  </a:rPr>
                  <a:t>Digital filter banks are used in a large number of communications applications</a:t>
                </a:r>
                <a:r>
                  <a:rPr lang="en-US" dirty="0">
                    <a:effectLst/>
                  </a:rPr>
                  <a:t> </a:t>
                </a:r>
              </a:p>
              <a:p>
                <a:endParaRPr lang="en-US" dirty="0">
                  <a:effectLst/>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107" charset="-128"/>
                    <a:cs typeface="ＭＳ Ｐゴシック" pitchFamily="-107" charset="-128"/>
                  </a:rPr>
                  <a:t>Radar processing is significantly different than digital communications; because of the need to equalize channels over wide bandwidth, to provide match filtering to increase channel cancellation ratio, and to achieve required interference mitigation metrics.</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pitchFamily="-107" charset="-128"/>
                  <a:cs typeface="ＭＳ Ｐゴシック" pitchFamily="-107"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107" charset="-128"/>
                    <a:cs typeface="ＭＳ Ｐゴシック" pitchFamily="-107" charset="-128"/>
                  </a:rPr>
                  <a:t>A modern radar has multiple, digitized channels and needs </a:t>
                </a:r>
                <a:r>
                  <a:rPr lang="en-US" sz="1200" kern="1200" dirty="0" err="1">
                    <a:solidFill>
                      <a:schemeClr val="tx1"/>
                    </a:solidFill>
                    <a:effectLst/>
                    <a:latin typeface="+mn-lt"/>
                    <a:ea typeface="ＭＳ Ｐゴシック" pitchFamily="-107" charset="-128"/>
                    <a:cs typeface="ＭＳ Ｐゴシック" pitchFamily="-107" charset="-128"/>
                  </a:rPr>
                  <a:t>subbanding</a:t>
                </a:r>
                <a:r>
                  <a:rPr lang="en-US" sz="1200" kern="1200" dirty="0">
                    <a:solidFill>
                      <a:schemeClr val="tx1"/>
                    </a:solidFill>
                    <a:effectLst/>
                    <a:latin typeface="+mn-lt"/>
                    <a:ea typeface="ＭＳ Ｐゴシック" pitchFamily="-107" charset="-128"/>
                    <a:cs typeface="ＭＳ Ｐゴシック" pitchFamily="-107" charset="-128"/>
                  </a:rPr>
                  <a:t> to handle the processing complexity to  maintain coherence or channel balance.  The figure </a:t>
                </a:r>
                <a:r>
                  <a:rPr lang="en-US" sz="1200" kern="1200" dirty="0" err="1">
                    <a:solidFill>
                      <a:schemeClr val="tx1"/>
                    </a:solidFill>
                    <a:effectLst/>
                    <a:latin typeface="+mn-lt"/>
                    <a:ea typeface="ＭＳ Ｐゴシック" pitchFamily="-107" charset="-128"/>
                    <a:cs typeface="ＭＳ Ｐゴシック" pitchFamily="-107" charset="-128"/>
                  </a:rPr>
                  <a:t>shaws</a:t>
                </a:r>
                <a:r>
                  <a:rPr lang="en-US" sz="1200" kern="1200" dirty="0">
                    <a:solidFill>
                      <a:schemeClr val="tx1"/>
                    </a:solidFill>
                    <a:effectLst/>
                    <a:latin typeface="+mn-lt"/>
                    <a:ea typeface="ＭＳ Ｐゴシック" pitchFamily="-107" charset="-128"/>
                    <a:cs typeface="ＭＳ Ｐゴシック" pitchFamily="-107" charset="-128"/>
                  </a:rPr>
                  <a:t> a generic flow of such a system. After digital conversion on each channel, it is beneficial to </a:t>
                </a:r>
                <a:r>
                  <a:rPr lang="en-US" sz="1200" kern="1200" dirty="0" err="1">
                    <a:solidFill>
                      <a:schemeClr val="tx1"/>
                    </a:solidFill>
                    <a:effectLst/>
                    <a:latin typeface="+mn-lt"/>
                    <a:ea typeface="ＭＳ Ｐゴシック" pitchFamily="-107" charset="-128"/>
                    <a:cs typeface="ＭＳ Ｐゴシック" pitchFamily="-107" charset="-128"/>
                  </a:rPr>
                  <a:t>subband</a:t>
                </a:r>
                <a:r>
                  <a:rPr lang="en-US" sz="1200" kern="1200" dirty="0">
                    <a:solidFill>
                      <a:schemeClr val="tx1"/>
                    </a:solidFill>
                    <a:effectLst/>
                    <a:latin typeface="+mn-lt"/>
                    <a:ea typeface="ＭＳ Ｐゴシック" pitchFamily="-107" charset="-128"/>
                    <a:cs typeface="ＭＳ Ｐゴシック" pitchFamily="-107" charset="-128"/>
                  </a:rPr>
                  <a:t> the signals for preparation of the next signal processing steps</a:t>
                </a:r>
                <a:r>
                  <a:rPr lang="en-US" dirty="0">
                    <a:effectLst/>
                  </a:rPr>
                  <a:t> </a:t>
                </a:r>
                <a:endParaRPr lang="en-US" sz="1200" kern="1200" dirty="0">
                  <a:solidFill>
                    <a:schemeClr val="tx1"/>
                  </a:solidFill>
                  <a:effectLst/>
                  <a:latin typeface="+mn-lt"/>
                  <a:ea typeface="ＭＳ Ｐゴシック" pitchFamily="-107" charset="-128"/>
                  <a:cs typeface="ＭＳ Ｐゴシック" pitchFamily="-107" charset="-128"/>
                </a:endParaRPr>
              </a:p>
              <a:p>
                <a:endParaRPr lang="en-US" dirty="0"/>
              </a:p>
              <a:p>
                <a:r>
                  <a:rPr lang="en-US" sz="1200" kern="1200" dirty="0">
                    <a:solidFill>
                      <a:schemeClr val="tx1"/>
                    </a:solidFill>
                    <a:effectLst/>
                    <a:latin typeface="+mn-lt"/>
                    <a:ea typeface="ＭＳ Ｐゴシック" pitchFamily="-107" charset="-128"/>
                    <a:cs typeface="ＭＳ Ｐゴシック" pitchFamily="-107" charset="-128"/>
                  </a:rPr>
                  <a:t>Each radar channel is then processed as shown. The channelizer decomposes an input signal </a:t>
                </a:r>
                <a:r>
                  <a:rPr lang="en-US" sz="1200" i="1" kern="1200" dirty="0">
                    <a:solidFill>
                      <a:schemeClr val="tx1"/>
                    </a:solidFill>
                    <a:effectLst/>
                    <a:latin typeface="+mn-lt"/>
                    <a:ea typeface="ＭＳ Ｐゴシック" pitchFamily="-107" charset="-128"/>
                    <a:cs typeface="ＭＳ Ｐゴシック" pitchFamily="-107" charset="-128"/>
                  </a:rPr>
                  <a:t>into N</a:t>
                </a:r>
                <a:r>
                  <a:rPr lang="en-US" sz="1200" kern="1200" dirty="0">
                    <a:solidFill>
                      <a:schemeClr val="tx1"/>
                    </a:solidFill>
                    <a:effectLst/>
                    <a:latin typeface="+mn-lt"/>
                    <a:ea typeface="ＭＳ Ｐゴシック" pitchFamily="-107" charset="-128"/>
                    <a:cs typeface="ＭＳ Ｐゴシック" pitchFamily="-107" charset="-128"/>
                  </a:rPr>
                  <a:t> components</a:t>
                </a:r>
                <a:r>
                  <a:rPr lang="en-US" sz="1200" i="1" kern="1200" dirty="0">
                    <a:solidFill>
                      <a:schemeClr val="tx1"/>
                    </a:solidFill>
                    <a:effectLst/>
                    <a:latin typeface="+mn-lt"/>
                    <a:ea typeface="ＭＳ Ｐゴシック" pitchFamily="-107" charset="-128"/>
                    <a:cs typeface="ＭＳ Ｐゴシック" pitchFamily="-107" charset="-128"/>
                  </a:rPr>
                  <a:t>.</a:t>
                </a:r>
                <a:r>
                  <a:rPr lang="en-US" sz="1200" kern="1200" dirty="0">
                    <a:solidFill>
                      <a:schemeClr val="tx1"/>
                    </a:solidFill>
                    <a:effectLst/>
                    <a:latin typeface="+mn-lt"/>
                    <a:ea typeface="ＭＳ Ｐゴシック" pitchFamily="-107" charset="-128"/>
                    <a:cs typeface="ＭＳ Ｐゴシック" pitchFamily="-107" charset="-128"/>
                  </a:rPr>
                  <a:t> And within the channel combiner, the N components are recombined to form a recovered signal </a:t>
                </a:r>
                <a:r>
                  <a:rPr lang="en-US" sz="1200" i="0" kern="1200">
                    <a:solidFill>
                      <a:schemeClr val="tx1"/>
                    </a:solidFill>
                    <a:effectLst/>
                    <a:latin typeface="+mn-lt"/>
                    <a:ea typeface="ＭＳ Ｐゴシック" pitchFamily="-107" charset="-128"/>
                    <a:cs typeface="ＭＳ Ｐゴシック" pitchFamily="-107" charset="-128"/>
                  </a:rPr>
                  <a:t>𝑥 ̂(𝑛)</a:t>
                </a:r>
                <a:r>
                  <a:rPr lang="en-US" sz="1200" kern="1200" dirty="0">
                    <a:solidFill>
                      <a:schemeClr val="tx1"/>
                    </a:solidFill>
                    <a:effectLst/>
                    <a:latin typeface="+mn-lt"/>
                    <a:ea typeface="ＭＳ Ｐゴシック" pitchFamily="-107" charset="-128"/>
                    <a:cs typeface="ＭＳ Ｐゴシック" pitchFamily="-107" charset="-128"/>
                  </a:rPr>
                  <a:t>.</a:t>
                </a:r>
                <a:endParaRPr lang="en-US" dirty="0"/>
              </a:p>
            </p:txBody>
          </p:sp>
        </mc:Fallback>
      </mc:AlternateContent>
      <p:sp>
        <p:nvSpPr>
          <p:cNvPr id="4" name="Slide Number Placeholder 3"/>
          <p:cNvSpPr>
            <a:spLocks noGrp="1"/>
          </p:cNvSpPr>
          <p:nvPr>
            <p:ph type="sldNum" sz="quarter" idx="5"/>
          </p:nvPr>
        </p:nvSpPr>
        <p:spPr/>
        <p:txBody>
          <a:bodyPr/>
          <a:lstStyle/>
          <a:p>
            <a:pPr>
              <a:defRPr/>
            </a:pPr>
            <a:fld id="{88F3AABF-6B4B-7444-9BCA-3DD3EE4D92DF}" type="slidenum">
              <a:rPr lang="en-US" altLang="en-US" smtClean="0"/>
              <a:pPr>
                <a:defRPr/>
              </a:pPr>
              <a:t>28</a:t>
            </a:fld>
            <a:endParaRPr lang="en-US" altLang="en-US"/>
          </a:p>
        </p:txBody>
      </p:sp>
    </p:spTree>
    <p:extLst>
      <p:ext uri="{BB962C8B-B14F-4D97-AF65-F5344CB8AC3E}">
        <p14:creationId xmlns:p14="http://schemas.microsoft.com/office/powerpoint/2010/main" val="12194653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F8E3A3BC-062E-0A42-8838-77D3286B61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a:extLst>
              <a:ext uri="{FF2B5EF4-FFF2-40B4-BE49-F238E27FC236}">
                <a16:creationId xmlns:a16="http://schemas.microsoft.com/office/drawing/2014/main" id="{7E4C88AA-D52B-6F4F-AA67-60FD3D3D59F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STAP algorithms have been under development for over 30 years. They are primarily used in narrow to moderate band GMTI systems. Howver, with the need for high resolution imaging for target characterization, ultra wideband waveforms have increasingly been used.</a:t>
            </a:r>
          </a:p>
          <a:p>
            <a:endParaRPr lang="en-US" altLang="en-US">
              <a:ea typeface="ＭＳ Ｐゴシック" panose="020B0600070205080204" pitchFamily="34" charset="-128"/>
            </a:endParaRPr>
          </a:p>
          <a:p>
            <a:r>
              <a:rPr lang="en-US" altLang="en-US">
                <a:ea typeface="ＭＳ Ｐゴシック" panose="020B0600070205080204" pitchFamily="34" charset="-128"/>
              </a:rPr>
              <a:t>In narrow band STAP, when there are sufficient independent samples to train for adaptive weights, the detection of low MDV targets can be carried out with minimal attenuation of the tartet signal to interference plus noise ration (SINR).</a:t>
            </a:r>
          </a:p>
          <a:p>
            <a:endParaRPr lang="en-US" altLang="en-US">
              <a:ea typeface="ＭＳ Ｐゴシック" panose="020B0600070205080204" pitchFamily="34" charset="-128"/>
            </a:endParaRPr>
          </a:p>
          <a:p>
            <a:r>
              <a:rPr lang="en-US" altLang="en-US">
                <a:ea typeface="ＭＳ Ｐゴシック" panose="020B0600070205080204" pitchFamily="34" charset="-128"/>
              </a:rPr>
              <a:t>With UWB waveforms, the target dispersion in both range and Doppler appears as loss across the Doppler clutter free region. This has a major impact on the detections probability as well as target location. It is necessary that alternative algorithms be employed to reduce the target signal loss.</a:t>
            </a:r>
          </a:p>
          <a:p>
            <a:endParaRPr lang="en-US" altLang="en-US">
              <a:ea typeface="ＭＳ Ｐゴシック" panose="020B0600070205080204" pitchFamily="34" charset="-128"/>
            </a:endParaRPr>
          </a:p>
          <a:p>
            <a:r>
              <a:rPr lang="en-US" altLang="en-US">
                <a:ea typeface="ＭＳ Ｐゴシック" panose="020B0600070205080204" pitchFamily="34" charset="-128"/>
              </a:rPr>
              <a:t>One approach is to use a filter bank such as polyphase filters to provide narrow subbands of the measurements in the spatial channels. Within these narrow bands, STAP can be run to cancel the clutter.  Once the clutter is removed from the channels, the UWB signal is recovered by providing a inverse transformation back into the UWB frequency span. The SINR loss is mitigated, and the target can be processed for detection and characterization.</a:t>
            </a:r>
          </a:p>
        </p:txBody>
      </p:sp>
      <p:sp>
        <p:nvSpPr>
          <p:cNvPr id="27651" name="Slide Number Placeholder 3">
            <a:extLst>
              <a:ext uri="{FF2B5EF4-FFF2-40B4-BE49-F238E27FC236}">
                <a16:creationId xmlns:a16="http://schemas.microsoft.com/office/drawing/2014/main" id="{64039164-5905-FC4F-94A5-BF7E5E80E63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B2C2EB3-F89E-B54D-B9D8-58A6489B6B6E}" type="slidenum">
              <a:rPr lang="en-US" altLang="en-US" sz="1200"/>
              <a:pPr/>
              <a:t>29</a:t>
            </a:fld>
            <a:endParaRPr lang="en-US" altLang="en-US" sz="1200"/>
          </a:p>
        </p:txBody>
      </p:sp>
    </p:spTree>
    <p:extLst>
      <p:ext uri="{BB962C8B-B14F-4D97-AF65-F5344CB8AC3E}">
        <p14:creationId xmlns:p14="http://schemas.microsoft.com/office/powerpoint/2010/main" val="3736894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FDC9190C-396C-F946-B0A9-493961846F8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a:extLst>
              <a:ext uri="{FF2B5EF4-FFF2-40B4-BE49-F238E27FC236}">
                <a16:creationId xmlns:a16="http://schemas.microsoft.com/office/drawing/2014/main" id="{F4EF4066-EEC0-D445-8270-98DBC2A719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sz="1100">
                <a:ea typeface="ＭＳ Ｐゴシック" panose="020B0600070205080204" pitchFamily="34" charset="-128"/>
              </a:rPr>
              <a:t>Along Track Interferometry exploits the stationarity of clutter and man-made objects in a scene. It is analogous to cross track interferometry which enables the measurement of terrain and building heights in mapping DTED. However, in ATI the Doppler content of the signals are measured to interpret their displacement in cross track, and indicate the movement in the scene.</a:t>
            </a:r>
          </a:p>
          <a:p>
            <a:pPr>
              <a:lnSpc>
                <a:spcPct val="90000"/>
              </a:lnSpc>
            </a:pPr>
            <a:endParaRPr lang="en-US" altLang="en-US" sz="1100">
              <a:ea typeface="ＭＳ Ｐゴシック" panose="020B0600070205080204" pitchFamily="34" charset="-128"/>
            </a:endParaRPr>
          </a:p>
          <a:p>
            <a:pPr>
              <a:lnSpc>
                <a:spcPct val="90000"/>
              </a:lnSpc>
            </a:pPr>
            <a:r>
              <a:rPr lang="en-US" altLang="en-US" sz="1100">
                <a:ea typeface="ＭＳ Ｐゴシック" panose="020B0600070205080204" pitchFamily="34" charset="-128"/>
              </a:rPr>
              <a:t>The process is to form two SAR images from different channels of the radar. The picture illustrates two subapertures moving together along the flight path. One aperture is used to measure the primary SAR image, and the second aperture forms a scene that is either delayed or precedes the main aperture. The process is to measure phase changes between the two apertures, which will indicate a movement during the SAR integration time. This ATI phase is directly related to the velocity of the image motion, as related to the separation between the pixels in the two images.</a:t>
            </a:r>
          </a:p>
          <a:p>
            <a:pPr>
              <a:lnSpc>
                <a:spcPct val="90000"/>
              </a:lnSpc>
            </a:pPr>
            <a:endParaRPr lang="en-US" altLang="en-US" sz="1100">
              <a:ea typeface="ＭＳ Ｐゴシック" panose="020B0600070205080204" pitchFamily="34" charset="-128"/>
            </a:endParaRPr>
          </a:p>
          <a:p>
            <a:pPr>
              <a:lnSpc>
                <a:spcPct val="90000"/>
              </a:lnSpc>
            </a:pPr>
            <a:r>
              <a:rPr lang="en-US" altLang="en-US" sz="1100">
                <a:ea typeface="ＭＳ Ｐゴシック" panose="020B0600070205080204" pitchFamily="34" charset="-128"/>
              </a:rPr>
              <a:t>There is an ATI velocity ambiguity when the ATI phase wraps by 2</a:t>
            </a:r>
            <a:r>
              <a:rPr lang="en-US" altLang="en-US" sz="1100">
                <a:latin typeface="Cambria Math" panose="02040503050406030204" pitchFamily="18" charset="0"/>
                <a:ea typeface="ＭＳ Ｐゴシック" panose="020B0600070205080204" pitchFamily="34" charset="-128"/>
              </a:rPr>
              <a:t>𝜋</a:t>
            </a:r>
            <a:r>
              <a:rPr lang="en-US" altLang="en-US" sz="1100">
                <a:ea typeface="ＭＳ Ｐゴシック" panose="020B0600070205080204" pitchFamily="34" charset="-128"/>
              </a:rPr>
              <a:t>. This is a primary system limitation for fast targets, which will transition many range and Doppler bins during the CPI..</a:t>
            </a:r>
          </a:p>
          <a:p>
            <a:pPr>
              <a:lnSpc>
                <a:spcPct val="90000"/>
              </a:lnSpc>
            </a:pPr>
            <a:endParaRPr lang="en-US" altLang="en-US" sz="1100">
              <a:ea typeface="ＭＳ Ｐゴシック" panose="020B0600070205080204" pitchFamily="34" charset="-128"/>
            </a:endParaRPr>
          </a:p>
          <a:p>
            <a:pPr>
              <a:lnSpc>
                <a:spcPct val="90000"/>
              </a:lnSpc>
            </a:pPr>
            <a:r>
              <a:rPr lang="en-US" altLang="en-US" sz="1100">
                <a:ea typeface="ＭＳ Ｐゴシック" panose="020B0600070205080204" pitchFamily="34" charset="-128"/>
              </a:rPr>
              <a:t>The variation in ATI phase with platform velocity and baseline separation between the two apertures will be investigated for a couple of cases.</a:t>
            </a:r>
          </a:p>
          <a:p>
            <a:pPr>
              <a:lnSpc>
                <a:spcPct val="90000"/>
              </a:lnSpc>
            </a:pPr>
            <a:endParaRPr lang="en-US" altLang="en-US" sz="1100">
              <a:ea typeface="ＭＳ Ｐゴシック" panose="020B0600070205080204" pitchFamily="34" charset="-128"/>
            </a:endParaRPr>
          </a:p>
          <a:p>
            <a:pPr>
              <a:lnSpc>
                <a:spcPct val="90000"/>
              </a:lnSpc>
            </a:pPr>
            <a:r>
              <a:rPr lang="en-US" altLang="en-US" sz="1100">
                <a:ea typeface="ＭＳ Ｐゴシック" panose="020B0600070205080204" pitchFamily="34" charset="-128"/>
              </a:rPr>
              <a:t>This analysis will cover a UHF array with 2 meter separation between the phase centers. The unambiguous radial velocity is +/- 22.5 meters per second</a:t>
            </a:r>
          </a:p>
        </p:txBody>
      </p:sp>
      <p:sp>
        <p:nvSpPr>
          <p:cNvPr id="33795" name="Slide Number Placeholder 3">
            <a:extLst>
              <a:ext uri="{FF2B5EF4-FFF2-40B4-BE49-F238E27FC236}">
                <a16:creationId xmlns:a16="http://schemas.microsoft.com/office/drawing/2014/main" id="{CE4302D7-E750-DB49-B7AE-48C5599C210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2632B27-AFE9-D844-B56C-65D2CE9C0EEB}" type="slidenum">
              <a:rPr lang="en-US" altLang="en-US" sz="1200"/>
              <a:pPr/>
              <a:t>30</a:t>
            </a:fld>
            <a:endParaRPr lang="en-US" altLang="en-US" sz="1200"/>
          </a:p>
        </p:txBody>
      </p:sp>
    </p:spTree>
    <p:extLst>
      <p:ext uri="{BB962C8B-B14F-4D97-AF65-F5344CB8AC3E}">
        <p14:creationId xmlns:p14="http://schemas.microsoft.com/office/powerpoint/2010/main" val="23369016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EC71B285-F9A9-4A4A-B3E6-1DC2364CF8A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a:extLst>
              <a:ext uri="{FF2B5EF4-FFF2-40B4-BE49-F238E27FC236}">
                <a16:creationId xmlns:a16="http://schemas.microsoft.com/office/drawing/2014/main" id="{1A0F1356-9A66-E546-8922-3BDF1E0C72C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The faster the moving target, the more defocus of the point spread performance in SAR images.</a:t>
            </a:r>
          </a:p>
          <a:p>
            <a:endParaRPr lang="en-US" altLang="en-US">
              <a:ea typeface="ＭＳ Ｐゴシック" panose="020B0600070205080204" pitchFamily="34" charset="-128"/>
            </a:endParaRPr>
          </a:p>
          <a:p>
            <a:r>
              <a:rPr lang="en-US" altLang="en-US">
                <a:ea typeface="ＭＳ Ｐゴシック" panose="020B0600070205080204" pitchFamily="34" charset="-128"/>
              </a:rPr>
              <a:t>At UHF, the integration times for cross-range resolution requires several seconds. During that time the targets will walk in both range and Doppler, and the return will be smeared in the clutter return This represents a loss of signal to clutter ratio, directly affecting the detection probability.</a:t>
            </a:r>
          </a:p>
          <a:p>
            <a:endParaRPr lang="en-US" altLang="en-US">
              <a:ea typeface="ＭＳ Ｐゴシック" panose="020B0600070205080204" pitchFamily="34" charset="-128"/>
            </a:endParaRPr>
          </a:p>
          <a:p>
            <a:r>
              <a:rPr lang="en-US" altLang="en-US">
                <a:ea typeface="ＭＳ Ｐゴシック" panose="020B0600070205080204" pitchFamily="34" charset="-128"/>
              </a:rPr>
              <a:t>It is necessary that these defocused targets be refocused for detection and measurement of the velocity. Once the radial velocity has been accurately estimated, the targets can then be replaced on the SAR image.</a:t>
            </a:r>
          </a:p>
          <a:p>
            <a:endParaRPr lang="en-US" altLang="en-US">
              <a:ea typeface="ＭＳ Ｐゴシック" panose="020B0600070205080204" pitchFamily="34" charset="-128"/>
            </a:endParaRPr>
          </a:p>
          <a:p>
            <a:r>
              <a:rPr lang="en-US" altLang="en-US">
                <a:ea typeface="ＭＳ Ｐゴシック" panose="020B0600070205080204" pitchFamily="34" charset="-128"/>
              </a:rPr>
              <a:t>It is important that the ATI phase be accurately estimated for this geolocation process. Chen has derived an error model for SCR in the ATI processing of targets. This can be used for estimating the velocity error as a function of the target radial velocity.</a:t>
            </a:r>
          </a:p>
          <a:p>
            <a:endParaRPr lang="en-US" altLang="en-US">
              <a:ea typeface="ＭＳ Ｐゴシック" panose="020B0600070205080204" pitchFamily="34" charset="-128"/>
            </a:endParaRPr>
          </a:p>
          <a:p>
            <a:r>
              <a:rPr lang="en-US" altLang="en-US">
                <a:ea typeface="ＭＳ Ｐゴシック" panose="020B0600070205080204" pitchFamily="34" charset="-128"/>
              </a:rPr>
              <a:t>The next step is to define a method for focusing the targets prior to the ATI processing and velocity estimation.</a:t>
            </a:r>
          </a:p>
        </p:txBody>
      </p:sp>
      <p:sp>
        <p:nvSpPr>
          <p:cNvPr id="44035" name="Slide Number Placeholder 3">
            <a:extLst>
              <a:ext uri="{FF2B5EF4-FFF2-40B4-BE49-F238E27FC236}">
                <a16:creationId xmlns:a16="http://schemas.microsoft.com/office/drawing/2014/main" id="{E608C03F-9EF6-C94C-B8C0-DE25673773D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0E19440-3CBA-314D-9FC9-D1889EC070BC}" type="slidenum">
              <a:rPr lang="en-US" altLang="en-US" sz="1200"/>
              <a:pPr/>
              <a:t>31</a:t>
            </a:fld>
            <a:endParaRPr lang="en-US" altLang="en-US" sz="1200"/>
          </a:p>
        </p:txBody>
      </p:sp>
    </p:spTree>
    <p:extLst>
      <p:ext uri="{BB962C8B-B14F-4D97-AF65-F5344CB8AC3E}">
        <p14:creationId xmlns:p14="http://schemas.microsoft.com/office/powerpoint/2010/main" val="35825793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E56D73DC-0DB7-5849-B550-3007F6E74C8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a:extLst>
              <a:ext uri="{FF2B5EF4-FFF2-40B4-BE49-F238E27FC236}">
                <a16:creationId xmlns:a16="http://schemas.microsoft.com/office/drawing/2014/main" id="{373BF358-B73C-914F-ACD5-2D06F93EF3D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The antenna architecture is different for the three modes. SAR has a wide beamwidth to image the area for cross range resolution. GMTI requires multiple spatial channels for STAP, and should have a broad transmit beam and multiple receive beams for obtaining the ACR. And the along tract interferometry needs to have multiple subarrays for forming SAR images, and processing for discriminating the moving objects in the scene.</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The evolving RF technologies can be used to develop such a system. And the rapid development of high performance embedded computing will provide multiple teraflops of processing to handle the data flow of this system.</a:t>
            </a:r>
          </a:p>
        </p:txBody>
      </p:sp>
      <p:sp>
        <p:nvSpPr>
          <p:cNvPr id="44035" name="Slide Number Placeholder 3">
            <a:extLst>
              <a:ext uri="{FF2B5EF4-FFF2-40B4-BE49-F238E27FC236}">
                <a16:creationId xmlns:a16="http://schemas.microsoft.com/office/drawing/2014/main" id="{420F3356-999B-8247-877F-119A3DBD66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65FBF76-A6F0-DC43-BF69-4CA937223074}" type="slidenum">
              <a:rPr lang="en-US" altLang="en-US" sz="1200"/>
              <a:pPr/>
              <a:t>32</a:t>
            </a:fld>
            <a:endParaRPr lang="en-US" altLang="en-US" sz="1200"/>
          </a:p>
        </p:txBody>
      </p:sp>
    </p:spTree>
    <p:extLst>
      <p:ext uri="{BB962C8B-B14F-4D97-AF65-F5344CB8AC3E}">
        <p14:creationId xmlns:p14="http://schemas.microsoft.com/office/powerpoint/2010/main" val="116187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184DC369-379B-7942-94B1-F089E3BD70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A1CD4AAD-0D55-B54A-822A-DEDA31FE61C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MASR was an experimental L-band GMTI system built by MIT Lincoln Laboratory for wide area scan of the region, and use Displaced Phase Center Antenna techniques for very strong cancellation of stationary clutter. This system was successful in demonstrating a phased array antenna with inter-channel match far superior from earlier applications. By switching the individual elements between pulses, short term correlation of the clutter could be cancelled up to 46 dB, and slow moving targets could be discriminated.</a:t>
            </a:r>
          </a:p>
        </p:txBody>
      </p:sp>
      <p:sp>
        <p:nvSpPr>
          <p:cNvPr id="26627" name="Slide Number Placeholder 3">
            <a:extLst>
              <a:ext uri="{FF2B5EF4-FFF2-40B4-BE49-F238E27FC236}">
                <a16:creationId xmlns:a16="http://schemas.microsoft.com/office/drawing/2014/main" id="{F74355C8-4A52-1742-AB2D-17C5FD8D06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8A355C3-FE09-6248-B99D-536F88EEB528}" type="slidenum">
              <a:rPr lang="en-US" altLang="en-US" sz="1200" smtClean="0"/>
              <a:pPr/>
              <a:t>6</a:t>
            </a:fld>
            <a:endParaRPr lang="en-US" alt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77F01B98-BD1F-784C-B142-292068D220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a:extLst>
              <a:ext uri="{FF2B5EF4-FFF2-40B4-BE49-F238E27FC236}">
                <a16:creationId xmlns:a16="http://schemas.microsoft.com/office/drawing/2014/main" id="{3BF00194-8EFB-004C-97B2-6087D9A5610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The common waveform for both SAR and GMTI is illustrated using a frequency </a:t>
            </a:r>
            <a:r>
              <a:rPr lang="en-US" altLang="en-US" dirty="0" err="1">
                <a:ea typeface="ＭＳ Ｐゴシック" panose="020B0600070205080204" pitchFamily="34" charset="-128"/>
              </a:rPr>
              <a:t>jmp</a:t>
            </a:r>
            <a:r>
              <a:rPr lang="en-US" altLang="en-US" dirty="0">
                <a:ea typeface="ＭＳ Ｐゴシック" panose="020B0600070205080204" pitchFamily="34" charset="-128"/>
              </a:rPr>
              <a:t> burst of short LFM waveforms of moderate bandwidth, and switching the center frequency between sub pulses to gain the UWB objectives.</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For SAR, each </a:t>
            </a:r>
            <a:r>
              <a:rPr lang="en-US" altLang="en-US" dirty="0" err="1">
                <a:ea typeface="ＭＳ Ｐゴシック" panose="020B0600070205080204" pitchFamily="34" charset="-128"/>
              </a:rPr>
              <a:t>subpulse</a:t>
            </a:r>
            <a:r>
              <a:rPr lang="en-US" altLang="en-US" dirty="0">
                <a:ea typeface="ＭＳ Ｐゴシック" panose="020B0600070205080204" pitchFamily="34" charset="-128"/>
              </a:rPr>
              <a:t> is combined by delaying the waveforms into a wideband signal over the scene to be imaged. For GMTI, each </a:t>
            </a:r>
            <a:r>
              <a:rPr lang="en-US" altLang="en-US" dirty="0" err="1">
                <a:ea typeface="ＭＳ Ｐゴシック" panose="020B0600070205080204" pitchFamily="34" charset="-128"/>
              </a:rPr>
              <a:t>subpulse</a:t>
            </a:r>
            <a:r>
              <a:rPr lang="en-US" altLang="en-US" dirty="0">
                <a:ea typeface="ＭＳ Ｐゴシック" panose="020B0600070205080204" pitchFamily="34" charset="-128"/>
              </a:rPr>
              <a:t> is coherently added between the PRIs to get a modest bandwidth return. There are multiple GMTI waveforms with frequency agility to improve the signal to noise requirements</a:t>
            </a:r>
          </a:p>
        </p:txBody>
      </p:sp>
      <p:sp>
        <p:nvSpPr>
          <p:cNvPr id="46083" name="Slide Number Placeholder 3">
            <a:extLst>
              <a:ext uri="{FF2B5EF4-FFF2-40B4-BE49-F238E27FC236}">
                <a16:creationId xmlns:a16="http://schemas.microsoft.com/office/drawing/2014/main" id="{EAA3E4DD-14BE-B948-8961-93F25DF1271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9F27DBC-1241-AC4A-B82E-CB29D173BA95}" type="slidenum">
              <a:rPr lang="en-US" altLang="en-US" sz="1200"/>
              <a:pPr/>
              <a:t>33</a:t>
            </a:fld>
            <a:endParaRPr lang="en-US" altLang="en-US" sz="1200"/>
          </a:p>
        </p:txBody>
      </p:sp>
    </p:spTree>
    <p:extLst>
      <p:ext uri="{BB962C8B-B14F-4D97-AF65-F5344CB8AC3E}">
        <p14:creationId xmlns:p14="http://schemas.microsoft.com/office/powerpoint/2010/main" val="2654476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01C201A8-6F28-574D-9B45-216F84FEE0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Notes Placeholder 2">
            <a:extLst>
              <a:ext uri="{FF2B5EF4-FFF2-40B4-BE49-F238E27FC236}">
                <a16:creationId xmlns:a16="http://schemas.microsoft.com/office/drawing/2014/main" id="{EE716676-BEA2-9244-8123-CFF96AE2531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Because the radar has an UWB front end, the targets at several frequencies  will show up between the subpulses. It is necessary that each sub band be filtered to remove the effects of the other frequencies. This is analogous to the filtering previously discussed for UWB STAP processing.</a:t>
            </a:r>
          </a:p>
          <a:p>
            <a:endParaRPr lang="en-US" altLang="en-US">
              <a:ea typeface="ＭＳ Ｐゴシック" panose="020B0600070205080204" pitchFamily="34" charset="-128"/>
            </a:endParaRPr>
          </a:p>
          <a:p>
            <a:r>
              <a:rPr lang="en-US" altLang="en-US">
                <a:ea typeface="ＭＳ Ｐゴシック" panose="020B0600070205080204" pitchFamily="34" charset="-128"/>
              </a:rPr>
              <a:t>This figure illustrates a low pass filter centered at the RF frequency of a sub pulse. The range-Doppler map to the left shows the composite of returns from multiple frequencies. And the one on the right shows the returns after the low pass filter. These processes will be done digitally in the actual radar. The folding of the pulses is removed in the channel for the appropriate sub band.</a:t>
            </a:r>
          </a:p>
        </p:txBody>
      </p:sp>
      <p:sp>
        <p:nvSpPr>
          <p:cNvPr id="52227" name="Slide Number Placeholder 3">
            <a:extLst>
              <a:ext uri="{FF2B5EF4-FFF2-40B4-BE49-F238E27FC236}">
                <a16:creationId xmlns:a16="http://schemas.microsoft.com/office/drawing/2014/main" id="{B4796DC4-0375-4846-950F-8AC5D4753D1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A1F0FFE-7145-0248-8B71-461BE7F5756B}" type="slidenum">
              <a:rPr lang="en-US" altLang="en-US" sz="1200"/>
              <a:pPr/>
              <a:t>34</a:t>
            </a:fld>
            <a:endParaRPr lang="en-US" altLang="en-US" sz="1200"/>
          </a:p>
        </p:txBody>
      </p:sp>
    </p:spTree>
    <p:extLst>
      <p:ext uri="{BB962C8B-B14F-4D97-AF65-F5344CB8AC3E}">
        <p14:creationId xmlns:p14="http://schemas.microsoft.com/office/powerpoint/2010/main" val="11630145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52316949-CEDF-534C-B2D7-0F75B8AF0A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Notes Placeholder 2">
            <a:extLst>
              <a:ext uri="{FF2B5EF4-FFF2-40B4-BE49-F238E27FC236}">
                <a16:creationId xmlns:a16="http://schemas.microsoft.com/office/drawing/2014/main" id="{E14F206B-FA03-404C-99C9-7C21AAB40C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ea typeface="ＭＳ Ｐゴシック" panose="020B0600070205080204" pitchFamily="34" charset="-128"/>
              </a:rPr>
              <a:t>The monostatic SAR was formed by simulating a data cube from the 20 Km slant range platform and “flying” it North at 75 meters per second. The image was constructed using the back projection algorithm to the pixels in the scene.</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The image on the left is for the full 1 Km2 scene. The target groups in the open field are easily detected. For targets in the tree line the SNR and CNR make it difficult to detect these targets.</a:t>
            </a:r>
          </a:p>
          <a:p>
            <a:pPr eaLnBrk="1" hangingPunct="1">
              <a:spcBef>
                <a:spcPct val="0"/>
              </a:spcBef>
            </a:pPr>
            <a:r>
              <a:rPr lang="en-US" altLang="en-US">
                <a:ea typeface="ＭＳ Ｐゴシック" panose="020B0600070205080204" pitchFamily="34" charset="-128"/>
              </a:rPr>
              <a:t>The line plots on the bottom are latitude or longitude slices through the target groupings. With the transmitter at the West of the scene, range resolution is in the longitude dimension, and cross range resolution is in latitude dimension.</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Several features can be observed:</a:t>
            </a:r>
          </a:p>
          <a:p>
            <a:pPr eaLnBrk="1" hangingPunct="1">
              <a:spcBef>
                <a:spcPct val="0"/>
              </a:spcBef>
              <a:buFontTx/>
              <a:buChar char="•"/>
            </a:pPr>
            <a:r>
              <a:rPr lang="en-US" altLang="en-US">
                <a:ea typeface="ＭＳ Ｐゴシック" panose="020B0600070205080204" pitchFamily="34" charset="-128"/>
              </a:rPr>
              <a:t> The forest clutter returns are significantly higher than the open field as expected.</a:t>
            </a:r>
          </a:p>
          <a:p>
            <a:pPr eaLnBrk="1" hangingPunct="1">
              <a:spcBef>
                <a:spcPct val="0"/>
              </a:spcBef>
              <a:buFontTx/>
              <a:buChar char="•"/>
            </a:pPr>
            <a:r>
              <a:rPr lang="en-US" altLang="en-US">
                <a:ea typeface="ＭＳ Ｐゴシック" panose="020B0600070205080204" pitchFamily="34" charset="-128"/>
              </a:rPr>
              <a:t> the image resolution is comparable for range and azimuth, approximately 5 meters</a:t>
            </a:r>
          </a:p>
          <a:p>
            <a:pPr eaLnBrk="1" hangingPunct="1">
              <a:spcBef>
                <a:spcPct val="0"/>
              </a:spcBef>
              <a:buFontTx/>
              <a:buChar char="•"/>
            </a:pPr>
            <a:r>
              <a:rPr lang="en-US" altLang="en-US">
                <a:ea typeface="ＭＳ Ｐゴシック" panose="020B0600070205080204" pitchFamily="34" charset="-128"/>
              </a:rPr>
              <a:t> only 4 of the individual scatterers are discernable at the 5 meter resolution. The three closer space scatterers combine in an enhanced cross section.</a:t>
            </a:r>
          </a:p>
        </p:txBody>
      </p:sp>
      <p:sp>
        <p:nvSpPr>
          <p:cNvPr id="50179" name="Slide Number Placeholder 3">
            <a:extLst>
              <a:ext uri="{FF2B5EF4-FFF2-40B4-BE49-F238E27FC236}">
                <a16:creationId xmlns:a16="http://schemas.microsoft.com/office/drawing/2014/main" id="{C26C1855-66C5-144C-BD4B-589A587320F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E302AEC-ACC2-8040-A3EA-BA63846755CE}" type="slidenum">
              <a:rPr lang="en-US" altLang="en-US" sz="1200"/>
              <a:pPr/>
              <a:t>35</a:t>
            </a:fld>
            <a:endParaRPr lang="en-US" altLang="en-US" sz="1200"/>
          </a:p>
        </p:txBody>
      </p:sp>
    </p:spTree>
    <p:extLst>
      <p:ext uri="{BB962C8B-B14F-4D97-AF65-F5344CB8AC3E}">
        <p14:creationId xmlns:p14="http://schemas.microsoft.com/office/powerpoint/2010/main" val="37429813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289FAD32-DBB4-3E46-8542-36C94802163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Notes Placeholder 2">
            <a:extLst>
              <a:ext uri="{FF2B5EF4-FFF2-40B4-BE49-F238E27FC236}">
                <a16:creationId xmlns:a16="http://schemas.microsoft.com/office/drawing/2014/main" id="{59C954C7-1552-F34D-96EF-27643356FDE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The detection results for this ATI analysis is shown for the unfocused targets in SAR images, use of Phase Gradient Autofocus, and the Moving Baseline SAR focus of the targets. The solid lines are based on the simulation without internal clutter motion. And the dottel lines uses the Billingsley model with wind speed of 10 mph and shape factor of 8.</a:t>
            </a:r>
          </a:p>
          <a:p>
            <a:endParaRPr lang="en-US" altLang="en-US">
              <a:ea typeface="ＭＳ Ｐゴシック" panose="020B0600070205080204" pitchFamily="34" charset="-128"/>
            </a:endParaRPr>
          </a:p>
          <a:p>
            <a:r>
              <a:rPr lang="en-US" altLang="en-US">
                <a:ea typeface="ＭＳ Ｐゴシック" panose="020B0600070205080204" pitchFamily="34" charset="-128"/>
              </a:rPr>
              <a:t>This verifies that focusing moving targets can improve the ATI detection performance. </a:t>
            </a:r>
          </a:p>
        </p:txBody>
      </p:sp>
      <p:sp>
        <p:nvSpPr>
          <p:cNvPr id="54275" name="Slide Number Placeholder 3">
            <a:extLst>
              <a:ext uri="{FF2B5EF4-FFF2-40B4-BE49-F238E27FC236}">
                <a16:creationId xmlns:a16="http://schemas.microsoft.com/office/drawing/2014/main" id="{321D5405-BFDB-FA4F-AD41-8DA5953F6A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975FF09-14F9-C24A-B545-9D6BE912FFF9}" type="slidenum">
              <a:rPr lang="en-US" altLang="en-US" sz="1200"/>
              <a:pPr/>
              <a:t>36</a:t>
            </a:fld>
            <a:endParaRPr lang="en-US" altLang="en-US" sz="1200"/>
          </a:p>
        </p:txBody>
      </p:sp>
    </p:spTree>
    <p:extLst>
      <p:ext uri="{BB962C8B-B14F-4D97-AF65-F5344CB8AC3E}">
        <p14:creationId xmlns:p14="http://schemas.microsoft.com/office/powerpoint/2010/main" val="11070024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summary of this first section provides the history of applications of coherent radars from several airborne platforms. In parallel to these radar technology developments, the communications community have been active in applying the monolithic integrated </a:t>
            </a:r>
            <a:r>
              <a:rPr lang="en-US" dirty="0" err="1"/>
              <a:t>cirtcutes</a:t>
            </a:r>
            <a:r>
              <a:rPr lang="en-US" dirty="0"/>
              <a:t> for reducing the size weight and power of devices. Commercial systems have been used everywhere in the world. As such the radio frequency spectrum has shrunk to the point that radar has to accommodate their presence Spectrum regulation agencies world wide have established protocols for obtaining spectrum and compliance with their rules. These changes have directly impacted the application of UWB radar systems. Later chapters will illustrate these impacts and the need for more aggressive system and adaptive processing techniques</a:t>
            </a:r>
          </a:p>
        </p:txBody>
      </p:sp>
      <p:sp>
        <p:nvSpPr>
          <p:cNvPr id="4" name="Slide Number Placeholder 3"/>
          <p:cNvSpPr>
            <a:spLocks noGrp="1"/>
          </p:cNvSpPr>
          <p:nvPr>
            <p:ph type="sldNum" sz="quarter" idx="5"/>
          </p:nvPr>
        </p:nvSpPr>
        <p:spPr/>
        <p:txBody>
          <a:bodyPr/>
          <a:lstStyle/>
          <a:p>
            <a:pPr>
              <a:defRPr/>
            </a:pPr>
            <a:fld id="{E564DD30-86BC-2A4F-A715-303BE389B784}" type="slidenum">
              <a:rPr lang="en-US" altLang="en-US" smtClean="0"/>
              <a:pPr>
                <a:defRPr/>
              </a:pPr>
              <a:t>37</a:t>
            </a:fld>
            <a:endParaRPr lang="en-US" altLang="en-US" dirty="0"/>
          </a:p>
        </p:txBody>
      </p:sp>
    </p:spTree>
    <p:extLst>
      <p:ext uri="{BB962C8B-B14F-4D97-AF65-F5344CB8AC3E}">
        <p14:creationId xmlns:p14="http://schemas.microsoft.com/office/powerpoint/2010/main" val="791303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19FAA492-18A4-6447-9BBE-0F6AC65792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6773E36-0B9E-BE4A-B58C-AABEA5A6C1AA}"/>
              </a:ext>
            </a:extLst>
          </p:cNvPr>
          <p:cNvSpPr>
            <a:spLocks noGrp="1"/>
          </p:cNvSpPr>
          <p:nvPr>
            <p:ph type="body" idx="1"/>
          </p:nvPr>
        </p:nvSpPr>
        <p:spPr/>
        <p:txBody>
          <a:bodyPr>
            <a:normAutofit fontScale="92500" lnSpcReduction="10000"/>
          </a:bodyPr>
          <a:lstStyle/>
          <a:p>
            <a:pPr>
              <a:defRPr/>
            </a:pPr>
            <a:r>
              <a:rPr lang="en-US"/>
              <a:t>HOWLS was a concept for the Army to provide real time assessment of movement of military vehicles in a battel area, and provide real time detection and characterization of artillery fire to a small unit. The original use was to employ the technology on a small Remotely Piloted Vehicle, such as Amber prototype. The program was funded out of DARPA Tactical Technology Office, system integration was provided by MIT Lincoln Laboratory, and the radar was developed and operated by GE Aerospace Electronics Department.</a:t>
            </a:r>
          </a:p>
          <a:p>
            <a:pPr>
              <a:defRPr/>
            </a:pPr>
            <a:endParaRPr lang="en-US"/>
          </a:p>
          <a:p>
            <a:pPr>
              <a:defRPr/>
            </a:pPr>
            <a:r>
              <a:rPr lang="en-US"/>
              <a:t>The Ku  band electronically scanned antenna (ESA) provide rapid mode switching between fixed and moving target detection. The objective was to segregate the returns of small vehicles and artillery rounds from the clutter, and use Doppler processing to locate and characterize their location. The coherent radar could switch modes in 4 milliseconds, and maintain up to 4 interleaved modes. A tactical display was located in a ground shelter for both algorithm varication and test objectives. All data was sent to the ground over a tactical data link for ground processing. A radar ground map was displayed with updates on the detection of targets.</a:t>
            </a:r>
          </a:p>
          <a:p>
            <a:pPr>
              <a:defRPr/>
            </a:pPr>
            <a:endParaRPr lang="en-US"/>
          </a:p>
          <a:p>
            <a:pPr>
              <a:defRPr/>
            </a:pPr>
            <a:r>
              <a:rPr lang="en-US"/>
              <a:t>Several emerging air to ground modes were prototyped and tested for their applicability to this new radar concept. Those modes included </a:t>
            </a:r>
          </a:p>
          <a:p>
            <a:pPr marL="171450" indent="-171450">
              <a:buFont typeface="Arial" panose="020B0604020202020204" pitchFamily="34" charset="0"/>
              <a:buChar char="•"/>
              <a:defRPr/>
            </a:pPr>
            <a:r>
              <a:rPr lang="en-US"/>
              <a:t>frequency agile non coherent mode for </a:t>
            </a:r>
            <a:r>
              <a:rPr lang="en-US" err="1"/>
              <a:t>despeckling</a:t>
            </a:r>
            <a:r>
              <a:rPr lang="en-US"/>
              <a:t> the clutter</a:t>
            </a:r>
          </a:p>
          <a:p>
            <a:pPr marL="171450" indent="-171450">
              <a:buFont typeface="Arial" panose="020B0604020202020204" pitchFamily="34" charset="0"/>
              <a:buChar char="•"/>
              <a:defRPr/>
            </a:pPr>
            <a:r>
              <a:rPr lang="en-US"/>
              <a:t>Coherent Doppler processing to measure the separation of target returns and Doppler artifacts from background clutter</a:t>
            </a:r>
          </a:p>
          <a:p>
            <a:pPr marL="171450" indent="-171450">
              <a:buFont typeface="Arial" panose="020B0604020202020204" pitchFamily="34" charset="0"/>
              <a:buChar char="•"/>
              <a:defRPr/>
            </a:pPr>
            <a:r>
              <a:rPr lang="en-US"/>
              <a:t>Doppler beam sharpening mode to increase the ground map resolution in short CPIs, for correlation to GMTI detection.</a:t>
            </a:r>
          </a:p>
        </p:txBody>
      </p:sp>
      <p:sp>
        <p:nvSpPr>
          <p:cNvPr id="28675" name="Slide Number Placeholder 3">
            <a:extLst>
              <a:ext uri="{FF2B5EF4-FFF2-40B4-BE49-F238E27FC236}">
                <a16:creationId xmlns:a16="http://schemas.microsoft.com/office/drawing/2014/main" id="{26F6F073-15D3-F34B-8E27-66FA1E66D6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FE02BED-E378-FD4A-88D7-B1711A37733B}" type="slidenum">
              <a:rPr lang="en-US" altLang="en-US" sz="1200" smtClean="0"/>
              <a:pPr/>
              <a:t>7</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2A283EE3-86BD-1348-B9F5-DAE65627FDB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a:extLst>
              <a:ext uri="{FF2B5EF4-FFF2-40B4-BE49-F238E27FC236}">
                <a16:creationId xmlns:a16="http://schemas.microsoft.com/office/drawing/2014/main" id="{27658043-01AB-FF41-8CFE-840E456D1DD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GeoSAR was funded by DARPA Information Systems Office, and developed by NASA Jet Propulsion Laboratory with the express objective of demonstrating rapid characterization of land use characteristics in the open and under dense foliage. The two frequencies were X-band to map the tops of the trees and ground clutter (and buildings) and P-band for penetration of dense foliage. This rationale for this development was to characterized terrain slopes and characteristics in areas that microwave radar could not measure. The combination of both frequencies have been instrumental in many geophysical experiments such as earth quake remediation, detection of downed aircraft in forested regions, assessment of distress on forests and crop lands by drought, floods, illegal forestry cutting. </a:t>
            </a:r>
          </a:p>
          <a:p>
            <a:endParaRPr lang="en-US" altLang="en-US">
              <a:ea typeface="ＭＳ Ｐゴシック" panose="020B0600070205080204" pitchFamily="34" charset="-128"/>
            </a:endParaRPr>
          </a:p>
          <a:p>
            <a:r>
              <a:rPr lang="en-US" altLang="en-US">
                <a:ea typeface="ＭＳ Ｐゴシック" panose="020B0600070205080204" pitchFamily="34" charset="-128"/>
              </a:rPr>
              <a:t>The Digital Elevation Map characteristics have been used world wide for planning roads and flood plane engineering. The P-band radar is fully polarimetric to enable efficient characterization of objects under the foliage, as well as measuring  the health of the biomass. The planimetric accuracy is sufficient for topological mapping and planning.</a:t>
            </a:r>
          </a:p>
          <a:p>
            <a:endParaRPr lang="en-US" altLang="en-US">
              <a:ea typeface="ＭＳ Ｐゴシック" panose="020B0600070205080204" pitchFamily="34" charset="-128"/>
            </a:endParaRPr>
          </a:p>
          <a:p>
            <a:r>
              <a:rPr lang="en-US" altLang="en-US">
                <a:ea typeface="ＭＳ Ｐゴシック" panose="020B0600070205080204" pitchFamily="34" charset="-128"/>
              </a:rPr>
              <a:t>This system has been in continuous operation by a commercial company since 2003</a:t>
            </a:r>
          </a:p>
        </p:txBody>
      </p:sp>
      <p:sp>
        <p:nvSpPr>
          <p:cNvPr id="30723" name="Slide Number Placeholder 3">
            <a:extLst>
              <a:ext uri="{FF2B5EF4-FFF2-40B4-BE49-F238E27FC236}">
                <a16:creationId xmlns:a16="http://schemas.microsoft.com/office/drawing/2014/main" id="{C5FA643A-4209-6C4C-8673-F07EF99E0E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F35DFC8-875B-AD4F-8986-E46B3884C41E}" type="slidenum">
              <a:rPr lang="en-US" altLang="en-US" sz="1200" smtClean="0"/>
              <a:pPr/>
              <a:t>8</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B51BF146-332E-B341-8B3A-4B6A463C81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a:extLst>
              <a:ext uri="{FF2B5EF4-FFF2-40B4-BE49-F238E27FC236}">
                <a16:creationId xmlns:a16="http://schemas.microsoft.com/office/drawing/2014/main" id="{1D3C1470-EFBE-4847-AEF6-85EFDA9ACF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This figure illustrates several advanced development radars being tested from 1970 to 2000. It can be seen that more of these systems have become UWB.</a:t>
            </a:r>
          </a:p>
          <a:p>
            <a:endParaRPr lang="en-US" altLang="en-US">
              <a:ea typeface="ＭＳ Ｐゴシック" panose="020B0600070205080204" pitchFamily="34" charset="-128"/>
            </a:endParaRPr>
          </a:p>
          <a:p>
            <a:r>
              <a:rPr lang="en-US" altLang="en-US">
                <a:ea typeface="ＭＳ Ｐゴシック" panose="020B0600070205080204" pitchFamily="34" charset="-128"/>
              </a:rPr>
              <a:t>The early battlefield surveillance radars shown are not UWB. Because of the maturity of the technology, or risk in implementation, the spatial resolution was significantly lower than the 500 MHz. However, it can be seen that the impetus for UWB was recognized in 1990. And more examples of UWB applications . These radar systems will be explored during the tutorial, in terms of their technologies and technical requiremetns.</a:t>
            </a:r>
          </a:p>
        </p:txBody>
      </p:sp>
      <p:sp>
        <p:nvSpPr>
          <p:cNvPr id="34819" name="Slide Number Placeholder 3">
            <a:extLst>
              <a:ext uri="{FF2B5EF4-FFF2-40B4-BE49-F238E27FC236}">
                <a16:creationId xmlns:a16="http://schemas.microsoft.com/office/drawing/2014/main" id="{6B04625E-F42B-824E-BB2A-88BFAE2760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F15D4DF-F9B0-574F-B0C4-08E1B6EA8BA4}" type="slidenum">
              <a:rPr lang="en-US" altLang="en-US" sz="1200" smtClean="0"/>
              <a:pPr/>
              <a:t>9</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surveillance systems were developed for characterizing the imagery for military applications. This chart illustrates the surveillance of an area in Pennsylvania at four frequencies: optical, microwave and long wavelength frequencies. The image shows tracked roads in dense forest along with open area, new growth single canopy woods and old growth double canopy forests. There are 32 military vehicles in the region, with different concealment to deny detection by the surveillance systems. </a:t>
            </a:r>
          </a:p>
          <a:p>
            <a:endParaRPr lang="en-US" dirty="0"/>
          </a:p>
          <a:p>
            <a:r>
              <a:rPr lang="en-US" dirty="0"/>
              <a:t>Both optical and microwave frequencies deny the surveillance system to detect the targets. And both the UHF and VHF long wavelength sensors reveal the concealed targets; but with variation in the false alarm rate due to the tree trunks and large limbs. This chapter will cover the basic surveillance modes for fixed and moving targets. Subsequent chapters will cover the advanced radar mode processing to determine the utility of these modes at microwave and long wavelength frequencies.</a:t>
            </a:r>
          </a:p>
        </p:txBody>
      </p:sp>
      <p:sp>
        <p:nvSpPr>
          <p:cNvPr id="4" name="Slide Number Placeholder 3"/>
          <p:cNvSpPr>
            <a:spLocks noGrp="1"/>
          </p:cNvSpPr>
          <p:nvPr>
            <p:ph type="sldNum" sz="quarter" idx="5"/>
          </p:nvPr>
        </p:nvSpPr>
        <p:spPr/>
        <p:txBody>
          <a:bodyPr/>
          <a:lstStyle/>
          <a:p>
            <a:pPr>
              <a:defRPr/>
            </a:pPr>
            <a:fld id="{7ED6EEA9-38BC-8145-87B6-DF3096A9833C}" type="slidenum">
              <a:rPr lang="en-US" altLang="en-US" smtClean="0"/>
              <a:pPr>
                <a:defRPr/>
              </a:pPr>
              <a:t>10</a:t>
            </a:fld>
            <a:endParaRPr lang="en-US" altLang="en-US"/>
          </a:p>
        </p:txBody>
      </p:sp>
    </p:spTree>
    <p:extLst>
      <p:ext uri="{BB962C8B-B14F-4D97-AF65-F5344CB8AC3E}">
        <p14:creationId xmlns:p14="http://schemas.microsoft.com/office/powerpoint/2010/main" val="3423407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AAC81D2D-DACA-1946-AE38-49C492AB94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D1CC725-7D6A-3E4D-AD53-9FC5026EF899}"/>
              </a:ext>
            </a:extLst>
          </p:cNvPr>
          <p:cNvSpPr>
            <a:spLocks noGrp="1"/>
          </p:cNvSpPr>
          <p:nvPr>
            <p:ph type="body" idx="1"/>
          </p:nvPr>
        </p:nvSpPr>
        <p:spPr/>
        <p:txBody>
          <a:bodyPr>
            <a:normAutofit fontScale="85000" lnSpcReduction="10000"/>
          </a:bodyPr>
          <a:lstStyle/>
          <a:p>
            <a:pPr>
              <a:defRPr/>
            </a:pPr>
            <a:r>
              <a:rPr lang="en-US"/>
              <a:t>Advances in RF microwave integrated circuits have significantly reduced the cost, size, weight and power of electrically scanned antennas. </a:t>
            </a:r>
          </a:p>
          <a:p>
            <a:pPr>
              <a:defRPr/>
            </a:pPr>
            <a:endParaRPr lang="en-US"/>
          </a:p>
          <a:p>
            <a:pPr>
              <a:defRPr/>
            </a:pPr>
            <a:r>
              <a:rPr lang="en-US"/>
              <a:t>The antenna on the left was developed for the HOWLS program in 1975, and used a combination of waveguide and PIN diode phase shifters to provide the antenna control. The transmitter was a high efficiency traveling wave tube amplifier, and all of the microwave control of the signal to transmit and receive passed through lossy circuits. There was no additional amplification, so the signal power was attenuated in both transmit and receive paths. As a result, the radar range equation had a loss of signal, and a reduction of the noise figure in both paths. This made for a very inefficient radar operation.. The main advantage of the passive ESA was that the aperture on transmit could be weighted to provide low sidelobes.</a:t>
            </a:r>
          </a:p>
          <a:p>
            <a:pPr>
              <a:defRPr/>
            </a:pPr>
            <a:endParaRPr lang="en-US"/>
          </a:p>
          <a:p>
            <a:pPr>
              <a:defRPr/>
            </a:pPr>
            <a:r>
              <a:rPr lang="en-US"/>
              <a:t>The antenna on the left is representative of the Vehicle and Dismount Exploitation Radar (VADER) system developed by DARPA with Northrop Grumman in 2006. The aperture was and active ESA, and each element had a small transmit receive module immediately behind the radiating element. As a result, both the transmission loss and the noise figure were improved by the different in loss between the active ESA and passive ESA design. Furthermore, both the transmit and receive amplification and signal control can be integrated into the AESA assembly. The solid state TR modules had moderate efficiency with the GaAs devices used. The main disadvantage of this approach is </a:t>
            </a:r>
            <a:r>
              <a:rPr lang="en-US" err="1"/>
              <a:t>htat</a:t>
            </a:r>
            <a:r>
              <a:rPr lang="en-US"/>
              <a:t> the GaAs MIMIC devices need to be </a:t>
            </a:r>
            <a:r>
              <a:rPr lang="en-US" err="1"/>
              <a:t>operaten</a:t>
            </a:r>
            <a:r>
              <a:rPr lang="en-US"/>
              <a:t> in saturation (Class C operation) as a result, the ability to do amplitude taper on transmit was limited. The second technical evaluation was the spectral match across the band and scan angle will cause issues with the correlation of the signal for clutter mitigation or target direction. These effects are minor, since it is possible to do pre-emphasis on transmit and adaptive equalization on receive.</a:t>
            </a:r>
          </a:p>
          <a:p>
            <a:pPr>
              <a:defRPr/>
            </a:pPr>
            <a:endParaRPr lang="en-US"/>
          </a:p>
          <a:p>
            <a:pPr>
              <a:defRPr/>
            </a:pPr>
            <a:r>
              <a:rPr lang="en-US"/>
              <a:t>The advent of MIMIC designs was significant in providing light weight and small form factor for small UAV operation.</a:t>
            </a:r>
          </a:p>
        </p:txBody>
      </p:sp>
      <p:sp>
        <p:nvSpPr>
          <p:cNvPr id="38915" name="Slide Number Placeholder 3">
            <a:extLst>
              <a:ext uri="{FF2B5EF4-FFF2-40B4-BE49-F238E27FC236}">
                <a16:creationId xmlns:a16="http://schemas.microsoft.com/office/drawing/2014/main" id="{1C363671-631B-8E4D-AD48-860D234219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64C8EEA-8FA8-8F40-89BE-C5835CBA1C32}" type="slidenum">
              <a:rPr lang="en-US" altLang="en-US" sz="1200" smtClean="0"/>
              <a:pPr/>
              <a:t>11</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a:extLst>
              <a:ext uri="{FF2B5EF4-FFF2-40B4-BE49-F238E27FC236}">
                <a16:creationId xmlns:a16="http://schemas.microsoft.com/office/drawing/2014/main" id="{3A35FF9B-0C70-AC49-BA09-31D35536F5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BC21C46-E69B-FE4F-9485-24420E270250}"/>
              </a:ext>
            </a:extLst>
          </p:cNvPr>
          <p:cNvSpPr>
            <a:spLocks noGrp="1"/>
          </p:cNvSpPr>
          <p:nvPr>
            <p:ph type="body" idx="1"/>
          </p:nvPr>
        </p:nvSpPr>
        <p:spPr/>
        <p:txBody>
          <a:bodyPr>
            <a:normAutofit fontScale="85000" lnSpcReduction="20000"/>
          </a:bodyPr>
          <a:lstStyle/>
          <a:p>
            <a:pPr>
              <a:defRPr/>
            </a:pPr>
            <a:r>
              <a:rPr lang="en-US" dirty="0"/>
              <a:t>Transitioning wideband AESA to ultra wideband requires a critical change in the normal ULA array steering vector. For the narrow band implementation, the center frequency can be used in calculating the phase progression across the face of the array. However, for wideband, it is important to use the actual frequency within the signal bandwidth. Because the wave front is delayed for each increment of the array, a phase correction cannot be used. The actual distance divided by the speed of light needs to be employed.</a:t>
            </a:r>
          </a:p>
          <a:p>
            <a:pPr>
              <a:defRPr/>
            </a:pPr>
            <a:endParaRPr lang="en-US" dirty="0"/>
          </a:p>
          <a:p>
            <a:pPr>
              <a:defRPr/>
            </a:pPr>
            <a:r>
              <a:rPr lang="en-US" dirty="0"/>
              <a:t>The most accurate approach is to use a true time delay steering at each element, employing the distance from a planar front to each element. This will require long time delays for wide scan angles or ultra wideband waveforms. For lower frequencies where the separation is a large physical distance, true time delay can be used at each element. However, for microwave frequencies it is not feasible due to the large increase in the number of time delay units. Hence, for microwave frequencies, subarrays have been used with phase shifters on the subarray, and time delay units at the subarray output. </a:t>
            </a:r>
          </a:p>
          <a:p>
            <a:pPr>
              <a:defRPr/>
            </a:pPr>
            <a:endParaRPr lang="en-US" dirty="0"/>
          </a:p>
          <a:p>
            <a:pPr>
              <a:defRPr/>
            </a:pPr>
            <a:r>
              <a:rPr lang="en-US" dirty="0"/>
              <a:t>There are two control factors in the subarray steering of an UWB ULA</a:t>
            </a:r>
          </a:p>
          <a:p>
            <a:pPr>
              <a:defRPr/>
            </a:pPr>
            <a:endParaRPr lang="en-US" dirty="0"/>
          </a:p>
          <a:p>
            <a:pPr marL="171450" indent="-171450">
              <a:buFontTx/>
              <a:buChar char="-"/>
              <a:defRPr/>
            </a:pPr>
            <a:r>
              <a:rPr lang="en-US" dirty="0"/>
              <a:t>Subarray pattern where the pattern is “allowed” to steer with frequency. The approach is to pick a size of the subarray so that there is not sufficient time delay between the edges of the subarray to affect the waveform over the total bandwidth</a:t>
            </a:r>
          </a:p>
          <a:p>
            <a:pPr marL="171450" indent="-171450">
              <a:buFontTx/>
              <a:buChar char="-"/>
              <a:defRPr/>
            </a:pPr>
            <a:endParaRPr lang="en-US" dirty="0"/>
          </a:p>
          <a:p>
            <a:pPr marL="171450" indent="-171450">
              <a:buFontTx/>
              <a:buChar char="-"/>
              <a:defRPr/>
            </a:pPr>
            <a:r>
              <a:rPr lang="en-US" dirty="0"/>
              <a:t>Array factor where the digital time delays are applied to provide collimated addition of the signal with appropriate time delay for the scan angle. The time delay effectively takes the beam steering effects out of the aperture </a:t>
            </a:r>
          </a:p>
          <a:p>
            <a:pPr marL="171450" indent="-171450">
              <a:buFontTx/>
              <a:buChar char="-"/>
              <a:defRPr/>
            </a:pPr>
            <a:endParaRPr lang="en-US" dirty="0"/>
          </a:p>
          <a:p>
            <a:pPr>
              <a:defRPr/>
            </a:pPr>
            <a:r>
              <a:rPr lang="en-US" dirty="0"/>
              <a:t>With today’s high speed digital processing, the UWB antenna can be used for a multibeam architecture, employing both time delay and adaptive weighting of each of the subarrays (for each of the M independent beams).</a:t>
            </a:r>
          </a:p>
        </p:txBody>
      </p:sp>
      <p:sp>
        <p:nvSpPr>
          <p:cNvPr id="79875" name="Slide Number Placeholder 3">
            <a:extLst>
              <a:ext uri="{FF2B5EF4-FFF2-40B4-BE49-F238E27FC236}">
                <a16:creationId xmlns:a16="http://schemas.microsoft.com/office/drawing/2014/main" id="{00137581-0348-AF41-ABCA-11113409C5F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DCE95F0-D753-3C43-B2B1-8D5534C9FE2E}" type="slidenum">
              <a:rPr lang="en-US" altLang="en-US" sz="1200" smtClean="0"/>
              <a:pPr/>
              <a:t>12</a:t>
            </a:fld>
            <a:endParaRPr lang="en-US" altLang="en-US" sz="1200"/>
          </a:p>
        </p:txBody>
      </p:sp>
    </p:spTree>
    <p:extLst>
      <p:ext uri="{BB962C8B-B14F-4D97-AF65-F5344CB8AC3E}">
        <p14:creationId xmlns:p14="http://schemas.microsoft.com/office/powerpoint/2010/main" val="2749066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E5974EA-4FFF-A24B-B345-C78E62F5A2B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137242-D511-4A43-8095-98AB5F1DD992}"/>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14439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grpSp>
        <p:nvGrpSpPr>
          <p:cNvPr id="4" name="Group 14">
            <a:extLst>
              <a:ext uri="{FF2B5EF4-FFF2-40B4-BE49-F238E27FC236}">
                <a16:creationId xmlns:a16="http://schemas.microsoft.com/office/drawing/2014/main" id="{9EAEE44D-1B32-CD4C-82CB-B3DFCC908F44}"/>
              </a:ext>
            </a:extLst>
          </p:cNvPr>
          <p:cNvGrpSpPr>
            <a:grpSpLocks/>
          </p:cNvGrpSpPr>
          <p:nvPr userDrawn="1"/>
        </p:nvGrpSpPr>
        <p:grpSpPr bwMode="auto">
          <a:xfrm>
            <a:off x="685800" y="854075"/>
            <a:ext cx="7848600" cy="260350"/>
            <a:chOff x="685800" y="853420"/>
            <a:chExt cx="7848600" cy="261282"/>
          </a:xfrm>
        </p:grpSpPr>
        <p:sp>
          <p:nvSpPr>
            <p:cNvPr id="5" name="Line 7">
              <a:extLst>
                <a:ext uri="{FF2B5EF4-FFF2-40B4-BE49-F238E27FC236}">
                  <a16:creationId xmlns:a16="http://schemas.microsoft.com/office/drawing/2014/main" id="{B31448D9-60B6-2A4B-BDEB-294D4602FD94}"/>
                </a:ext>
              </a:extLst>
            </p:cNvPr>
            <p:cNvSpPr>
              <a:spLocks noChangeShapeType="1"/>
            </p:cNvSpPr>
            <p:nvPr userDrawn="1"/>
          </p:nvSpPr>
          <p:spPr bwMode="auto">
            <a:xfrm>
              <a:off x="685800" y="936502"/>
              <a:ext cx="7848600" cy="0"/>
            </a:xfrm>
            <a:prstGeom prst="line">
              <a:avLst/>
            </a:prstGeom>
            <a:noFill/>
            <a:ln w="76200" cmpd="tri">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Text Box 9">
              <a:extLst>
                <a:ext uri="{FF2B5EF4-FFF2-40B4-BE49-F238E27FC236}">
                  <a16:creationId xmlns:a16="http://schemas.microsoft.com/office/drawing/2014/main" id="{576AEAB1-8412-0945-A30B-3084A143076E}"/>
                </a:ext>
              </a:extLst>
            </p:cNvPr>
            <p:cNvSpPr txBox="1">
              <a:spLocks noChangeArrowheads="1"/>
            </p:cNvSpPr>
            <p:nvPr userDrawn="1"/>
          </p:nvSpPr>
          <p:spPr bwMode="auto">
            <a:xfrm>
              <a:off x="6642100" y="853420"/>
              <a:ext cx="1747838" cy="261282"/>
            </a:xfrm>
            <a:prstGeom prst="rect">
              <a:avLst/>
            </a:prstGeom>
            <a:solidFill>
              <a:schemeClr val="bg1"/>
            </a:solidFill>
            <a:ln w="9525">
              <a:noFill/>
              <a:miter lim="800000"/>
              <a:headEnd/>
              <a:tailEnd/>
            </a:ln>
            <a:effec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defRPr/>
              </a:pPr>
              <a:r>
                <a:rPr lang="en-US" altLang="en-US" sz="1100">
                  <a:solidFill>
                    <a:schemeClr val="accent2"/>
                  </a:solidFill>
                  <a:latin typeface="Helvetica" pitchFamily="2" charset="0"/>
                </a:rPr>
                <a:t>UWB Surveillance Radar</a:t>
              </a:r>
            </a:p>
          </p:txBody>
        </p:sp>
      </p:grpSp>
      <p:sp>
        <p:nvSpPr>
          <p:cNvPr id="7" name="Rectangle 6">
            <a:extLst>
              <a:ext uri="{FF2B5EF4-FFF2-40B4-BE49-F238E27FC236}">
                <a16:creationId xmlns:a16="http://schemas.microsoft.com/office/drawing/2014/main" id="{B7675C5B-F7A9-3F4F-BE5F-969E18FCB533}"/>
              </a:ext>
            </a:extLst>
          </p:cNvPr>
          <p:cNvSpPr>
            <a:spLocks noChangeArrowheads="1"/>
          </p:cNvSpPr>
          <p:nvPr userDrawn="1"/>
        </p:nvSpPr>
        <p:spPr bwMode="auto">
          <a:xfrm>
            <a:off x="7696200" y="6596063"/>
            <a:ext cx="1447800" cy="261937"/>
          </a:xfrm>
          <a:prstGeom prst="rect">
            <a:avLst/>
          </a:prstGeom>
          <a:noFill/>
          <a:ln>
            <a:noFill/>
          </a:ln>
          <a:effectLst>
            <a:outerShdw blurRad="40000" dist="20000" dir="5400000" rotWithShape="0">
              <a:srgbClr val="808080">
                <a:alpha val="37999"/>
              </a:srgbClr>
            </a:outerShdw>
          </a:effec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defRPr/>
            </a:pPr>
            <a:r>
              <a:rPr lang="en-US" altLang="en-US" sz="1100" dirty="0">
                <a:solidFill>
                  <a:srgbClr val="0000FF"/>
                </a:solidFill>
                <a:latin typeface="Arial" panose="020B0604020202020204" pitchFamily="34" charset="0"/>
                <a:cs typeface="Arial" panose="020B0604020202020204" pitchFamily="34" charset="0"/>
              </a:rPr>
              <a:t>MED20528 – p.</a:t>
            </a:r>
            <a:fld id="{7B02B5F6-723F-B547-BB6B-0215692E482B}" type="slidenum">
              <a:rPr lang="en-US" altLang="en-US" sz="1100" smtClean="0">
                <a:solidFill>
                  <a:srgbClr val="0000FF"/>
                </a:solidFill>
                <a:latin typeface="Arial" panose="020B0604020202020204" pitchFamily="34" charset="0"/>
                <a:cs typeface="Arial" panose="020B0604020202020204" pitchFamily="34" charset="0"/>
              </a:rPr>
              <a:pPr>
                <a:defRPr/>
              </a:pPr>
              <a:t>‹#›</a:t>
            </a:fld>
            <a:endParaRPr lang="en-US" altLang="en-US" sz="1100" dirty="0">
              <a:solidFill>
                <a:srgbClr val="0000FF"/>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4">
            <a:extLst>
              <a:ext uri="{FF2B5EF4-FFF2-40B4-BE49-F238E27FC236}">
                <a16:creationId xmlns:a16="http://schemas.microsoft.com/office/drawing/2014/main" id="{55C4F79F-6F9A-A244-86FE-A93DC25CE420}"/>
              </a:ext>
            </a:extLst>
          </p:cNvPr>
          <p:cNvSpPr>
            <a:spLocks noGrp="1" noChangeArrowheads="1"/>
          </p:cNvSpPr>
          <p:nvPr>
            <p:ph type="dt" sz="half" idx="10"/>
          </p:nvPr>
        </p:nvSpPr>
        <p:spPr/>
        <p:txBody>
          <a:bodyPr/>
          <a:lstStyle>
            <a:lvl1pPr>
              <a:defRPr/>
            </a:lvl1pPr>
          </a:lstStyle>
          <a:p>
            <a:pPr>
              <a:defRPr/>
            </a:pPr>
            <a:endParaRPr lang="en-US"/>
          </a:p>
        </p:txBody>
      </p:sp>
      <p:sp>
        <p:nvSpPr>
          <p:cNvPr id="12" name="Rectangle 5">
            <a:extLst>
              <a:ext uri="{FF2B5EF4-FFF2-40B4-BE49-F238E27FC236}">
                <a16:creationId xmlns:a16="http://schemas.microsoft.com/office/drawing/2014/main" id="{F9F2E7FA-72BC-2A4A-BD13-9910AD1AB4EE}"/>
              </a:ext>
            </a:extLst>
          </p:cNvPr>
          <p:cNvSpPr>
            <a:spLocks noGrp="1" noChangeArrowheads="1"/>
          </p:cNvSpPr>
          <p:nvPr>
            <p:ph type="ftr" sz="quarter" idx="11"/>
          </p:nvPr>
        </p:nvSpPr>
        <p:spPr/>
        <p:txBody>
          <a:bodyPr/>
          <a:lstStyle>
            <a:lvl1pPr>
              <a:defRPr/>
            </a:lvl1pPr>
          </a:lstStyle>
          <a:p>
            <a:pPr>
              <a:defRPr/>
            </a:pPr>
            <a:endParaRPr lang="en-US"/>
          </a:p>
        </p:txBody>
      </p:sp>
      <p:sp>
        <p:nvSpPr>
          <p:cNvPr id="14" name="TextBox 13">
            <a:extLst>
              <a:ext uri="{FF2B5EF4-FFF2-40B4-BE49-F238E27FC236}">
                <a16:creationId xmlns:a16="http://schemas.microsoft.com/office/drawing/2014/main" id="{3123C346-7CEE-2C4E-A5A3-BCE5CE9CA0AC}"/>
              </a:ext>
            </a:extLst>
          </p:cNvPr>
          <p:cNvSpPr txBox="1"/>
          <p:nvPr userDrawn="1"/>
        </p:nvSpPr>
        <p:spPr>
          <a:xfrm>
            <a:off x="0" y="6553200"/>
            <a:ext cx="1981200" cy="338138"/>
          </a:xfrm>
          <a:prstGeom prst="rect">
            <a:avLst/>
          </a:prstGeom>
          <a:noFill/>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defRPr/>
            </a:pPr>
            <a:r>
              <a:rPr lang="en-US" altLang="en-US" sz="1600" i="1" dirty="0" err="1">
                <a:solidFill>
                  <a:srgbClr val="7F7F7F"/>
                </a:solidFill>
                <a:latin typeface="Bauhaus 93" pitchFamily="82" charset="77"/>
              </a:rPr>
              <a:t>medavis</a:t>
            </a:r>
            <a:r>
              <a:rPr lang="en-US" altLang="en-US" sz="1600" i="1" dirty="0">
                <a:solidFill>
                  <a:srgbClr val="7F7F7F"/>
                </a:solidFill>
                <a:latin typeface="Bauhaus 93" pitchFamily="82" charset="77"/>
              </a:rPr>
              <a:t> consulting</a:t>
            </a:r>
            <a:endParaRPr lang="en-US" altLang="en-US" sz="1600" dirty="0">
              <a:solidFill>
                <a:srgbClr val="7F7F7F"/>
              </a:solidFill>
              <a:latin typeface="Bauhaus 93" pitchFamily="82" charset="77"/>
            </a:endParaRPr>
          </a:p>
        </p:txBody>
      </p:sp>
      <p:pic>
        <p:nvPicPr>
          <p:cNvPr id="15" name="Picture 11">
            <a:extLst>
              <a:ext uri="{FF2B5EF4-FFF2-40B4-BE49-F238E27FC236}">
                <a16:creationId xmlns:a16="http://schemas.microsoft.com/office/drawing/2014/main" id="{DE29056A-05A0-214A-AD69-555B8DEC614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125" y="26988"/>
            <a:ext cx="135255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descr="IEEE_TAG_BLUE.png">
            <a:extLst>
              <a:ext uri="{FF2B5EF4-FFF2-40B4-BE49-F238E27FC236}">
                <a16:creationId xmlns:a16="http://schemas.microsoft.com/office/drawing/2014/main" id="{1F889E69-1AA7-E247-8EC7-35BA734007E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58138" y="26988"/>
            <a:ext cx="1049337"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8119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4" name="Group 14">
            <a:extLst>
              <a:ext uri="{FF2B5EF4-FFF2-40B4-BE49-F238E27FC236}">
                <a16:creationId xmlns:a16="http://schemas.microsoft.com/office/drawing/2014/main" id="{868DD39F-500F-4749-8E12-B03AC311AF1B}"/>
              </a:ext>
            </a:extLst>
          </p:cNvPr>
          <p:cNvGrpSpPr>
            <a:grpSpLocks/>
          </p:cNvGrpSpPr>
          <p:nvPr userDrawn="1"/>
        </p:nvGrpSpPr>
        <p:grpSpPr bwMode="auto">
          <a:xfrm>
            <a:off x="685800" y="827088"/>
            <a:ext cx="7848600" cy="261937"/>
            <a:chOff x="685800" y="827428"/>
            <a:chExt cx="7848600" cy="261282"/>
          </a:xfrm>
        </p:grpSpPr>
        <p:sp>
          <p:nvSpPr>
            <p:cNvPr id="5" name="Line 7">
              <a:extLst>
                <a:ext uri="{FF2B5EF4-FFF2-40B4-BE49-F238E27FC236}">
                  <a16:creationId xmlns:a16="http://schemas.microsoft.com/office/drawing/2014/main" id="{92908FA1-ECFA-D344-8603-35DA3FC5DB66}"/>
                </a:ext>
              </a:extLst>
            </p:cNvPr>
            <p:cNvSpPr>
              <a:spLocks noChangeShapeType="1"/>
            </p:cNvSpPr>
            <p:nvPr userDrawn="1"/>
          </p:nvSpPr>
          <p:spPr bwMode="auto">
            <a:xfrm>
              <a:off x="685800" y="936502"/>
              <a:ext cx="7848600" cy="0"/>
            </a:xfrm>
            <a:prstGeom prst="line">
              <a:avLst/>
            </a:prstGeom>
            <a:noFill/>
            <a:ln w="76200" cmpd="tri">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Text Box 9">
              <a:extLst>
                <a:ext uri="{FF2B5EF4-FFF2-40B4-BE49-F238E27FC236}">
                  <a16:creationId xmlns:a16="http://schemas.microsoft.com/office/drawing/2014/main" id="{97F5EFE3-D9F1-334B-959E-A16D7A7DC85E}"/>
                </a:ext>
              </a:extLst>
            </p:cNvPr>
            <p:cNvSpPr txBox="1">
              <a:spLocks noChangeArrowheads="1"/>
            </p:cNvSpPr>
            <p:nvPr userDrawn="1"/>
          </p:nvSpPr>
          <p:spPr bwMode="auto">
            <a:xfrm>
              <a:off x="6672263" y="827428"/>
              <a:ext cx="1747837" cy="261282"/>
            </a:xfrm>
            <a:prstGeom prst="rect">
              <a:avLst/>
            </a:prstGeom>
            <a:solidFill>
              <a:schemeClr val="bg1"/>
            </a:solidFill>
            <a:ln w="9525">
              <a:noFill/>
              <a:miter lim="800000"/>
              <a:headEnd/>
              <a:tailEnd/>
            </a:ln>
            <a:effec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defRPr/>
              </a:pPr>
              <a:r>
                <a:rPr lang="en-US" altLang="en-US" sz="1100">
                  <a:solidFill>
                    <a:schemeClr val="accent2"/>
                  </a:solidFill>
                  <a:latin typeface="Helvetica" pitchFamily="2" charset="0"/>
                </a:rPr>
                <a:t>UWB Surveillance Radar</a:t>
              </a:r>
            </a:p>
          </p:txBody>
        </p:sp>
      </p:grpSp>
      <p:sp>
        <p:nvSpPr>
          <p:cNvPr id="7" name="Rectangle 6">
            <a:extLst>
              <a:ext uri="{FF2B5EF4-FFF2-40B4-BE49-F238E27FC236}">
                <a16:creationId xmlns:a16="http://schemas.microsoft.com/office/drawing/2014/main" id="{8E6E53F7-2968-3A42-B06F-522ED4DE6480}"/>
              </a:ext>
            </a:extLst>
          </p:cNvPr>
          <p:cNvSpPr>
            <a:spLocks noChangeArrowheads="1"/>
          </p:cNvSpPr>
          <p:nvPr userDrawn="1"/>
        </p:nvSpPr>
        <p:spPr bwMode="auto">
          <a:xfrm>
            <a:off x="7696200" y="6596063"/>
            <a:ext cx="1447800" cy="261937"/>
          </a:xfrm>
          <a:prstGeom prst="rect">
            <a:avLst/>
          </a:prstGeom>
          <a:noFill/>
          <a:ln>
            <a:noFill/>
          </a:ln>
          <a:effectLst>
            <a:outerShdw blurRad="40000" dist="20000" dir="5400000" rotWithShape="0">
              <a:srgbClr val="808080">
                <a:alpha val="37999"/>
              </a:srgbClr>
            </a:outerShdw>
          </a:effec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defRPr/>
            </a:pPr>
            <a:r>
              <a:rPr lang="en-US" altLang="en-US" sz="1100">
                <a:solidFill>
                  <a:srgbClr val="0000FF"/>
                </a:solidFill>
                <a:latin typeface="Arial" panose="020B0604020202020204" pitchFamily="34" charset="0"/>
                <a:cs typeface="Arial" panose="020B0604020202020204" pitchFamily="34" charset="0"/>
              </a:rPr>
              <a:t>MED210304 – 1.</a:t>
            </a:r>
            <a:fld id="{B7694B13-186D-D641-854E-18C9C1CEE5FE}" type="slidenum">
              <a:rPr lang="en-US" altLang="en-US" sz="1100" smtClean="0">
                <a:solidFill>
                  <a:srgbClr val="0000FF"/>
                </a:solidFill>
                <a:latin typeface="Arial" panose="020B0604020202020204" pitchFamily="34" charset="0"/>
                <a:cs typeface="Arial" panose="020B0604020202020204" pitchFamily="34" charset="0"/>
              </a:rPr>
              <a:pPr>
                <a:defRPr/>
              </a:pPr>
              <a:t>‹#›</a:t>
            </a:fld>
            <a:endParaRPr lang="en-US" altLang="en-US" sz="1100">
              <a:solidFill>
                <a:srgbClr val="0000FF"/>
              </a:solidFill>
              <a:latin typeface="Arial" panose="020B0604020202020204" pitchFamily="34" charset="0"/>
              <a:cs typeface="Arial" panose="020B0604020202020204" pitchFamily="34" charset="0"/>
            </a:endParaRPr>
          </a:p>
        </p:txBody>
      </p:sp>
      <p:pic>
        <p:nvPicPr>
          <p:cNvPr id="10" name="Picture 7" descr="IEEE_TAG_BLUE.png">
            <a:extLst>
              <a:ext uri="{FF2B5EF4-FFF2-40B4-BE49-F238E27FC236}">
                <a16:creationId xmlns:a16="http://schemas.microsoft.com/office/drawing/2014/main" id="{F1CB4194-65ED-5E4C-BB81-2048C0A19F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224588"/>
            <a:ext cx="1049337"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11" name="Rectangle 4">
            <a:extLst>
              <a:ext uri="{FF2B5EF4-FFF2-40B4-BE49-F238E27FC236}">
                <a16:creationId xmlns:a16="http://schemas.microsoft.com/office/drawing/2014/main" id="{A9FE2AB7-353F-324B-9E32-7126520A98A4}"/>
              </a:ext>
            </a:extLst>
          </p:cNvPr>
          <p:cNvSpPr>
            <a:spLocks noGrp="1" noChangeArrowheads="1"/>
          </p:cNvSpPr>
          <p:nvPr>
            <p:ph type="dt" sz="half" idx="10"/>
          </p:nvPr>
        </p:nvSpPr>
        <p:spPr/>
        <p:txBody>
          <a:bodyPr/>
          <a:lstStyle>
            <a:lvl1pPr>
              <a:defRPr/>
            </a:lvl1pPr>
          </a:lstStyle>
          <a:p>
            <a:pPr>
              <a:defRPr/>
            </a:pPr>
            <a:endParaRPr lang="en-US"/>
          </a:p>
        </p:txBody>
      </p:sp>
      <p:sp>
        <p:nvSpPr>
          <p:cNvPr id="12" name="Rectangle 5">
            <a:extLst>
              <a:ext uri="{FF2B5EF4-FFF2-40B4-BE49-F238E27FC236}">
                <a16:creationId xmlns:a16="http://schemas.microsoft.com/office/drawing/2014/main" id="{897D451D-9D3C-3D47-90E8-89613AD4A72A}"/>
              </a:ext>
            </a:extLst>
          </p:cNvPr>
          <p:cNvSpPr>
            <a:spLocks noGrp="1" noChangeArrowheads="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268339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grpSp>
        <p:nvGrpSpPr>
          <p:cNvPr id="5" name="Group 14">
            <a:extLst>
              <a:ext uri="{FF2B5EF4-FFF2-40B4-BE49-F238E27FC236}">
                <a16:creationId xmlns:a16="http://schemas.microsoft.com/office/drawing/2014/main" id="{90808083-B40B-E247-A64C-0EB6472CF596}"/>
              </a:ext>
            </a:extLst>
          </p:cNvPr>
          <p:cNvGrpSpPr>
            <a:grpSpLocks/>
          </p:cNvGrpSpPr>
          <p:nvPr userDrawn="1"/>
        </p:nvGrpSpPr>
        <p:grpSpPr bwMode="auto">
          <a:xfrm>
            <a:off x="685800" y="871538"/>
            <a:ext cx="7848600" cy="261937"/>
            <a:chOff x="685800" y="871494"/>
            <a:chExt cx="7848600" cy="261282"/>
          </a:xfrm>
        </p:grpSpPr>
        <p:sp>
          <p:nvSpPr>
            <p:cNvPr id="6" name="Line 7">
              <a:extLst>
                <a:ext uri="{FF2B5EF4-FFF2-40B4-BE49-F238E27FC236}">
                  <a16:creationId xmlns:a16="http://schemas.microsoft.com/office/drawing/2014/main" id="{4E8D8DE0-41C8-D94E-9394-2631CFCBE02B}"/>
                </a:ext>
              </a:extLst>
            </p:cNvPr>
            <p:cNvSpPr>
              <a:spLocks noChangeShapeType="1"/>
            </p:cNvSpPr>
            <p:nvPr userDrawn="1"/>
          </p:nvSpPr>
          <p:spPr bwMode="auto">
            <a:xfrm>
              <a:off x="685800" y="936502"/>
              <a:ext cx="7848600" cy="0"/>
            </a:xfrm>
            <a:prstGeom prst="line">
              <a:avLst/>
            </a:prstGeom>
            <a:noFill/>
            <a:ln w="76200" cmpd="tri">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Text Box 9">
              <a:extLst>
                <a:ext uri="{FF2B5EF4-FFF2-40B4-BE49-F238E27FC236}">
                  <a16:creationId xmlns:a16="http://schemas.microsoft.com/office/drawing/2014/main" id="{85F34F89-B34D-8B4A-9FF8-667E5C1C86C6}"/>
                </a:ext>
              </a:extLst>
            </p:cNvPr>
            <p:cNvSpPr txBox="1">
              <a:spLocks noChangeArrowheads="1"/>
            </p:cNvSpPr>
            <p:nvPr userDrawn="1"/>
          </p:nvSpPr>
          <p:spPr bwMode="auto">
            <a:xfrm>
              <a:off x="6553200" y="871494"/>
              <a:ext cx="1747838" cy="261282"/>
            </a:xfrm>
            <a:prstGeom prst="rect">
              <a:avLst/>
            </a:prstGeom>
            <a:solidFill>
              <a:schemeClr val="bg1"/>
            </a:solidFill>
            <a:ln w="9525">
              <a:noFill/>
              <a:miter lim="800000"/>
              <a:headEnd/>
              <a:tailEnd/>
            </a:ln>
            <a:effec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defRPr/>
              </a:pPr>
              <a:r>
                <a:rPr lang="en-US" altLang="en-US" sz="1100">
                  <a:solidFill>
                    <a:schemeClr val="accent2"/>
                  </a:solidFill>
                  <a:latin typeface="Helvetica" pitchFamily="2" charset="0"/>
                </a:rPr>
                <a:t>UWB Surveillance Radar</a:t>
              </a:r>
            </a:p>
          </p:txBody>
        </p:sp>
      </p:grpSp>
      <p:sp>
        <p:nvSpPr>
          <p:cNvPr id="8" name="Rectangle 7">
            <a:extLst>
              <a:ext uri="{FF2B5EF4-FFF2-40B4-BE49-F238E27FC236}">
                <a16:creationId xmlns:a16="http://schemas.microsoft.com/office/drawing/2014/main" id="{B4362EDD-5A02-5E41-936B-073A29CB0A7E}"/>
              </a:ext>
            </a:extLst>
          </p:cNvPr>
          <p:cNvSpPr>
            <a:spLocks noChangeArrowheads="1"/>
          </p:cNvSpPr>
          <p:nvPr userDrawn="1"/>
        </p:nvSpPr>
        <p:spPr bwMode="auto">
          <a:xfrm>
            <a:off x="7696200" y="6596063"/>
            <a:ext cx="1447800" cy="261937"/>
          </a:xfrm>
          <a:prstGeom prst="rect">
            <a:avLst/>
          </a:prstGeom>
          <a:noFill/>
          <a:ln>
            <a:noFill/>
          </a:ln>
          <a:effectLst>
            <a:outerShdw blurRad="40000" dist="20000" dir="5400000" rotWithShape="0">
              <a:srgbClr val="808080">
                <a:alpha val="37999"/>
              </a:srgbClr>
            </a:outerShdw>
          </a:effec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defRPr/>
            </a:pPr>
            <a:r>
              <a:rPr lang="en-US" altLang="en-US" sz="1100" dirty="0">
                <a:solidFill>
                  <a:srgbClr val="0000FF"/>
                </a:solidFill>
                <a:latin typeface="Arial" panose="020B0604020202020204" pitchFamily="34" charset="0"/>
                <a:cs typeface="Arial" panose="020B0604020202020204" pitchFamily="34" charset="0"/>
              </a:rPr>
              <a:t>MED211028 – 1.</a:t>
            </a:r>
            <a:fld id="{73DD25B3-E79B-CE42-B2DF-875BE9785E74}" type="slidenum">
              <a:rPr lang="en-US" altLang="en-US" sz="1100" smtClean="0">
                <a:solidFill>
                  <a:srgbClr val="0000FF"/>
                </a:solidFill>
                <a:latin typeface="Arial" panose="020B0604020202020204" pitchFamily="34" charset="0"/>
                <a:cs typeface="Arial" panose="020B0604020202020204" pitchFamily="34" charset="0"/>
              </a:rPr>
              <a:pPr>
                <a:defRPr/>
              </a:pPr>
              <a:t>‹#›</a:t>
            </a:fld>
            <a:endParaRPr lang="en-US" altLang="en-US" sz="1100" dirty="0">
              <a:solidFill>
                <a:srgbClr val="0000FF"/>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62029E6-AA7C-D64F-AAE7-B43C6683B871}"/>
              </a:ext>
            </a:extLst>
          </p:cNvPr>
          <p:cNvSpPr txBox="1"/>
          <p:nvPr userDrawn="1"/>
        </p:nvSpPr>
        <p:spPr>
          <a:xfrm>
            <a:off x="0" y="6553200"/>
            <a:ext cx="1981200" cy="338138"/>
          </a:xfrm>
          <a:prstGeom prst="rect">
            <a:avLst/>
          </a:prstGeom>
          <a:noFill/>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defRPr/>
            </a:pPr>
            <a:r>
              <a:rPr lang="en-US" altLang="en-US" sz="1600" i="1">
                <a:solidFill>
                  <a:srgbClr val="7F7F7F"/>
                </a:solidFill>
                <a:latin typeface="Bauhaus 93" pitchFamily="82" charset="77"/>
              </a:rPr>
              <a:t>medavis consulting</a:t>
            </a:r>
            <a:endParaRPr lang="en-US" altLang="en-US" sz="1600">
              <a:solidFill>
                <a:srgbClr val="7F7F7F"/>
              </a:solidFill>
              <a:latin typeface="Bauhaus 93" pitchFamily="82" charset="77"/>
            </a:endParaRPr>
          </a:p>
        </p:txBody>
      </p:sp>
      <p:pic>
        <p:nvPicPr>
          <p:cNvPr id="10" name="Picture 19">
            <a:extLst>
              <a:ext uri="{FF2B5EF4-FFF2-40B4-BE49-F238E27FC236}">
                <a16:creationId xmlns:a16="http://schemas.microsoft.com/office/drawing/2014/main" id="{9D43A583-F8BF-894A-B574-309CBECB1B0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125" y="26988"/>
            <a:ext cx="135255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IEEE_TAG_BLUE.png">
            <a:extLst>
              <a:ext uri="{FF2B5EF4-FFF2-40B4-BE49-F238E27FC236}">
                <a16:creationId xmlns:a16="http://schemas.microsoft.com/office/drawing/2014/main" id="{DB14EEAE-69C6-C948-A279-139131BCFB7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58138" y="26988"/>
            <a:ext cx="1049337"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3716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16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10">
            <a:extLst>
              <a:ext uri="{FF2B5EF4-FFF2-40B4-BE49-F238E27FC236}">
                <a16:creationId xmlns:a16="http://schemas.microsoft.com/office/drawing/2014/main" id="{A64A20C1-A46B-1B49-9819-2F3E2D89A3BE}"/>
              </a:ext>
            </a:extLst>
          </p:cNvPr>
          <p:cNvSpPr>
            <a:spLocks noGrp="1" noChangeArrowheads="1"/>
          </p:cNvSpPr>
          <p:nvPr>
            <p:ph type="dt" sz="half" idx="10"/>
          </p:nvPr>
        </p:nvSpPr>
        <p:spPr/>
        <p:txBody>
          <a:bodyPr/>
          <a:lstStyle>
            <a:lvl1pPr>
              <a:defRPr/>
            </a:lvl1pPr>
          </a:lstStyle>
          <a:p>
            <a:pPr>
              <a:defRPr/>
            </a:pPr>
            <a:endParaRPr lang="en-US"/>
          </a:p>
        </p:txBody>
      </p:sp>
      <p:sp>
        <p:nvSpPr>
          <p:cNvPr id="13" name="Footer Placeholder 11">
            <a:extLst>
              <a:ext uri="{FF2B5EF4-FFF2-40B4-BE49-F238E27FC236}">
                <a16:creationId xmlns:a16="http://schemas.microsoft.com/office/drawing/2014/main" id="{FC32CD6A-A754-C047-8B83-2563109A7437}"/>
              </a:ext>
            </a:extLst>
          </p:cNvPr>
          <p:cNvSpPr>
            <a:spLocks noGrp="1" noChangeArrowheads="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735464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grpSp>
        <p:nvGrpSpPr>
          <p:cNvPr id="7" name="Group 14">
            <a:extLst>
              <a:ext uri="{FF2B5EF4-FFF2-40B4-BE49-F238E27FC236}">
                <a16:creationId xmlns:a16="http://schemas.microsoft.com/office/drawing/2014/main" id="{C31746FF-50BB-CD4A-8F1B-1E8CCCF2FFEA}"/>
              </a:ext>
            </a:extLst>
          </p:cNvPr>
          <p:cNvGrpSpPr>
            <a:grpSpLocks/>
          </p:cNvGrpSpPr>
          <p:nvPr userDrawn="1"/>
        </p:nvGrpSpPr>
        <p:grpSpPr bwMode="auto">
          <a:xfrm>
            <a:off x="685800" y="863600"/>
            <a:ext cx="7848600" cy="261938"/>
            <a:chOff x="685800" y="863567"/>
            <a:chExt cx="7848600" cy="261282"/>
          </a:xfrm>
        </p:grpSpPr>
        <p:sp>
          <p:nvSpPr>
            <p:cNvPr id="8" name="Line 7">
              <a:extLst>
                <a:ext uri="{FF2B5EF4-FFF2-40B4-BE49-F238E27FC236}">
                  <a16:creationId xmlns:a16="http://schemas.microsoft.com/office/drawing/2014/main" id="{48DC91BF-A5AF-E142-A405-A4A29D4A4AD7}"/>
                </a:ext>
              </a:extLst>
            </p:cNvPr>
            <p:cNvSpPr>
              <a:spLocks noChangeShapeType="1"/>
            </p:cNvSpPr>
            <p:nvPr userDrawn="1"/>
          </p:nvSpPr>
          <p:spPr bwMode="auto">
            <a:xfrm>
              <a:off x="685800" y="936502"/>
              <a:ext cx="7848600" cy="0"/>
            </a:xfrm>
            <a:prstGeom prst="line">
              <a:avLst/>
            </a:prstGeom>
            <a:noFill/>
            <a:ln w="76200" cmpd="tri">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 name="Text Box 9">
              <a:extLst>
                <a:ext uri="{FF2B5EF4-FFF2-40B4-BE49-F238E27FC236}">
                  <a16:creationId xmlns:a16="http://schemas.microsoft.com/office/drawing/2014/main" id="{53C5CB11-7C55-854F-B3CC-2BCC81E0B567}"/>
                </a:ext>
              </a:extLst>
            </p:cNvPr>
            <p:cNvSpPr txBox="1">
              <a:spLocks noChangeArrowheads="1"/>
            </p:cNvSpPr>
            <p:nvPr userDrawn="1"/>
          </p:nvSpPr>
          <p:spPr bwMode="auto">
            <a:xfrm>
              <a:off x="6477000" y="863567"/>
              <a:ext cx="1747838" cy="261282"/>
            </a:xfrm>
            <a:prstGeom prst="rect">
              <a:avLst/>
            </a:prstGeom>
            <a:solidFill>
              <a:schemeClr val="bg1"/>
            </a:solidFill>
            <a:ln w="9525">
              <a:noFill/>
              <a:miter lim="800000"/>
              <a:headEnd/>
              <a:tailEnd/>
            </a:ln>
            <a:effec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defRPr/>
              </a:pPr>
              <a:r>
                <a:rPr lang="en-US" altLang="en-US" sz="1100">
                  <a:solidFill>
                    <a:schemeClr val="accent2"/>
                  </a:solidFill>
                  <a:latin typeface="Helvetica" pitchFamily="2" charset="0"/>
                </a:rPr>
                <a:t>UWB Surveillance Radar</a:t>
              </a:r>
            </a:p>
          </p:txBody>
        </p:sp>
      </p:grpSp>
      <p:sp>
        <p:nvSpPr>
          <p:cNvPr id="10" name="Rectangle 9">
            <a:extLst>
              <a:ext uri="{FF2B5EF4-FFF2-40B4-BE49-F238E27FC236}">
                <a16:creationId xmlns:a16="http://schemas.microsoft.com/office/drawing/2014/main" id="{B125E0E8-B553-A142-A5A4-5DF21E5FDB6A}"/>
              </a:ext>
            </a:extLst>
          </p:cNvPr>
          <p:cNvSpPr>
            <a:spLocks noChangeArrowheads="1"/>
          </p:cNvSpPr>
          <p:nvPr userDrawn="1"/>
        </p:nvSpPr>
        <p:spPr bwMode="auto">
          <a:xfrm>
            <a:off x="7696200" y="6596063"/>
            <a:ext cx="1447800" cy="430887"/>
          </a:xfrm>
          <a:prstGeom prst="rect">
            <a:avLst/>
          </a:prstGeom>
          <a:noFill/>
          <a:ln>
            <a:noFill/>
          </a:ln>
          <a:effectLst>
            <a:outerShdw blurRad="40000" dist="20000" dir="5400000" rotWithShape="0">
              <a:srgbClr val="808080">
                <a:alpha val="37999"/>
              </a:srgbClr>
            </a:outerShdw>
          </a:effec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defRPr/>
            </a:pPr>
            <a:r>
              <a:rPr lang="en-US" altLang="en-US" sz="1100" dirty="0">
                <a:solidFill>
                  <a:srgbClr val="0000FF"/>
                </a:solidFill>
                <a:latin typeface="Arial" panose="020B0604020202020204" pitchFamily="34" charset="0"/>
                <a:cs typeface="Arial" panose="020B0604020202020204" pitchFamily="34" charset="0"/>
              </a:rPr>
              <a:t>MED2230321 – 1.</a:t>
            </a:r>
            <a:fld id="{7B6E246D-0756-414A-AD6B-7D90269DF122}" type="slidenum">
              <a:rPr lang="en-US" altLang="en-US" sz="1100" smtClean="0">
                <a:solidFill>
                  <a:srgbClr val="0000FF"/>
                </a:solidFill>
                <a:latin typeface="Arial" panose="020B0604020202020204" pitchFamily="34" charset="0"/>
                <a:cs typeface="Arial" panose="020B0604020202020204" pitchFamily="34" charset="0"/>
              </a:rPr>
              <a:pPr>
                <a:defRPr/>
              </a:pPr>
              <a:t>‹#›</a:t>
            </a:fld>
            <a:endParaRPr lang="en-US" altLang="en-US" sz="1100" dirty="0">
              <a:solidFill>
                <a:srgbClr val="0000FF"/>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1447800" y="241935"/>
            <a:ext cx="7244080" cy="620712"/>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4">
            <a:extLst>
              <a:ext uri="{FF2B5EF4-FFF2-40B4-BE49-F238E27FC236}">
                <a16:creationId xmlns:a16="http://schemas.microsoft.com/office/drawing/2014/main" id="{4A854547-6009-3540-ADC1-7CFE4215A460}"/>
              </a:ext>
            </a:extLst>
          </p:cNvPr>
          <p:cNvSpPr>
            <a:spLocks noGrp="1" noChangeArrowheads="1"/>
          </p:cNvSpPr>
          <p:nvPr>
            <p:ph type="dt" sz="half" idx="10"/>
          </p:nvPr>
        </p:nvSpPr>
        <p:spPr/>
        <p:txBody>
          <a:bodyPr/>
          <a:lstStyle>
            <a:lvl1pPr>
              <a:defRPr/>
            </a:lvl1pPr>
          </a:lstStyle>
          <a:p>
            <a:pPr>
              <a:defRPr/>
            </a:pPr>
            <a:endParaRPr lang="en-US"/>
          </a:p>
        </p:txBody>
      </p:sp>
      <p:sp>
        <p:nvSpPr>
          <p:cNvPr id="15" name="Rectangle 5">
            <a:extLst>
              <a:ext uri="{FF2B5EF4-FFF2-40B4-BE49-F238E27FC236}">
                <a16:creationId xmlns:a16="http://schemas.microsoft.com/office/drawing/2014/main" id="{15CAEE31-7242-FE4E-B987-4B199C1A4E42}"/>
              </a:ext>
            </a:extLst>
          </p:cNvPr>
          <p:cNvSpPr>
            <a:spLocks noGrp="1" noChangeArrowheads="1"/>
          </p:cNvSpPr>
          <p:nvPr>
            <p:ph type="ftr" sz="quarter" idx="11"/>
          </p:nvPr>
        </p:nvSpPr>
        <p:spPr/>
        <p:txBody>
          <a:bodyPr/>
          <a:lstStyle>
            <a:lvl1pPr>
              <a:defRPr/>
            </a:lvl1pPr>
          </a:lstStyle>
          <a:p>
            <a:pPr>
              <a:defRPr/>
            </a:pPr>
            <a:endParaRPr lang="en-US"/>
          </a:p>
        </p:txBody>
      </p:sp>
      <p:pic>
        <p:nvPicPr>
          <p:cNvPr id="16" name="Picture 7" descr="IEEE_TAG_BLUE.png">
            <a:extLst>
              <a:ext uri="{FF2B5EF4-FFF2-40B4-BE49-F238E27FC236}">
                <a16:creationId xmlns:a16="http://schemas.microsoft.com/office/drawing/2014/main" id="{D15A3802-DC7F-1C49-971F-87BDCD42B7A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485" y="6270625"/>
            <a:ext cx="1049337"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1">
            <a:extLst>
              <a:ext uri="{FF2B5EF4-FFF2-40B4-BE49-F238E27FC236}">
                <a16:creationId xmlns:a16="http://schemas.microsoft.com/office/drawing/2014/main" id="{653F759F-B796-E14F-BBC3-9D6E17C71A6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1909"/>
            <a:ext cx="2355959" cy="739771"/>
          </a:xfrm>
          <a:prstGeom prst="rect">
            <a:avLst/>
          </a:prstGeom>
        </p:spPr>
      </p:pic>
    </p:spTree>
    <p:extLst>
      <p:ext uri="{BB962C8B-B14F-4D97-AF65-F5344CB8AC3E}">
        <p14:creationId xmlns:p14="http://schemas.microsoft.com/office/powerpoint/2010/main" val="4202010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2" name="Group 14">
            <a:extLst>
              <a:ext uri="{FF2B5EF4-FFF2-40B4-BE49-F238E27FC236}">
                <a16:creationId xmlns:a16="http://schemas.microsoft.com/office/drawing/2014/main" id="{86AEDF2B-F48B-BD4A-A6D1-C1CD2E9440B3}"/>
              </a:ext>
            </a:extLst>
          </p:cNvPr>
          <p:cNvGrpSpPr>
            <a:grpSpLocks/>
          </p:cNvGrpSpPr>
          <p:nvPr userDrawn="1"/>
        </p:nvGrpSpPr>
        <p:grpSpPr bwMode="auto">
          <a:xfrm>
            <a:off x="685800" y="833438"/>
            <a:ext cx="7848600" cy="261937"/>
            <a:chOff x="685800" y="833125"/>
            <a:chExt cx="7848600" cy="261282"/>
          </a:xfrm>
        </p:grpSpPr>
        <p:sp>
          <p:nvSpPr>
            <p:cNvPr id="3" name="Line 7">
              <a:extLst>
                <a:ext uri="{FF2B5EF4-FFF2-40B4-BE49-F238E27FC236}">
                  <a16:creationId xmlns:a16="http://schemas.microsoft.com/office/drawing/2014/main" id="{A745548E-A87B-9745-8D7D-D9FE578ADCA9}"/>
                </a:ext>
              </a:extLst>
            </p:cNvPr>
            <p:cNvSpPr>
              <a:spLocks noChangeShapeType="1"/>
            </p:cNvSpPr>
            <p:nvPr userDrawn="1"/>
          </p:nvSpPr>
          <p:spPr bwMode="auto">
            <a:xfrm>
              <a:off x="685800" y="936502"/>
              <a:ext cx="7848600" cy="0"/>
            </a:xfrm>
            <a:prstGeom prst="line">
              <a:avLst/>
            </a:prstGeom>
            <a:noFill/>
            <a:ln w="76200" cmpd="tri">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 name="Text Box 9">
              <a:extLst>
                <a:ext uri="{FF2B5EF4-FFF2-40B4-BE49-F238E27FC236}">
                  <a16:creationId xmlns:a16="http://schemas.microsoft.com/office/drawing/2014/main" id="{0F4DE5F0-AFC4-3243-BBFC-EA8E604D106F}"/>
                </a:ext>
              </a:extLst>
            </p:cNvPr>
            <p:cNvSpPr txBox="1">
              <a:spLocks noChangeArrowheads="1"/>
            </p:cNvSpPr>
            <p:nvPr userDrawn="1"/>
          </p:nvSpPr>
          <p:spPr bwMode="auto">
            <a:xfrm>
              <a:off x="6646863" y="833125"/>
              <a:ext cx="1747837" cy="261282"/>
            </a:xfrm>
            <a:prstGeom prst="rect">
              <a:avLst/>
            </a:prstGeom>
            <a:solidFill>
              <a:schemeClr val="bg1"/>
            </a:solidFill>
            <a:ln w="9525">
              <a:noFill/>
              <a:miter lim="800000"/>
              <a:headEnd/>
              <a:tailEnd/>
            </a:ln>
            <a:effec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defRPr/>
              </a:pPr>
              <a:r>
                <a:rPr lang="en-US" altLang="en-US" sz="1100">
                  <a:solidFill>
                    <a:schemeClr val="accent2"/>
                  </a:solidFill>
                  <a:latin typeface="Helvetica" pitchFamily="2" charset="0"/>
                </a:rPr>
                <a:t>UWB Surveillance Radar</a:t>
              </a:r>
            </a:p>
          </p:txBody>
        </p:sp>
      </p:grpSp>
      <p:sp>
        <p:nvSpPr>
          <p:cNvPr id="5" name="Rectangle 4">
            <a:extLst>
              <a:ext uri="{FF2B5EF4-FFF2-40B4-BE49-F238E27FC236}">
                <a16:creationId xmlns:a16="http://schemas.microsoft.com/office/drawing/2014/main" id="{1FDC8C99-BF71-3645-B17A-7184D1DB1158}"/>
              </a:ext>
            </a:extLst>
          </p:cNvPr>
          <p:cNvSpPr>
            <a:spLocks noChangeArrowheads="1"/>
          </p:cNvSpPr>
          <p:nvPr userDrawn="1"/>
        </p:nvSpPr>
        <p:spPr bwMode="auto">
          <a:xfrm>
            <a:off x="7696200" y="6596063"/>
            <a:ext cx="1447800" cy="261937"/>
          </a:xfrm>
          <a:prstGeom prst="rect">
            <a:avLst/>
          </a:prstGeom>
          <a:noFill/>
          <a:ln>
            <a:noFill/>
          </a:ln>
          <a:effectLst>
            <a:outerShdw blurRad="40000" dist="20000" dir="5400000" rotWithShape="0">
              <a:srgbClr val="808080">
                <a:alpha val="37999"/>
              </a:srgbClr>
            </a:outerShdw>
          </a:effec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defRPr/>
            </a:pPr>
            <a:r>
              <a:rPr lang="en-US" altLang="en-US" sz="1100" dirty="0">
                <a:solidFill>
                  <a:srgbClr val="0000FF"/>
                </a:solidFill>
                <a:latin typeface="Arial" panose="020B0604020202020204" pitchFamily="34" charset="0"/>
                <a:cs typeface="Arial" panose="020B0604020202020204" pitchFamily="34" charset="0"/>
              </a:rPr>
              <a:t>MED240528 – p.</a:t>
            </a:r>
            <a:fld id="{9890C929-ADB4-904A-88F4-524B35800247}" type="slidenum">
              <a:rPr lang="en-US" altLang="en-US" sz="1100" smtClean="0">
                <a:solidFill>
                  <a:srgbClr val="0000FF"/>
                </a:solidFill>
                <a:latin typeface="Arial" panose="020B0604020202020204" pitchFamily="34" charset="0"/>
                <a:cs typeface="Arial" panose="020B0604020202020204" pitchFamily="34" charset="0"/>
              </a:rPr>
              <a:pPr>
                <a:defRPr/>
              </a:pPr>
              <a:t>‹#›</a:t>
            </a:fld>
            <a:endParaRPr lang="en-US" altLang="en-US" sz="1100" dirty="0">
              <a:solidFill>
                <a:srgbClr val="0000FF"/>
              </a:solidFill>
              <a:latin typeface="Arial" panose="020B0604020202020204" pitchFamily="34" charset="0"/>
              <a:cs typeface="Arial" panose="020B0604020202020204" pitchFamily="34" charset="0"/>
            </a:endParaRPr>
          </a:p>
        </p:txBody>
      </p:sp>
      <p:sp>
        <p:nvSpPr>
          <p:cNvPr id="9" name="Rectangle 4">
            <a:extLst>
              <a:ext uri="{FF2B5EF4-FFF2-40B4-BE49-F238E27FC236}">
                <a16:creationId xmlns:a16="http://schemas.microsoft.com/office/drawing/2014/main" id="{01DE7FFC-83AC-814B-B6D6-ECE0356DA007}"/>
              </a:ext>
            </a:extLst>
          </p:cNvPr>
          <p:cNvSpPr>
            <a:spLocks noGrp="1" noChangeArrowheads="1"/>
          </p:cNvSpPr>
          <p:nvPr>
            <p:ph type="dt" sz="half" idx="10"/>
          </p:nvPr>
        </p:nvSpPr>
        <p:spPr/>
        <p:txBody>
          <a:bodyPr/>
          <a:lstStyle>
            <a:lvl1pPr>
              <a:defRPr/>
            </a:lvl1pPr>
          </a:lstStyle>
          <a:p>
            <a:pPr>
              <a:defRPr/>
            </a:pPr>
            <a:endParaRPr lang="en-US"/>
          </a:p>
        </p:txBody>
      </p:sp>
      <p:sp>
        <p:nvSpPr>
          <p:cNvPr id="10" name="Rectangle 5">
            <a:extLst>
              <a:ext uri="{FF2B5EF4-FFF2-40B4-BE49-F238E27FC236}">
                <a16:creationId xmlns:a16="http://schemas.microsoft.com/office/drawing/2014/main" id="{C88DA8AE-38F7-DC4E-A18B-B4A87E2F6EC9}"/>
              </a:ext>
            </a:extLst>
          </p:cNvPr>
          <p:cNvSpPr>
            <a:spLocks noGrp="1" noChangeArrowheads="1"/>
          </p:cNvSpPr>
          <p:nvPr>
            <p:ph type="ftr" sz="quarter" idx="11"/>
          </p:nvPr>
        </p:nvSpPr>
        <p:spPr/>
        <p:txBody>
          <a:bodyPr/>
          <a:lstStyle>
            <a:lvl1pPr>
              <a:defRPr/>
            </a:lvl1pPr>
          </a:lstStyle>
          <a:p>
            <a:pPr>
              <a:defRPr/>
            </a:pPr>
            <a:endParaRPr lang="en-US"/>
          </a:p>
        </p:txBody>
      </p:sp>
      <p:pic>
        <p:nvPicPr>
          <p:cNvPr id="12" name="Picture 21">
            <a:extLst>
              <a:ext uri="{FF2B5EF4-FFF2-40B4-BE49-F238E27FC236}">
                <a16:creationId xmlns:a16="http://schemas.microsoft.com/office/drawing/2014/main" id="{EA24D98F-C85C-484E-808A-8DB9D2158C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2355959" cy="739771"/>
          </a:xfrm>
          <a:prstGeom prst="rect">
            <a:avLst/>
          </a:prstGeom>
        </p:spPr>
      </p:pic>
      <p:sp>
        <p:nvSpPr>
          <p:cNvPr id="13" name="TextBox 12">
            <a:extLst>
              <a:ext uri="{FF2B5EF4-FFF2-40B4-BE49-F238E27FC236}">
                <a16:creationId xmlns:a16="http://schemas.microsoft.com/office/drawing/2014/main" id="{0C80DCD9-E653-544C-AF5E-0FDE6A0F084A}"/>
              </a:ext>
            </a:extLst>
          </p:cNvPr>
          <p:cNvSpPr txBox="1"/>
          <p:nvPr userDrawn="1"/>
        </p:nvSpPr>
        <p:spPr>
          <a:xfrm>
            <a:off x="0" y="6553200"/>
            <a:ext cx="1981200" cy="338138"/>
          </a:xfrm>
          <a:prstGeom prst="rect">
            <a:avLst/>
          </a:prstGeom>
          <a:noFill/>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defRPr/>
            </a:pPr>
            <a:r>
              <a:rPr lang="en-US" altLang="en-US" sz="1600" i="1" dirty="0" err="1">
                <a:solidFill>
                  <a:srgbClr val="7F7F7F"/>
                </a:solidFill>
                <a:latin typeface="Bauhaus 93" pitchFamily="82" charset="77"/>
              </a:rPr>
              <a:t>medavis</a:t>
            </a:r>
            <a:r>
              <a:rPr lang="en-US" altLang="en-US" sz="1600" i="1" dirty="0">
                <a:solidFill>
                  <a:srgbClr val="7F7F7F"/>
                </a:solidFill>
                <a:latin typeface="Bauhaus 93" pitchFamily="82" charset="77"/>
              </a:rPr>
              <a:t> consulting</a:t>
            </a:r>
            <a:endParaRPr lang="en-US" altLang="en-US" sz="1600" dirty="0">
              <a:solidFill>
                <a:srgbClr val="7F7F7F"/>
              </a:solidFill>
              <a:latin typeface="Bauhaus 93" pitchFamily="82" charset="77"/>
            </a:endParaRPr>
          </a:p>
        </p:txBody>
      </p:sp>
      <p:pic>
        <p:nvPicPr>
          <p:cNvPr id="14" name="Picture 11">
            <a:extLst>
              <a:ext uri="{FF2B5EF4-FFF2-40B4-BE49-F238E27FC236}">
                <a16:creationId xmlns:a16="http://schemas.microsoft.com/office/drawing/2014/main" id="{86EDF682-9A9F-CE43-B3D1-EAB34B2F722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125" y="26988"/>
            <a:ext cx="135255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descr="IEEE_TAG_BLUE.png">
            <a:extLst>
              <a:ext uri="{FF2B5EF4-FFF2-40B4-BE49-F238E27FC236}">
                <a16:creationId xmlns:a16="http://schemas.microsoft.com/office/drawing/2014/main" id="{4BEB4B1F-F572-D041-B1EF-0432E6287E4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958138" y="26988"/>
            <a:ext cx="1049337"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6379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grpSp>
        <p:nvGrpSpPr>
          <p:cNvPr id="3" name="Group 14">
            <a:extLst>
              <a:ext uri="{FF2B5EF4-FFF2-40B4-BE49-F238E27FC236}">
                <a16:creationId xmlns:a16="http://schemas.microsoft.com/office/drawing/2014/main" id="{597EDFCB-651D-874B-8DA4-4B68AE4748E9}"/>
              </a:ext>
            </a:extLst>
          </p:cNvPr>
          <p:cNvGrpSpPr>
            <a:grpSpLocks/>
          </p:cNvGrpSpPr>
          <p:nvPr userDrawn="1"/>
        </p:nvGrpSpPr>
        <p:grpSpPr bwMode="auto">
          <a:xfrm>
            <a:off x="685800" y="838200"/>
            <a:ext cx="7848600" cy="261938"/>
            <a:chOff x="685800" y="838199"/>
            <a:chExt cx="7848600" cy="261282"/>
          </a:xfrm>
        </p:grpSpPr>
        <p:sp>
          <p:nvSpPr>
            <p:cNvPr id="4" name="Line 7">
              <a:extLst>
                <a:ext uri="{FF2B5EF4-FFF2-40B4-BE49-F238E27FC236}">
                  <a16:creationId xmlns:a16="http://schemas.microsoft.com/office/drawing/2014/main" id="{D8A769DA-2F30-3B48-9642-6B2E91BC657A}"/>
                </a:ext>
              </a:extLst>
            </p:cNvPr>
            <p:cNvSpPr>
              <a:spLocks noChangeShapeType="1"/>
            </p:cNvSpPr>
            <p:nvPr userDrawn="1"/>
          </p:nvSpPr>
          <p:spPr bwMode="auto">
            <a:xfrm>
              <a:off x="685800" y="936378"/>
              <a:ext cx="7848600" cy="0"/>
            </a:xfrm>
            <a:prstGeom prst="line">
              <a:avLst/>
            </a:prstGeom>
            <a:noFill/>
            <a:ln w="76200" cmpd="tri">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 name="Text Box 9">
              <a:extLst>
                <a:ext uri="{FF2B5EF4-FFF2-40B4-BE49-F238E27FC236}">
                  <a16:creationId xmlns:a16="http://schemas.microsoft.com/office/drawing/2014/main" id="{9A70BAE7-7126-754D-9D7A-87C5069800E5}"/>
                </a:ext>
              </a:extLst>
            </p:cNvPr>
            <p:cNvSpPr txBox="1">
              <a:spLocks noChangeArrowheads="1"/>
            </p:cNvSpPr>
            <p:nvPr userDrawn="1"/>
          </p:nvSpPr>
          <p:spPr bwMode="auto">
            <a:xfrm>
              <a:off x="6629400" y="838199"/>
              <a:ext cx="1744663" cy="261282"/>
            </a:xfrm>
            <a:prstGeom prst="rect">
              <a:avLst/>
            </a:prstGeom>
            <a:solidFill>
              <a:schemeClr val="bg1"/>
            </a:solidFill>
            <a:ln>
              <a:noFill/>
            </a:ln>
          </p:spPr>
          <p:txBody>
            <a:bodyPr wrap="non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defRPr/>
              </a:pPr>
              <a:r>
                <a:rPr lang="en-US" altLang="en-US" sz="1100">
                  <a:solidFill>
                    <a:schemeClr val="accent2"/>
                  </a:solidFill>
                  <a:latin typeface="Helvetica" charset="0"/>
                </a:rPr>
                <a:t>UWB Surveillance Radar</a:t>
              </a:r>
            </a:p>
          </p:txBody>
        </p:sp>
      </p:grpSp>
      <p:sp>
        <p:nvSpPr>
          <p:cNvPr id="7" name="Rectangle 6">
            <a:extLst>
              <a:ext uri="{FF2B5EF4-FFF2-40B4-BE49-F238E27FC236}">
                <a16:creationId xmlns:a16="http://schemas.microsoft.com/office/drawing/2014/main" id="{6D77F48B-FBD6-A142-BE51-2A183D13DB9A}"/>
              </a:ext>
            </a:extLst>
          </p:cNvPr>
          <p:cNvSpPr>
            <a:spLocks noChangeArrowheads="1"/>
          </p:cNvSpPr>
          <p:nvPr userDrawn="1"/>
        </p:nvSpPr>
        <p:spPr bwMode="auto">
          <a:xfrm>
            <a:off x="7696200" y="6591300"/>
            <a:ext cx="1447800" cy="261938"/>
          </a:xfrm>
          <a:prstGeom prst="rect">
            <a:avLst/>
          </a:prstGeom>
          <a:noFill/>
          <a:ln>
            <a:noFill/>
          </a:ln>
          <a:effectLst>
            <a:outerShdw blurRad="40000" dist="20000" dir="5400000" rotWithShape="0">
              <a:srgbClr val="808080">
                <a:alpha val="37999"/>
              </a:srgbClr>
            </a:outerShdw>
          </a:effec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defRPr/>
            </a:pPr>
            <a:r>
              <a:rPr lang="en-US" altLang="en-US" sz="1100" dirty="0">
                <a:solidFill>
                  <a:srgbClr val="0000FF"/>
                </a:solidFill>
                <a:latin typeface="Arial" panose="020B0604020202020204" pitchFamily="34" charset="0"/>
              </a:rPr>
              <a:t>MED230321 – p.</a:t>
            </a:r>
            <a:fld id="{C87154AF-37B3-DE44-9E51-FFC8EAE90969}" type="slidenum">
              <a:rPr lang="en-US" altLang="en-US" sz="1100" smtClean="0">
                <a:solidFill>
                  <a:srgbClr val="0000FF"/>
                </a:solidFill>
                <a:latin typeface="Arial" panose="020B0604020202020204" pitchFamily="34" charset="0"/>
              </a:rPr>
              <a:pPr>
                <a:defRPr/>
              </a:pPr>
              <a:t>‹#›</a:t>
            </a:fld>
            <a:endParaRPr lang="en-US" altLang="en-US" sz="1100" dirty="0">
              <a:solidFill>
                <a:srgbClr val="0000FF"/>
              </a:solidFill>
              <a:latin typeface="Arial" panose="020B0604020202020204" pitchFamily="34" charset="0"/>
            </a:endParaRPr>
          </a:p>
        </p:txBody>
      </p:sp>
      <p:sp>
        <p:nvSpPr>
          <p:cNvPr id="2" name="Title 1"/>
          <p:cNvSpPr>
            <a:spLocks noGrp="1"/>
          </p:cNvSpPr>
          <p:nvPr>
            <p:ph type="title"/>
          </p:nvPr>
        </p:nvSpPr>
        <p:spPr>
          <a:xfrm>
            <a:off x="1333500" y="199231"/>
            <a:ext cx="6553200" cy="609600"/>
          </a:xfrm>
        </p:spPr>
        <p:txBody>
          <a:bodyPr/>
          <a:lstStyle>
            <a:lvl1pPr>
              <a:defRPr b="0"/>
            </a:lvl1pPr>
          </a:lstStyle>
          <a:p>
            <a:r>
              <a:rPr lang="en-US"/>
              <a:t>Click to edit Master title style</a:t>
            </a:r>
          </a:p>
        </p:txBody>
      </p:sp>
      <p:sp>
        <p:nvSpPr>
          <p:cNvPr id="9" name="Rectangle 4">
            <a:extLst>
              <a:ext uri="{FF2B5EF4-FFF2-40B4-BE49-F238E27FC236}">
                <a16:creationId xmlns:a16="http://schemas.microsoft.com/office/drawing/2014/main" id="{AA0E9F78-1D06-1F49-9A0E-BD5E4BCEA0F3}"/>
              </a:ext>
            </a:extLst>
          </p:cNvPr>
          <p:cNvSpPr>
            <a:spLocks noGrp="1" noChangeArrowheads="1"/>
          </p:cNvSpPr>
          <p:nvPr>
            <p:ph type="dt" sz="half" idx="10"/>
          </p:nvPr>
        </p:nvSpPr>
        <p:spPr/>
        <p:txBody>
          <a:bodyPr/>
          <a:lstStyle>
            <a:lvl1pPr>
              <a:defRPr/>
            </a:lvl1pPr>
          </a:lstStyle>
          <a:p>
            <a:pPr>
              <a:defRPr/>
            </a:pPr>
            <a:endParaRPr lang="en-US"/>
          </a:p>
        </p:txBody>
      </p:sp>
      <p:sp>
        <p:nvSpPr>
          <p:cNvPr id="10" name="Rectangle 5">
            <a:extLst>
              <a:ext uri="{FF2B5EF4-FFF2-40B4-BE49-F238E27FC236}">
                <a16:creationId xmlns:a16="http://schemas.microsoft.com/office/drawing/2014/main" id="{032830B5-B0F6-1347-9193-7845C21CE375}"/>
              </a:ext>
            </a:extLst>
          </p:cNvPr>
          <p:cNvSpPr>
            <a:spLocks noGrp="1" noChangeArrowheads="1"/>
          </p:cNvSpPr>
          <p:nvPr>
            <p:ph type="ftr" sz="quarter" idx="11"/>
          </p:nvPr>
        </p:nvSpPr>
        <p:spPr/>
        <p:txBody>
          <a:bodyPr/>
          <a:lstStyle>
            <a:lvl1pPr>
              <a:defRPr/>
            </a:lvl1pPr>
          </a:lstStyle>
          <a:p>
            <a:pPr>
              <a:defRPr/>
            </a:pPr>
            <a:endParaRPr lang="en-US"/>
          </a:p>
        </p:txBody>
      </p:sp>
      <p:sp>
        <p:nvSpPr>
          <p:cNvPr id="11" name="TextBox 10">
            <a:extLst>
              <a:ext uri="{FF2B5EF4-FFF2-40B4-BE49-F238E27FC236}">
                <a16:creationId xmlns:a16="http://schemas.microsoft.com/office/drawing/2014/main" id="{7C2BAA33-0FB8-274A-86F7-CC01EC38FFFA}"/>
              </a:ext>
            </a:extLst>
          </p:cNvPr>
          <p:cNvSpPr txBox="1"/>
          <p:nvPr userDrawn="1"/>
        </p:nvSpPr>
        <p:spPr>
          <a:xfrm>
            <a:off x="0" y="6553200"/>
            <a:ext cx="1981200" cy="338138"/>
          </a:xfrm>
          <a:prstGeom prst="rect">
            <a:avLst/>
          </a:prstGeom>
          <a:noFill/>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defRPr/>
            </a:pPr>
            <a:r>
              <a:rPr lang="en-US" altLang="en-US" sz="1600" i="1" dirty="0" err="1">
                <a:solidFill>
                  <a:srgbClr val="7F7F7F"/>
                </a:solidFill>
                <a:latin typeface="Bauhaus 93" pitchFamily="82" charset="77"/>
              </a:rPr>
              <a:t>medavis</a:t>
            </a:r>
            <a:r>
              <a:rPr lang="en-US" altLang="en-US" sz="1600" i="1" dirty="0">
                <a:solidFill>
                  <a:srgbClr val="7F7F7F"/>
                </a:solidFill>
                <a:latin typeface="Bauhaus 93" pitchFamily="82" charset="77"/>
              </a:rPr>
              <a:t> consulting</a:t>
            </a:r>
            <a:endParaRPr lang="en-US" altLang="en-US" sz="1600" dirty="0">
              <a:solidFill>
                <a:srgbClr val="7F7F7F"/>
              </a:solidFill>
              <a:latin typeface="Bauhaus 93" pitchFamily="82" charset="77"/>
            </a:endParaRPr>
          </a:p>
        </p:txBody>
      </p:sp>
      <p:pic>
        <p:nvPicPr>
          <p:cNvPr id="12" name="Picture 11">
            <a:extLst>
              <a:ext uri="{FF2B5EF4-FFF2-40B4-BE49-F238E27FC236}">
                <a16:creationId xmlns:a16="http://schemas.microsoft.com/office/drawing/2014/main" id="{438311D2-CD3E-9142-979B-2516BEA0B58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125" y="26988"/>
            <a:ext cx="135255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descr="IEEE_TAG_BLUE.png">
            <a:extLst>
              <a:ext uri="{FF2B5EF4-FFF2-40B4-BE49-F238E27FC236}">
                <a16:creationId xmlns:a16="http://schemas.microsoft.com/office/drawing/2014/main" id="{0DF76941-6DFC-A84A-A51E-419547F8C2C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58138" y="26988"/>
            <a:ext cx="1049337"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9242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FE692DF-D56A-C244-A417-3D50CD8C786F}"/>
              </a:ext>
            </a:extLst>
          </p:cNvPr>
          <p:cNvSpPr>
            <a:spLocks noGrp="1" noChangeArrowheads="1"/>
          </p:cNvSpPr>
          <p:nvPr>
            <p:ph type="title"/>
          </p:nvPr>
        </p:nvSpPr>
        <p:spPr bwMode="auto">
          <a:xfrm>
            <a:off x="2364740" y="196850"/>
            <a:ext cx="60579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BAAEFAB-43F9-A141-9B2B-BB8B64BC939B}"/>
              </a:ext>
            </a:extLst>
          </p:cNvPr>
          <p:cNvSpPr>
            <a:spLocks noGrp="1" noChangeArrowheads="1"/>
          </p:cNvSpPr>
          <p:nvPr>
            <p:ph type="body" idx="1"/>
          </p:nvPr>
        </p:nvSpPr>
        <p:spPr bwMode="auto">
          <a:xfrm>
            <a:off x="685800" y="1371600"/>
            <a:ext cx="7772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Rectangle 4">
            <a:extLst>
              <a:ext uri="{FF2B5EF4-FFF2-40B4-BE49-F238E27FC236}">
                <a16:creationId xmlns:a16="http://schemas.microsoft.com/office/drawing/2014/main" id="{2461506E-FE38-8D48-B298-6044C2E7363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111" charset="0"/>
                <a:ea typeface="+mn-ea"/>
              </a:defRPr>
            </a:lvl1pPr>
          </a:lstStyle>
          <a:p>
            <a:pPr>
              <a:defRPr/>
            </a:pPr>
            <a:endParaRPr lang="en-US" dirty="0"/>
          </a:p>
        </p:txBody>
      </p:sp>
      <p:sp>
        <p:nvSpPr>
          <p:cNvPr id="1029" name="Rectangle 5">
            <a:extLst>
              <a:ext uri="{FF2B5EF4-FFF2-40B4-BE49-F238E27FC236}">
                <a16:creationId xmlns:a16="http://schemas.microsoft.com/office/drawing/2014/main" id="{955908AC-C868-C24E-A757-DD0A65504E7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111" charset="0"/>
                <a:ea typeface="+mn-ea"/>
              </a:defRPr>
            </a:lvl1pPr>
          </a:lstStyle>
          <a:p>
            <a:pPr>
              <a:defRPr/>
            </a:pPr>
            <a:endParaRPr lang="en-US" dirty="0"/>
          </a:p>
        </p:txBody>
      </p:sp>
      <p:grpSp>
        <p:nvGrpSpPr>
          <p:cNvPr id="1030" name="Group 14">
            <a:extLst>
              <a:ext uri="{FF2B5EF4-FFF2-40B4-BE49-F238E27FC236}">
                <a16:creationId xmlns:a16="http://schemas.microsoft.com/office/drawing/2014/main" id="{8A7100F6-CF71-8344-8BF8-BDE9105D6A36}"/>
              </a:ext>
            </a:extLst>
          </p:cNvPr>
          <p:cNvGrpSpPr>
            <a:grpSpLocks/>
          </p:cNvGrpSpPr>
          <p:nvPr userDrawn="1"/>
        </p:nvGrpSpPr>
        <p:grpSpPr bwMode="auto">
          <a:xfrm>
            <a:off x="685800" y="806450"/>
            <a:ext cx="7848600" cy="260350"/>
            <a:chOff x="685800" y="805861"/>
            <a:chExt cx="7848600" cy="261282"/>
          </a:xfrm>
        </p:grpSpPr>
        <p:sp>
          <p:nvSpPr>
            <p:cNvPr id="1035" name="Line 7">
              <a:extLst>
                <a:ext uri="{FF2B5EF4-FFF2-40B4-BE49-F238E27FC236}">
                  <a16:creationId xmlns:a16="http://schemas.microsoft.com/office/drawing/2014/main" id="{DCFBF535-3164-5048-85AA-1489FFFB55FA}"/>
                </a:ext>
              </a:extLst>
            </p:cNvPr>
            <p:cNvSpPr>
              <a:spLocks noChangeShapeType="1"/>
            </p:cNvSpPr>
            <p:nvPr userDrawn="1"/>
          </p:nvSpPr>
          <p:spPr bwMode="auto">
            <a:xfrm>
              <a:off x="685800" y="936502"/>
              <a:ext cx="7848600" cy="0"/>
            </a:xfrm>
            <a:prstGeom prst="line">
              <a:avLst/>
            </a:prstGeom>
            <a:noFill/>
            <a:ln w="76200" cmpd="tri">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0" name="Text Box 9">
              <a:extLst>
                <a:ext uri="{FF2B5EF4-FFF2-40B4-BE49-F238E27FC236}">
                  <a16:creationId xmlns:a16="http://schemas.microsoft.com/office/drawing/2014/main" id="{358ECC65-FF40-C04A-80EA-59C88BEA61ED}"/>
                </a:ext>
              </a:extLst>
            </p:cNvPr>
            <p:cNvSpPr txBox="1">
              <a:spLocks noChangeArrowheads="1"/>
            </p:cNvSpPr>
            <p:nvPr userDrawn="1"/>
          </p:nvSpPr>
          <p:spPr bwMode="auto">
            <a:xfrm>
              <a:off x="6662738" y="805861"/>
              <a:ext cx="1747837" cy="261282"/>
            </a:xfrm>
            <a:prstGeom prst="rect">
              <a:avLst/>
            </a:prstGeom>
            <a:solidFill>
              <a:schemeClr val="bg1"/>
            </a:solidFill>
            <a:ln w="9525">
              <a:noFill/>
              <a:miter lim="800000"/>
              <a:headEnd/>
              <a:tailEnd/>
            </a:ln>
            <a:effec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defRPr/>
              </a:pPr>
              <a:r>
                <a:rPr lang="en-US" altLang="en-US" sz="1100" dirty="0">
                  <a:solidFill>
                    <a:schemeClr val="accent2"/>
                  </a:solidFill>
                  <a:latin typeface="Helvetica" pitchFamily="2" charset="0"/>
                </a:rPr>
                <a:t>UWB Surveillance Radar</a:t>
              </a:r>
            </a:p>
          </p:txBody>
        </p:sp>
      </p:grpSp>
      <p:sp>
        <p:nvSpPr>
          <p:cNvPr id="11" name="Rectangle 10">
            <a:extLst>
              <a:ext uri="{FF2B5EF4-FFF2-40B4-BE49-F238E27FC236}">
                <a16:creationId xmlns:a16="http://schemas.microsoft.com/office/drawing/2014/main" id="{8377D640-7E23-B944-AB66-DD9B7B6C9E00}"/>
              </a:ext>
            </a:extLst>
          </p:cNvPr>
          <p:cNvSpPr>
            <a:spLocks noChangeArrowheads="1"/>
          </p:cNvSpPr>
          <p:nvPr userDrawn="1"/>
        </p:nvSpPr>
        <p:spPr bwMode="auto">
          <a:xfrm>
            <a:off x="7467600" y="6596063"/>
            <a:ext cx="1676400" cy="261610"/>
          </a:xfrm>
          <a:prstGeom prst="rect">
            <a:avLst/>
          </a:prstGeom>
          <a:noFill/>
          <a:ln>
            <a:noFill/>
          </a:ln>
          <a:effectLst>
            <a:outerShdw blurRad="40000" dist="20000" dir="5400000" rotWithShape="0">
              <a:srgbClr val="808080">
                <a:alpha val="37999"/>
              </a:srgbClr>
            </a:outerShdw>
          </a:effec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defRPr/>
            </a:pPr>
            <a:r>
              <a:rPr lang="en-US" altLang="en-US" sz="1100" dirty="0">
                <a:solidFill>
                  <a:srgbClr val="0000FF"/>
                </a:solidFill>
                <a:latin typeface="Arial" panose="020B0604020202020204" pitchFamily="34" charset="0"/>
                <a:cs typeface="Arial" panose="020B0604020202020204" pitchFamily="34" charset="0"/>
              </a:rPr>
              <a:t>MED2403528 – p.</a:t>
            </a:r>
            <a:fld id="{4D088748-1402-0040-970E-9E71189DFB87}" type="slidenum">
              <a:rPr lang="en-US" altLang="en-US" sz="1100" smtClean="0">
                <a:solidFill>
                  <a:srgbClr val="0000FF"/>
                </a:solidFill>
                <a:latin typeface="Arial" panose="020B0604020202020204" pitchFamily="34" charset="0"/>
                <a:cs typeface="Arial" panose="020B0604020202020204" pitchFamily="34" charset="0"/>
              </a:rPr>
              <a:pPr>
                <a:defRPr/>
              </a:pPr>
              <a:t>‹#›</a:t>
            </a:fld>
            <a:endParaRPr lang="en-US" altLang="en-US" sz="1100" dirty="0">
              <a:solidFill>
                <a:srgbClr val="0000FF"/>
              </a:solidFill>
              <a:latin typeface="Arial" panose="020B0604020202020204" pitchFamily="34" charset="0"/>
              <a:cs typeface="Arial" panose="020B0604020202020204" pitchFamily="34" charset="0"/>
            </a:endParaRPr>
          </a:p>
        </p:txBody>
      </p:sp>
      <p:pic>
        <p:nvPicPr>
          <p:cNvPr id="1034" name="Picture 7" descr="IEEE_TAG_BLUE.png">
            <a:extLst>
              <a:ext uri="{FF2B5EF4-FFF2-40B4-BE49-F238E27FC236}">
                <a16:creationId xmlns:a16="http://schemas.microsoft.com/office/drawing/2014/main" id="{570B2671-8DE9-DE4C-8B96-2EC5E5078415}"/>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0485" y="6270625"/>
            <a:ext cx="1049337"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1">
            <a:extLst>
              <a:ext uri="{FF2B5EF4-FFF2-40B4-BE49-F238E27FC236}">
                <a16:creationId xmlns:a16="http://schemas.microsoft.com/office/drawing/2014/main" id="{F8F61D2F-22C1-4543-B60C-CFDD1A591B4F}"/>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0" y="1909"/>
            <a:ext cx="2355959" cy="739771"/>
          </a:xfrm>
          <a:prstGeom prst="rect">
            <a:avLst/>
          </a:prstGeom>
        </p:spPr>
      </p:pic>
    </p:spTree>
  </p:cSld>
  <p:clrMap bg1="lt1" tx1="dk1" bg2="lt2" tx2="dk2" accent1="accent1" accent2="accent2" accent3="accent3" accent4="accent4" accent5="accent5" accent6="accent6" hlink="hlink" folHlink="folHlink"/>
  <p:sldLayoutIdLst>
    <p:sldLayoutId id="2147484409" r:id="rId1"/>
    <p:sldLayoutId id="2147484410" r:id="rId2"/>
    <p:sldLayoutId id="2147484411" r:id="rId3"/>
    <p:sldLayoutId id="2147484412" r:id="rId4"/>
    <p:sldLayoutId id="2147484413" r:id="rId5"/>
    <p:sldLayoutId id="2147484414" r:id="rId6"/>
    <p:sldLayoutId id="2147484415" r:id="rId7"/>
  </p:sldLayoutIdLst>
  <p:txStyles>
    <p:titleStyle>
      <a:lvl1pPr algn="ctr" rtl="0" eaLnBrk="0" fontAlgn="base" hangingPunct="0">
        <a:spcBef>
          <a:spcPct val="0"/>
        </a:spcBef>
        <a:spcAft>
          <a:spcPct val="0"/>
        </a:spcAft>
        <a:defRPr sz="2400" b="1">
          <a:solidFill>
            <a:schemeClr val="accent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2400" b="1">
          <a:solidFill>
            <a:schemeClr val="accent2"/>
          </a:solidFill>
          <a:latin typeface="Helvetica"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2400" b="1">
          <a:solidFill>
            <a:schemeClr val="accent2"/>
          </a:solidFill>
          <a:latin typeface="Helvetica"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2400" b="1">
          <a:solidFill>
            <a:schemeClr val="accent2"/>
          </a:solidFill>
          <a:latin typeface="Helvetica"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2400" b="1">
          <a:solidFill>
            <a:schemeClr val="accent2"/>
          </a:solidFill>
          <a:latin typeface="Helvetica" pitchFamily="-107" charset="0"/>
          <a:ea typeface="ＭＳ Ｐゴシック" pitchFamily="-107" charset="-128"/>
          <a:cs typeface="ＭＳ Ｐゴシック" pitchFamily="-107" charset="-128"/>
        </a:defRPr>
      </a:lvl5pPr>
      <a:lvl6pPr marL="457200" algn="ctr" rtl="0" fontAlgn="base">
        <a:spcBef>
          <a:spcPct val="0"/>
        </a:spcBef>
        <a:spcAft>
          <a:spcPct val="0"/>
        </a:spcAft>
        <a:defRPr sz="2400" b="1">
          <a:solidFill>
            <a:schemeClr val="accent2"/>
          </a:solidFill>
          <a:latin typeface="Helvetica" pitchFamily="-107" charset="0"/>
        </a:defRPr>
      </a:lvl6pPr>
      <a:lvl7pPr marL="914400" algn="ctr" rtl="0" fontAlgn="base">
        <a:spcBef>
          <a:spcPct val="0"/>
        </a:spcBef>
        <a:spcAft>
          <a:spcPct val="0"/>
        </a:spcAft>
        <a:defRPr sz="2400" b="1">
          <a:solidFill>
            <a:schemeClr val="accent2"/>
          </a:solidFill>
          <a:latin typeface="Helvetica" pitchFamily="-107" charset="0"/>
        </a:defRPr>
      </a:lvl7pPr>
      <a:lvl8pPr marL="1371600" algn="ctr" rtl="0" fontAlgn="base">
        <a:spcBef>
          <a:spcPct val="0"/>
        </a:spcBef>
        <a:spcAft>
          <a:spcPct val="0"/>
        </a:spcAft>
        <a:defRPr sz="2400" b="1">
          <a:solidFill>
            <a:schemeClr val="accent2"/>
          </a:solidFill>
          <a:latin typeface="Helvetica" pitchFamily="-107" charset="0"/>
        </a:defRPr>
      </a:lvl8pPr>
      <a:lvl9pPr marL="1828800" algn="ctr" rtl="0" fontAlgn="base">
        <a:spcBef>
          <a:spcPct val="0"/>
        </a:spcBef>
        <a:spcAft>
          <a:spcPct val="0"/>
        </a:spcAft>
        <a:defRPr sz="2400" b="1">
          <a:solidFill>
            <a:schemeClr val="accent2"/>
          </a:solidFill>
          <a:latin typeface="Helvetica" pitchFamily="-107" charset="0"/>
        </a:defRPr>
      </a:lvl9pPr>
    </p:titleStyle>
    <p:bodyStyle>
      <a:lvl1pPr marL="342900" indent="-342900" algn="l" rtl="0" eaLnBrk="0" fontAlgn="base" hangingPunct="0">
        <a:spcBef>
          <a:spcPct val="20000"/>
        </a:spcBef>
        <a:spcAft>
          <a:spcPct val="0"/>
        </a:spcAft>
        <a:buChar char="•"/>
        <a:defRPr sz="2000" b="1">
          <a:solidFill>
            <a:schemeClr val="accent2"/>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b="1">
          <a:solidFill>
            <a:schemeClr val="accent2"/>
          </a:solidFill>
          <a:latin typeface="+mn-lt"/>
          <a:ea typeface="ＭＳ Ｐゴシック" pitchFamily="-107" charset="-128"/>
        </a:defRPr>
      </a:lvl2pPr>
      <a:lvl3pPr marL="1143000" indent="-228600" algn="l" rtl="0" eaLnBrk="0" fontAlgn="base" hangingPunct="0">
        <a:spcBef>
          <a:spcPct val="20000"/>
        </a:spcBef>
        <a:spcAft>
          <a:spcPct val="0"/>
        </a:spcAft>
        <a:buChar char="•"/>
        <a:defRPr sz="1600" b="1">
          <a:solidFill>
            <a:schemeClr val="accent2"/>
          </a:solidFill>
          <a:latin typeface="+mn-lt"/>
          <a:ea typeface="ＭＳ Ｐゴシック" pitchFamily="-107" charset="-128"/>
        </a:defRPr>
      </a:lvl3pPr>
      <a:lvl4pPr marL="1600200" indent="-228600" algn="l" rtl="0" eaLnBrk="0" fontAlgn="base" hangingPunct="0">
        <a:spcBef>
          <a:spcPct val="20000"/>
        </a:spcBef>
        <a:spcAft>
          <a:spcPct val="0"/>
        </a:spcAft>
        <a:buChar char="–"/>
        <a:defRPr sz="1600" b="1">
          <a:solidFill>
            <a:schemeClr val="accent2"/>
          </a:solidFill>
          <a:latin typeface="+mn-lt"/>
          <a:ea typeface="ＭＳ Ｐゴシック" pitchFamily="-107" charset="-128"/>
        </a:defRPr>
      </a:lvl4pPr>
      <a:lvl5pPr marL="2057400" indent="-228600" algn="l" rtl="0" eaLnBrk="0" fontAlgn="base" hangingPunct="0">
        <a:spcBef>
          <a:spcPct val="20000"/>
        </a:spcBef>
        <a:spcAft>
          <a:spcPct val="0"/>
        </a:spcAft>
        <a:buChar char="»"/>
        <a:defRPr sz="1600" b="1">
          <a:solidFill>
            <a:schemeClr val="accent2"/>
          </a:solidFill>
          <a:latin typeface="+mn-lt"/>
          <a:ea typeface="ＭＳ Ｐゴシック" pitchFamily="-107" charset="-128"/>
        </a:defRPr>
      </a:lvl5pPr>
      <a:lvl6pPr marL="2514600" indent="-228600" algn="l" rtl="0" fontAlgn="base">
        <a:spcBef>
          <a:spcPct val="20000"/>
        </a:spcBef>
        <a:spcAft>
          <a:spcPct val="0"/>
        </a:spcAft>
        <a:buChar char="»"/>
        <a:defRPr sz="1600" b="1">
          <a:solidFill>
            <a:schemeClr val="accent2"/>
          </a:solidFill>
          <a:latin typeface="+mn-lt"/>
          <a:ea typeface="ＭＳ Ｐゴシック" pitchFamily="-107" charset="-128"/>
        </a:defRPr>
      </a:lvl6pPr>
      <a:lvl7pPr marL="2971800" indent="-228600" algn="l" rtl="0" fontAlgn="base">
        <a:spcBef>
          <a:spcPct val="20000"/>
        </a:spcBef>
        <a:spcAft>
          <a:spcPct val="0"/>
        </a:spcAft>
        <a:buChar char="»"/>
        <a:defRPr sz="1600" b="1">
          <a:solidFill>
            <a:schemeClr val="accent2"/>
          </a:solidFill>
          <a:latin typeface="+mn-lt"/>
          <a:ea typeface="ＭＳ Ｐゴシック" pitchFamily="-107" charset="-128"/>
        </a:defRPr>
      </a:lvl7pPr>
      <a:lvl8pPr marL="3429000" indent="-228600" algn="l" rtl="0" fontAlgn="base">
        <a:spcBef>
          <a:spcPct val="20000"/>
        </a:spcBef>
        <a:spcAft>
          <a:spcPct val="0"/>
        </a:spcAft>
        <a:buChar char="»"/>
        <a:defRPr sz="1600" b="1">
          <a:solidFill>
            <a:schemeClr val="accent2"/>
          </a:solidFill>
          <a:latin typeface="+mn-lt"/>
          <a:ea typeface="ＭＳ Ｐゴシック" pitchFamily="-107" charset="-128"/>
        </a:defRPr>
      </a:lvl8pPr>
      <a:lvl9pPr marL="3886200" indent="-228600" algn="l" rtl="0" fontAlgn="base">
        <a:spcBef>
          <a:spcPct val="20000"/>
        </a:spcBef>
        <a:spcAft>
          <a:spcPct val="0"/>
        </a:spcAft>
        <a:buChar char="»"/>
        <a:defRPr sz="1600" b="1">
          <a:solidFill>
            <a:schemeClr val="accent2"/>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tiff"/><Relationship Id="rId5" Type="http://schemas.openxmlformats.org/officeDocument/2006/relationships/image" Target="../media/image22.jpeg"/><Relationship Id="rId4" Type="http://schemas.openxmlformats.org/officeDocument/2006/relationships/image" Target="../media/image21.emf"/></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5.emf"/></Relationships>
</file>

<file path=ppt/slides/_rels/slide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7.emf"/></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emf"/><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10" Type="http://schemas.openxmlformats.org/officeDocument/2006/relationships/image" Target="../media/image36.png"/><Relationship Id="rId4" Type="http://schemas.openxmlformats.org/officeDocument/2006/relationships/image" Target="../media/image30.emf"/><Relationship Id="rId9"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8.emf"/></Relationships>
</file>

<file path=ppt/slides/_rels/slide16.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39.jpeg"/><Relationship Id="rId7" Type="http://schemas.openxmlformats.org/officeDocument/2006/relationships/image" Target="../media/image43.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 Id="rId9" Type="http://schemas.openxmlformats.org/officeDocument/2006/relationships/image" Target="../media/image45.emf"/></Relationships>
</file>

<file path=ppt/slides/_rels/slide17.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emf"/></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2" Type="http://schemas.openxmlformats.org/officeDocument/2006/relationships/hyperlink" Target="http://ieee-aess.org/"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6.emf"/></Relationships>
</file>

<file path=ppt/slides/_rels/slide22.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60.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9.emf"/><Relationship Id="rId5" Type="http://schemas.openxmlformats.org/officeDocument/2006/relationships/image" Target="../media/image58.png"/><Relationship Id="rId4" Type="http://schemas.openxmlformats.org/officeDocument/2006/relationships/oleObject" Target="file:///Users/user/Desktop/Desktop/Radar%202103%20Aus/RADAR_2013_MS-WORD_A4_template/medavis_Radar2013_v2.doc!OLE_LINK1"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64.emf"/><Relationship Id="rId3" Type="http://schemas.openxmlformats.org/officeDocument/2006/relationships/notesSlide" Target="../notesSlides/notesSlide21.xml"/><Relationship Id="rId7" Type="http://schemas.openxmlformats.org/officeDocument/2006/relationships/image" Target="../media/image63.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61.png"/><Relationship Id="rId5" Type="http://schemas.openxmlformats.org/officeDocument/2006/relationships/oleObject" Target="../embeddings/oleObject1.bin"/><Relationship Id="rId4" Type="http://schemas.openxmlformats.org/officeDocument/2006/relationships/image" Target="../media/image62.jpeg"/></Relationships>
</file>

<file path=ppt/slides/_rels/slide25.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6.emf"/></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1.emf"/><Relationship Id="rId5" Type="http://schemas.openxmlformats.org/officeDocument/2006/relationships/image" Target="../media/image70.emf"/><Relationship Id="rId4" Type="http://schemas.openxmlformats.org/officeDocument/2006/relationships/image" Target="../media/image69.emf"/></Relationships>
</file>

<file path=ppt/slides/_rels/slide28.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7.emf"/><Relationship Id="rId13" Type="http://schemas.openxmlformats.org/officeDocument/2006/relationships/image" Target="../media/image82.emf"/><Relationship Id="rId3" Type="http://schemas.openxmlformats.org/officeDocument/2006/relationships/notesSlide" Target="../notesSlides/notesSlide27.xml"/><Relationship Id="rId7" Type="http://schemas.openxmlformats.org/officeDocument/2006/relationships/image" Target="../media/image76.emf"/><Relationship Id="rId12" Type="http://schemas.openxmlformats.org/officeDocument/2006/relationships/image" Target="../media/image81.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3.bin"/><Relationship Id="rId11" Type="http://schemas.openxmlformats.org/officeDocument/2006/relationships/image" Target="../media/image80.emf"/><Relationship Id="rId5" Type="http://schemas.openxmlformats.org/officeDocument/2006/relationships/image" Target="../media/image75.emf"/><Relationship Id="rId10" Type="http://schemas.openxmlformats.org/officeDocument/2006/relationships/image" Target="../media/image79.emf"/><Relationship Id="rId4" Type="http://schemas.openxmlformats.org/officeDocument/2006/relationships/oleObject" Target="../embeddings/oleObject2.bin"/><Relationship Id="rId9" Type="http://schemas.openxmlformats.org/officeDocument/2006/relationships/image" Target="../media/image78.emf"/><Relationship Id="rId14" Type="http://schemas.openxmlformats.org/officeDocument/2006/relationships/image" Target="../media/image83.emf"/></Relationships>
</file>

<file path=ppt/slides/_rels/slide31.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5.emf"/></Relationships>
</file>

<file path=ppt/slides/_rels/slide32.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7.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35.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93.emf"/><Relationship Id="rId4" Type="http://schemas.openxmlformats.org/officeDocument/2006/relationships/image" Target="../media/image92.emf"/></Relationships>
</file>

<file path=ppt/slides/_rels/slide36.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95.e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3">
            <a:extLst>
              <a:ext uri="{FF2B5EF4-FFF2-40B4-BE49-F238E27FC236}">
                <a16:creationId xmlns:a16="http://schemas.microsoft.com/office/drawing/2014/main" id="{8CBF0136-5756-C145-BC45-DDA41878A360}"/>
              </a:ext>
            </a:extLst>
          </p:cNvPr>
          <p:cNvSpPr>
            <a:spLocks noGrp="1" noChangeArrowheads="1"/>
          </p:cNvSpPr>
          <p:nvPr>
            <p:ph type="ctrTitle"/>
          </p:nvPr>
        </p:nvSpPr>
        <p:spPr>
          <a:xfrm>
            <a:off x="1242786" y="1066800"/>
            <a:ext cx="7010400" cy="3048000"/>
          </a:xfrm>
        </p:spPr>
        <p:txBody>
          <a:bodyPr/>
          <a:lstStyle/>
          <a:p>
            <a:r>
              <a:rPr lang="en-US" altLang="en-US" dirty="0">
                <a:ea typeface="ＭＳ Ｐゴシック" panose="020B0600070205080204" pitchFamily="34" charset="-128"/>
              </a:rPr>
              <a:t>Ultra Wide Band Surveillance Radar</a:t>
            </a:r>
            <a:br>
              <a:rPr lang="en-US" altLang="en-US" dirty="0">
                <a:ea typeface="ＭＳ Ｐゴシック" panose="020B0600070205080204" pitchFamily="34" charset="-128"/>
              </a:rPr>
            </a:br>
            <a:br>
              <a:rPr lang="en-US" altLang="en-US" dirty="0">
                <a:ea typeface="ＭＳ Ｐゴシック" panose="020B0600070205080204" pitchFamily="34" charset="-128"/>
              </a:rPr>
            </a:br>
            <a:r>
              <a:rPr lang="en-US" altLang="en-US" sz="2000" dirty="0">
                <a:ea typeface="ＭＳ Ｐゴシック" panose="020B0600070205080204" pitchFamily="34" charset="-128"/>
              </a:rPr>
              <a:t>AESS Distinguished Lecture Series</a:t>
            </a:r>
            <a:br>
              <a:rPr lang="en-US" altLang="en-US" sz="2000" dirty="0">
                <a:ea typeface="ＭＳ Ｐゴシック" panose="020B0600070205080204" pitchFamily="34" charset="-128"/>
              </a:rPr>
            </a:br>
            <a:br>
              <a:rPr lang="en-US" altLang="en-US" sz="2000" dirty="0">
                <a:ea typeface="ＭＳ Ｐゴシック" panose="020B0600070205080204" pitchFamily="34" charset="-128"/>
              </a:rPr>
            </a:br>
            <a:br>
              <a:rPr lang="en-US" altLang="en-US" sz="2000" dirty="0">
                <a:ea typeface="ＭＳ Ｐゴシック" panose="020B0600070205080204" pitchFamily="34" charset="-128"/>
              </a:rPr>
            </a:br>
            <a:r>
              <a:rPr lang="en-US" altLang="en-US" sz="2000" dirty="0">
                <a:ea typeface="ＭＳ Ｐゴシック" panose="020B0600070205080204" pitchFamily="34" charset="-128"/>
              </a:rPr>
              <a:t>28 May 2024</a:t>
            </a:r>
          </a:p>
        </p:txBody>
      </p:sp>
      <p:sp>
        <p:nvSpPr>
          <p:cNvPr id="9218" name="Subtitle 4">
            <a:extLst>
              <a:ext uri="{FF2B5EF4-FFF2-40B4-BE49-F238E27FC236}">
                <a16:creationId xmlns:a16="http://schemas.microsoft.com/office/drawing/2014/main" id="{65A6D6CE-E80D-CF4D-BC58-4898BEC1523C}"/>
              </a:ext>
            </a:extLst>
          </p:cNvPr>
          <p:cNvSpPr>
            <a:spLocks noGrp="1" noChangeArrowheads="1"/>
          </p:cNvSpPr>
          <p:nvPr>
            <p:ph type="subTitle" idx="1"/>
          </p:nvPr>
        </p:nvSpPr>
        <p:spPr>
          <a:xfrm>
            <a:off x="1371600" y="4267200"/>
            <a:ext cx="6400800" cy="1981200"/>
          </a:xfrm>
        </p:spPr>
        <p:txBody>
          <a:bodyPr/>
          <a:lstStyle/>
          <a:p>
            <a:r>
              <a:rPr lang="en-US" altLang="en-US" dirty="0">
                <a:ea typeface="ＭＳ Ｐゴシック" panose="020B0600070205080204" pitchFamily="34" charset="-128"/>
              </a:rPr>
              <a:t>Dr. Mark E Davis</a:t>
            </a:r>
          </a:p>
          <a:p>
            <a:r>
              <a:rPr lang="en-US" altLang="en-US" dirty="0">
                <a:ea typeface="ＭＳ Ｐゴシック" panose="020B0600070205080204" pitchFamily="34" charset="-128"/>
              </a:rPr>
              <a:t>IEEE Life Fellow</a:t>
            </a:r>
          </a:p>
          <a:p>
            <a:r>
              <a:rPr lang="en-US" altLang="en-US" dirty="0">
                <a:ea typeface="ＭＳ Ｐゴシック" panose="020B0600070205080204" pitchFamily="34" charset="-128"/>
              </a:rPr>
              <a:t>AESS Past-President (2024-2025)</a:t>
            </a:r>
          </a:p>
          <a:p>
            <a:r>
              <a:rPr lang="en-US" altLang="en-US" dirty="0" err="1">
                <a:ea typeface="ＭＳ Ｐゴシック" panose="020B0600070205080204" pitchFamily="34" charset="-128"/>
              </a:rPr>
              <a:t>medavis@ieee.org</a:t>
            </a:r>
            <a:endParaRPr lang="en-US" altLang="en-US" dirty="0">
              <a:ea typeface="ＭＳ Ｐゴシック" panose="020B0600070205080204" pitchFamily="34" charset="-128"/>
            </a:endParaRPr>
          </a:p>
          <a:p>
            <a:r>
              <a:rPr lang="en-US" altLang="en-US" dirty="0">
                <a:ea typeface="ＭＳ Ｐゴシック" panose="020B0600070205080204" pitchFamily="34" charset="-128"/>
              </a:rPr>
              <a:t>Clinton NY USA</a:t>
            </a:r>
          </a:p>
        </p:txBody>
      </p:sp>
      <p:sp>
        <p:nvSpPr>
          <p:cNvPr id="2" name="TextBox 1">
            <a:extLst>
              <a:ext uri="{FF2B5EF4-FFF2-40B4-BE49-F238E27FC236}">
                <a16:creationId xmlns:a16="http://schemas.microsoft.com/office/drawing/2014/main" id="{B33EA17B-9A7B-264C-AF27-072CEBCE9135}"/>
              </a:ext>
            </a:extLst>
          </p:cNvPr>
          <p:cNvSpPr txBox="1"/>
          <p:nvPr/>
        </p:nvSpPr>
        <p:spPr>
          <a:xfrm>
            <a:off x="1409700" y="6248400"/>
            <a:ext cx="6858000" cy="307975"/>
          </a:xfrm>
          <a:prstGeom prst="rect">
            <a:avLst/>
          </a:prstGeom>
          <a:noFill/>
        </p:spPr>
        <p:txBody>
          <a:bodyPr>
            <a:spAutoFit/>
          </a:bodyPr>
          <a:lstStyle/>
          <a:p>
            <a:pPr>
              <a:defRPr/>
            </a:pPr>
            <a:r>
              <a:rPr lang="en-US" sz="1400">
                <a:latin typeface="+mn-lt"/>
              </a:rPr>
              <a:t>Approved for Public Release, Distribution Unlimited DISTAR Case 31857 11/4/19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97C01280-CCF9-9946-8179-7C38313C7F27}"/>
              </a:ext>
            </a:extLst>
          </p:cNvPr>
          <p:cNvSpPr>
            <a:spLocks noGrp="1" noChangeArrowheads="1"/>
          </p:cNvSpPr>
          <p:nvPr>
            <p:ph type="title"/>
          </p:nvPr>
        </p:nvSpPr>
        <p:spPr>
          <a:xfrm>
            <a:off x="1676400" y="250442"/>
            <a:ext cx="6057900" cy="644525"/>
          </a:xfrm>
        </p:spPr>
        <p:txBody>
          <a:bodyPr/>
          <a:lstStyle/>
          <a:p>
            <a:r>
              <a:rPr lang="en-US" altLang="en-US" b="0" dirty="0">
                <a:ea typeface="ＭＳ Ｐゴシック" panose="020B0600070205080204" pitchFamily="34" charset="-128"/>
              </a:rPr>
              <a:t>Comparison of UWB Surveillance Imagery</a:t>
            </a:r>
          </a:p>
        </p:txBody>
      </p:sp>
      <p:sp>
        <p:nvSpPr>
          <p:cNvPr id="15362" name="Rectangle 4">
            <a:extLst>
              <a:ext uri="{FF2B5EF4-FFF2-40B4-BE49-F238E27FC236}">
                <a16:creationId xmlns:a16="http://schemas.microsoft.com/office/drawing/2014/main" id="{54B8D063-6A5D-844F-B4F9-D6591F2C99A8}"/>
              </a:ext>
            </a:extLst>
          </p:cNvPr>
          <p:cNvSpPr>
            <a:spLocks noChangeArrowheads="1"/>
          </p:cNvSpPr>
          <p:nvPr/>
        </p:nvSpPr>
        <p:spPr bwMode="auto">
          <a:xfrm>
            <a:off x="2390775" y="1599407"/>
            <a:ext cx="15414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800" dirty="0">
                <a:solidFill>
                  <a:schemeClr val="tx1"/>
                </a:solidFill>
                <a:latin typeface="Arial" panose="020B0604020202020204" pitchFamily="34" charset="0"/>
              </a:rPr>
              <a:t>X-Band SAR</a:t>
            </a:r>
          </a:p>
        </p:txBody>
      </p:sp>
      <p:sp>
        <p:nvSpPr>
          <p:cNvPr id="15363" name="Rectangle 6">
            <a:extLst>
              <a:ext uri="{FF2B5EF4-FFF2-40B4-BE49-F238E27FC236}">
                <a16:creationId xmlns:a16="http://schemas.microsoft.com/office/drawing/2014/main" id="{B7B440D0-1738-FB44-B9EC-DA86AD2A12E8}"/>
              </a:ext>
            </a:extLst>
          </p:cNvPr>
          <p:cNvSpPr>
            <a:spLocks noChangeArrowheads="1"/>
          </p:cNvSpPr>
          <p:nvPr/>
        </p:nvSpPr>
        <p:spPr bwMode="auto">
          <a:xfrm>
            <a:off x="228600" y="1066800"/>
            <a:ext cx="21621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800">
                <a:solidFill>
                  <a:schemeClr val="tx1"/>
                </a:solidFill>
                <a:latin typeface="Arial" panose="020B0604020202020204" pitchFamily="34" charset="0"/>
              </a:rPr>
              <a:t>Aerial Photograph</a:t>
            </a:r>
          </a:p>
        </p:txBody>
      </p:sp>
      <p:sp>
        <p:nvSpPr>
          <p:cNvPr id="15364" name="Rectangle 9">
            <a:extLst>
              <a:ext uri="{FF2B5EF4-FFF2-40B4-BE49-F238E27FC236}">
                <a16:creationId xmlns:a16="http://schemas.microsoft.com/office/drawing/2014/main" id="{B1D398B8-0C70-BA46-86B5-2076FB99B663}"/>
              </a:ext>
            </a:extLst>
          </p:cNvPr>
          <p:cNvSpPr>
            <a:spLocks noChangeArrowheads="1"/>
          </p:cNvSpPr>
          <p:nvPr/>
        </p:nvSpPr>
        <p:spPr bwMode="auto">
          <a:xfrm>
            <a:off x="6935788" y="2667000"/>
            <a:ext cx="1874837"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800">
                <a:solidFill>
                  <a:schemeClr val="tx1"/>
                </a:solidFill>
                <a:latin typeface="Arial" panose="020B0604020202020204" pitchFamily="34" charset="0"/>
              </a:rPr>
              <a:t>CARABAS VHF</a:t>
            </a:r>
          </a:p>
          <a:p>
            <a:pPr>
              <a:spcBef>
                <a:spcPct val="0"/>
              </a:spcBef>
              <a:buFontTx/>
              <a:buNone/>
            </a:pPr>
            <a:r>
              <a:rPr lang="en-US" altLang="en-US" sz="1800">
                <a:solidFill>
                  <a:schemeClr val="tx1"/>
                </a:solidFill>
                <a:latin typeface="Arial" panose="020B0604020202020204" pitchFamily="34" charset="0"/>
              </a:rPr>
              <a:t>HH polarization</a:t>
            </a:r>
          </a:p>
          <a:p>
            <a:pPr>
              <a:spcBef>
                <a:spcPct val="0"/>
              </a:spcBef>
              <a:buFontTx/>
              <a:buNone/>
            </a:pPr>
            <a:endParaRPr lang="en-US" altLang="en-US" sz="1800">
              <a:solidFill>
                <a:schemeClr val="tx1"/>
              </a:solidFill>
              <a:latin typeface="Arial" panose="020B0604020202020204" pitchFamily="34" charset="0"/>
            </a:endParaRPr>
          </a:p>
        </p:txBody>
      </p:sp>
      <p:pic>
        <p:nvPicPr>
          <p:cNvPr id="15366" name="Picture 1">
            <a:extLst>
              <a:ext uri="{FF2B5EF4-FFF2-40B4-BE49-F238E27FC236}">
                <a16:creationId xmlns:a16="http://schemas.microsoft.com/office/drawing/2014/main" id="{314F98FD-44AD-F94B-9BD6-8766AFF930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1570038"/>
            <a:ext cx="21209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2">
            <a:extLst>
              <a:ext uri="{FF2B5EF4-FFF2-40B4-BE49-F238E27FC236}">
                <a16:creationId xmlns:a16="http://schemas.microsoft.com/office/drawing/2014/main" id="{5A00BA4D-E1CA-9B48-8D37-DD1E3DD317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6600" y="1995488"/>
            <a:ext cx="2476500"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3">
            <a:extLst>
              <a:ext uri="{FF2B5EF4-FFF2-40B4-BE49-F238E27FC236}">
                <a16:creationId xmlns:a16="http://schemas.microsoft.com/office/drawing/2014/main" id="{2D6F5B8D-25A6-2643-8548-666D7C0E46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9263" y="2530475"/>
            <a:ext cx="25019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4">
            <a:extLst>
              <a:ext uri="{FF2B5EF4-FFF2-40B4-BE49-F238E27FC236}">
                <a16:creationId xmlns:a16="http://schemas.microsoft.com/office/drawing/2014/main" id="{ABFE09FA-6159-E54D-ADD9-E919812111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6400" y="3282950"/>
            <a:ext cx="2489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Rectangle 5">
            <a:extLst>
              <a:ext uri="{FF2B5EF4-FFF2-40B4-BE49-F238E27FC236}">
                <a16:creationId xmlns:a16="http://schemas.microsoft.com/office/drawing/2014/main" id="{D5B23203-B81C-6B44-97B6-55FFDCDD988C}"/>
              </a:ext>
            </a:extLst>
          </p:cNvPr>
          <p:cNvSpPr>
            <a:spLocks noChangeArrowheads="1"/>
          </p:cNvSpPr>
          <p:nvPr/>
        </p:nvSpPr>
        <p:spPr bwMode="auto">
          <a:xfrm>
            <a:off x="4572000" y="1905000"/>
            <a:ext cx="1874838"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lgn="ctr">
              <a:spcBef>
                <a:spcPct val="0"/>
              </a:spcBef>
              <a:buFontTx/>
              <a:buNone/>
            </a:pPr>
            <a:r>
              <a:rPr lang="en-US" altLang="en-US" sz="1800">
                <a:solidFill>
                  <a:schemeClr val="tx1"/>
                </a:solidFill>
                <a:latin typeface="Arial" panose="020B0604020202020204" pitchFamily="34" charset="0"/>
              </a:rPr>
              <a:t>P-3 UWB UHF</a:t>
            </a:r>
          </a:p>
          <a:p>
            <a:pPr algn="ctr">
              <a:spcBef>
                <a:spcPct val="0"/>
              </a:spcBef>
              <a:buFontTx/>
              <a:buNone/>
            </a:pPr>
            <a:r>
              <a:rPr lang="en-US" altLang="en-US" sz="1800">
                <a:solidFill>
                  <a:schemeClr val="tx1"/>
                </a:solidFill>
                <a:latin typeface="Arial" panose="020B0604020202020204" pitchFamily="34" charset="0"/>
              </a:rPr>
              <a:t>HH polarization</a:t>
            </a:r>
          </a:p>
        </p:txBody>
      </p:sp>
      <p:sp>
        <p:nvSpPr>
          <p:cNvPr id="15371" name="Text Box 4">
            <a:extLst>
              <a:ext uri="{FF2B5EF4-FFF2-40B4-BE49-F238E27FC236}">
                <a16:creationId xmlns:a16="http://schemas.microsoft.com/office/drawing/2014/main" id="{51B0D73C-F992-BB40-9DEB-D23D2EFEDB62}"/>
              </a:ext>
            </a:extLst>
          </p:cNvPr>
          <p:cNvSpPr txBox="1">
            <a:spLocks noChangeArrowheads="1"/>
          </p:cNvSpPr>
          <p:nvPr/>
        </p:nvSpPr>
        <p:spPr bwMode="auto">
          <a:xfrm>
            <a:off x="0" y="6409540"/>
            <a:ext cx="701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200" b="0">
                <a:latin typeface="Times" pitchFamily="2" charset="0"/>
              </a:rPr>
              <a:t>[davi11]</a:t>
            </a:r>
          </a:p>
        </p:txBody>
      </p:sp>
      <p:sp>
        <p:nvSpPr>
          <p:cNvPr id="7" name="TextBox 6">
            <a:extLst>
              <a:ext uri="{FF2B5EF4-FFF2-40B4-BE49-F238E27FC236}">
                <a16:creationId xmlns:a16="http://schemas.microsoft.com/office/drawing/2014/main" id="{E907F534-B1F1-B140-ABD6-F57AECF87DE0}"/>
              </a:ext>
            </a:extLst>
          </p:cNvPr>
          <p:cNvSpPr txBox="1"/>
          <p:nvPr/>
        </p:nvSpPr>
        <p:spPr>
          <a:xfrm>
            <a:off x="993454" y="5848940"/>
            <a:ext cx="5791200" cy="646112"/>
          </a:xfrm>
          <a:prstGeom prst="rect">
            <a:avLst/>
          </a:prstGeom>
          <a:solidFill>
            <a:srgbClr val="FFFF00">
              <a:alpha val="54000"/>
            </a:srgbClr>
          </a:solidFill>
          <a:ln>
            <a:solidFill>
              <a:schemeClr val="accent6"/>
            </a:solidFill>
          </a:ln>
        </p:spPr>
        <p:txBody>
          <a:bodyPr>
            <a:spAutoFit/>
          </a:bodyPr>
          <a:lstStyle/>
          <a:p>
            <a:pPr algn="ctr">
              <a:defRPr/>
            </a:pPr>
            <a:r>
              <a:rPr lang="en-US" sz="1800" dirty="0">
                <a:solidFill>
                  <a:srgbClr val="2D2D8A"/>
                </a:solidFill>
                <a:latin typeface="Helvetica" pitchFamily="-112" charset="0"/>
                <a:ea typeface="Helvetica" pitchFamily="-112" charset="0"/>
                <a:cs typeface="Helvetica" pitchFamily="-112" charset="0"/>
              </a:rPr>
              <a:t>The Critical Tradeoff Is Between Resolution And </a:t>
            </a:r>
            <a:br>
              <a:rPr lang="en-US" sz="1800" dirty="0">
                <a:solidFill>
                  <a:srgbClr val="2D2D8A"/>
                </a:solidFill>
                <a:latin typeface="Helvetica" pitchFamily="-112" charset="0"/>
                <a:ea typeface="Helvetica" pitchFamily="-112" charset="0"/>
                <a:cs typeface="Helvetica" pitchFamily="-112" charset="0"/>
              </a:rPr>
            </a:br>
            <a:r>
              <a:rPr lang="en-US" sz="1800" dirty="0">
                <a:solidFill>
                  <a:srgbClr val="2D2D8A"/>
                </a:solidFill>
                <a:latin typeface="Helvetica" pitchFamily="-112" charset="0"/>
                <a:ea typeface="Helvetica" pitchFamily="-112" charset="0"/>
                <a:cs typeface="Helvetica" pitchFamily="-112" charset="0"/>
              </a:rPr>
              <a:t>Ability To Detect Targets In Dense Clutter</a:t>
            </a:r>
          </a:p>
        </p:txBody>
      </p:sp>
    </p:spTree>
    <p:extLst>
      <p:ext uri="{BB962C8B-B14F-4D97-AF65-F5344CB8AC3E}">
        <p14:creationId xmlns:p14="http://schemas.microsoft.com/office/powerpoint/2010/main" val="1087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2042460F-6C0A-D74F-8E27-3A06D914C662}"/>
              </a:ext>
            </a:extLst>
          </p:cNvPr>
          <p:cNvSpPr>
            <a:spLocks noGrp="1" noChangeArrowheads="1"/>
          </p:cNvSpPr>
          <p:nvPr>
            <p:ph type="title"/>
          </p:nvPr>
        </p:nvSpPr>
        <p:spPr>
          <a:xfrm>
            <a:off x="1542916" y="263526"/>
            <a:ext cx="6029325" cy="609600"/>
          </a:xfrm>
        </p:spPr>
        <p:txBody>
          <a:bodyPr/>
          <a:lstStyle/>
          <a:p>
            <a:r>
              <a:rPr lang="en-US" altLang="en-US" b="0" dirty="0">
                <a:ea typeface="ＭＳ Ｐゴシック" panose="020B0600070205080204" pitchFamily="34" charset="-128"/>
              </a:rPr>
              <a:t>Phased Array Architectures</a:t>
            </a:r>
          </a:p>
        </p:txBody>
      </p:sp>
      <p:pic>
        <p:nvPicPr>
          <p:cNvPr id="37890" name="Picture 230">
            <a:extLst>
              <a:ext uri="{FF2B5EF4-FFF2-40B4-BE49-F238E27FC236}">
                <a16:creationId xmlns:a16="http://schemas.microsoft.com/office/drawing/2014/main" id="{2C7195AB-6E2C-464D-B0B4-86260A769F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0763" y="2005013"/>
            <a:ext cx="2328862" cy="217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ight Brace 231">
            <a:extLst>
              <a:ext uri="{FF2B5EF4-FFF2-40B4-BE49-F238E27FC236}">
                <a16:creationId xmlns:a16="http://schemas.microsoft.com/office/drawing/2014/main" id="{5BB7DA91-CDEE-794B-832E-2A1EA482BD55}"/>
              </a:ext>
            </a:extLst>
          </p:cNvPr>
          <p:cNvSpPr>
            <a:spLocks/>
          </p:cNvSpPr>
          <p:nvPr/>
        </p:nvSpPr>
        <p:spPr bwMode="auto">
          <a:xfrm rot="-5400000">
            <a:off x="5402263" y="1598613"/>
            <a:ext cx="177800" cy="635000"/>
          </a:xfrm>
          <a:prstGeom prst="rightBrace">
            <a:avLst>
              <a:gd name="adj1" fmla="val 8350"/>
              <a:gd name="adj2" fmla="val 50000"/>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endParaRPr lang="en-US" altLang="en-US" sz="2400" b="0">
              <a:solidFill>
                <a:schemeClr val="tx1"/>
              </a:solidFill>
              <a:latin typeface="Times" pitchFamily="2" charset="0"/>
            </a:endParaRPr>
          </a:p>
        </p:txBody>
      </p:sp>
      <p:sp>
        <p:nvSpPr>
          <p:cNvPr id="233" name="TextBox 232">
            <a:extLst>
              <a:ext uri="{FF2B5EF4-FFF2-40B4-BE49-F238E27FC236}">
                <a16:creationId xmlns:a16="http://schemas.microsoft.com/office/drawing/2014/main" id="{FF0B6486-47B6-2D46-8505-CEB44BB86053}"/>
              </a:ext>
            </a:extLst>
          </p:cNvPr>
          <p:cNvSpPr txBox="1"/>
          <p:nvPr/>
        </p:nvSpPr>
        <p:spPr>
          <a:xfrm>
            <a:off x="5214938" y="1592263"/>
            <a:ext cx="508000" cy="276225"/>
          </a:xfrm>
          <a:prstGeom prst="rect">
            <a:avLst/>
          </a:prstGeom>
          <a:noFill/>
        </p:spPr>
        <p:txBody>
          <a:bodyPr wrap="none">
            <a:spAutoFit/>
          </a:bodyPr>
          <a:lstStyle/>
          <a:p>
            <a:pPr>
              <a:defRPr/>
            </a:pPr>
            <a:r>
              <a:rPr lang="en-US" sz="1200">
                <a:latin typeface="+mn-lt"/>
              </a:rPr>
              <a:t>Loss</a:t>
            </a:r>
          </a:p>
        </p:txBody>
      </p:sp>
      <p:sp>
        <p:nvSpPr>
          <p:cNvPr id="235" name="TextBox 234">
            <a:extLst>
              <a:ext uri="{FF2B5EF4-FFF2-40B4-BE49-F238E27FC236}">
                <a16:creationId xmlns:a16="http://schemas.microsoft.com/office/drawing/2014/main" id="{09E98D9D-D846-DD41-A191-238919F656B3}"/>
              </a:ext>
            </a:extLst>
          </p:cNvPr>
          <p:cNvSpPr txBox="1"/>
          <p:nvPr/>
        </p:nvSpPr>
        <p:spPr>
          <a:xfrm>
            <a:off x="1335088" y="4332288"/>
            <a:ext cx="1752600" cy="401637"/>
          </a:xfrm>
          <a:prstGeom prst="rect">
            <a:avLst/>
          </a:prstGeom>
          <a:noFill/>
        </p:spPr>
        <p:txBody>
          <a:bodyPr wrap="none">
            <a:spAutoFit/>
          </a:bodyPr>
          <a:lstStyle/>
          <a:p>
            <a:pPr>
              <a:defRPr/>
            </a:pPr>
            <a:r>
              <a:rPr lang="en-US" sz="2000" u="sng">
                <a:latin typeface="+mn-lt"/>
              </a:rPr>
              <a:t>Passive Array</a:t>
            </a:r>
          </a:p>
        </p:txBody>
      </p:sp>
      <p:sp>
        <p:nvSpPr>
          <p:cNvPr id="236" name="TextBox 235">
            <a:extLst>
              <a:ext uri="{FF2B5EF4-FFF2-40B4-BE49-F238E27FC236}">
                <a16:creationId xmlns:a16="http://schemas.microsoft.com/office/drawing/2014/main" id="{364DE8B4-F31C-7D4C-B4A4-A9873DDD6DB6}"/>
              </a:ext>
            </a:extLst>
          </p:cNvPr>
          <p:cNvSpPr txBox="1"/>
          <p:nvPr/>
        </p:nvSpPr>
        <p:spPr>
          <a:xfrm>
            <a:off x="5970588" y="4332288"/>
            <a:ext cx="1552575" cy="401637"/>
          </a:xfrm>
          <a:prstGeom prst="rect">
            <a:avLst/>
          </a:prstGeom>
          <a:noFill/>
        </p:spPr>
        <p:txBody>
          <a:bodyPr wrap="none">
            <a:spAutoFit/>
          </a:bodyPr>
          <a:lstStyle/>
          <a:p>
            <a:pPr>
              <a:defRPr/>
            </a:pPr>
            <a:r>
              <a:rPr lang="en-US" sz="2000" u="sng">
                <a:latin typeface="+mn-lt"/>
              </a:rPr>
              <a:t>Active Array</a:t>
            </a:r>
          </a:p>
        </p:txBody>
      </p:sp>
      <p:sp>
        <p:nvSpPr>
          <p:cNvPr id="310" name="TextBox 309">
            <a:extLst>
              <a:ext uri="{FF2B5EF4-FFF2-40B4-BE49-F238E27FC236}">
                <a16:creationId xmlns:a16="http://schemas.microsoft.com/office/drawing/2014/main" id="{31481C26-C0B0-FC47-8FF7-461A3BCFFE3F}"/>
              </a:ext>
            </a:extLst>
          </p:cNvPr>
          <p:cNvSpPr txBox="1"/>
          <p:nvPr/>
        </p:nvSpPr>
        <p:spPr>
          <a:xfrm>
            <a:off x="495300" y="4732338"/>
            <a:ext cx="4046538" cy="1323975"/>
          </a:xfrm>
          <a:prstGeom prst="rect">
            <a:avLst/>
          </a:prstGeom>
          <a:noFill/>
        </p:spPr>
        <p:txBody>
          <a:bodyPr wrap="none">
            <a:spAutoFit/>
          </a:bodyPr>
          <a:lstStyle/>
          <a:p>
            <a:pPr>
              <a:defRPr/>
            </a:pPr>
            <a:r>
              <a:rPr lang="en-US" sz="1600">
                <a:latin typeface="+mn-lt"/>
              </a:rPr>
              <a:t>+  High Efficiency UWB Transmitter (Tube)</a:t>
            </a:r>
          </a:p>
          <a:p>
            <a:pPr>
              <a:defRPr/>
            </a:pPr>
            <a:r>
              <a:rPr lang="en-US" sz="1600">
                <a:latin typeface="+mn-lt"/>
              </a:rPr>
              <a:t>+  Reciprocal Tx and Rx Signal Paths</a:t>
            </a:r>
          </a:p>
          <a:p>
            <a:pPr>
              <a:defRPr/>
            </a:pPr>
            <a:r>
              <a:rPr lang="en-US" sz="1600">
                <a:latin typeface="+mn-lt"/>
              </a:rPr>
              <a:t>-   High Loss After Tx, and Before Rx NF</a:t>
            </a:r>
          </a:p>
          <a:p>
            <a:pPr>
              <a:defRPr/>
            </a:pPr>
            <a:r>
              <a:rPr lang="en-US" sz="1600">
                <a:latin typeface="+mn-lt"/>
              </a:rPr>
              <a:t>-   Tx Taper Through Feed Structure</a:t>
            </a:r>
          </a:p>
          <a:p>
            <a:pPr>
              <a:defRPr/>
            </a:pPr>
            <a:r>
              <a:rPr lang="en-US" sz="1600">
                <a:latin typeface="+mn-lt"/>
              </a:rPr>
              <a:t>-   Very Heavy ESA Assembly</a:t>
            </a:r>
          </a:p>
        </p:txBody>
      </p:sp>
      <p:sp>
        <p:nvSpPr>
          <p:cNvPr id="311" name="TextBox 310">
            <a:extLst>
              <a:ext uri="{FF2B5EF4-FFF2-40B4-BE49-F238E27FC236}">
                <a16:creationId xmlns:a16="http://schemas.microsoft.com/office/drawing/2014/main" id="{325D59E4-0900-4C40-91C4-5C9C72172A11}"/>
              </a:ext>
            </a:extLst>
          </p:cNvPr>
          <p:cNvSpPr txBox="1"/>
          <p:nvPr/>
        </p:nvSpPr>
        <p:spPr>
          <a:xfrm>
            <a:off x="4884738" y="4767263"/>
            <a:ext cx="3805237" cy="1323975"/>
          </a:xfrm>
          <a:prstGeom prst="rect">
            <a:avLst/>
          </a:prstGeom>
          <a:noFill/>
        </p:spPr>
        <p:txBody>
          <a:bodyPr wrap="none">
            <a:spAutoFit/>
          </a:bodyPr>
          <a:lstStyle/>
          <a:p>
            <a:pPr>
              <a:defRPr/>
            </a:pPr>
            <a:r>
              <a:rPr lang="en-US" sz="1600">
                <a:latin typeface="+mn-lt"/>
              </a:rPr>
              <a:t>+  Small Light Weight TR Modules</a:t>
            </a:r>
          </a:p>
          <a:p>
            <a:pPr>
              <a:defRPr/>
            </a:pPr>
            <a:r>
              <a:rPr lang="en-US" sz="1600">
                <a:latin typeface="+mn-lt"/>
              </a:rPr>
              <a:t>+  Low Loss After Tx, and Before Rx NF</a:t>
            </a:r>
          </a:p>
          <a:p>
            <a:pPr>
              <a:defRPr/>
            </a:pPr>
            <a:r>
              <a:rPr lang="en-US" sz="1600">
                <a:latin typeface="+mn-lt"/>
              </a:rPr>
              <a:t>+  Moderate Efficiency Solid State Tx</a:t>
            </a:r>
          </a:p>
          <a:p>
            <a:pPr>
              <a:defRPr/>
            </a:pPr>
            <a:r>
              <a:rPr lang="en-US" sz="1600">
                <a:latin typeface="+mn-lt"/>
              </a:rPr>
              <a:t>-   </a:t>
            </a:r>
            <a:r>
              <a:rPr lang="en-US" sz="1600">
                <a:solidFill>
                  <a:srgbClr val="000000"/>
                </a:solidFill>
                <a:latin typeface="Helvetica"/>
              </a:rPr>
              <a:t>Difficult </a:t>
            </a:r>
            <a:r>
              <a:rPr lang="en-US" sz="1600">
                <a:latin typeface="+mn-lt"/>
              </a:rPr>
              <a:t>Tx Taper For High Efficiency</a:t>
            </a:r>
          </a:p>
          <a:p>
            <a:pPr>
              <a:defRPr/>
            </a:pPr>
            <a:r>
              <a:rPr lang="en-US" sz="1600">
                <a:latin typeface="+mn-lt"/>
              </a:rPr>
              <a:t>-  Tx and Rx Spectral Mismatch</a:t>
            </a:r>
          </a:p>
        </p:txBody>
      </p:sp>
      <p:sp>
        <p:nvSpPr>
          <p:cNvPr id="25609" name="TextBox 311">
            <a:extLst>
              <a:ext uri="{FF2B5EF4-FFF2-40B4-BE49-F238E27FC236}">
                <a16:creationId xmlns:a16="http://schemas.microsoft.com/office/drawing/2014/main" id="{7F7798E6-2F32-EC44-A22E-4A75298F4F13}"/>
              </a:ext>
            </a:extLst>
          </p:cNvPr>
          <p:cNvSpPr txBox="1">
            <a:spLocks noChangeArrowheads="1"/>
          </p:cNvSpPr>
          <p:nvPr/>
        </p:nvSpPr>
        <p:spPr bwMode="auto">
          <a:xfrm>
            <a:off x="1278884" y="6097588"/>
            <a:ext cx="7686675" cy="368300"/>
          </a:xfrm>
          <a:prstGeom prst="rect">
            <a:avLst/>
          </a:prstGeom>
          <a:solidFill>
            <a:srgbClr val="FFFF00"/>
          </a:solidFill>
          <a:ln w="9525">
            <a:solidFill>
              <a:srgbClr val="002060"/>
            </a:solidFill>
            <a:miter lim="800000"/>
            <a:headEnd/>
            <a:tailEnd/>
          </a:ln>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defRPr/>
            </a:pPr>
            <a:r>
              <a:rPr lang="en-US" altLang="en-US" sz="1800" b="0">
                <a:solidFill>
                  <a:schemeClr val="tx1"/>
                </a:solidFill>
                <a:latin typeface="+mn-lt"/>
              </a:rPr>
              <a:t>MIMIC Program Introduced Single TR Chips by 2001 </a:t>
            </a:r>
            <a:r>
              <a:rPr lang="en-US" altLang="en-US" sz="1800" b="0">
                <a:solidFill>
                  <a:schemeClr val="tx1"/>
                </a:solidFill>
                <a:latin typeface="+mn-lt"/>
                <a:sym typeface="Wingdings" pitchFamily="2" charset="2"/>
              </a:rPr>
              <a:t> UAV Applications</a:t>
            </a:r>
            <a:endParaRPr lang="en-US" altLang="en-US" sz="1800" b="0">
              <a:solidFill>
                <a:schemeClr val="tx1"/>
              </a:solidFill>
              <a:latin typeface="+mn-lt"/>
            </a:endParaRPr>
          </a:p>
        </p:txBody>
      </p:sp>
      <p:pic>
        <p:nvPicPr>
          <p:cNvPr id="37898" name="Picture 2">
            <a:extLst>
              <a:ext uri="{FF2B5EF4-FFF2-40B4-BE49-F238E27FC236}">
                <a16:creationId xmlns:a16="http://schemas.microsoft.com/office/drawing/2014/main" id="{EF6ED294-6009-0F49-A32E-434457EFBD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163" y="1863725"/>
            <a:ext cx="2979737" cy="245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Picture 4">
            <a:extLst>
              <a:ext uri="{FF2B5EF4-FFF2-40B4-BE49-F238E27FC236}">
                <a16:creationId xmlns:a16="http://schemas.microsoft.com/office/drawing/2014/main" id="{3EBD8571-42D1-F542-A5AE-6A6DF9C088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1350" t="2802" r="22607" b="12222"/>
          <a:stretch>
            <a:fillRect/>
          </a:stretch>
        </p:blipFill>
        <p:spPr bwMode="auto">
          <a:xfrm rot="-5400000">
            <a:off x="1203325" y="266701"/>
            <a:ext cx="833437" cy="255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89E5FEC9-0B12-B546-B169-E77D138BF60C}"/>
              </a:ext>
            </a:extLst>
          </p:cNvPr>
          <p:cNvSpPr txBox="1"/>
          <p:nvPr/>
        </p:nvSpPr>
        <p:spPr>
          <a:xfrm>
            <a:off x="2992438" y="1198563"/>
            <a:ext cx="1595437" cy="923925"/>
          </a:xfrm>
          <a:prstGeom prst="rect">
            <a:avLst/>
          </a:prstGeom>
          <a:noFill/>
        </p:spPr>
        <p:txBody>
          <a:bodyPr wrap="none">
            <a:spAutoFit/>
          </a:bodyPr>
          <a:lstStyle/>
          <a:p>
            <a:pPr algn="ctr">
              <a:defRPr/>
            </a:pPr>
            <a:r>
              <a:rPr lang="en-US" sz="1800">
                <a:latin typeface="+mn-lt"/>
              </a:rPr>
              <a:t>HOWLS</a:t>
            </a:r>
          </a:p>
          <a:p>
            <a:pPr algn="ctr">
              <a:defRPr/>
            </a:pPr>
            <a:r>
              <a:rPr lang="en-US" sz="1800">
                <a:latin typeface="+mn-lt"/>
              </a:rPr>
              <a:t>Passive Array</a:t>
            </a:r>
          </a:p>
          <a:p>
            <a:pPr algn="ctr">
              <a:defRPr/>
            </a:pPr>
            <a:r>
              <a:rPr lang="en-US" sz="1800">
                <a:latin typeface="+mn-lt"/>
              </a:rPr>
              <a:t>ca. 1977</a:t>
            </a:r>
          </a:p>
        </p:txBody>
      </p:sp>
      <p:sp>
        <p:nvSpPr>
          <p:cNvPr id="19" name="TextBox 18">
            <a:extLst>
              <a:ext uri="{FF2B5EF4-FFF2-40B4-BE49-F238E27FC236}">
                <a16:creationId xmlns:a16="http://schemas.microsoft.com/office/drawing/2014/main" id="{AABFDE81-A633-6345-A577-CD0C4346A9B3}"/>
              </a:ext>
            </a:extLst>
          </p:cNvPr>
          <p:cNvSpPr txBox="1"/>
          <p:nvPr/>
        </p:nvSpPr>
        <p:spPr>
          <a:xfrm>
            <a:off x="7159625" y="2624138"/>
            <a:ext cx="1416050" cy="923925"/>
          </a:xfrm>
          <a:prstGeom prst="rect">
            <a:avLst/>
          </a:prstGeom>
          <a:noFill/>
        </p:spPr>
        <p:txBody>
          <a:bodyPr wrap="none">
            <a:spAutoFit/>
          </a:bodyPr>
          <a:lstStyle/>
          <a:p>
            <a:pPr algn="ctr">
              <a:defRPr/>
            </a:pPr>
            <a:r>
              <a:rPr lang="en-US" sz="1800">
                <a:latin typeface="+mn-lt"/>
              </a:rPr>
              <a:t>Thales</a:t>
            </a:r>
          </a:p>
          <a:p>
            <a:pPr algn="ctr">
              <a:defRPr/>
            </a:pPr>
            <a:r>
              <a:rPr lang="en-US" sz="1800">
                <a:latin typeface="+mn-lt"/>
              </a:rPr>
              <a:t>Active Array</a:t>
            </a:r>
          </a:p>
          <a:p>
            <a:pPr algn="ctr">
              <a:defRPr/>
            </a:pPr>
            <a:r>
              <a:rPr lang="en-US" sz="1800">
                <a:latin typeface="+mn-lt"/>
              </a:rPr>
              <a:t>ca. 2007</a:t>
            </a:r>
          </a:p>
        </p:txBody>
      </p:sp>
      <p:pic>
        <p:nvPicPr>
          <p:cNvPr id="37902" name="Picture 1">
            <a:extLst>
              <a:ext uri="{FF2B5EF4-FFF2-40B4-BE49-F238E27FC236}">
                <a16:creationId xmlns:a16="http://schemas.microsoft.com/office/drawing/2014/main" id="{8539D533-BCB3-6146-B170-58A58C9218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4561" t="14638" r="9190" b="9802"/>
          <a:stretch>
            <a:fillRect/>
          </a:stretch>
        </p:blipFill>
        <p:spPr bwMode="auto">
          <a:xfrm>
            <a:off x="6667500" y="1227138"/>
            <a:ext cx="1747838"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2F01BE03-2CD3-1E47-8771-26D3B425D238}"/>
              </a:ext>
            </a:extLst>
          </p:cNvPr>
          <p:cNvSpPr txBox="1"/>
          <p:nvPr/>
        </p:nvSpPr>
        <p:spPr>
          <a:xfrm>
            <a:off x="57150" y="2057400"/>
            <a:ext cx="876300" cy="276225"/>
          </a:xfrm>
          <a:prstGeom prst="rect">
            <a:avLst/>
          </a:prstGeom>
          <a:noFill/>
        </p:spPr>
        <p:txBody>
          <a:bodyPr>
            <a:spAutoFit/>
          </a:bodyPr>
          <a:lstStyle/>
          <a:p>
            <a:pPr>
              <a:defRPr/>
            </a:pPr>
            <a:r>
              <a:rPr lang="en-US" sz="1200">
                <a:latin typeface="+mn-lt"/>
              </a:rPr>
              <a:t>[bark76]</a:t>
            </a:r>
          </a:p>
        </p:txBody>
      </p:sp>
      <p:sp>
        <p:nvSpPr>
          <p:cNvPr id="18" name="TextBox 17">
            <a:extLst>
              <a:ext uri="{FF2B5EF4-FFF2-40B4-BE49-F238E27FC236}">
                <a16:creationId xmlns:a16="http://schemas.microsoft.com/office/drawing/2014/main" id="{74D942FC-6742-E041-94DA-D73656309877}"/>
              </a:ext>
            </a:extLst>
          </p:cNvPr>
          <p:cNvSpPr txBox="1"/>
          <p:nvPr/>
        </p:nvSpPr>
        <p:spPr>
          <a:xfrm>
            <a:off x="8191500" y="2481263"/>
            <a:ext cx="876300" cy="276225"/>
          </a:xfrm>
          <a:prstGeom prst="rect">
            <a:avLst/>
          </a:prstGeom>
          <a:noFill/>
        </p:spPr>
        <p:txBody>
          <a:bodyPr>
            <a:spAutoFit/>
          </a:bodyPr>
          <a:lstStyle/>
          <a:p>
            <a:pPr>
              <a:defRPr/>
            </a:pPr>
            <a:r>
              <a:rPr lang="en-US" sz="1200">
                <a:latin typeface="+mn-lt"/>
              </a:rPr>
              <a:t>[manc08]</a:t>
            </a:r>
          </a:p>
        </p:txBody>
      </p:sp>
      <p:sp>
        <p:nvSpPr>
          <p:cNvPr id="20" name="TextBox 19">
            <a:extLst>
              <a:ext uri="{FF2B5EF4-FFF2-40B4-BE49-F238E27FC236}">
                <a16:creationId xmlns:a16="http://schemas.microsoft.com/office/drawing/2014/main" id="{A634C0F4-EEB3-FC46-979E-E78298299FE6}"/>
              </a:ext>
            </a:extLst>
          </p:cNvPr>
          <p:cNvSpPr txBox="1"/>
          <p:nvPr/>
        </p:nvSpPr>
        <p:spPr>
          <a:xfrm>
            <a:off x="-58738" y="6456363"/>
            <a:ext cx="806450" cy="276225"/>
          </a:xfrm>
          <a:prstGeom prst="rect">
            <a:avLst/>
          </a:prstGeom>
          <a:noFill/>
        </p:spPr>
        <p:txBody>
          <a:bodyPr>
            <a:spAutoFit/>
          </a:bodyPr>
          <a:lstStyle/>
          <a:p>
            <a:pPr>
              <a:defRPr/>
            </a:pPr>
            <a:r>
              <a:rPr lang="en-US" sz="1200" dirty="0">
                <a:latin typeface="+mn-lt"/>
              </a:rPr>
              <a:t>[davi21]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E484E779-03D5-D148-ACC4-2927595BC1A5}"/>
              </a:ext>
            </a:extLst>
          </p:cNvPr>
          <p:cNvSpPr>
            <a:spLocks noGrp="1" noChangeArrowheads="1"/>
          </p:cNvSpPr>
          <p:nvPr>
            <p:ph type="title"/>
          </p:nvPr>
        </p:nvSpPr>
        <p:spPr>
          <a:xfrm>
            <a:off x="1208088" y="358775"/>
            <a:ext cx="6921500" cy="465138"/>
          </a:xfrm>
        </p:spPr>
        <p:txBody>
          <a:bodyPr/>
          <a:lstStyle/>
          <a:p>
            <a:r>
              <a:rPr lang="en-US" altLang="en-US" b="0" dirty="0">
                <a:ea typeface="ＭＳ Ｐゴシック" panose="020B0600070205080204" pitchFamily="34" charset="-128"/>
              </a:rPr>
              <a:t>Wideband Electronic Scanned Array (ESA)</a:t>
            </a:r>
          </a:p>
        </p:txBody>
      </p:sp>
      <p:grpSp>
        <p:nvGrpSpPr>
          <p:cNvPr id="78850" name="Group 183">
            <a:extLst>
              <a:ext uri="{FF2B5EF4-FFF2-40B4-BE49-F238E27FC236}">
                <a16:creationId xmlns:a16="http://schemas.microsoft.com/office/drawing/2014/main" id="{268F6853-C609-194A-8CF6-1AFC3DA86F8B}"/>
              </a:ext>
            </a:extLst>
          </p:cNvPr>
          <p:cNvGrpSpPr>
            <a:grpSpLocks/>
          </p:cNvGrpSpPr>
          <p:nvPr/>
        </p:nvGrpSpPr>
        <p:grpSpPr bwMode="auto">
          <a:xfrm>
            <a:off x="762000" y="1409700"/>
            <a:ext cx="3021013" cy="2109788"/>
            <a:chOff x="1975653" y="333697"/>
            <a:chExt cx="4027716" cy="2812710"/>
          </a:xfrm>
        </p:grpSpPr>
        <p:grpSp>
          <p:nvGrpSpPr>
            <p:cNvPr id="78957" name="Group 157">
              <a:extLst>
                <a:ext uri="{FF2B5EF4-FFF2-40B4-BE49-F238E27FC236}">
                  <a16:creationId xmlns:a16="http://schemas.microsoft.com/office/drawing/2014/main" id="{70B00904-3CCA-9F46-8414-4374DFC7F8AB}"/>
                </a:ext>
              </a:extLst>
            </p:cNvPr>
            <p:cNvGrpSpPr>
              <a:grpSpLocks/>
            </p:cNvGrpSpPr>
            <p:nvPr/>
          </p:nvGrpSpPr>
          <p:grpSpPr bwMode="auto">
            <a:xfrm>
              <a:off x="2074154" y="1946636"/>
              <a:ext cx="3647165" cy="1199771"/>
              <a:chOff x="1736908" y="1758743"/>
              <a:chExt cx="3647165" cy="1199771"/>
            </a:xfrm>
          </p:grpSpPr>
          <p:sp>
            <p:nvSpPr>
              <p:cNvPr id="144" name="Oval 143">
                <a:extLst>
                  <a:ext uri="{FF2B5EF4-FFF2-40B4-BE49-F238E27FC236}">
                    <a16:creationId xmlns:a16="http://schemas.microsoft.com/office/drawing/2014/main" id="{AB9317FD-C27B-9F48-BE47-802A2D20726C}"/>
                  </a:ext>
                </a:extLst>
              </p:cNvPr>
              <p:cNvSpPr/>
              <p:nvPr/>
            </p:nvSpPr>
            <p:spPr>
              <a:xfrm>
                <a:off x="3471304" y="2698195"/>
                <a:ext cx="294195" cy="26031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a:solidFill>
                      <a:schemeClr val="tx1"/>
                    </a:solidFill>
                    <a:latin typeface="Symbol" pitchFamily="2" charset="2"/>
                  </a:rPr>
                  <a:t>S</a:t>
                </a:r>
              </a:p>
            </p:txBody>
          </p:sp>
          <p:cxnSp>
            <p:nvCxnSpPr>
              <p:cNvPr id="145" name="Straight Connector 144">
                <a:extLst>
                  <a:ext uri="{FF2B5EF4-FFF2-40B4-BE49-F238E27FC236}">
                    <a16:creationId xmlns:a16="http://schemas.microsoft.com/office/drawing/2014/main" id="{7EDF8EB9-813F-8440-82CE-9CA20E4934C5}"/>
                  </a:ext>
                </a:extLst>
              </p:cNvPr>
              <p:cNvCxnSpPr>
                <a:cxnSpLocks/>
                <a:endCxn id="144" idx="6"/>
              </p:cNvCxnSpPr>
              <p:nvPr/>
            </p:nvCxnSpPr>
            <p:spPr>
              <a:xfrm flipH="1">
                <a:off x="3765499" y="2082320"/>
                <a:ext cx="1430760" cy="7449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4D21500-382C-6A47-AAB1-2CF03E08E85B}"/>
                  </a:ext>
                </a:extLst>
              </p:cNvPr>
              <p:cNvCxnSpPr>
                <a:cxnSpLocks/>
                <a:stCxn id="142" idx="2"/>
                <a:endCxn id="144" idx="1"/>
              </p:cNvCxnSpPr>
              <p:nvPr/>
            </p:nvCxnSpPr>
            <p:spPr>
              <a:xfrm>
                <a:off x="2779206" y="2086553"/>
                <a:ext cx="736545" cy="6497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2BE92231-7509-8B40-9C62-27B9E7B32919}"/>
                  </a:ext>
                </a:extLst>
              </p:cNvPr>
              <p:cNvCxnSpPr>
                <a:cxnSpLocks/>
                <a:stCxn id="141" idx="2"/>
                <a:endCxn id="144" idx="2"/>
              </p:cNvCxnSpPr>
              <p:nvPr/>
            </p:nvCxnSpPr>
            <p:spPr>
              <a:xfrm>
                <a:off x="1996098" y="2090786"/>
                <a:ext cx="1475206" cy="736511"/>
              </a:xfrm>
              <a:prstGeom prst="line">
                <a:avLst/>
              </a:prstGeom>
            </p:spPr>
            <p:style>
              <a:lnRef idx="1">
                <a:schemeClr val="accent1"/>
              </a:lnRef>
              <a:fillRef idx="0">
                <a:schemeClr val="accent1"/>
              </a:fillRef>
              <a:effectRef idx="0">
                <a:schemeClr val="accent1"/>
              </a:effectRef>
              <a:fontRef idx="minor">
                <a:schemeClr val="tx1"/>
              </a:fontRef>
            </p:style>
          </p:cxnSp>
          <p:grpSp>
            <p:nvGrpSpPr>
              <p:cNvPr id="78973" name="Group 155">
                <a:extLst>
                  <a:ext uri="{FF2B5EF4-FFF2-40B4-BE49-F238E27FC236}">
                    <a16:creationId xmlns:a16="http://schemas.microsoft.com/office/drawing/2014/main" id="{9E38676A-1626-4448-A2B4-D38FF6CD538A}"/>
                  </a:ext>
                </a:extLst>
              </p:cNvPr>
              <p:cNvGrpSpPr>
                <a:grpSpLocks/>
              </p:cNvGrpSpPr>
              <p:nvPr/>
            </p:nvGrpSpPr>
            <p:grpSpPr bwMode="auto">
              <a:xfrm>
                <a:off x="1736908" y="1758743"/>
                <a:ext cx="3647165" cy="332284"/>
                <a:chOff x="1736908" y="1758743"/>
                <a:chExt cx="3647165" cy="332284"/>
              </a:xfrm>
            </p:grpSpPr>
            <p:sp>
              <p:nvSpPr>
                <p:cNvPr id="141" name="Rectangle 140">
                  <a:extLst>
                    <a:ext uri="{FF2B5EF4-FFF2-40B4-BE49-F238E27FC236}">
                      <a16:creationId xmlns:a16="http://schemas.microsoft.com/office/drawing/2014/main" id="{BE7731D9-56ED-7145-9A9D-EBF9E6F2E9EB}"/>
                    </a:ext>
                  </a:extLst>
                </p:cNvPr>
                <p:cNvSpPr/>
                <p:nvPr/>
              </p:nvSpPr>
              <p:spPr>
                <a:xfrm>
                  <a:off x="1737884" y="1788138"/>
                  <a:ext cx="518544" cy="3026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sz="1800" dirty="0">
                      <a:solidFill>
                        <a:schemeClr val="tx1"/>
                      </a:solidFill>
                      <a:latin typeface="Symbol" pitchFamily="2" charset="2"/>
                    </a:rPr>
                    <a:t>t</a:t>
                  </a:r>
                  <a:r>
                    <a:rPr lang="en-US" sz="1800" baseline="-25000" dirty="0">
                      <a:solidFill>
                        <a:schemeClr val="tx1"/>
                      </a:solidFill>
                    </a:rPr>
                    <a:t>d</a:t>
                  </a:r>
                </a:p>
              </p:txBody>
            </p:sp>
            <p:sp>
              <p:nvSpPr>
                <p:cNvPr id="142" name="Rectangle 141">
                  <a:extLst>
                    <a:ext uri="{FF2B5EF4-FFF2-40B4-BE49-F238E27FC236}">
                      <a16:creationId xmlns:a16="http://schemas.microsoft.com/office/drawing/2014/main" id="{63A29772-2D07-174B-89C7-4C5BF60A28EF}"/>
                    </a:ext>
                  </a:extLst>
                </p:cNvPr>
                <p:cNvSpPr/>
                <p:nvPr/>
              </p:nvSpPr>
              <p:spPr>
                <a:xfrm>
                  <a:off x="2520992" y="1783905"/>
                  <a:ext cx="516428" cy="3026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sz="1800" dirty="0">
                      <a:solidFill>
                        <a:schemeClr val="tx1"/>
                      </a:solidFill>
                      <a:latin typeface="Symbol" pitchFamily="2" charset="2"/>
                    </a:rPr>
                    <a:t>t</a:t>
                  </a:r>
                  <a:r>
                    <a:rPr lang="en-US" sz="1800" baseline="-25000" dirty="0">
                      <a:solidFill>
                        <a:schemeClr val="tx1"/>
                      </a:solidFill>
                    </a:rPr>
                    <a:t>d</a:t>
                  </a:r>
                </a:p>
              </p:txBody>
            </p:sp>
            <p:sp>
              <p:nvSpPr>
                <p:cNvPr id="143" name="Rectangle 142">
                  <a:extLst>
                    <a:ext uri="{FF2B5EF4-FFF2-40B4-BE49-F238E27FC236}">
                      <a16:creationId xmlns:a16="http://schemas.microsoft.com/office/drawing/2014/main" id="{7872185B-3B94-E940-8D37-B405908DF642}"/>
                    </a:ext>
                  </a:extLst>
                </p:cNvPr>
                <p:cNvSpPr/>
                <p:nvPr/>
              </p:nvSpPr>
              <p:spPr>
                <a:xfrm>
                  <a:off x="4876666" y="1758508"/>
                  <a:ext cx="507962" cy="3026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sz="1800" dirty="0">
                      <a:solidFill>
                        <a:schemeClr val="tx1"/>
                      </a:solidFill>
                      <a:latin typeface="Symbol" pitchFamily="2" charset="2"/>
                    </a:rPr>
                    <a:t>t</a:t>
                  </a:r>
                  <a:r>
                    <a:rPr lang="en-US" sz="1800" baseline="-25000" dirty="0">
                      <a:solidFill>
                        <a:schemeClr val="tx1"/>
                      </a:solidFill>
                    </a:rPr>
                    <a:t>d</a:t>
                  </a:r>
                </a:p>
              </p:txBody>
            </p:sp>
            <p:sp>
              <p:nvSpPr>
                <p:cNvPr id="149" name="Rectangle 148">
                  <a:extLst>
                    <a:ext uri="{FF2B5EF4-FFF2-40B4-BE49-F238E27FC236}">
                      <a16:creationId xmlns:a16="http://schemas.microsoft.com/office/drawing/2014/main" id="{8EBD9529-D4B3-C94D-A42D-BBA94D3F1D9B}"/>
                    </a:ext>
                  </a:extLst>
                </p:cNvPr>
                <p:cNvSpPr/>
                <p:nvPr/>
              </p:nvSpPr>
              <p:spPr>
                <a:xfrm>
                  <a:off x="3301983" y="1781790"/>
                  <a:ext cx="518545" cy="30264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sz="1800" dirty="0">
                      <a:solidFill>
                        <a:schemeClr val="tx1"/>
                      </a:solidFill>
                      <a:latin typeface="Symbol" pitchFamily="2" charset="2"/>
                    </a:rPr>
                    <a:t>t</a:t>
                  </a:r>
                  <a:r>
                    <a:rPr lang="en-US" sz="1800" baseline="-25000" dirty="0">
                      <a:solidFill>
                        <a:schemeClr val="tx1"/>
                      </a:solidFill>
                    </a:rPr>
                    <a:t>d</a:t>
                  </a:r>
                </a:p>
              </p:txBody>
            </p:sp>
            <p:sp>
              <p:nvSpPr>
                <p:cNvPr id="150" name="Rectangle 149">
                  <a:extLst>
                    <a:ext uri="{FF2B5EF4-FFF2-40B4-BE49-F238E27FC236}">
                      <a16:creationId xmlns:a16="http://schemas.microsoft.com/office/drawing/2014/main" id="{80A51DDB-B847-A145-9292-8BE3164A393E}"/>
                    </a:ext>
                  </a:extLst>
                </p:cNvPr>
                <p:cNvSpPr/>
                <p:nvPr/>
              </p:nvSpPr>
              <p:spPr>
                <a:xfrm>
                  <a:off x="4078742" y="1764858"/>
                  <a:ext cx="522777" cy="30264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sz="1800" dirty="0">
                      <a:solidFill>
                        <a:schemeClr val="tx1"/>
                      </a:solidFill>
                      <a:latin typeface="Symbol" pitchFamily="2" charset="2"/>
                    </a:rPr>
                    <a:t>t</a:t>
                  </a:r>
                  <a:r>
                    <a:rPr lang="en-US" sz="1800" baseline="-25000" dirty="0">
                      <a:solidFill>
                        <a:schemeClr val="tx1"/>
                      </a:solidFill>
                    </a:rPr>
                    <a:t>d</a:t>
                  </a:r>
                </a:p>
              </p:txBody>
            </p:sp>
          </p:grpSp>
          <p:cxnSp>
            <p:nvCxnSpPr>
              <p:cNvPr id="151" name="Straight Connector 150">
                <a:extLst>
                  <a:ext uri="{FF2B5EF4-FFF2-40B4-BE49-F238E27FC236}">
                    <a16:creationId xmlns:a16="http://schemas.microsoft.com/office/drawing/2014/main" id="{1D789145-8935-B746-BD6D-1F28E08B4582}"/>
                  </a:ext>
                </a:extLst>
              </p:cNvPr>
              <p:cNvCxnSpPr>
                <a:cxnSpLocks/>
                <a:endCxn id="144" idx="7"/>
              </p:cNvCxnSpPr>
              <p:nvPr/>
            </p:nvCxnSpPr>
            <p:spPr>
              <a:xfrm flipH="1">
                <a:off x="3723169" y="2069621"/>
                <a:ext cx="647652" cy="6666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97E7D9F8-3944-BF45-8EF5-A6ECFD4317E8}"/>
                  </a:ext>
                </a:extLst>
              </p:cNvPr>
              <p:cNvCxnSpPr>
                <a:cxnSpLocks/>
                <a:stCxn id="149" idx="2"/>
                <a:endCxn id="144" idx="0"/>
              </p:cNvCxnSpPr>
              <p:nvPr/>
            </p:nvCxnSpPr>
            <p:spPr>
              <a:xfrm>
                <a:off x="3562314" y="2084436"/>
                <a:ext cx="57145" cy="613759"/>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60" name="Straight Arrow Connector 159">
              <a:extLst>
                <a:ext uri="{FF2B5EF4-FFF2-40B4-BE49-F238E27FC236}">
                  <a16:creationId xmlns:a16="http://schemas.microsoft.com/office/drawing/2014/main" id="{2955D50A-28FF-FF49-A53D-B344161B37FF}"/>
                </a:ext>
              </a:extLst>
            </p:cNvPr>
            <p:cNvCxnSpPr/>
            <p:nvPr/>
          </p:nvCxnSpPr>
          <p:spPr>
            <a:xfrm flipV="1">
              <a:off x="3946123" y="651159"/>
              <a:ext cx="0" cy="1318524"/>
            </a:xfrm>
            <a:prstGeom prst="straightConnector1">
              <a:avLst/>
            </a:prstGeom>
            <a:ln w="12700">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9B6D0BC0-AF57-DC4A-B59F-778D10DBA58E}"/>
                </a:ext>
              </a:extLst>
            </p:cNvPr>
            <p:cNvCxnSpPr/>
            <p:nvPr/>
          </p:nvCxnSpPr>
          <p:spPr>
            <a:xfrm flipH="1" flipV="1">
              <a:off x="2274081" y="365444"/>
              <a:ext cx="3246724" cy="149841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0D345CE9-9146-D846-8E19-1C2D55518020}"/>
                </a:ext>
              </a:extLst>
            </p:cNvPr>
            <p:cNvCxnSpPr>
              <a:cxnSpLocks/>
            </p:cNvCxnSpPr>
            <p:nvPr/>
          </p:nvCxnSpPr>
          <p:spPr>
            <a:xfrm flipH="1">
              <a:off x="4775794" y="1603543"/>
              <a:ext cx="158737" cy="3343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id="{02C2401C-A158-5E41-8090-E3A0FEF12999}"/>
                </a:ext>
              </a:extLst>
            </p:cNvPr>
            <p:cNvCxnSpPr>
              <a:cxnSpLocks/>
            </p:cNvCxnSpPr>
            <p:nvPr/>
          </p:nvCxnSpPr>
          <p:spPr>
            <a:xfrm flipH="1">
              <a:off x="4018084" y="1324177"/>
              <a:ext cx="279379" cy="6285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7" name="Straight Arrow Connector 166">
              <a:extLst>
                <a:ext uri="{FF2B5EF4-FFF2-40B4-BE49-F238E27FC236}">
                  <a16:creationId xmlns:a16="http://schemas.microsoft.com/office/drawing/2014/main" id="{E3CB4B38-B5BD-EB42-8E51-3ED0E78D2D72}"/>
                </a:ext>
              </a:extLst>
            </p:cNvPr>
            <p:cNvCxnSpPr>
              <a:cxnSpLocks/>
              <a:endCxn id="142" idx="0"/>
            </p:cNvCxnSpPr>
            <p:nvPr/>
          </p:nvCxnSpPr>
          <p:spPr>
            <a:xfrm flipH="1">
              <a:off x="3116452" y="996134"/>
              <a:ext cx="522777" cy="9756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0" name="Straight Arrow Connector 169">
              <a:extLst>
                <a:ext uri="{FF2B5EF4-FFF2-40B4-BE49-F238E27FC236}">
                  <a16:creationId xmlns:a16="http://schemas.microsoft.com/office/drawing/2014/main" id="{CA36111B-04F4-9341-89DE-2541F028D6D2}"/>
                </a:ext>
              </a:extLst>
            </p:cNvPr>
            <p:cNvCxnSpPr>
              <a:cxnSpLocks/>
              <a:endCxn id="141" idx="0"/>
            </p:cNvCxnSpPr>
            <p:nvPr/>
          </p:nvCxnSpPr>
          <p:spPr>
            <a:xfrm flipH="1">
              <a:off x="2333344" y="661741"/>
              <a:ext cx="592622" cy="13142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8964" name="TextBox 172">
              <a:extLst>
                <a:ext uri="{FF2B5EF4-FFF2-40B4-BE49-F238E27FC236}">
                  <a16:creationId xmlns:a16="http://schemas.microsoft.com/office/drawing/2014/main" id="{FE5ED2B4-24E5-7946-828E-9F465D40F6F3}"/>
                </a:ext>
              </a:extLst>
            </p:cNvPr>
            <p:cNvSpPr txBox="1">
              <a:spLocks noChangeArrowheads="1"/>
            </p:cNvSpPr>
            <p:nvPr/>
          </p:nvSpPr>
          <p:spPr bwMode="auto">
            <a:xfrm>
              <a:off x="3341901" y="333697"/>
              <a:ext cx="14046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200" b="0">
                  <a:solidFill>
                    <a:schemeClr val="tx1"/>
                  </a:solidFill>
                  <a:latin typeface="Times" pitchFamily="2" charset="0"/>
                </a:rPr>
                <a:t>Array Normal</a:t>
              </a:r>
            </a:p>
          </p:txBody>
        </p:sp>
        <p:sp>
          <p:nvSpPr>
            <p:cNvPr id="174" name="Freeform 173">
              <a:extLst>
                <a:ext uri="{FF2B5EF4-FFF2-40B4-BE49-F238E27FC236}">
                  <a16:creationId xmlns:a16="http://schemas.microsoft.com/office/drawing/2014/main" id="{6C5AA180-5F31-8149-9F51-10DF9839AE88}"/>
                </a:ext>
              </a:extLst>
            </p:cNvPr>
            <p:cNvSpPr/>
            <p:nvPr/>
          </p:nvSpPr>
          <p:spPr>
            <a:xfrm>
              <a:off x="5118669" y="1762275"/>
              <a:ext cx="165088" cy="192593"/>
            </a:xfrm>
            <a:custGeom>
              <a:avLst/>
              <a:gdLst>
                <a:gd name="connsiteX0" fmla="*/ 0 w 227308"/>
                <a:gd name="connsiteY0" fmla="*/ 206644 h 206644"/>
                <a:gd name="connsiteX1" fmla="*/ 56827 w 227308"/>
                <a:gd name="connsiteY1" fmla="*/ 82658 h 206644"/>
                <a:gd name="connsiteX2" fmla="*/ 227308 w 227308"/>
                <a:gd name="connsiteY2" fmla="*/ 0 h 206644"/>
              </a:gdLst>
              <a:ahLst/>
              <a:cxnLst>
                <a:cxn ang="0">
                  <a:pos x="connsiteX0" y="connsiteY0"/>
                </a:cxn>
                <a:cxn ang="0">
                  <a:pos x="connsiteX1" y="connsiteY1"/>
                </a:cxn>
                <a:cxn ang="0">
                  <a:pos x="connsiteX2" y="connsiteY2"/>
                </a:cxn>
              </a:cxnLst>
              <a:rect l="l" t="t" r="r" b="b"/>
              <a:pathLst>
                <a:path w="227308" h="206644">
                  <a:moveTo>
                    <a:pt x="0" y="206644"/>
                  </a:moveTo>
                  <a:cubicBezTo>
                    <a:pt x="9471" y="161871"/>
                    <a:pt x="18942" y="117099"/>
                    <a:pt x="56827" y="82658"/>
                  </a:cubicBezTo>
                  <a:cubicBezTo>
                    <a:pt x="94712" y="48217"/>
                    <a:pt x="161010" y="24108"/>
                    <a:pt x="227308" y="0"/>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cxnSp>
          <p:nvCxnSpPr>
            <p:cNvPr id="175" name="Straight Connector 174">
              <a:extLst>
                <a:ext uri="{FF2B5EF4-FFF2-40B4-BE49-F238E27FC236}">
                  <a16:creationId xmlns:a16="http://schemas.microsoft.com/office/drawing/2014/main" id="{222E16ED-5DD8-A14D-BBE7-D550B5057790}"/>
                </a:ext>
              </a:extLst>
            </p:cNvPr>
            <p:cNvCxnSpPr>
              <a:cxnSpLocks/>
            </p:cNvCxnSpPr>
            <p:nvPr/>
          </p:nvCxnSpPr>
          <p:spPr>
            <a:xfrm flipH="1">
              <a:off x="1975653" y="1940053"/>
              <a:ext cx="3695424" cy="3809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8967" name="TextBox 181">
              <a:extLst>
                <a:ext uri="{FF2B5EF4-FFF2-40B4-BE49-F238E27FC236}">
                  <a16:creationId xmlns:a16="http://schemas.microsoft.com/office/drawing/2014/main" id="{395D3EFB-4CE9-F24E-959A-DB7004FA2C9E}"/>
                </a:ext>
              </a:extLst>
            </p:cNvPr>
            <p:cNvSpPr txBox="1">
              <a:spLocks noChangeArrowheads="1"/>
            </p:cNvSpPr>
            <p:nvPr/>
          </p:nvSpPr>
          <p:spPr bwMode="auto">
            <a:xfrm>
              <a:off x="4871032" y="1630917"/>
              <a:ext cx="378736"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900" b="0">
                  <a:solidFill>
                    <a:schemeClr val="tx1"/>
                  </a:solidFill>
                  <a:latin typeface="Symbol" pitchFamily="2" charset="2"/>
                </a:rPr>
                <a:t>j</a:t>
              </a:r>
              <a:r>
                <a:rPr lang="en-US" altLang="en-US" sz="900" b="0" baseline="-25000">
                  <a:solidFill>
                    <a:schemeClr val="tx1"/>
                  </a:solidFill>
                  <a:latin typeface="Times" pitchFamily="2" charset="0"/>
                </a:rPr>
                <a:t>s</a:t>
              </a:r>
            </a:p>
          </p:txBody>
        </p:sp>
        <p:sp>
          <p:nvSpPr>
            <p:cNvPr id="78968" name="TextBox 182">
              <a:extLst>
                <a:ext uri="{FF2B5EF4-FFF2-40B4-BE49-F238E27FC236}">
                  <a16:creationId xmlns:a16="http://schemas.microsoft.com/office/drawing/2014/main" id="{0FDDA427-2829-C84A-A61F-9525857E8474}"/>
                </a:ext>
              </a:extLst>
            </p:cNvPr>
            <p:cNvSpPr txBox="1">
              <a:spLocks noChangeArrowheads="1"/>
            </p:cNvSpPr>
            <p:nvPr/>
          </p:nvSpPr>
          <p:spPr bwMode="auto">
            <a:xfrm>
              <a:off x="4815095" y="1336709"/>
              <a:ext cx="11882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200" b="0">
                  <a:solidFill>
                    <a:schemeClr val="tx1"/>
                  </a:solidFill>
                  <a:latin typeface="Times" pitchFamily="2" charset="0"/>
                </a:rPr>
                <a:t>Scan Angle</a:t>
              </a:r>
            </a:p>
          </p:txBody>
        </p:sp>
      </p:grpSp>
      <p:sp>
        <p:nvSpPr>
          <p:cNvPr id="78851" name="TextBox 184">
            <a:extLst>
              <a:ext uri="{FF2B5EF4-FFF2-40B4-BE49-F238E27FC236}">
                <a16:creationId xmlns:a16="http://schemas.microsoft.com/office/drawing/2014/main" id="{94589E2F-53F6-954C-897E-C21F89451CCC}"/>
              </a:ext>
            </a:extLst>
          </p:cNvPr>
          <p:cNvSpPr txBox="1">
            <a:spLocks noChangeArrowheads="1"/>
          </p:cNvSpPr>
          <p:nvPr/>
        </p:nvSpPr>
        <p:spPr bwMode="auto">
          <a:xfrm>
            <a:off x="8450263" y="3346450"/>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endParaRPr lang="en-US" altLang="en-US" sz="1800" b="0">
              <a:solidFill>
                <a:schemeClr val="tx1"/>
              </a:solidFill>
              <a:latin typeface="Times" pitchFamily="2" charset="0"/>
            </a:endParaRPr>
          </a:p>
        </p:txBody>
      </p:sp>
      <p:sp>
        <p:nvSpPr>
          <p:cNvPr id="152" name="TextBox 151">
            <a:extLst>
              <a:ext uri="{FF2B5EF4-FFF2-40B4-BE49-F238E27FC236}">
                <a16:creationId xmlns:a16="http://schemas.microsoft.com/office/drawing/2014/main" id="{7DB924DB-2386-D941-B6ED-8E046ACE5E46}"/>
              </a:ext>
            </a:extLst>
          </p:cNvPr>
          <p:cNvSpPr txBox="1"/>
          <p:nvPr/>
        </p:nvSpPr>
        <p:spPr>
          <a:xfrm>
            <a:off x="963613" y="1027113"/>
            <a:ext cx="2941637" cy="369887"/>
          </a:xfrm>
          <a:prstGeom prst="rect">
            <a:avLst/>
          </a:prstGeom>
          <a:noFill/>
        </p:spPr>
        <p:txBody>
          <a:bodyPr wrap="none">
            <a:spAutoFit/>
          </a:bodyPr>
          <a:lstStyle/>
          <a:p>
            <a:pPr>
              <a:defRPr/>
            </a:pPr>
            <a:r>
              <a:rPr lang="en-US" sz="1800" dirty="0">
                <a:solidFill>
                  <a:schemeClr val="accent2"/>
                </a:solidFill>
                <a:latin typeface="+mn-lt"/>
              </a:rPr>
              <a:t>Wide Band Array Scanning</a:t>
            </a:r>
            <a:endParaRPr lang="en-US" sz="1800" baseline="-25000" dirty="0">
              <a:solidFill>
                <a:schemeClr val="accent2"/>
              </a:solidFill>
              <a:latin typeface="+mn-lt"/>
            </a:endParaRPr>
          </a:p>
        </p:txBody>
      </p:sp>
      <p:sp>
        <p:nvSpPr>
          <p:cNvPr id="154" name="TextBox 153">
            <a:extLst>
              <a:ext uri="{FF2B5EF4-FFF2-40B4-BE49-F238E27FC236}">
                <a16:creationId xmlns:a16="http://schemas.microsoft.com/office/drawing/2014/main" id="{5E5D4ACA-9085-4542-AA7F-E721F2EC3424}"/>
              </a:ext>
            </a:extLst>
          </p:cNvPr>
          <p:cNvSpPr txBox="1"/>
          <p:nvPr/>
        </p:nvSpPr>
        <p:spPr>
          <a:xfrm>
            <a:off x="5095875" y="1027113"/>
            <a:ext cx="2622550" cy="368300"/>
          </a:xfrm>
          <a:prstGeom prst="rect">
            <a:avLst/>
          </a:prstGeom>
          <a:noFill/>
        </p:spPr>
        <p:txBody>
          <a:bodyPr wrap="none">
            <a:spAutoFit/>
          </a:bodyPr>
          <a:lstStyle/>
          <a:p>
            <a:pPr>
              <a:defRPr/>
            </a:pPr>
            <a:r>
              <a:rPr lang="en-US" sz="1800" dirty="0">
                <a:solidFill>
                  <a:schemeClr val="accent2"/>
                </a:solidFill>
                <a:latin typeface="+mn-lt"/>
              </a:rPr>
              <a:t>Linear Wide Band Array</a:t>
            </a:r>
            <a:endParaRPr lang="en-US" sz="1800" baseline="-25000" dirty="0">
              <a:solidFill>
                <a:schemeClr val="accent2"/>
              </a:solidFill>
              <a:latin typeface="+mn-lt"/>
            </a:endParaRPr>
          </a:p>
        </p:txBody>
      </p:sp>
      <p:grpSp>
        <p:nvGrpSpPr>
          <p:cNvPr id="78854" name="Group 154">
            <a:extLst>
              <a:ext uri="{FF2B5EF4-FFF2-40B4-BE49-F238E27FC236}">
                <a16:creationId xmlns:a16="http://schemas.microsoft.com/office/drawing/2014/main" id="{FC46FF42-9BDE-D346-ACB1-BA38B3A7B1F2}"/>
              </a:ext>
            </a:extLst>
          </p:cNvPr>
          <p:cNvGrpSpPr>
            <a:grpSpLocks/>
          </p:cNvGrpSpPr>
          <p:nvPr/>
        </p:nvGrpSpPr>
        <p:grpSpPr bwMode="auto">
          <a:xfrm>
            <a:off x="4979988" y="1295400"/>
            <a:ext cx="3206750" cy="2371725"/>
            <a:chOff x="7045567" y="653232"/>
            <a:chExt cx="4276099" cy="3161556"/>
          </a:xfrm>
        </p:grpSpPr>
        <p:grpSp>
          <p:nvGrpSpPr>
            <p:cNvPr id="78859" name="Group 156">
              <a:extLst>
                <a:ext uri="{FF2B5EF4-FFF2-40B4-BE49-F238E27FC236}">
                  <a16:creationId xmlns:a16="http://schemas.microsoft.com/office/drawing/2014/main" id="{8724A742-6E28-2B4E-AB3C-A6C0D6D007B8}"/>
                </a:ext>
              </a:extLst>
            </p:cNvPr>
            <p:cNvGrpSpPr>
              <a:grpSpLocks/>
            </p:cNvGrpSpPr>
            <p:nvPr/>
          </p:nvGrpSpPr>
          <p:grpSpPr bwMode="auto">
            <a:xfrm>
              <a:off x="7045567" y="1211304"/>
              <a:ext cx="4163157" cy="254977"/>
              <a:chOff x="4101611" y="3174023"/>
              <a:chExt cx="4163157" cy="254977"/>
            </a:xfrm>
          </p:grpSpPr>
          <p:sp>
            <p:nvSpPr>
              <p:cNvPr id="257" name="Rectangle 256">
                <a:extLst>
                  <a:ext uri="{FF2B5EF4-FFF2-40B4-BE49-F238E27FC236}">
                    <a16:creationId xmlns:a16="http://schemas.microsoft.com/office/drawing/2014/main" id="{ED01937D-CAB5-C446-B58C-D7B8EE335166}"/>
                  </a:ext>
                </a:extLst>
              </p:cNvPr>
              <p:cNvSpPr/>
              <p:nvPr/>
            </p:nvSpPr>
            <p:spPr>
              <a:xfrm>
                <a:off x="4101611" y="3178853"/>
                <a:ext cx="4163904" cy="2497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cxnSp>
            <p:nvCxnSpPr>
              <p:cNvPr id="258" name="Straight Connector 257">
                <a:extLst>
                  <a:ext uri="{FF2B5EF4-FFF2-40B4-BE49-F238E27FC236}">
                    <a16:creationId xmlns:a16="http://schemas.microsoft.com/office/drawing/2014/main" id="{FA960936-0EDF-4D4E-8961-C1223FA35C51}"/>
                  </a:ext>
                </a:extLst>
              </p:cNvPr>
              <p:cNvCxnSpPr/>
              <p:nvPr/>
            </p:nvCxnSpPr>
            <p:spPr>
              <a:xfrm>
                <a:off x="4448779" y="3174620"/>
                <a:ext cx="0" cy="2539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7965D34B-673C-0146-B419-E1EFDE5B4E72}"/>
                  </a:ext>
                </a:extLst>
              </p:cNvPr>
              <p:cNvCxnSpPr/>
              <p:nvPr/>
            </p:nvCxnSpPr>
            <p:spPr>
              <a:xfrm>
                <a:off x="4800182" y="3174620"/>
                <a:ext cx="0" cy="2539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F6CC7189-9A37-C143-B33C-A5C5C43000A4}"/>
                  </a:ext>
                </a:extLst>
              </p:cNvPr>
              <p:cNvCxnSpPr/>
              <p:nvPr/>
            </p:nvCxnSpPr>
            <p:spPr>
              <a:xfrm>
                <a:off x="5149466" y="3174620"/>
                <a:ext cx="0" cy="2539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26E90728-E2FC-474D-BD58-D21F0F88C944}"/>
                  </a:ext>
                </a:extLst>
              </p:cNvPr>
              <p:cNvCxnSpPr/>
              <p:nvPr/>
            </p:nvCxnSpPr>
            <p:spPr>
              <a:xfrm>
                <a:off x="5500869" y="3174620"/>
                <a:ext cx="0" cy="2539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29921C0B-4911-B747-8B16-4036366C310B}"/>
                  </a:ext>
                </a:extLst>
              </p:cNvPr>
              <p:cNvCxnSpPr/>
              <p:nvPr/>
            </p:nvCxnSpPr>
            <p:spPr>
              <a:xfrm>
                <a:off x="5850154" y="3174620"/>
                <a:ext cx="0" cy="2539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AE9F9F4B-626C-8149-9562-F490BCF3DFD1}"/>
                  </a:ext>
                </a:extLst>
              </p:cNvPr>
              <p:cNvCxnSpPr/>
              <p:nvPr/>
            </p:nvCxnSpPr>
            <p:spPr>
              <a:xfrm>
                <a:off x="6199439" y="3174620"/>
                <a:ext cx="0" cy="2539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401E727D-E95E-4041-B7C2-2D4039DBA85F}"/>
                  </a:ext>
                </a:extLst>
              </p:cNvPr>
              <p:cNvCxnSpPr/>
              <p:nvPr/>
            </p:nvCxnSpPr>
            <p:spPr>
              <a:xfrm>
                <a:off x="6550841" y="3174620"/>
                <a:ext cx="0" cy="2539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E067CB51-FF48-FC46-A884-C96E8A00B1CE}"/>
                  </a:ext>
                </a:extLst>
              </p:cNvPr>
              <p:cNvCxnSpPr/>
              <p:nvPr/>
            </p:nvCxnSpPr>
            <p:spPr>
              <a:xfrm>
                <a:off x="6900127" y="3174620"/>
                <a:ext cx="0" cy="2539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F6A4AB5E-CB84-FC4C-B8B5-2FA58B5F094B}"/>
                  </a:ext>
                </a:extLst>
              </p:cNvPr>
              <p:cNvCxnSpPr/>
              <p:nvPr/>
            </p:nvCxnSpPr>
            <p:spPr>
              <a:xfrm>
                <a:off x="7251530" y="3174620"/>
                <a:ext cx="0" cy="2539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EDA7B762-4F7C-1A47-8EAD-CE60BF6CC25B}"/>
                  </a:ext>
                </a:extLst>
              </p:cNvPr>
              <p:cNvCxnSpPr/>
              <p:nvPr/>
            </p:nvCxnSpPr>
            <p:spPr>
              <a:xfrm>
                <a:off x="7600814" y="3174620"/>
                <a:ext cx="0" cy="2539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97803CFD-B3A1-8044-8446-675F26B711E1}"/>
                  </a:ext>
                </a:extLst>
              </p:cNvPr>
              <p:cNvCxnSpPr/>
              <p:nvPr/>
            </p:nvCxnSpPr>
            <p:spPr>
              <a:xfrm>
                <a:off x="7952216" y="3174620"/>
                <a:ext cx="0" cy="25394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8860" name="Group 158">
              <a:extLst>
                <a:ext uri="{FF2B5EF4-FFF2-40B4-BE49-F238E27FC236}">
                  <a16:creationId xmlns:a16="http://schemas.microsoft.com/office/drawing/2014/main" id="{B4F156F8-BBC4-214C-ABB1-3D4EF5172F67}"/>
                </a:ext>
              </a:extLst>
            </p:cNvPr>
            <p:cNvGrpSpPr>
              <a:grpSpLocks/>
            </p:cNvGrpSpPr>
            <p:nvPr/>
          </p:nvGrpSpPr>
          <p:grpSpPr bwMode="auto">
            <a:xfrm>
              <a:off x="7212621" y="1466281"/>
              <a:ext cx="3848090" cy="137160"/>
              <a:chOff x="4268665" y="3429000"/>
              <a:chExt cx="3848090" cy="137160"/>
            </a:xfrm>
          </p:grpSpPr>
          <p:cxnSp>
            <p:nvCxnSpPr>
              <p:cNvPr id="245" name="Straight Connector 244">
                <a:extLst>
                  <a:ext uri="{FF2B5EF4-FFF2-40B4-BE49-F238E27FC236}">
                    <a16:creationId xmlns:a16="http://schemas.microsoft.com/office/drawing/2014/main" id="{2C229685-5450-C74E-AF8C-623A7262F90B}"/>
                  </a:ext>
                </a:extLst>
              </p:cNvPr>
              <p:cNvCxnSpPr>
                <a:cxnSpLocks/>
              </p:cNvCxnSpPr>
              <p:nvPr/>
            </p:nvCxnSpPr>
            <p:spPr>
              <a:xfrm>
                <a:off x="4268844" y="3428560"/>
                <a:ext cx="0" cy="1375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CACB599B-8E38-EA4D-A562-06272DB0DBDB}"/>
                  </a:ext>
                </a:extLst>
              </p:cNvPr>
              <p:cNvCxnSpPr>
                <a:cxnSpLocks/>
              </p:cNvCxnSpPr>
              <p:nvPr/>
            </p:nvCxnSpPr>
            <p:spPr>
              <a:xfrm>
                <a:off x="4618130" y="3428560"/>
                <a:ext cx="0" cy="1375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ED547A36-2CD2-1A4B-B516-A3285313E72C}"/>
                  </a:ext>
                </a:extLst>
              </p:cNvPr>
              <p:cNvCxnSpPr>
                <a:cxnSpLocks/>
              </p:cNvCxnSpPr>
              <p:nvPr/>
            </p:nvCxnSpPr>
            <p:spPr>
              <a:xfrm>
                <a:off x="4969532" y="3428560"/>
                <a:ext cx="0" cy="1375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DA85B199-BF26-044D-9D41-E5E71E2EFADD}"/>
                  </a:ext>
                </a:extLst>
              </p:cNvPr>
              <p:cNvCxnSpPr>
                <a:cxnSpLocks/>
              </p:cNvCxnSpPr>
              <p:nvPr/>
            </p:nvCxnSpPr>
            <p:spPr>
              <a:xfrm>
                <a:off x="5318816" y="3428560"/>
                <a:ext cx="0" cy="1375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19724892-1291-6D4D-B7D1-AA302260C4DC}"/>
                  </a:ext>
                </a:extLst>
              </p:cNvPr>
              <p:cNvCxnSpPr>
                <a:cxnSpLocks/>
              </p:cNvCxnSpPr>
              <p:nvPr/>
            </p:nvCxnSpPr>
            <p:spPr>
              <a:xfrm>
                <a:off x="5668102" y="3428560"/>
                <a:ext cx="0" cy="1375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4FFC337E-345F-BE4E-BFC6-0577525CB131}"/>
                  </a:ext>
                </a:extLst>
              </p:cNvPr>
              <p:cNvCxnSpPr>
                <a:cxnSpLocks/>
              </p:cNvCxnSpPr>
              <p:nvPr/>
            </p:nvCxnSpPr>
            <p:spPr>
              <a:xfrm>
                <a:off x="6017387" y="3428560"/>
                <a:ext cx="0" cy="1375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F09464ED-73FD-4841-A9C7-BC8E8465732A}"/>
                  </a:ext>
                </a:extLst>
              </p:cNvPr>
              <p:cNvCxnSpPr>
                <a:cxnSpLocks/>
              </p:cNvCxnSpPr>
              <p:nvPr/>
            </p:nvCxnSpPr>
            <p:spPr>
              <a:xfrm>
                <a:off x="6368789" y="3428560"/>
                <a:ext cx="0" cy="1375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3E8A6A44-A05A-BB4F-8522-E02AE387DAAC}"/>
                  </a:ext>
                </a:extLst>
              </p:cNvPr>
              <p:cNvCxnSpPr>
                <a:cxnSpLocks/>
              </p:cNvCxnSpPr>
              <p:nvPr/>
            </p:nvCxnSpPr>
            <p:spPr>
              <a:xfrm>
                <a:off x="6718075" y="3428560"/>
                <a:ext cx="0" cy="1375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6EF8F76D-9EA2-6D44-9460-682138DE602C}"/>
                  </a:ext>
                </a:extLst>
              </p:cNvPr>
              <p:cNvCxnSpPr>
                <a:cxnSpLocks/>
              </p:cNvCxnSpPr>
              <p:nvPr/>
            </p:nvCxnSpPr>
            <p:spPr>
              <a:xfrm>
                <a:off x="7067360" y="3428560"/>
                <a:ext cx="0" cy="1375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05289966-AAD9-5C4E-B6E1-C2C8604A838D}"/>
                  </a:ext>
                </a:extLst>
              </p:cNvPr>
              <p:cNvCxnSpPr>
                <a:cxnSpLocks/>
              </p:cNvCxnSpPr>
              <p:nvPr/>
            </p:nvCxnSpPr>
            <p:spPr>
              <a:xfrm>
                <a:off x="7416646" y="3428560"/>
                <a:ext cx="0" cy="1375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1128254A-FE3D-1445-8709-C15FE85F9A1D}"/>
                  </a:ext>
                </a:extLst>
              </p:cNvPr>
              <p:cNvCxnSpPr>
                <a:cxnSpLocks/>
              </p:cNvCxnSpPr>
              <p:nvPr/>
            </p:nvCxnSpPr>
            <p:spPr>
              <a:xfrm>
                <a:off x="7768048" y="3428560"/>
                <a:ext cx="0" cy="1375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B332FA45-E939-FA49-AE59-2088922B2009}"/>
                  </a:ext>
                </a:extLst>
              </p:cNvPr>
              <p:cNvCxnSpPr>
                <a:cxnSpLocks/>
              </p:cNvCxnSpPr>
              <p:nvPr/>
            </p:nvCxnSpPr>
            <p:spPr>
              <a:xfrm>
                <a:off x="8117332" y="3428560"/>
                <a:ext cx="0" cy="13755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8861" name="Group 160">
              <a:extLst>
                <a:ext uri="{FF2B5EF4-FFF2-40B4-BE49-F238E27FC236}">
                  <a16:creationId xmlns:a16="http://schemas.microsoft.com/office/drawing/2014/main" id="{DDC844B5-C784-694A-9CB6-5EF5469AA216}"/>
                </a:ext>
              </a:extLst>
            </p:cNvPr>
            <p:cNvGrpSpPr>
              <a:grpSpLocks/>
            </p:cNvGrpSpPr>
            <p:nvPr/>
          </p:nvGrpSpPr>
          <p:grpSpPr bwMode="auto">
            <a:xfrm>
              <a:off x="7071945" y="1546874"/>
              <a:ext cx="415072" cy="338554"/>
              <a:chOff x="5939204" y="3921369"/>
              <a:chExt cx="455236" cy="338554"/>
            </a:xfrm>
          </p:grpSpPr>
          <p:sp>
            <p:nvSpPr>
              <p:cNvPr id="243" name="TextBox 242">
                <a:extLst>
                  <a:ext uri="{FF2B5EF4-FFF2-40B4-BE49-F238E27FC236}">
                    <a16:creationId xmlns:a16="http://schemas.microsoft.com/office/drawing/2014/main" id="{5E3655AA-44D8-0444-8501-93A24BCE56A1}"/>
                  </a:ext>
                </a:extLst>
              </p:cNvPr>
              <p:cNvSpPr txBox="1"/>
              <p:nvPr/>
            </p:nvSpPr>
            <p:spPr>
              <a:xfrm>
                <a:off x="5938135" y="3920750"/>
                <a:ext cx="457377" cy="338587"/>
              </a:xfrm>
              <a:prstGeom prst="rect">
                <a:avLst/>
              </a:prstGeom>
              <a:noFill/>
            </p:spPr>
            <p:txBody>
              <a:bodyPr wrap="none">
                <a:spAutoFit/>
              </a:bodyPr>
              <a:lstStyle/>
              <a:p>
                <a:pPr>
                  <a:defRPr/>
                </a:pPr>
                <a:r>
                  <a:rPr lang="en-US" sz="1050" dirty="0">
                    <a:latin typeface="Symbol" pitchFamily="2" charset="2"/>
                  </a:rPr>
                  <a:t>j</a:t>
                </a:r>
                <a:r>
                  <a:rPr lang="en-US" sz="1050" baseline="-25000" dirty="0">
                    <a:latin typeface="Symbol" pitchFamily="2" charset="2"/>
                  </a:rPr>
                  <a:t>1</a:t>
                </a:r>
                <a:endParaRPr lang="en-US" sz="1050" baseline="-25000" dirty="0"/>
              </a:p>
            </p:txBody>
          </p:sp>
          <p:sp>
            <p:nvSpPr>
              <p:cNvPr id="244" name="Oval 243">
                <a:extLst>
                  <a:ext uri="{FF2B5EF4-FFF2-40B4-BE49-F238E27FC236}">
                    <a16:creationId xmlns:a16="http://schemas.microsoft.com/office/drawing/2014/main" id="{F41208AD-9654-1D44-AC99-856EE6164BCB}"/>
                  </a:ext>
                </a:extLst>
              </p:cNvPr>
              <p:cNvSpPr/>
              <p:nvPr/>
            </p:nvSpPr>
            <p:spPr>
              <a:xfrm>
                <a:off x="5938135" y="3982120"/>
                <a:ext cx="322718" cy="2454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grpSp>
        <p:grpSp>
          <p:nvGrpSpPr>
            <p:cNvPr id="78862" name="Group 162">
              <a:extLst>
                <a:ext uri="{FF2B5EF4-FFF2-40B4-BE49-F238E27FC236}">
                  <a16:creationId xmlns:a16="http://schemas.microsoft.com/office/drawing/2014/main" id="{54429C8B-D6DD-2A47-9921-09F5219EA6F7}"/>
                </a:ext>
              </a:extLst>
            </p:cNvPr>
            <p:cNvGrpSpPr>
              <a:grpSpLocks/>
            </p:cNvGrpSpPr>
            <p:nvPr/>
          </p:nvGrpSpPr>
          <p:grpSpPr bwMode="auto">
            <a:xfrm>
              <a:off x="7426570" y="1546874"/>
              <a:ext cx="415072" cy="338554"/>
              <a:chOff x="5939204" y="3921369"/>
              <a:chExt cx="455236" cy="338554"/>
            </a:xfrm>
          </p:grpSpPr>
          <p:sp>
            <p:nvSpPr>
              <p:cNvPr id="241" name="TextBox 240">
                <a:extLst>
                  <a:ext uri="{FF2B5EF4-FFF2-40B4-BE49-F238E27FC236}">
                    <a16:creationId xmlns:a16="http://schemas.microsoft.com/office/drawing/2014/main" id="{A350EC1B-A8BB-624F-AFD0-E0E6CF826FD6}"/>
                  </a:ext>
                </a:extLst>
              </p:cNvPr>
              <p:cNvSpPr txBox="1"/>
              <p:nvPr/>
            </p:nvSpPr>
            <p:spPr>
              <a:xfrm>
                <a:off x="5939243" y="3920750"/>
                <a:ext cx="455056" cy="338587"/>
              </a:xfrm>
              <a:prstGeom prst="rect">
                <a:avLst/>
              </a:prstGeom>
              <a:noFill/>
            </p:spPr>
            <p:txBody>
              <a:bodyPr wrap="none">
                <a:spAutoFit/>
              </a:bodyPr>
              <a:lstStyle/>
              <a:p>
                <a:pPr>
                  <a:defRPr/>
                </a:pPr>
                <a:r>
                  <a:rPr lang="en-US" sz="1050" dirty="0">
                    <a:latin typeface="Symbol" pitchFamily="2" charset="2"/>
                  </a:rPr>
                  <a:t>j</a:t>
                </a:r>
                <a:r>
                  <a:rPr lang="en-US" sz="1050" baseline="-25000" dirty="0">
                    <a:latin typeface="Symbol" pitchFamily="2" charset="2"/>
                  </a:rPr>
                  <a:t>2</a:t>
                </a:r>
                <a:endParaRPr lang="en-US" sz="1050" baseline="-25000" dirty="0"/>
              </a:p>
            </p:txBody>
          </p:sp>
          <p:sp>
            <p:nvSpPr>
              <p:cNvPr id="242" name="Oval 241">
                <a:extLst>
                  <a:ext uri="{FF2B5EF4-FFF2-40B4-BE49-F238E27FC236}">
                    <a16:creationId xmlns:a16="http://schemas.microsoft.com/office/drawing/2014/main" id="{E664A0A6-C5A4-9445-8E2A-AC9B30219E0B}"/>
                  </a:ext>
                </a:extLst>
              </p:cNvPr>
              <p:cNvSpPr/>
              <p:nvPr/>
            </p:nvSpPr>
            <p:spPr>
              <a:xfrm>
                <a:off x="5939243" y="3982120"/>
                <a:ext cx="320397" cy="2454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grpSp>
        <p:grpSp>
          <p:nvGrpSpPr>
            <p:cNvPr id="78863" name="Group 165">
              <a:extLst>
                <a:ext uri="{FF2B5EF4-FFF2-40B4-BE49-F238E27FC236}">
                  <a16:creationId xmlns:a16="http://schemas.microsoft.com/office/drawing/2014/main" id="{71587252-7126-094C-9DCF-69759106368E}"/>
                </a:ext>
              </a:extLst>
            </p:cNvPr>
            <p:cNvGrpSpPr>
              <a:grpSpLocks/>
            </p:cNvGrpSpPr>
            <p:nvPr/>
          </p:nvGrpSpPr>
          <p:grpSpPr bwMode="auto">
            <a:xfrm>
              <a:off x="7755798" y="1546874"/>
              <a:ext cx="440720" cy="338554"/>
              <a:chOff x="5939204" y="3921369"/>
              <a:chExt cx="483367" cy="338554"/>
            </a:xfrm>
          </p:grpSpPr>
          <p:sp>
            <p:nvSpPr>
              <p:cNvPr id="239" name="TextBox 238">
                <a:extLst>
                  <a:ext uri="{FF2B5EF4-FFF2-40B4-BE49-F238E27FC236}">
                    <a16:creationId xmlns:a16="http://schemas.microsoft.com/office/drawing/2014/main" id="{6F0B8221-D5A0-E24D-84ED-EE8D67C6D0F9}"/>
                  </a:ext>
                </a:extLst>
              </p:cNvPr>
              <p:cNvSpPr txBox="1"/>
              <p:nvPr/>
            </p:nvSpPr>
            <p:spPr>
              <a:xfrm>
                <a:off x="5940346" y="3920750"/>
                <a:ext cx="482918" cy="338587"/>
              </a:xfrm>
              <a:prstGeom prst="rect">
                <a:avLst/>
              </a:prstGeom>
              <a:noFill/>
            </p:spPr>
            <p:txBody>
              <a:bodyPr wrap="none">
                <a:spAutoFit/>
              </a:bodyPr>
              <a:lstStyle/>
              <a:p>
                <a:pPr>
                  <a:defRPr/>
                </a:pPr>
                <a:r>
                  <a:rPr lang="en-US" sz="1050" dirty="0" err="1">
                    <a:latin typeface="Symbol" pitchFamily="2" charset="2"/>
                  </a:rPr>
                  <a:t>j</a:t>
                </a:r>
                <a:r>
                  <a:rPr lang="en-US" sz="1050" baseline="-25000" dirty="0" err="1">
                    <a:latin typeface="Symbol" pitchFamily="2" charset="2"/>
                  </a:rPr>
                  <a:t>N</a:t>
                </a:r>
                <a:endParaRPr lang="en-US" sz="1050" baseline="-25000" dirty="0"/>
              </a:p>
            </p:txBody>
          </p:sp>
          <p:sp>
            <p:nvSpPr>
              <p:cNvPr id="240" name="Oval 239">
                <a:extLst>
                  <a:ext uri="{FF2B5EF4-FFF2-40B4-BE49-F238E27FC236}">
                    <a16:creationId xmlns:a16="http://schemas.microsoft.com/office/drawing/2014/main" id="{636AE6B5-480A-F943-BC90-F8DACB4A0263}"/>
                  </a:ext>
                </a:extLst>
              </p:cNvPr>
              <p:cNvSpPr/>
              <p:nvPr/>
            </p:nvSpPr>
            <p:spPr>
              <a:xfrm>
                <a:off x="5940346" y="3982120"/>
                <a:ext cx="320398" cy="2454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grpSp>
        <p:sp>
          <p:nvSpPr>
            <p:cNvPr id="78864" name="TextBox 167">
              <a:extLst>
                <a:ext uri="{FF2B5EF4-FFF2-40B4-BE49-F238E27FC236}">
                  <a16:creationId xmlns:a16="http://schemas.microsoft.com/office/drawing/2014/main" id="{F8091C53-8635-9240-9895-6B94781A46D8}"/>
                </a:ext>
              </a:extLst>
            </p:cNvPr>
            <p:cNvSpPr txBox="1">
              <a:spLocks noChangeArrowheads="1"/>
            </p:cNvSpPr>
            <p:nvPr/>
          </p:nvSpPr>
          <p:spPr bwMode="auto">
            <a:xfrm>
              <a:off x="9276146" y="1512912"/>
              <a:ext cx="132343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800" b="0">
                  <a:solidFill>
                    <a:schemeClr val="tx1"/>
                  </a:solidFill>
                  <a:latin typeface="Times" pitchFamily="2" charset="0"/>
                </a:rPr>
                <a:t>. . . . . . . </a:t>
              </a:r>
            </a:p>
          </p:txBody>
        </p:sp>
        <p:grpSp>
          <p:nvGrpSpPr>
            <p:cNvPr id="78865" name="Group 168">
              <a:extLst>
                <a:ext uri="{FF2B5EF4-FFF2-40B4-BE49-F238E27FC236}">
                  <a16:creationId xmlns:a16="http://schemas.microsoft.com/office/drawing/2014/main" id="{18D3F770-B5A5-0942-9EFE-6B0E0FBCA7EC}"/>
                </a:ext>
              </a:extLst>
            </p:cNvPr>
            <p:cNvGrpSpPr>
              <a:grpSpLocks/>
            </p:cNvGrpSpPr>
            <p:nvPr/>
          </p:nvGrpSpPr>
          <p:grpSpPr bwMode="auto">
            <a:xfrm>
              <a:off x="8266308" y="1883229"/>
              <a:ext cx="699652" cy="137160"/>
              <a:chOff x="4077895" y="2425638"/>
              <a:chExt cx="699652" cy="137160"/>
            </a:xfrm>
          </p:grpSpPr>
          <p:cxnSp>
            <p:nvCxnSpPr>
              <p:cNvPr id="236" name="Straight Connector 235">
                <a:extLst>
                  <a:ext uri="{FF2B5EF4-FFF2-40B4-BE49-F238E27FC236}">
                    <a16:creationId xmlns:a16="http://schemas.microsoft.com/office/drawing/2014/main" id="{E5227369-6E13-5742-AE3C-4B0110C0F4F2}"/>
                  </a:ext>
                </a:extLst>
              </p:cNvPr>
              <p:cNvCxnSpPr>
                <a:cxnSpLocks/>
              </p:cNvCxnSpPr>
              <p:nvPr/>
            </p:nvCxnSpPr>
            <p:spPr>
              <a:xfrm>
                <a:off x="4078594" y="2425135"/>
                <a:ext cx="0" cy="13755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749049C4-37DC-B642-9EDC-FA537E76CFB4}"/>
                  </a:ext>
                </a:extLst>
              </p:cNvPr>
              <p:cNvCxnSpPr>
                <a:cxnSpLocks/>
              </p:cNvCxnSpPr>
              <p:nvPr/>
            </p:nvCxnSpPr>
            <p:spPr>
              <a:xfrm>
                <a:off x="4427880" y="2425135"/>
                <a:ext cx="0" cy="13755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5C6502D5-2B41-7943-A2A6-E749F0B94EB2}"/>
                  </a:ext>
                </a:extLst>
              </p:cNvPr>
              <p:cNvCxnSpPr>
                <a:cxnSpLocks/>
              </p:cNvCxnSpPr>
              <p:nvPr/>
            </p:nvCxnSpPr>
            <p:spPr>
              <a:xfrm>
                <a:off x="4777164" y="2425135"/>
                <a:ext cx="0" cy="13755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71" name="Straight Arrow Connector 170">
              <a:extLst>
                <a:ext uri="{FF2B5EF4-FFF2-40B4-BE49-F238E27FC236}">
                  <a16:creationId xmlns:a16="http://schemas.microsoft.com/office/drawing/2014/main" id="{F73D16BA-08E6-A847-906B-7A841989FDC5}"/>
                </a:ext>
              </a:extLst>
            </p:cNvPr>
            <p:cNvCxnSpPr/>
            <p:nvPr/>
          </p:nvCxnSpPr>
          <p:spPr>
            <a:xfrm>
              <a:off x="7225501" y="1131486"/>
              <a:ext cx="290013" cy="0"/>
            </a:xfrm>
            <a:prstGeom prst="straightConnector1">
              <a:avLst/>
            </a:prstGeom>
            <a:ln>
              <a:solidFill>
                <a:srgbClr val="FF000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78867" name="TextBox 171">
              <a:extLst>
                <a:ext uri="{FF2B5EF4-FFF2-40B4-BE49-F238E27FC236}">
                  <a16:creationId xmlns:a16="http://schemas.microsoft.com/office/drawing/2014/main" id="{DD5880F6-B103-6B42-B5D9-A4D0A07362DF}"/>
                </a:ext>
              </a:extLst>
            </p:cNvPr>
            <p:cNvSpPr txBox="1">
              <a:spLocks noChangeArrowheads="1"/>
            </p:cNvSpPr>
            <p:nvPr/>
          </p:nvSpPr>
          <p:spPr bwMode="auto">
            <a:xfrm>
              <a:off x="7226174" y="837824"/>
              <a:ext cx="348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200" b="0">
                  <a:solidFill>
                    <a:srgbClr val="C00000"/>
                  </a:solidFill>
                  <a:latin typeface="Times" pitchFamily="2" charset="0"/>
                </a:rPr>
                <a:t>d</a:t>
              </a:r>
            </a:p>
          </p:txBody>
        </p:sp>
        <p:cxnSp>
          <p:nvCxnSpPr>
            <p:cNvPr id="176" name="Straight Arrow Connector 175">
              <a:extLst>
                <a:ext uri="{FF2B5EF4-FFF2-40B4-BE49-F238E27FC236}">
                  <a16:creationId xmlns:a16="http://schemas.microsoft.com/office/drawing/2014/main" id="{2C2C88D5-6E9E-EB44-9232-D9359D828DAF}"/>
                </a:ext>
              </a:extLst>
            </p:cNvPr>
            <p:cNvCxnSpPr>
              <a:cxnSpLocks/>
            </p:cNvCxnSpPr>
            <p:nvPr/>
          </p:nvCxnSpPr>
          <p:spPr>
            <a:xfrm>
              <a:off x="7572670" y="843687"/>
              <a:ext cx="1030922" cy="8465"/>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8869" name="TextBox 176">
              <a:extLst>
                <a:ext uri="{FF2B5EF4-FFF2-40B4-BE49-F238E27FC236}">
                  <a16:creationId xmlns:a16="http://schemas.microsoft.com/office/drawing/2014/main" id="{F71ECCEC-EDE5-1A44-BB82-8C53F20C771B}"/>
                </a:ext>
              </a:extLst>
            </p:cNvPr>
            <p:cNvSpPr txBox="1">
              <a:spLocks noChangeArrowheads="1"/>
            </p:cNvSpPr>
            <p:nvPr/>
          </p:nvSpPr>
          <p:spPr bwMode="auto">
            <a:xfrm>
              <a:off x="7894026" y="660979"/>
              <a:ext cx="485603"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200" b="0">
                  <a:solidFill>
                    <a:schemeClr val="tx1"/>
                  </a:solidFill>
                  <a:latin typeface="Symbol" pitchFamily="2" charset="2"/>
                </a:rPr>
                <a:t>D</a:t>
              </a:r>
              <a:r>
                <a:rPr lang="en-US" altLang="en-US" sz="1200" b="0">
                  <a:solidFill>
                    <a:schemeClr val="tx1"/>
                  </a:solidFill>
                  <a:latin typeface="Times" pitchFamily="2" charset="0"/>
                </a:rPr>
                <a:t>S</a:t>
              </a:r>
            </a:p>
          </p:txBody>
        </p:sp>
        <p:grpSp>
          <p:nvGrpSpPr>
            <p:cNvPr id="78870" name="Group 177">
              <a:extLst>
                <a:ext uri="{FF2B5EF4-FFF2-40B4-BE49-F238E27FC236}">
                  <a16:creationId xmlns:a16="http://schemas.microsoft.com/office/drawing/2014/main" id="{DAC3F0EF-79B9-A848-AA6F-D6FD5048BD5E}"/>
                </a:ext>
              </a:extLst>
            </p:cNvPr>
            <p:cNvGrpSpPr>
              <a:grpSpLocks/>
            </p:cNvGrpSpPr>
            <p:nvPr/>
          </p:nvGrpSpPr>
          <p:grpSpPr bwMode="auto">
            <a:xfrm>
              <a:off x="7212621" y="2004379"/>
              <a:ext cx="696575" cy="630749"/>
              <a:chOff x="4076167" y="2555960"/>
              <a:chExt cx="696575" cy="630749"/>
            </a:xfrm>
          </p:grpSpPr>
          <p:sp>
            <p:nvSpPr>
              <p:cNvPr id="231" name="Oval 230">
                <a:extLst>
                  <a:ext uri="{FF2B5EF4-FFF2-40B4-BE49-F238E27FC236}">
                    <a16:creationId xmlns:a16="http://schemas.microsoft.com/office/drawing/2014/main" id="{4A7316BD-67C7-4142-ADA9-F599AC5B1536}"/>
                  </a:ext>
                </a:extLst>
              </p:cNvPr>
              <p:cNvSpPr/>
              <p:nvPr/>
            </p:nvSpPr>
            <p:spPr>
              <a:xfrm>
                <a:off x="4279566" y="2741151"/>
                <a:ext cx="294247" cy="26028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a:solidFill>
                      <a:schemeClr val="tx1"/>
                    </a:solidFill>
                    <a:latin typeface="Symbol" pitchFamily="2" charset="2"/>
                  </a:rPr>
                  <a:t>S</a:t>
                </a:r>
              </a:p>
            </p:txBody>
          </p:sp>
          <p:cxnSp>
            <p:nvCxnSpPr>
              <p:cNvPr id="232" name="Straight Connector 231">
                <a:extLst>
                  <a:ext uri="{FF2B5EF4-FFF2-40B4-BE49-F238E27FC236}">
                    <a16:creationId xmlns:a16="http://schemas.microsoft.com/office/drawing/2014/main" id="{503321EA-72E0-9C40-ACD1-DA778F49D015}"/>
                  </a:ext>
                </a:extLst>
              </p:cNvPr>
              <p:cNvCxnSpPr>
                <a:cxnSpLocks/>
                <a:endCxn id="231" idx="1"/>
              </p:cNvCxnSpPr>
              <p:nvPr/>
            </p:nvCxnSpPr>
            <p:spPr>
              <a:xfrm>
                <a:off x="4076346" y="2554928"/>
                <a:ext cx="245558" cy="2243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CD321FC0-2AF1-6648-9925-A5395622AF04}"/>
                  </a:ext>
                </a:extLst>
              </p:cNvPr>
              <p:cNvCxnSpPr>
                <a:cxnSpLocks/>
                <a:endCxn id="231" idx="7"/>
              </p:cNvCxnSpPr>
              <p:nvPr/>
            </p:nvCxnSpPr>
            <p:spPr>
              <a:xfrm flipH="1">
                <a:off x="4529359" y="2561277"/>
                <a:ext cx="243442" cy="21796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B42AC030-4B4C-4D4C-8418-043C29A46A0C}"/>
                  </a:ext>
                </a:extLst>
              </p:cNvPr>
              <p:cNvCxnSpPr>
                <a:cxnSpLocks/>
                <a:endCxn id="231" idx="0"/>
              </p:cNvCxnSpPr>
              <p:nvPr/>
            </p:nvCxnSpPr>
            <p:spPr>
              <a:xfrm flipH="1">
                <a:off x="4425632" y="2561277"/>
                <a:ext cx="4234" cy="17987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44698AA7-0581-184F-ABB4-B791902AEF64}"/>
                  </a:ext>
                </a:extLst>
              </p:cNvPr>
              <p:cNvCxnSpPr>
                <a:cxnSpLocks/>
              </p:cNvCxnSpPr>
              <p:nvPr/>
            </p:nvCxnSpPr>
            <p:spPr>
              <a:xfrm flipH="1">
                <a:off x="4421398" y="3009905"/>
                <a:ext cx="4234" cy="17775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8871" name="Group 178">
              <a:extLst>
                <a:ext uri="{FF2B5EF4-FFF2-40B4-BE49-F238E27FC236}">
                  <a16:creationId xmlns:a16="http://schemas.microsoft.com/office/drawing/2014/main" id="{DE833CA6-82D2-A54B-9560-155974A08826}"/>
                </a:ext>
              </a:extLst>
            </p:cNvPr>
            <p:cNvGrpSpPr>
              <a:grpSpLocks/>
            </p:cNvGrpSpPr>
            <p:nvPr/>
          </p:nvGrpSpPr>
          <p:grpSpPr bwMode="auto">
            <a:xfrm>
              <a:off x="8116891" y="1562973"/>
              <a:ext cx="421483" cy="338554"/>
              <a:chOff x="5939204" y="3921369"/>
              <a:chExt cx="462268" cy="338554"/>
            </a:xfrm>
          </p:grpSpPr>
          <p:sp>
            <p:nvSpPr>
              <p:cNvPr id="229" name="TextBox 228">
                <a:extLst>
                  <a:ext uri="{FF2B5EF4-FFF2-40B4-BE49-F238E27FC236}">
                    <a16:creationId xmlns:a16="http://schemas.microsoft.com/office/drawing/2014/main" id="{B5EC297D-C284-554F-A83D-030DCC42352D}"/>
                  </a:ext>
                </a:extLst>
              </p:cNvPr>
              <p:cNvSpPr txBox="1"/>
              <p:nvPr/>
            </p:nvSpPr>
            <p:spPr>
              <a:xfrm>
                <a:off x="5939004" y="3921581"/>
                <a:ext cx="462022" cy="338587"/>
              </a:xfrm>
              <a:prstGeom prst="rect">
                <a:avLst/>
              </a:prstGeom>
              <a:noFill/>
            </p:spPr>
            <p:txBody>
              <a:bodyPr wrap="none">
                <a:spAutoFit/>
              </a:bodyPr>
              <a:lstStyle/>
              <a:p>
                <a:pPr>
                  <a:defRPr/>
                </a:pPr>
                <a:r>
                  <a:rPr lang="en-US" sz="1050" dirty="0">
                    <a:latin typeface="Symbol" pitchFamily="2" charset="2"/>
                  </a:rPr>
                  <a:t>j</a:t>
                </a:r>
                <a:r>
                  <a:rPr lang="en-US" sz="1050" baseline="-25000" dirty="0">
                    <a:latin typeface="Helvetica" pitchFamily="2" charset="0"/>
                  </a:rPr>
                  <a:t>1</a:t>
                </a:r>
              </a:p>
            </p:txBody>
          </p:sp>
          <p:sp>
            <p:nvSpPr>
              <p:cNvPr id="230" name="Oval 229">
                <a:extLst>
                  <a:ext uri="{FF2B5EF4-FFF2-40B4-BE49-F238E27FC236}">
                    <a16:creationId xmlns:a16="http://schemas.microsoft.com/office/drawing/2014/main" id="{42DAF0C4-787B-FD43-B90C-8724F4EF8925}"/>
                  </a:ext>
                </a:extLst>
              </p:cNvPr>
              <p:cNvSpPr/>
              <p:nvPr/>
            </p:nvSpPr>
            <p:spPr>
              <a:xfrm>
                <a:off x="5939004" y="3982951"/>
                <a:ext cx="320398" cy="2454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grpSp>
        <p:grpSp>
          <p:nvGrpSpPr>
            <p:cNvPr id="78872" name="Group 179">
              <a:extLst>
                <a:ext uri="{FF2B5EF4-FFF2-40B4-BE49-F238E27FC236}">
                  <a16:creationId xmlns:a16="http://schemas.microsoft.com/office/drawing/2014/main" id="{D03DB550-6862-354E-ACE6-BC584E111B37}"/>
                </a:ext>
              </a:extLst>
            </p:cNvPr>
            <p:cNvGrpSpPr>
              <a:grpSpLocks/>
            </p:cNvGrpSpPr>
            <p:nvPr/>
          </p:nvGrpSpPr>
          <p:grpSpPr bwMode="auto">
            <a:xfrm>
              <a:off x="8464170" y="1556357"/>
              <a:ext cx="421483" cy="338554"/>
              <a:chOff x="5939204" y="3921369"/>
              <a:chExt cx="462268" cy="338554"/>
            </a:xfrm>
          </p:grpSpPr>
          <p:sp>
            <p:nvSpPr>
              <p:cNvPr id="227" name="TextBox 226">
                <a:extLst>
                  <a:ext uri="{FF2B5EF4-FFF2-40B4-BE49-F238E27FC236}">
                    <a16:creationId xmlns:a16="http://schemas.microsoft.com/office/drawing/2014/main" id="{F57981E4-B7C9-0D4C-BC64-C58106942841}"/>
                  </a:ext>
                </a:extLst>
              </p:cNvPr>
              <p:cNvSpPr txBox="1"/>
              <p:nvPr/>
            </p:nvSpPr>
            <p:spPr>
              <a:xfrm>
                <a:off x="5938882" y="3921849"/>
                <a:ext cx="462022" cy="338587"/>
              </a:xfrm>
              <a:prstGeom prst="rect">
                <a:avLst/>
              </a:prstGeom>
              <a:noFill/>
            </p:spPr>
            <p:txBody>
              <a:bodyPr wrap="none">
                <a:spAutoFit/>
              </a:bodyPr>
              <a:lstStyle/>
              <a:p>
                <a:pPr>
                  <a:defRPr/>
                </a:pPr>
                <a:r>
                  <a:rPr lang="en-US" sz="1050" dirty="0">
                    <a:latin typeface="Symbol" pitchFamily="2" charset="2"/>
                  </a:rPr>
                  <a:t>j</a:t>
                </a:r>
                <a:r>
                  <a:rPr lang="en-US" sz="1050" baseline="-25000" dirty="0">
                    <a:latin typeface="Helvetica" pitchFamily="2" charset="0"/>
                  </a:rPr>
                  <a:t>2</a:t>
                </a:r>
              </a:p>
            </p:txBody>
          </p:sp>
          <p:sp>
            <p:nvSpPr>
              <p:cNvPr id="228" name="Oval 227">
                <a:extLst>
                  <a:ext uri="{FF2B5EF4-FFF2-40B4-BE49-F238E27FC236}">
                    <a16:creationId xmlns:a16="http://schemas.microsoft.com/office/drawing/2014/main" id="{D134F3A6-C5B9-AF45-9E1A-BFFB7E6BBACD}"/>
                  </a:ext>
                </a:extLst>
              </p:cNvPr>
              <p:cNvSpPr/>
              <p:nvPr/>
            </p:nvSpPr>
            <p:spPr>
              <a:xfrm>
                <a:off x="5938882" y="3983217"/>
                <a:ext cx="320398" cy="2454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grpSp>
        <p:grpSp>
          <p:nvGrpSpPr>
            <p:cNvPr id="78873" name="Group 180">
              <a:extLst>
                <a:ext uri="{FF2B5EF4-FFF2-40B4-BE49-F238E27FC236}">
                  <a16:creationId xmlns:a16="http://schemas.microsoft.com/office/drawing/2014/main" id="{17ED5094-9A88-FE43-B581-873197BEABC5}"/>
                </a:ext>
              </a:extLst>
            </p:cNvPr>
            <p:cNvGrpSpPr>
              <a:grpSpLocks/>
            </p:cNvGrpSpPr>
            <p:nvPr/>
          </p:nvGrpSpPr>
          <p:grpSpPr bwMode="auto">
            <a:xfrm>
              <a:off x="8811444" y="1549741"/>
              <a:ext cx="440720" cy="338554"/>
              <a:chOff x="5939204" y="3921369"/>
              <a:chExt cx="483367" cy="338554"/>
            </a:xfrm>
          </p:grpSpPr>
          <p:sp>
            <p:nvSpPr>
              <p:cNvPr id="225" name="TextBox 224">
                <a:extLst>
                  <a:ext uri="{FF2B5EF4-FFF2-40B4-BE49-F238E27FC236}">
                    <a16:creationId xmlns:a16="http://schemas.microsoft.com/office/drawing/2014/main" id="{866453F1-DE2C-0C4F-B178-D90ABB6211FC}"/>
                  </a:ext>
                </a:extLst>
              </p:cNvPr>
              <p:cNvSpPr txBox="1"/>
              <p:nvPr/>
            </p:nvSpPr>
            <p:spPr>
              <a:xfrm>
                <a:off x="5938767" y="3922115"/>
                <a:ext cx="482918" cy="338587"/>
              </a:xfrm>
              <a:prstGeom prst="rect">
                <a:avLst/>
              </a:prstGeom>
              <a:noFill/>
            </p:spPr>
            <p:txBody>
              <a:bodyPr wrap="none">
                <a:spAutoFit/>
              </a:bodyPr>
              <a:lstStyle/>
              <a:p>
                <a:pPr>
                  <a:defRPr/>
                </a:pPr>
                <a:r>
                  <a:rPr lang="en-US" sz="1050" dirty="0" err="1">
                    <a:latin typeface="Symbol" pitchFamily="2" charset="2"/>
                  </a:rPr>
                  <a:t>j</a:t>
                </a:r>
                <a:r>
                  <a:rPr lang="en-US" sz="1050" baseline="-25000" dirty="0" err="1">
                    <a:latin typeface="Helvetica" pitchFamily="2" charset="0"/>
                  </a:rPr>
                  <a:t>N</a:t>
                </a:r>
                <a:endParaRPr lang="en-US" sz="1050" baseline="-25000" dirty="0">
                  <a:latin typeface="Helvetica" pitchFamily="2" charset="0"/>
                </a:endParaRPr>
              </a:p>
            </p:txBody>
          </p:sp>
          <p:sp>
            <p:nvSpPr>
              <p:cNvPr id="226" name="Oval 225">
                <a:extLst>
                  <a:ext uri="{FF2B5EF4-FFF2-40B4-BE49-F238E27FC236}">
                    <a16:creationId xmlns:a16="http://schemas.microsoft.com/office/drawing/2014/main" id="{0DB90E45-CA44-7640-8237-C32E7D7D25F8}"/>
                  </a:ext>
                </a:extLst>
              </p:cNvPr>
              <p:cNvSpPr/>
              <p:nvPr/>
            </p:nvSpPr>
            <p:spPr>
              <a:xfrm>
                <a:off x="5938767" y="3983485"/>
                <a:ext cx="320398" cy="2454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grpSp>
        <p:grpSp>
          <p:nvGrpSpPr>
            <p:cNvPr id="78874" name="Group 185">
              <a:extLst>
                <a:ext uri="{FF2B5EF4-FFF2-40B4-BE49-F238E27FC236}">
                  <a16:creationId xmlns:a16="http://schemas.microsoft.com/office/drawing/2014/main" id="{9DE32165-604D-0846-978A-6490EAE00593}"/>
                </a:ext>
              </a:extLst>
            </p:cNvPr>
            <p:cNvGrpSpPr>
              <a:grpSpLocks/>
            </p:cNvGrpSpPr>
            <p:nvPr/>
          </p:nvGrpSpPr>
          <p:grpSpPr bwMode="auto">
            <a:xfrm>
              <a:off x="10200565" y="1531768"/>
              <a:ext cx="1121101" cy="338554"/>
              <a:chOff x="7064111" y="2102755"/>
              <a:chExt cx="1121101" cy="338554"/>
            </a:xfrm>
          </p:grpSpPr>
          <p:grpSp>
            <p:nvGrpSpPr>
              <p:cNvPr id="78904" name="Group 215">
                <a:extLst>
                  <a:ext uri="{FF2B5EF4-FFF2-40B4-BE49-F238E27FC236}">
                    <a16:creationId xmlns:a16="http://schemas.microsoft.com/office/drawing/2014/main" id="{6E75FD80-D95E-E14D-BA66-8808E91DC998}"/>
                  </a:ext>
                </a:extLst>
              </p:cNvPr>
              <p:cNvGrpSpPr>
                <a:grpSpLocks/>
              </p:cNvGrpSpPr>
              <p:nvPr/>
            </p:nvGrpSpPr>
            <p:grpSpPr bwMode="auto">
              <a:xfrm>
                <a:off x="7744492" y="2102755"/>
                <a:ext cx="440720" cy="338554"/>
                <a:chOff x="5939204" y="3921369"/>
                <a:chExt cx="388685" cy="338554"/>
              </a:xfrm>
            </p:grpSpPr>
            <p:sp>
              <p:nvSpPr>
                <p:cNvPr id="223" name="TextBox 222">
                  <a:extLst>
                    <a:ext uri="{FF2B5EF4-FFF2-40B4-BE49-F238E27FC236}">
                      <a16:creationId xmlns:a16="http://schemas.microsoft.com/office/drawing/2014/main" id="{7CF516FD-4720-DC45-8204-EE7140FD9477}"/>
                    </a:ext>
                  </a:extLst>
                </p:cNvPr>
                <p:cNvSpPr txBox="1"/>
                <p:nvPr/>
              </p:nvSpPr>
              <p:spPr>
                <a:xfrm>
                  <a:off x="5939565" y="3921044"/>
                  <a:ext cx="388324" cy="338587"/>
                </a:xfrm>
                <a:prstGeom prst="rect">
                  <a:avLst/>
                </a:prstGeom>
                <a:noFill/>
              </p:spPr>
              <p:txBody>
                <a:bodyPr wrap="none">
                  <a:spAutoFit/>
                </a:bodyPr>
                <a:lstStyle/>
                <a:p>
                  <a:pPr>
                    <a:defRPr/>
                  </a:pPr>
                  <a:r>
                    <a:rPr lang="en-US" sz="1050" dirty="0" err="1">
                      <a:latin typeface="Symbol" pitchFamily="2" charset="2"/>
                    </a:rPr>
                    <a:t>j</a:t>
                  </a:r>
                  <a:r>
                    <a:rPr lang="en-US" sz="1050" baseline="-25000" dirty="0" err="1">
                      <a:latin typeface="Helvetica" pitchFamily="2" charset="0"/>
                    </a:rPr>
                    <a:t>N</a:t>
                  </a:r>
                  <a:endParaRPr lang="en-US" sz="1050" baseline="-25000" dirty="0">
                    <a:latin typeface="Helvetica" pitchFamily="2" charset="0"/>
                  </a:endParaRPr>
                </a:p>
              </p:txBody>
            </p:sp>
            <p:sp>
              <p:nvSpPr>
                <p:cNvPr id="224" name="Oval 223">
                  <a:extLst>
                    <a:ext uri="{FF2B5EF4-FFF2-40B4-BE49-F238E27FC236}">
                      <a16:creationId xmlns:a16="http://schemas.microsoft.com/office/drawing/2014/main" id="{D236FA66-50E2-DE46-9197-9DFE815060F9}"/>
                    </a:ext>
                  </a:extLst>
                </p:cNvPr>
                <p:cNvSpPr/>
                <p:nvPr/>
              </p:nvSpPr>
              <p:spPr>
                <a:xfrm>
                  <a:off x="5939565" y="3982412"/>
                  <a:ext cx="321114" cy="2454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grpSp>
          <p:grpSp>
            <p:nvGrpSpPr>
              <p:cNvPr id="78905" name="Group 216">
                <a:extLst>
                  <a:ext uri="{FF2B5EF4-FFF2-40B4-BE49-F238E27FC236}">
                    <a16:creationId xmlns:a16="http://schemas.microsoft.com/office/drawing/2014/main" id="{8E2F33E4-0C71-FE4B-A3BA-3646475E3F8F}"/>
                  </a:ext>
                </a:extLst>
              </p:cNvPr>
              <p:cNvGrpSpPr>
                <a:grpSpLocks/>
              </p:cNvGrpSpPr>
              <p:nvPr/>
            </p:nvGrpSpPr>
            <p:grpSpPr bwMode="auto">
              <a:xfrm>
                <a:off x="7064111" y="2102755"/>
                <a:ext cx="421483" cy="338554"/>
                <a:chOff x="5939204" y="3921369"/>
                <a:chExt cx="462268" cy="338554"/>
              </a:xfrm>
            </p:grpSpPr>
            <p:sp>
              <p:nvSpPr>
                <p:cNvPr id="221" name="TextBox 220">
                  <a:extLst>
                    <a:ext uri="{FF2B5EF4-FFF2-40B4-BE49-F238E27FC236}">
                      <a16:creationId xmlns:a16="http://schemas.microsoft.com/office/drawing/2014/main" id="{BCFC8312-8FEC-344A-893D-FD09FE1DE281}"/>
                    </a:ext>
                  </a:extLst>
                </p:cNvPr>
                <p:cNvSpPr txBox="1"/>
                <p:nvPr/>
              </p:nvSpPr>
              <p:spPr>
                <a:xfrm>
                  <a:off x="5938277" y="3921044"/>
                  <a:ext cx="441128" cy="338587"/>
                </a:xfrm>
                <a:prstGeom prst="rect">
                  <a:avLst/>
                </a:prstGeom>
                <a:noFill/>
              </p:spPr>
              <p:txBody>
                <a:bodyPr wrap="none">
                  <a:spAutoFit/>
                </a:bodyPr>
                <a:lstStyle/>
                <a:p>
                  <a:pPr>
                    <a:defRPr/>
                  </a:pPr>
                  <a:r>
                    <a:rPr lang="en-US" sz="1050" dirty="0">
                      <a:latin typeface="Symbol" pitchFamily="2" charset="2"/>
                    </a:rPr>
                    <a:t>j</a:t>
                  </a:r>
                  <a:r>
                    <a:rPr lang="en-US" sz="1050" baseline="-25000" dirty="0">
                      <a:latin typeface="Helvetica" pitchFamily="2" charset="0"/>
                    </a:rPr>
                    <a:t>1</a:t>
                  </a:r>
                </a:p>
              </p:txBody>
            </p:sp>
            <p:sp>
              <p:nvSpPr>
                <p:cNvPr id="222" name="Oval 221">
                  <a:extLst>
                    <a:ext uri="{FF2B5EF4-FFF2-40B4-BE49-F238E27FC236}">
                      <a16:creationId xmlns:a16="http://schemas.microsoft.com/office/drawing/2014/main" id="{39C3BFBD-1AF2-EF45-9459-F10629FDC2D3}"/>
                    </a:ext>
                  </a:extLst>
                </p:cNvPr>
                <p:cNvSpPr/>
                <p:nvPr/>
              </p:nvSpPr>
              <p:spPr>
                <a:xfrm>
                  <a:off x="5938277" y="3982412"/>
                  <a:ext cx="320398" cy="2454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grpSp>
          <p:grpSp>
            <p:nvGrpSpPr>
              <p:cNvPr id="78906" name="Group 217">
                <a:extLst>
                  <a:ext uri="{FF2B5EF4-FFF2-40B4-BE49-F238E27FC236}">
                    <a16:creationId xmlns:a16="http://schemas.microsoft.com/office/drawing/2014/main" id="{44C72ED9-C66B-8144-AADF-DF61DAF87069}"/>
                  </a:ext>
                </a:extLst>
              </p:cNvPr>
              <p:cNvGrpSpPr>
                <a:grpSpLocks/>
              </p:cNvGrpSpPr>
              <p:nvPr/>
            </p:nvGrpSpPr>
            <p:grpSpPr bwMode="auto">
              <a:xfrm>
                <a:off x="7411390" y="2102755"/>
                <a:ext cx="421483" cy="338554"/>
                <a:chOff x="5939204" y="3921369"/>
                <a:chExt cx="462268" cy="338554"/>
              </a:xfrm>
            </p:grpSpPr>
            <p:sp>
              <p:nvSpPr>
                <p:cNvPr id="219" name="TextBox 218">
                  <a:extLst>
                    <a:ext uri="{FF2B5EF4-FFF2-40B4-BE49-F238E27FC236}">
                      <a16:creationId xmlns:a16="http://schemas.microsoft.com/office/drawing/2014/main" id="{C9E4BB07-4A42-E940-AA60-D23F9AACA60C}"/>
                    </a:ext>
                  </a:extLst>
                </p:cNvPr>
                <p:cNvSpPr txBox="1"/>
                <p:nvPr/>
              </p:nvSpPr>
              <p:spPr>
                <a:xfrm>
                  <a:off x="5938155" y="3921044"/>
                  <a:ext cx="431841" cy="338587"/>
                </a:xfrm>
                <a:prstGeom prst="rect">
                  <a:avLst/>
                </a:prstGeom>
                <a:noFill/>
              </p:spPr>
              <p:txBody>
                <a:bodyPr wrap="none">
                  <a:spAutoFit/>
                </a:bodyPr>
                <a:lstStyle/>
                <a:p>
                  <a:pPr>
                    <a:defRPr/>
                  </a:pPr>
                  <a:r>
                    <a:rPr lang="en-US" sz="1050" dirty="0">
                      <a:latin typeface="Symbol" pitchFamily="2" charset="2"/>
                    </a:rPr>
                    <a:t>j</a:t>
                  </a:r>
                  <a:r>
                    <a:rPr lang="en-US" sz="1050" baseline="-25000" dirty="0">
                      <a:latin typeface="Helvetica" pitchFamily="2" charset="0"/>
                    </a:rPr>
                    <a:t>2</a:t>
                  </a:r>
                </a:p>
              </p:txBody>
            </p:sp>
            <p:sp>
              <p:nvSpPr>
                <p:cNvPr id="220" name="Oval 219">
                  <a:extLst>
                    <a:ext uri="{FF2B5EF4-FFF2-40B4-BE49-F238E27FC236}">
                      <a16:creationId xmlns:a16="http://schemas.microsoft.com/office/drawing/2014/main" id="{AE41B2B2-6EE9-7A4F-818F-A9E97765F9DF}"/>
                    </a:ext>
                  </a:extLst>
                </p:cNvPr>
                <p:cNvSpPr/>
                <p:nvPr/>
              </p:nvSpPr>
              <p:spPr>
                <a:xfrm>
                  <a:off x="5938155" y="3982412"/>
                  <a:ext cx="290215" cy="2454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grpSp>
        </p:grpSp>
        <p:grpSp>
          <p:nvGrpSpPr>
            <p:cNvPr id="78875" name="Group 186">
              <a:extLst>
                <a:ext uri="{FF2B5EF4-FFF2-40B4-BE49-F238E27FC236}">
                  <a16:creationId xmlns:a16="http://schemas.microsoft.com/office/drawing/2014/main" id="{2CBCDAA9-739D-0B48-BB71-C8CA5C9B2148}"/>
                </a:ext>
              </a:extLst>
            </p:cNvPr>
            <p:cNvGrpSpPr>
              <a:grpSpLocks/>
            </p:cNvGrpSpPr>
            <p:nvPr/>
          </p:nvGrpSpPr>
          <p:grpSpPr bwMode="auto">
            <a:xfrm>
              <a:off x="10346869" y="1836306"/>
              <a:ext cx="699652" cy="137160"/>
              <a:chOff x="4077895" y="2425638"/>
              <a:chExt cx="699652" cy="137160"/>
            </a:xfrm>
          </p:grpSpPr>
          <p:cxnSp>
            <p:nvCxnSpPr>
              <p:cNvPr id="213" name="Straight Connector 212">
                <a:extLst>
                  <a:ext uri="{FF2B5EF4-FFF2-40B4-BE49-F238E27FC236}">
                    <a16:creationId xmlns:a16="http://schemas.microsoft.com/office/drawing/2014/main" id="{B75D1D17-9317-F34F-BE65-72A584B37FEC}"/>
                  </a:ext>
                </a:extLst>
              </p:cNvPr>
              <p:cNvCxnSpPr>
                <a:cxnSpLocks/>
              </p:cNvCxnSpPr>
              <p:nvPr/>
            </p:nvCxnSpPr>
            <p:spPr>
              <a:xfrm>
                <a:off x="4078927" y="2425503"/>
                <a:ext cx="0" cy="137551"/>
              </a:xfrm>
              <a:prstGeom prst="line">
                <a:avLst/>
              </a:prstGeom>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671BA39A-7FF9-B043-9407-00053CF29C49}"/>
                  </a:ext>
                </a:extLst>
              </p:cNvPr>
              <p:cNvCxnSpPr>
                <a:cxnSpLocks/>
              </p:cNvCxnSpPr>
              <p:nvPr/>
            </p:nvCxnSpPr>
            <p:spPr>
              <a:xfrm>
                <a:off x="4428212" y="2425503"/>
                <a:ext cx="0" cy="137551"/>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61CB8851-77F1-5A45-9036-50F5C5907218}"/>
                  </a:ext>
                </a:extLst>
              </p:cNvPr>
              <p:cNvCxnSpPr>
                <a:cxnSpLocks/>
              </p:cNvCxnSpPr>
              <p:nvPr/>
            </p:nvCxnSpPr>
            <p:spPr>
              <a:xfrm>
                <a:off x="4777498" y="2425503"/>
                <a:ext cx="0" cy="13755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8876" name="Group 187">
              <a:extLst>
                <a:ext uri="{FF2B5EF4-FFF2-40B4-BE49-F238E27FC236}">
                  <a16:creationId xmlns:a16="http://schemas.microsoft.com/office/drawing/2014/main" id="{A271E5C0-ADBC-2445-AFA3-1A702BCB3334}"/>
                </a:ext>
              </a:extLst>
            </p:cNvPr>
            <p:cNvGrpSpPr>
              <a:grpSpLocks/>
            </p:cNvGrpSpPr>
            <p:nvPr/>
          </p:nvGrpSpPr>
          <p:grpSpPr bwMode="auto">
            <a:xfrm>
              <a:off x="7216831" y="1871387"/>
              <a:ext cx="699652" cy="137160"/>
              <a:chOff x="4077895" y="2425638"/>
              <a:chExt cx="699652" cy="137160"/>
            </a:xfrm>
          </p:grpSpPr>
          <p:cxnSp>
            <p:nvCxnSpPr>
              <p:cNvPr id="210" name="Straight Connector 209">
                <a:extLst>
                  <a:ext uri="{FF2B5EF4-FFF2-40B4-BE49-F238E27FC236}">
                    <a16:creationId xmlns:a16="http://schemas.microsoft.com/office/drawing/2014/main" id="{5DA63D0C-8A39-054E-91B8-045711B83EC3}"/>
                  </a:ext>
                </a:extLst>
              </p:cNvPr>
              <p:cNvCxnSpPr>
                <a:cxnSpLocks/>
              </p:cNvCxnSpPr>
              <p:nvPr/>
            </p:nvCxnSpPr>
            <p:spPr>
              <a:xfrm>
                <a:off x="4078098" y="2426396"/>
                <a:ext cx="0" cy="135435"/>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086E02BA-8E52-6946-BE4A-C476C5E56126}"/>
                  </a:ext>
                </a:extLst>
              </p:cNvPr>
              <p:cNvCxnSpPr>
                <a:cxnSpLocks/>
              </p:cNvCxnSpPr>
              <p:nvPr/>
            </p:nvCxnSpPr>
            <p:spPr>
              <a:xfrm>
                <a:off x="4427384" y="2426396"/>
                <a:ext cx="0" cy="135435"/>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6C589FBA-B0FA-AC49-98B1-CBAB4F49F7B3}"/>
                  </a:ext>
                </a:extLst>
              </p:cNvPr>
              <p:cNvCxnSpPr>
                <a:cxnSpLocks/>
              </p:cNvCxnSpPr>
              <p:nvPr/>
            </p:nvCxnSpPr>
            <p:spPr>
              <a:xfrm>
                <a:off x="4776668" y="2426396"/>
                <a:ext cx="0" cy="13543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8877" name="Group 188">
              <a:extLst>
                <a:ext uri="{FF2B5EF4-FFF2-40B4-BE49-F238E27FC236}">
                  <a16:creationId xmlns:a16="http://schemas.microsoft.com/office/drawing/2014/main" id="{A58BD47D-0E67-4749-848B-DDC4A8C5C235}"/>
                </a:ext>
              </a:extLst>
            </p:cNvPr>
            <p:cNvGrpSpPr>
              <a:grpSpLocks/>
            </p:cNvGrpSpPr>
            <p:nvPr/>
          </p:nvGrpSpPr>
          <p:grpSpPr bwMode="auto">
            <a:xfrm>
              <a:off x="8259021" y="2020389"/>
              <a:ext cx="696575" cy="630749"/>
              <a:chOff x="5122567" y="2591376"/>
              <a:chExt cx="696575" cy="630749"/>
            </a:xfrm>
          </p:grpSpPr>
          <p:sp>
            <p:nvSpPr>
              <p:cNvPr id="205" name="Oval 204">
                <a:extLst>
                  <a:ext uri="{FF2B5EF4-FFF2-40B4-BE49-F238E27FC236}">
                    <a16:creationId xmlns:a16="http://schemas.microsoft.com/office/drawing/2014/main" id="{28AA3F0C-BB29-FA4D-9619-1D8DA1D992B2}"/>
                  </a:ext>
                </a:extLst>
              </p:cNvPr>
              <p:cNvSpPr/>
              <p:nvPr/>
            </p:nvSpPr>
            <p:spPr>
              <a:xfrm>
                <a:off x="5325306" y="2775371"/>
                <a:ext cx="294247" cy="26240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a:solidFill>
                      <a:schemeClr val="tx1"/>
                    </a:solidFill>
                    <a:latin typeface="Symbol" pitchFamily="2" charset="2"/>
                  </a:rPr>
                  <a:t>S</a:t>
                </a:r>
              </a:p>
            </p:txBody>
          </p:sp>
          <p:cxnSp>
            <p:nvCxnSpPr>
              <p:cNvPr id="206" name="Straight Connector 205">
                <a:extLst>
                  <a:ext uri="{FF2B5EF4-FFF2-40B4-BE49-F238E27FC236}">
                    <a16:creationId xmlns:a16="http://schemas.microsoft.com/office/drawing/2014/main" id="{30C84AA1-C66E-FD40-ABB4-4EFCE60CB9EF}"/>
                  </a:ext>
                </a:extLst>
              </p:cNvPr>
              <p:cNvCxnSpPr>
                <a:cxnSpLocks/>
                <a:endCxn id="205" idx="1"/>
              </p:cNvCxnSpPr>
              <p:nvPr/>
            </p:nvCxnSpPr>
            <p:spPr>
              <a:xfrm>
                <a:off x="5122086" y="2591264"/>
                <a:ext cx="245558" cy="22219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E72BC7D1-8A15-4F4E-BE53-2CDFB6979CA6}"/>
                  </a:ext>
                </a:extLst>
              </p:cNvPr>
              <p:cNvCxnSpPr>
                <a:cxnSpLocks/>
                <a:endCxn id="205" idx="7"/>
              </p:cNvCxnSpPr>
              <p:nvPr/>
            </p:nvCxnSpPr>
            <p:spPr>
              <a:xfrm flipH="1">
                <a:off x="5575098" y="2597613"/>
                <a:ext cx="243442" cy="215849"/>
              </a:xfrm>
              <a:prstGeom prst="line">
                <a:avLst/>
              </a:prstGeom>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FCE15408-9CC3-FD47-9080-913F15267808}"/>
                  </a:ext>
                </a:extLst>
              </p:cNvPr>
              <p:cNvCxnSpPr>
                <a:cxnSpLocks/>
                <a:endCxn id="205" idx="0"/>
              </p:cNvCxnSpPr>
              <p:nvPr/>
            </p:nvCxnSpPr>
            <p:spPr>
              <a:xfrm flipH="1">
                <a:off x="5471372" y="2597613"/>
                <a:ext cx="4234" cy="17775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72AE278A-56FA-E546-BCDB-A8AFE37418FE}"/>
                  </a:ext>
                </a:extLst>
              </p:cNvPr>
              <p:cNvCxnSpPr>
                <a:cxnSpLocks/>
              </p:cNvCxnSpPr>
              <p:nvPr/>
            </p:nvCxnSpPr>
            <p:spPr>
              <a:xfrm flipH="1">
                <a:off x="5467138" y="3044124"/>
                <a:ext cx="4234" cy="17775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8878" name="Group 189">
              <a:extLst>
                <a:ext uri="{FF2B5EF4-FFF2-40B4-BE49-F238E27FC236}">
                  <a16:creationId xmlns:a16="http://schemas.microsoft.com/office/drawing/2014/main" id="{080D82C8-A31D-BF4A-8EAE-B0248948A5C0}"/>
                </a:ext>
              </a:extLst>
            </p:cNvPr>
            <p:cNvGrpSpPr>
              <a:grpSpLocks/>
            </p:cNvGrpSpPr>
            <p:nvPr/>
          </p:nvGrpSpPr>
          <p:grpSpPr bwMode="auto">
            <a:xfrm>
              <a:off x="10347375" y="1973466"/>
              <a:ext cx="696575" cy="630749"/>
              <a:chOff x="4076167" y="2555960"/>
              <a:chExt cx="696575" cy="630749"/>
            </a:xfrm>
          </p:grpSpPr>
          <p:sp>
            <p:nvSpPr>
              <p:cNvPr id="200" name="Oval 199">
                <a:extLst>
                  <a:ext uri="{FF2B5EF4-FFF2-40B4-BE49-F238E27FC236}">
                    <a16:creationId xmlns:a16="http://schemas.microsoft.com/office/drawing/2014/main" id="{629BF9C0-C356-3A4B-B4EC-CA875AA3F7AA}"/>
                  </a:ext>
                </a:extLst>
              </p:cNvPr>
              <p:cNvSpPr/>
              <p:nvPr/>
            </p:nvSpPr>
            <p:spPr>
              <a:xfrm>
                <a:off x="4279913" y="2740322"/>
                <a:ext cx="294246" cy="26240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a:solidFill>
                      <a:schemeClr val="tx1"/>
                    </a:solidFill>
                    <a:latin typeface="Symbol" pitchFamily="2" charset="2"/>
                  </a:rPr>
                  <a:t>S</a:t>
                </a:r>
              </a:p>
            </p:txBody>
          </p:sp>
          <p:cxnSp>
            <p:nvCxnSpPr>
              <p:cNvPr id="201" name="Straight Connector 200">
                <a:extLst>
                  <a:ext uri="{FF2B5EF4-FFF2-40B4-BE49-F238E27FC236}">
                    <a16:creationId xmlns:a16="http://schemas.microsoft.com/office/drawing/2014/main" id="{1ED66478-5BA3-5C4D-9FAC-4CD208BA1028}"/>
                  </a:ext>
                </a:extLst>
              </p:cNvPr>
              <p:cNvCxnSpPr>
                <a:cxnSpLocks/>
                <a:endCxn id="200" idx="1"/>
              </p:cNvCxnSpPr>
              <p:nvPr/>
            </p:nvCxnSpPr>
            <p:spPr>
              <a:xfrm>
                <a:off x="4076692" y="2556215"/>
                <a:ext cx="245558" cy="22219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A30A8661-AD9C-894B-9D3E-392703536728}"/>
                  </a:ext>
                </a:extLst>
              </p:cNvPr>
              <p:cNvCxnSpPr>
                <a:cxnSpLocks/>
                <a:endCxn id="200" idx="7"/>
              </p:cNvCxnSpPr>
              <p:nvPr/>
            </p:nvCxnSpPr>
            <p:spPr>
              <a:xfrm flipH="1">
                <a:off x="4529705" y="2562564"/>
                <a:ext cx="243441" cy="215849"/>
              </a:xfrm>
              <a:prstGeom prst="line">
                <a:avLst/>
              </a:prstGeom>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A07AA73A-706A-F94D-A473-1AE9BFA0D67E}"/>
                  </a:ext>
                </a:extLst>
              </p:cNvPr>
              <p:cNvCxnSpPr>
                <a:cxnSpLocks/>
                <a:endCxn id="200" idx="0"/>
              </p:cNvCxnSpPr>
              <p:nvPr/>
            </p:nvCxnSpPr>
            <p:spPr>
              <a:xfrm flipH="1">
                <a:off x="4425977" y="2562564"/>
                <a:ext cx="4234" cy="17775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AA63C722-761E-EB4B-A119-40D4D3B28597}"/>
                  </a:ext>
                </a:extLst>
              </p:cNvPr>
              <p:cNvCxnSpPr>
                <a:cxnSpLocks/>
              </p:cNvCxnSpPr>
              <p:nvPr/>
            </p:nvCxnSpPr>
            <p:spPr>
              <a:xfrm flipH="1">
                <a:off x="4421744" y="3009075"/>
                <a:ext cx="4234" cy="177758"/>
              </a:xfrm>
              <a:prstGeom prst="line">
                <a:avLst/>
              </a:prstGeom>
            </p:spPr>
            <p:style>
              <a:lnRef idx="1">
                <a:schemeClr val="accent1"/>
              </a:lnRef>
              <a:fillRef idx="0">
                <a:schemeClr val="accent1"/>
              </a:fillRef>
              <a:effectRef idx="0">
                <a:schemeClr val="accent1"/>
              </a:effectRef>
              <a:fontRef idx="minor">
                <a:schemeClr val="tx1"/>
              </a:fontRef>
            </p:style>
          </p:cxnSp>
        </p:grpSp>
        <p:sp>
          <p:nvSpPr>
            <p:cNvPr id="191" name="Rectangle 190">
              <a:extLst>
                <a:ext uri="{FF2B5EF4-FFF2-40B4-BE49-F238E27FC236}">
                  <a16:creationId xmlns:a16="http://schemas.microsoft.com/office/drawing/2014/main" id="{100E30EB-45F2-BE40-BFC3-BBC984E4E530}"/>
                </a:ext>
              </a:extLst>
            </p:cNvPr>
            <p:cNvSpPr/>
            <p:nvPr/>
          </p:nvSpPr>
          <p:spPr>
            <a:xfrm>
              <a:off x="7284774" y="2644547"/>
              <a:ext cx="495350" cy="3026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sz="1800" dirty="0">
                  <a:solidFill>
                    <a:schemeClr val="tx1"/>
                  </a:solidFill>
                  <a:latin typeface="Symbol" pitchFamily="2" charset="2"/>
                </a:rPr>
                <a:t>t</a:t>
              </a:r>
              <a:r>
                <a:rPr lang="en-US" sz="1800" baseline="-25000" dirty="0">
                  <a:solidFill>
                    <a:schemeClr val="tx1"/>
                  </a:solidFill>
                </a:rPr>
                <a:t>d</a:t>
              </a:r>
            </a:p>
          </p:txBody>
        </p:sp>
        <p:sp>
          <p:nvSpPr>
            <p:cNvPr id="192" name="Rectangle 191">
              <a:extLst>
                <a:ext uri="{FF2B5EF4-FFF2-40B4-BE49-F238E27FC236}">
                  <a16:creationId xmlns:a16="http://schemas.microsoft.com/office/drawing/2014/main" id="{9C44C53A-C43A-934E-AD14-D8EDEDA25696}"/>
                </a:ext>
              </a:extLst>
            </p:cNvPr>
            <p:cNvSpPr/>
            <p:nvPr/>
          </p:nvSpPr>
          <p:spPr>
            <a:xfrm>
              <a:off x="8353799" y="2642431"/>
              <a:ext cx="563090" cy="30261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sz="1800" dirty="0">
                  <a:solidFill>
                    <a:schemeClr val="tx1"/>
                  </a:solidFill>
                  <a:latin typeface="Symbol" pitchFamily="2" charset="2"/>
                </a:rPr>
                <a:t>t</a:t>
              </a:r>
              <a:r>
                <a:rPr lang="en-US" sz="1800" baseline="-25000" dirty="0">
                  <a:solidFill>
                    <a:schemeClr val="tx1"/>
                  </a:solidFill>
                </a:rPr>
                <a:t>d</a:t>
              </a:r>
            </a:p>
          </p:txBody>
        </p:sp>
        <p:sp>
          <p:nvSpPr>
            <p:cNvPr id="193" name="Rectangle 192">
              <a:extLst>
                <a:ext uri="{FF2B5EF4-FFF2-40B4-BE49-F238E27FC236}">
                  <a16:creationId xmlns:a16="http://schemas.microsoft.com/office/drawing/2014/main" id="{A8C19F35-6082-F648-B290-D64C0CC60BA1}"/>
                </a:ext>
              </a:extLst>
            </p:cNvPr>
            <p:cNvSpPr/>
            <p:nvPr/>
          </p:nvSpPr>
          <p:spPr>
            <a:xfrm>
              <a:off x="10360602" y="2614921"/>
              <a:ext cx="548271" cy="3026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sz="1800" dirty="0">
                  <a:solidFill>
                    <a:schemeClr val="tx1"/>
                  </a:solidFill>
                  <a:latin typeface="Symbol" pitchFamily="2" charset="2"/>
                </a:rPr>
                <a:t>t</a:t>
              </a:r>
              <a:r>
                <a:rPr lang="en-US" sz="1800" baseline="-25000" dirty="0">
                  <a:solidFill>
                    <a:schemeClr val="tx1"/>
                  </a:solidFill>
                </a:rPr>
                <a:t>d</a:t>
              </a:r>
            </a:p>
          </p:txBody>
        </p:sp>
        <p:sp>
          <p:nvSpPr>
            <p:cNvPr id="194" name="Oval 193">
              <a:extLst>
                <a:ext uri="{FF2B5EF4-FFF2-40B4-BE49-F238E27FC236}">
                  <a16:creationId xmlns:a16="http://schemas.microsoft.com/office/drawing/2014/main" id="{B7C02DF1-F2EA-FB4F-AFC9-9F9DE2FA590A}"/>
                </a:ext>
              </a:extLst>
            </p:cNvPr>
            <p:cNvSpPr/>
            <p:nvPr/>
          </p:nvSpPr>
          <p:spPr>
            <a:xfrm>
              <a:off x="9177265" y="3554500"/>
              <a:ext cx="294247" cy="2602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a:solidFill>
                    <a:schemeClr val="tx1"/>
                  </a:solidFill>
                  <a:latin typeface="Symbol" pitchFamily="2" charset="2"/>
                </a:rPr>
                <a:t>S</a:t>
              </a:r>
            </a:p>
          </p:txBody>
        </p:sp>
        <p:cxnSp>
          <p:nvCxnSpPr>
            <p:cNvPr id="195" name="Straight Connector 194">
              <a:extLst>
                <a:ext uri="{FF2B5EF4-FFF2-40B4-BE49-F238E27FC236}">
                  <a16:creationId xmlns:a16="http://schemas.microsoft.com/office/drawing/2014/main" id="{DA3271C3-174C-BE4E-A2B0-D0F88BA009F2}"/>
                </a:ext>
              </a:extLst>
            </p:cNvPr>
            <p:cNvCxnSpPr>
              <a:cxnSpLocks/>
              <a:stCxn id="193" idx="2"/>
              <a:endCxn id="194" idx="6"/>
            </p:cNvCxnSpPr>
            <p:nvPr/>
          </p:nvCxnSpPr>
          <p:spPr>
            <a:xfrm flipH="1">
              <a:off x="9471512" y="2917532"/>
              <a:ext cx="1164284" cy="7660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6CF3A0CC-45F9-7F47-AB33-A71AECC1FA15}"/>
                </a:ext>
              </a:extLst>
            </p:cNvPr>
            <p:cNvCxnSpPr>
              <a:cxnSpLocks/>
              <a:stCxn id="192" idx="2"/>
              <a:endCxn id="194" idx="1"/>
            </p:cNvCxnSpPr>
            <p:nvPr/>
          </p:nvCxnSpPr>
          <p:spPr>
            <a:xfrm>
              <a:off x="8635344" y="2945043"/>
              <a:ext cx="586377" cy="6475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4AEFC31B-D055-A845-9D3D-759CEE00B89F}"/>
                </a:ext>
              </a:extLst>
            </p:cNvPr>
            <p:cNvCxnSpPr>
              <a:cxnSpLocks/>
              <a:stCxn id="191" idx="2"/>
              <a:endCxn id="194" idx="2"/>
            </p:cNvCxnSpPr>
            <p:nvPr/>
          </p:nvCxnSpPr>
          <p:spPr>
            <a:xfrm>
              <a:off x="7532450" y="2947159"/>
              <a:ext cx="1644816" cy="73642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1DF50412-FB8A-9B42-B16C-1C401EEF7023}"/>
                </a:ext>
              </a:extLst>
            </p:cNvPr>
            <p:cNvCxnSpPr/>
            <p:nvPr/>
          </p:nvCxnSpPr>
          <p:spPr>
            <a:xfrm flipV="1">
              <a:off x="7564202" y="653232"/>
              <a:ext cx="0" cy="81260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48FF2176-2A2A-424F-98F1-113B00D025F6}"/>
                </a:ext>
              </a:extLst>
            </p:cNvPr>
            <p:cNvCxnSpPr/>
            <p:nvPr/>
          </p:nvCxnSpPr>
          <p:spPr>
            <a:xfrm flipV="1">
              <a:off x="8603591" y="720949"/>
              <a:ext cx="0" cy="814726"/>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sp>
        <p:nvSpPr>
          <p:cNvPr id="61" name="TextBox 60">
            <a:extLst>
              <a:ext uri="{FF2B5EF4-FFF2-40B4-BE49-F238E27FC236}">
                <a16:creationId xmlns:a16="http://schemas.microsoft.com/office/drawing/2014/main" id="{47BC3BE6-3548-FF48-A683-54742452BD53}"/>
              </a:ext>
            </a:extLst>
          </p:cNvPr>
          <p:cNvSpPr txBox="1"/>
          <p:nvPr/>
        </p:nvSpPr>
        <p:spPr>
          <a:xfrm>
            <a:off x="1308100" y="5797550"/>
            <a:ext cx="6469063" cy="646113"/>
          </a:xfrm>
          <a:prstGeom prst="rect">
            <a:avLst/>
          </a:prstGeom>
          <a:solidFill>
            <a:srgbClr val="FFFF00"/>
          </a:solidFill>
          <a:ln>
            <a:solidFill>
              <a:schemeClr val="accent2"/>
            </a:solidFill>
          </a:ln>
        </p:spPr>
        <p:txBody>
          <a:bodyPr>
            <a:spAutoFit/>
          </a:bodyPr>
          <a:lstStyle/>
          <a:p>
            <a:pPr algn="ctr">
              <a:defRPr/>
            </a:pPr>
            <a:r>
              <a:rPr lang="en-US" sz="1800" dirty="0">
                <a:solidFill>
                  <a:schemeClr val="accent2"/>
                </a:solidFill>
                <a:latin typeface="+mn-lt"/>
              </a:rPr>
              <a:t>Combination Of Phase And Time Delay Steering Required To Maintain Constant Phase Front Over Wide Bandwidth</a:t>
            </a:r>
          </a:p>
        </p:txBody>
      </p:sp>
      <p:pic>
        <p:nvPicPr>
          <p:cNvPr id="78856" name="Picture 63">
            <a:extLst>
              <a:ext uri="{FF2B5EF4-FFF2-40B4-BE49-F238E27FC236}">
                <a16:creationId xmlns:a16="http://schemas.microsoft.com/office/drawing/2014/main" id="{6535B5FC-162B-3F4F-947A-43F7084FC4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1338" y="5010150"/>
            <a:ext cx="5572125"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7" name="Picture 65">
            <a:extLst>
              <a:ext uri="{FF2B5EF4-FFF2-40B4-BE49-F238E27FC236}">
                <a16:creationId xmlns:a16="http://schemas.microsoft.com/office/drawing/2014/main" id="{4ADD4B0C-74A5-6743-98F1-4F6371C0FD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7190"/>
          <a:stretch>
            <a:fillRect/>
          </a:stretch>
        </p:blipFill>
        <p:spPr bwMode="auto">
          <a:xfrm>
            <a:off x="809625" y="3503613"/>
            <a:ext cx="7297738"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8" name="TextBox 1">
            <a:extLst>
              <a:ext uri="{FF2B5EF4-FFF2-40B4-BE49-F238E27FC236}">
                <a16:creationId xmlns:a16="http://schemas.microsoft.com/office/drawing/2014/main" id="{26732623-7C22-8A46-B7D3-4A3760D9D70C}"/>
              </a:ext>
            </a:extLst>
          </p:cNvPr>
          <p:cNvSpPr txBox="1">
            <a:spLocks noChangeArrowheads="1"/>
          </p:cNvSpPr>
          <p:nvPr/>
        </p:nvSpPr>
        <p:spPr bwMode="auto">
          <a:xfrm>
            <a:off x="0" y="6443663"/>
            <a:ext cx="673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200" b="0" dirty="0">
                <a:solidFill>
                  <a:schemeClr val="tx1"/>
                </a:solidFill>
                <a:latin typeface="Times" pitchFamily="2" charset="0"/>
              </a:rPr>
              <a:t>[aalf13]</a:t>
            </a:r>
          </a:p>
        </p:txBody>
      </p:sp>
    </p:spTree>
    <p:extLst>
      <p:ext uri="{BB962C8B-B14F-4D97-AF65-F5344CB8AC3E}">
        <p14:creationId xmlns:p14="http://schemas.microsoft.com/office/powerpoint/2010/main" val="1397560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21F2310E-9C13-0142-9553-0308655B96BD}"/>
              </a:ext>
            </a:extLst>
          </p:cNvPr>
          <p:cNvSpPr>
            <a:spLocks noGrp="1" noChangeArrowheads="1"/>
          </p:cNvSpPr>
          <p:nvPr>
            <p:ph type="title"/>
          </p:nvPr>
        </p:nvSpPr>
        <p:spPr>
          <a:xfrm>
            <a:off x="1277938" y="257175"/>
            <a:ext cx="6781800" cy="609600"/>
          </a:xfrm>
        </p:spPr>
        <p:txBody>
          <a:bodyPr/>
          <a:lstStyle/>
          <a:p>
            <a:r>
              <a:rPr lang="en-US" altLang="en-US" b="0" dirty="0">
                <a:ea typeface="ＭＳ Ｐゴシック" panose="020B0600070205080204" pitchFamily="34" charset="-128"/>
              </a:rPr>
              <a:t>Digital Multiple Beam Forming</a:t>
            </a:r>
          </a:p>
        </p:txBody>
      </p:sp>
      <p:sp>
        <p:nvSpPr>
          <p:cNvPr id="80898" name="Content Placeholder 2">
            <a:extLst>
              <a:ext uri="{FF2B5EF4-FFF2-40B4-BE49-F238E27FC236}">
                <a16:creationId xmlns:a16="http://schemas.microsoft.com/office/drawing/2014/main" id="{A2C068D6-0156-284B-A417-F8B5C9F1046B}"/>
              </a:ext>
            </a:extLst>
          </p:cNvPr>
          <p:cNvSpPr>
            <a:spLocks noGrp="1" noChangeArrowheads="1"/>
          </p:cNvSpPr>
          <p:nvPr>
            <p:ph idx="1"/>
          </p:nvPr>
        </p:nvSpPr>
        <p:spPr>
          <a:xfrm>
            <a:off x="381000" y="4140200"/>
            <a:ext cx="8458200" cy="1668463"/>
          </a:xfrm>
        </p:spPr>
        <p:txBody>
          <a:bodyPr/>
          <a:lstStyle/>
          <a:p>
            <a:pPr>
              <a:spcBef>
                <a:spcPct val="0"/>
              </a:spcBef>
              <a:spcAft>
                <a:spcPts val="1200"/>
              </a:spcAft>
            </a:pPr>
            <a:r>
              <a:rPr lang="en-US" altLang="en-US" sz="1800" b="0">
                <a:ea typeface="ＭＳ Ｐゴシック" panose="020B0600070205080204" pitchFamily="34" charset="-128"/>
              </a:rPr>
              <a:t>A Narrow Band Signal Can Be Beam Steered With Phase Only Controls</a:t>
            </a:r>
          </a:p>
          <a:p>
            <a:pPr>
              <a:spcBef>
                <a:spcPct val="0"/>
              </a:spcBef>
              <a:spcAft>
                <a:spcPts val="1200"/>
              </a:spcAft>
            </a:pPr>
            <a:r>
              <a:rPr lang="en-US" altLang="en-US" sz="1800" b="0">
                <a:ea typeface="ＭＳ Ｐゴシック" panose="020B0600070205080204" pitchFamily="34" charset="-128"/>
              </a:rPr>
              <a:t>Wideband Array Requires A Combination Of Time Delay And Phase To Avoid Beam Squint During The Radar Operation</a:t>
            </a:r>
          </a:p>
          <a:p>
            <a:pPr>
              <a:spcBef>
                <a:spcPct val="0"/>
              </a:spcBef>
              <a:spcAft>
                <a:spcPts val="1200"/>
              </a:spcAft>
            </a:pPr>
            <a:r>
              <a:rPr lang="en-US" altLang="en-US" sz="1800" b="0">
                <a:ea typeface="ＭＳ Ｐゴシック" panose="020B0600070205080204" pitchFamily="34" charset="-128"/>
              </a:rPr>
              <a:t>Equalization Can Be Applied On Each Channel As Part Of Sidelobe Weighting</a:t>
            </a:r>
          </a:p>
        </p:txBody>
      </p:sp>
      <p:sp>
        <p:nvSpPr>
          <p:cNvPr id="80899" name="Rectangle 3">
            <a:extLst>
              <a:ext uri="{FF2B5EF4-FFF2-40B4-BE49-F238E27FC236}">
                <a16:creationId xmlns:a16="http://schemas.microsoft.com/office/drawing/2014/main" id="{A2CF7BF3-6562-6E4E-8CB2-51C688936FF3}"/>
              </a:ext>
            </a:extLst>
          </p:cNvPr>
          <p:cNvSpPr>
            <a:spLocks noChangeArrowheads="1"/>
          </p:cNvSpPr>
          <p:nvPr/>
        </p:nvSpPr>
        <p:spPr bwMode="auto">
          <a:xfrm>
            <a:off x="1371600" y="1371600"/>
            <a:ext cx="457200" cy="2362200"/>
          </a:xfrm>
          <a:prstGeom prst="rect">
            <a:avLst/>
          </a:prstGeom>
          <a:solidFill>
            <a:schemeClr val="accent1"/>
          </a:solidFill>
          <a:ln w="9525" algn="ctr">
            <a:solidFill>
              <a:schemeClr val="tx1"/>
            </a:solidFill>
            <a:round/>
            <a:headEnd/>
            <a:tailEnd/>
          </a:ln>
        </p:spPr>
        <p:txBody>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endParaRPr lang="en-US" altLang="en-US" sz="2400" b="0">
              <a:solidFill>
                <a:schemeClr val="tx1"/>
              </a:solidFill>
              <a:latin typeface="Times" pitchFamily="2" charset="0"/>
            </a:endParaRPr>
          </a:p>
        </p:txBody>
      </p:sp>
      <p:grpSp>
        <p:nvGrpSpPr>
          <p:cNvPr id="80900" name="Group 32">
            <a:extLst>
              <a:ext uri="{FF2B5EF4-FFF2-40B4-BE49-F238E27FC236}">
                <a16:creationId xmlns:a16="http://schemas.microsoft.com/office/drawing/2014/main" id="{7408FAE8-77E7-B745-AF12-A39C3BC19838}"/>
              </a:ext>
            </a:extLst>
          </p:cNvPr>
          <p:cNvGrpSpPr>
            <a:grpSpLocks/>
          </p:cNvGrpSpPr>
          <p:nvPr/>
        </p:nvGrpSpPr>
        <p:grpSpPr bwMode="auto">
          <a:xfrm>
            <a:off x="1825625" y="1524000"/>
            <a:ext cx="231775" cy="2057400"/>
            <a:chOff x="1825277" y="1524000"/>
            <a:chExt cx="232123" cy="2057400"/>
          </a:xfrm>
        </p:grpSpPr>
        <p:cxnSp>
          <p:nvCxnSpPr>
            <p:cNvPr id="80938" name="Straight Connector 5">
              <a:extLst>
                <a:ext uri="{FF2B5EF4-FFF2-40B4-BE49-F238E27FC236}">
                  <a16:creationId xmlns:a16="http://schemas.microsoft.com/office/drawing/2014/main" id="{03329D1D-2F7F-944F-89B4-0EEF901F1CF1}"/>
                </a:ext>
              </a:extLst>
            </p:cNvPr>
            <p:cNvCxnSpPr>
              <a:cxnSpLocks/>
            </p:cNvCxnSpPr>
            <p:nvPr/>
          </p:nvCxnSpPr>
          <p:spPr bwMode="auto">
            <a:xfrm>
              <a:off x="1828800" y="1524000"/>
              <a:ext cx="2286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0939" name="Straight Connector 7">
              <a:extLst>
                <a:ext uri="{FF2B5EF4-FFF2-40B4-BE49-F238E27FC236}">
                  <a16:creationId xmlns:a16="http://schemas.microsoft.com/office/drawing/2014/main" id="{E875ECFA-6D94-9D44-AEF4-C897608698A0}"/>
                </a:ext>
              </a:extLst>
            </p:cNvPr>
            <p:cNvCxnSpPr>
              <a:cxnSpLocks/>
            </p:cNvCxnSpPr>
            <p:nvPr/>
          </p:nvCxnSpPr>
          <p:spPr bwMode="auto">
            <a:xfrm>
              <a:off x="1828800" y="1676400"/>
              <a:ext cx="2286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0940" name="Straight Connector 8">
              <a:extLst>
                <a:ext uri="{FF2B5EF4-FFF2-40B4-BE49-F238E27FC236}">
                  <a16:creationId xmlns:a16="http://schemas.microsoft.com/office/drawing/2014/main" id="{559B7CF0-A755-FF48-92E7-2A6DF0DFCDE8}"/>
                </a:ext>
              </a:extLst>
            </p:cNvPr>
            <p:cNvCxnSpPr>
              <a:cxnSpLocks/>
            </p:cNvCxnSpPr>
            <p:nvPr/>
          </p:nvCxnSpPr>
          <p:spPr bwMode="auto">
            <a:xfrm>
              <a:off x="1828800" y="1828800"/>
              <a:ext cx="2286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0941" name="Straight Connector 9">
              <a:extLst>
                <a:ext uri="{FF2B5EF4-FFF2-40B4-BE49-F238E27FC236}">
                  <a16:creationId xmlns:a16="http://schemas.microsoft.com/office/drawing/2014/main" id="{7610D95A-652B-F74D-B3B1-5A8D2236F283}"/>
                </a:ext>
              </a:extLst>
            </p:cNvPr>
            <p:cNvCxnSpPr>
              <a:cxnSpLocks/>
            </p:cNvCxnSpPr>
            <p:nvPr/>
          </p:nvCxnSpPr>
          <p:spPr bwMode="auto">
            <a:xfrm>
              <a:off x="1828800" y="1981200"/>
              <a:ext cx="2286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0942" name="Straight Connector 10">
              <a:extLst>
                <a:ext uri="{FF2B5EF4-FFF2-40B4-BE49-F238E27FC236}">
                  <a16:creationId xmlns:a16="http://schemas.microsoft.com/office/drawing/2014/main" id="{0566F288-E840-7043-BE9B-39EA30239031}"/>
                </a:ext>
              </a:extLst>
            </p:cNvPr>
            <p:cNvCxnSpPr>
              <a:cxnSpLocks/>
            </p:cNvCxnSpPr>
            <p:nvPr/>
          </p:nvCxnSpPr>
          <p:spPr bwMode="auto">
            <a:xfrm>
              <a:off x="1828800" y="2133600"/>
              <a:ext cx="2286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0943" name="Straight Connector 11">
              <a:extLst>
                <a:ext uri="{FF2B5EF4-FFF2-40B4-BE49-F238E27FC236}">
                  <a16:creationId xmlns:a16="http://schemas.microsoft.com/office/drawing/2014/main" id="{9EC0B0FC-82FD-424D-ABA3-615F700149C8}"/>
                </a:ext>
              </a:extLst>
            </p:cNvPr>
            <p:cNvCxnSpPr>
              <a:cxnSpLocks/>
            </p:cNvCxnSpPr>
            <p:nvPr/>
          </p:nvCxnSpPr>
          <p:spPr bwMode="auto">
            <a:xfrm>
              <a:off x="1828800" y="2286000"/>
              <a:ext cx="2286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0944" name="Straight Connector 12">
              <a:extLst>
                <a:ext uri="{FF2B5EF4-FFF2-40B4-BE49-F238E27FC236}">
                  <a16:creationId xmlns:a16="http://schemas.microsoft.com/office/drawing/2014/main" id="{D4AD107F-D9ED-2547-95EE-A34705CF89D5}"/>
                </a:ext>
              </a:extLst>
            </p:cNvPr>
            <p:cNvCxnSpPr>
              <a:cxnSpLocks/>
            </p:cNvCxnSpPr>
            <p:nvPr/>
          </p:nvCxnSpPr>
          <p:spPr bwMode="auto">
            <a:xfrm>
              <a:off x="1828800" y="2438400"/>
              <a:ext cx="2286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0945" name="Straight Connector 13">
              <a:extLst>
                <a:ext uri="{FF2B5EF4-FFF2-40B4-BE49-F238E27FC236}">
                  <a16:creationId xmlns:a16="http://schemas.microsoft.com/office/drawing/2014/main" id="{5DCEA02B-A7B0-0146-B2D5-D71F42DB03D2}"/>
                </a:ext>
              </a:extLst>
            </p:cNvPr>
            <p:cNvCxnSpPr>
              <a:cxnSpLocks/>
            </p:cNvCxnSpPr>
            <p:nvPr/>
          </p:nvCxnSpPr>
          <p:spPr bwMode="auto">
            <a:xfrm>
              <a:off x="1828800" y="3276600"/>
              <a:ext cx="2286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0946" name="Straight Connector 15">
              <a:extLst>
                <a:ext uri="{FF2B5EF4-FFF2-40B4-BE49-F238E27FC236}">
                  <a16:creationId xmlns:a16="http://schemas.microsoft.com/office/drawing/2014/main" id="{EF3A03DC-E462-D04B-A8EF-978DBED7244C}"/>
                </a:ext>
              </a:extLst>
            </p:cNvPr>
            <p:cNvCxnSpPr>
              <a:cxnSpLocks/>
            </p:cNvCxnSpPr>
            <p:nvPr/>
          </p:nvCxnSpPr>
          <p:spPr bwMode="auto">
            <a:xfrm>
              <a:off x="1828800" y="3429000"/>
              <a:ext cx="2286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0947" name="Straight Connector 16">
              <a:extLst>
                <a:ext uri="{FF2B5EF4-FFF2-40B4-BE49-F238E27FC236}">
                  <a16:creationId xmlns:a16="http://schemas.microsoft.com/office/drawing/2014/main" id="{96850185-EF15-EC48-A029-1FA4B7739331}"/>
                </a:ext>
              </a:extLst>
            </p:cNvPr>
            <p:cNvCxnSpPr>
              <a:cxnSpLocks/>
            </p:cNvCxnSpPr>
            <p:nvPr/>
          </p:nvCxnSpPr>
          <p:spPr bwMode="auto">
            <a:xfrm>
              <a:off x="1828800" y="3581400"/>
              <a:ext cx="2286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80948" name="TextBox 17">
              <a:extLst>
                <a:ext uri="{FF2B5EF4-FFF2-40B4-BE49-F238E27FC236}">
                  <a16:creationId xmlns:a16="http://schemas.microsoft.com/office/drawing/2014/main" id="{412652A0-BC50-BA43-8014-E3296AB3C746}"/>
                </a:ext>
              </a:extLst>
            </p:cNvPr>
            <p:cNvSpPr txBox="1">
              <a:spLocks noChangeArrowheads="1"/>
            </p:cNvSpPr>
            <p:nvPr/>
          </p:nvSpPr>
          <p:spPr bwMode="auto">
            <a:xfrm>
              <a:off x="1825277" y="2450068"/>
              <a:ext cx="2295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400" b="0">
                  <a:solidFill>
                    <a:schemeClr val="tx1"/>
                  </a:solidFill>
                  <a:latin typeface="Times" pitchFamily="2" charset="0"/>
                </a:rPr>
                <a:t>.</a:t>
              </a:r>
            </a:p>
            <a:p>
              <a:pPr>
                <a:spcBef>
                  <a:spcPct val="0"/>
                </a:spcBef>
                <a:buFontTx/>
                <a:buNone/>
              </a:pPr>
              <a:r>
                <a:rPr lang="en-US" altLang="en-US" sz="1400" b="0">
                  <a:solidFill>
                    <a:schemeClr val="tx1"/>
                  </a:solidFill>
                  <a:latin typeface="Times" pitchFamily="2" charset="0"/>
                </a:rPr>
                <a:t>.</a:t>
              </a:r>
            </a:p>
            <a:p>
              <a:pPr>
                <a:spcBef>
                  <a:spcPct val="0"/>
                </a:spcBef>
                <a:buFontTx/>
                <a:buNone/>
              </a:pPr>
              <a:r>
                <a:rPr lang="en-US" altLang="en-US" sz="1400" b="0">
                  <a:solidFill>
                    <a:schemeClr val="tx1"/>
                  </a:solidFill>
                  <a:latin typeface="Times" pitchFamily="2" charset="0"/>
                </a:rPr>
                <a:t>.</a:t>
              </a:r>
            </a:p>
          </p:txBody>
        </p:sp>
      </p:grpSp>
      <p:sp>
        <p:nvSpPr>
          <p:cNvPr id="19" name="TextBox 18">
            <a:extLst>
              <a:ext uri="{FF2B5EF4-FFF2-40B4-BE49-F238E27FC236}">
                <a16:creationId xmlns:a16="http://schemas.microsoft.com/office/drawing/2014/main" id="{E41A5E5B-2DDA-0840-A067-7A8239AFFFD5}"/>
              </a:ext>
            </a:extLst>
          </p:cNvPr>
          <p:cNvSpPr txBox="1"/>
          <p:nvPr/>
        </p:nvSpPr>
        <p:spPr>
          <a:xfrm>
            <a:off x="1760538" y="1054100"/>
            <a:ext cx="344487" cy="307975"/>
          </a:xfrm>
          <a:prstGeom prst="rect">
            <a:avLst/>
          </a:prstGeom>
          <a:noFill/>
        </p:spPr>
        <p:txBody>
          <a:bodyPr wrap="none">
            <a:spAutoFit/>
          </a:bodyPr>
          <a:lstStyle/>
          <a:p>
            <a:pPr>
              <a:defRPr/>
            </a:pPr>
            <a:r>
              <a:rPr lang="en-US" sz="1400" dirty="0">
                <a:latin typeface="+mn-lt"/>
              </a:rPr>
              <a:t>IF</a:t>
            </a:r>
          </a:p>
        </p:txBody>
      </p:sp>
      <p:sp>
        <p:nvSpPr>
          <p:cNvPr id="20" name="TextBox 19">
            <a:extLst>
              <a:ext uri="{FF2B5EF4-FFF2-40B4-BE49-F238E27FC236}">
                <a16:creationId xmlns:a16="http://schemas.microsoft.com/office/drawing/2014/main" id="{F29C27AA-CDF3-234F-B7A7-C7FF6BFF2D3E}"/>
              </a:ext>
            </a:extLst>
          </p:cNvPr>
          <p:cNvSpPr txBox="1"/>
          <p:nvPr/>
        </p:nvSpPr>
        <p:spPr>
          <a:xfrm rot="16200000">
            <a:off x="706438" y="2374900"/>
            <a:ext cx="1700212" cy="338138"/>
          </a:xfrm>
          <a:prstGeom prst="rect">
            <a:avLst/>
          </a:prstGeom>
          <a:noFill/>
        </p:spPr>
        <p:txBody>
          <a:bodyPr wrap="none">
            <a:spAutoFit/>
          </a:bodyPr>
          <a:lstStyle/>
          <a:p>
            <a:pPr>
              <a:defRPr/>
            </a:pPr>
            <a:r>
              <a:rPr lang="en-US" sz="1600" dirty="0">
                <a:latin typeface="+mn-lt"/>
              </a:rPr>
              <a:t>Microwave Array</a:t>
            </a:r>
          </a:p>
        </p:txBody>
      </p:sp>
      <p:pic>
        <p:nvPicPr>
          <p:cNvPr id="80903" name="Picture 30">
            <a:extLst>
              <a:ext uri="{FF2B5EF4-FFF2-40B4-BE49-F238E27FC236}">
                <a16:creationId xmlns:a16="http://schemas.microsoft.com/office/drawing/2014/main" id="{1AB1E644-BE32-3648-A5F6-D040D3F2E3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875" y="1430338"/>
            <a:ext cx="469900"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4" name="Picture 31">
            <a:extLst>
              <a:ext uri="{FF2B5EF4-FFF2-40B4-BE49-F238E27FC236}">
                <a16:creationId xmlns:a16="http://schemas.microsoft.com/office/drawing/2014/main" id="{4D694920-1BAE-3D48-92CE-DB2AC2DB49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4225" y="3189288"/>
            <a:ext cx="4699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0905" name="Group 33">
            <a:extLst>
              <a:ext uri="{FF2B5EF4-FFF2-40B4-BE49-F238E27FC236}">
                <a16:creationId xmlns:a16="http://schemas.microsoft.com/office/drawing/2014/main" id="{9D08FAE9-1866-EF4E-A0BF-5E03A316F7B5}"/>
              </a:ext>
            </a:extLst>
          </p:cNvPr>
          <p:cNvGrpSpPr>
            <a:grpSpLocks/>
          </p:cNvGrpSpPr>
          <p:nvPr/>
        </p:nvGrpSpPr>
        <p:grpSpPr bwMode="auto">
          <a:xfrm>
            <a:off x="2513013" y="1525588"/>
            <a:ext cx="231775" cy="2057400"/>
            <a:chOff x="1825277" y="1524000"/>
            <a:chExt cx="232123" cy="2057400"/>
          </a:xfrm>
        </p:grpSpPr>
        <p:cxnSp>
          <p:nvCxnSpPr>
            <p:cNvPr id="80927" name="Straight Connector 34">
              <a:extLst>
                <a:ext uri="{FF2B5EF4-FFF2-40B4-BE49-F238E27FC236}">
                  <a16:creationId xmlns:a16="http://schemas.microsoft.com/office/drawing/2014/main" id="{3FF1F2BD-ED1E-4C42-BC0D-9382DD446D90}"/>
                </a:ext>
              </a:extLst>
            </p:cNvPr>
            <p:cNvCxnSpPr>
              <a:cxnSpLocks/>
            </p:cNvCxnSpPr>
            <p:nvPr/>
          </p:nvCxnSpPr>
          <p:spPr bwMode="auto">
            <a:xfrm>
              <a:off x="1828800" y="1524000"/>
              <a:ext cx="2286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0928" name="Straight Connector 35">
              <a:extLst>
                <a:ext uri="{FF2B5EF4-FFF2-40B4-BE49-F238E27FC236}">
                  <a16:creationId xmlns:a16="http://schemas.microsoft.com/office/drawing/2014/main" id="{C16DBDDC-7413-8348-B42C-6E888C9C0921}"/>
                </a:ext>
              </a:extLst>
            </p:cNvPr>
            <p:cNvCxnSpPr>
              <a:cxnSpLocks/>
            </p:cNvCxnSpPr>
            <p:nvPr/>
          </p:nvCxnSpPr>
          <p:spPr bwMode="auto">
            <a:xfrm>
              <a:off x="1828800" y="1676400"/>
              <a:ext cx="2286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0929" name="Straight Connector 36">
              <a:extLst>
                <a:ext uri="{FF2B5EF4-FFF2-40B4-BE49-F238E27FC236}">
                  <a16:creationId xmlns:a16="http://schemas.microsoft.com/office/drawing/2014/main" id="{FCB89356-7631-6C45-89C4-7DE3D02E7B22}"/>
                </a:ext>
              </a:extLst>
            </p:cNvPr>
            <p:cNvCxnSpPr>
              <a:cxnSpLocks/>
            </p:cNvCxnSpPr>
            <p:nvPr/>
          </p:nvCxnSpPr>
          <p:spPr bwMode="auto">
            <a:xfrm>
              <a:off x="1828800" y="1828800"/>
              <a:ext cx="2286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0930" name="Straight Connector 37">
              <a:extLst>
                <a:ext uri="{FF2B5EF4-FFF2-40B4-BE49-F238E27FC236}">
                  <a16:creationId xmlns:a16="http://schemas.microsoft.com/office/drawing/2014/main" id="{9C1F7320-6404-D341-B78B-FE42E6709079}"/>
                </a:ext>
              </a:extLst>
            </p:cNvPr>
            <p:cNvCxnSpPr>
              <a:cxnSpLocks/>
            </p:cNvCxnSpPr>
            <p:nvPr/>
          </p:nvCxnSpPr>
          <p:spPr bwMode="auto">
            <a:xfrm>
              <a:off x="1828800" y="1981200"/>
              <a:ext cx="2286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0931" name="Straight Connector 38">
              <a:extLst>
                <a:ext uri="{FF2B5EF4-FFF2-40B4-BE49-F238E27FC236}">
                  <a16:creationId xmlns:a16="http://schemas.microsoft.com/office/drawing/2014/main" id="{A71F33EE-77EF-AE48-960A-6BEB2F659C2C}"/>
                </a:ext>
              </a:extLst>
            </p:cNvPr>
            <p:cNvCxnSpPr>
              <a:cxnSpLocks/>
            </p:cNvCxnSpPr>
            <p:nvPr/>
          </p:nvCxnSpPr>
          <p:spPr bwMode="auto">
            <a:xfrm>
              <a:off x="1828800" y="2133600"/>
              <a:ext cx="2286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0932" name="Straight Connector 39">
              <a:extLst>
                <a:ext uri="{FF2B5EF4-FFF2-40B4-BE49-F238E27FC236}">
                  <a16:creationId xmlns:a16="http://schemas.microsoft.com/office/drawing/2014/main" id="{1E0A1D8E-9693-DB4B-836B-82FFA954AF49}"/>
                </a:ext>
              </a:extLst>
            </p:cNvPr>
            <p:cNvCxnSpPr>
              <a:cxnSpLocks/>
            </p:cNvCxnSpPr>
            <p:nvPr/>
          </p:nvCxnSpPr>
          <p:spPr bwMode="auto">
            <a:xfrm>
              <a:off x="1828800" y="2286000"/>
              <a:ext cx="2286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0933" name="Straight Connector 40">
              <a:extLst>
                <a:ext uri="{FF2B5EF4-FFF2-40B4-BE49-F238E27FC236}">
                  <a16:creationId xmlns:a16="http://schemas.microsoft.com/office/drawing/2014/main" id="{E2A8AEA7-5FA8-1F40-BB05-37458FC8C5F4}"/>
                </a:ext>
              </a:extLst>
            </p:cNvPr>
            <p:cNvCxnSpPr>
              <a:cxnSpLocks/>
            </p:cNvCxnSpPr>
            <p:nvPr/>
          </p:nvCxnSpPr>
          <p:spPr bwMode="auto">
            <a:xfrm>
              <a:off x="1828800" y="2438400"/>
              <a:ext cx="2286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0934" name="Straight Connector 41">
              <a:extLst>
                <a:ext uri="{FF2B5EF4-FFF2-40B4-BE49-F238E27FC236}">
                  <a16:creationId xmlns:a16="http://schemas.microsoft.com/office/drawing/2014/main" id="{8D2E43F7-FCAE-5C4C-84A8-C92A6BF5B79B}"/>
                </a:ext>
              </a:extLst>
            </p:cNvPr>
            <p:cNvCxnSpPr>
              <a:cxnSpLocks/>
            </p:cNvCxnSpPr>
            <p:nvPr/>
          </p:nvCxnSpPr>
          <p:spPr bwMode="auto">
            <a:xfrm>
              <a:off x="1828800" y="3276600"/>
              <a:ext cx="2286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0935" name="Straight Connector 42">
              <a:extLst>
                <a:ext uri="{FF2B5EF4-FFF2-40B4-BE49-F238E27FC236}">
                  <a16:creationId xmlns:a16="http://schemas.microsoft.com/office/drawing/2014/main" id="{87BAA9B0-4BD1-7F40-9A4F-51C81ECE5A82}"/>
                </a:ext>
              </a:extLst>
            </p:cNvPr>
            <p:cNvCxnSpPr>
              <a:cxnSpLocks/>
            </p:cNvCxnSpPr>
            <p:nvPr/>
          </p:nvCxnSpPr>
          <p:spPr bwMode="auto">
            <a:xfrm>
              <a:off x="1828800" y="3429000"/>
              <a:ext cx="2286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0936" name="Straight Connector 43">
              <a:extLst>
                <a:ext uri="{FF2B5EF4-FFF2-40B4-BE49-F238E27FC236}">
                  <a16:creationId xmlns:a16="http://schemas.microsoft.com/office/drawing/2014/main" id="{FE9D199C-9A93-D245-8B54-49E71538FC21}"/>
                </a:ext>
              </a:extLst>
            </p:cNvPr>
            <p:cNvCxnSpPr>
              <a:cxnSpLocks/>
            </p:cNvCxnSpPr>
            <p:nvPr/>
          </p:nvCxnSpPr>
          <p:spPr bwMode="auto">
            <a:xfrm>
              <a:off x="1828800" y="3581400"/>
              <a:ext cx="2286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80937" name="TextBox 44">
              <a:extLst>
                <a:ext uri="{FF2B5EF4-FFF2-40B4-BE49-F238E27FC236}">
                  <a16:creationId xmlns:a16="http://schemas.microsoft.com/office/drawing/2014/main" id="{207D5162-ADD3-D643-953C-52846EEB2BC6}"/>
                </a:ext>
              </a:extLst>
            </p:cNvPr>
            <p:cNvSpPr txBox="1">
              <a:spLocks noChangeArrowheads="1"/>
            </p:cNvSpPr>
            <p:nvPr/>
          </p:nvSpPr>
          <p:spPr bwMode="auto">
            <a:xfrm>
              <a:off x="1825277" y="2450068"/>
              <a:ext cx="2295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400" b="0">
                  <a:solidFill>
                    <a:schemeClr val="tx1"/>
                  </a:solidFill>
                  <a:latin typeface="Times" pitchFamily="2" charset="0"/>
                </a:rPr>
                <a:t>.</a:t>
              </a:r>
            </a:p>
            <a:p>
              <a:pPr>
                <a:spcBef>
                  <a:spcPct val="0"/>
                </a:spcBef>
                <a:buFontTx/>
                <a:buNone/>
              </a:pPr>
              <a:r>
                <a:rPr lang="en-US" altLang="en-US" sz="1400" b="0">
                  <a:solidFill>
                    <a:schemeClr val="tx1"/>
                  </a:solidFill>
                  <a:latin typeface="Times" pitchFamily="2" charset="0"/>
                </a:rPr>
                <a:t>.</a:t>
              </a:r>
            </a:p>
            <a:p>
              <a:pPr>
                <a:spcBef>
                  <a:spcPct val="0"/>
                </a:spcBef>
                <a:buFontTx/>
                <a:buNone/>
              </a:pPr>
              <a:r>
                <a:rPr lang="en-US" altLang="en-US" sz="1400" b="0">
                  <a:solidFill>
                    <a:schemeClr val="tx1"/>
                  </a:solidFill>
                  <a:latin typeface="Times" pitchFamily="2" charset="0"/>
                </a:rPr>
                <a:t>.</a:t>
              </a:r>
            </a:p>
          </p:txBody>
        </p:sp>
      </p:grpSp>
      <p:sp>
        <p:nvSpPr>
          <p:cNvPr id="46" name="TextBox 45">
            <a:extLst>
              <a:ext uri="{FF2B5EF4-FFF2-40B4-BE49-F238E27FC236}">
                <a16:creationId xmlns:a16="http://schemas.microsoft.com/office/drawing/2014/main" id="{922B189D-A8AD-B847-828E-D48601B19883}"/>
              </a:ext>
            </a:extLst>
          </p:cNvPr>
          <p:cNvSpPr txBox="1"/>
          <p:nvPr/>
        </p:nvSpPr>
        <p:spPr>
          <a:xfrm>
            <a:off x="2455863" y="1077913"/>
            <a:ext cx="373062" cy="307975"/>
          </a:xfrm>
          <a:prstGeom prst="rect">
            <a:avLst/>
          </a:prstGeom>
          <a:noFill/>
        </p:spPr>
        <p:txBody>
          <a:bodyPr wrap="none">
            <a:spAutoFit/>
          </a:bodyPr>
          <a:lstStyle/>
          <a:p>
            <a:pPr>
              <a:defRPr/>
            </a:pPr>
            <a:r>
              <a:rPr lang="en-US" sz="1400" dirty="0">
                <a:latin typeface="+mn-lt"/>
              </a:rPr>
              <a:t>IQ</a:t>
            </a:r>
          </a:p>
        </p:txBody>
      </p:sp>
      <p:sp>
        <p:nvSpPr>
          <p:cNvPr id="47" name="TextBox 46">
            <a:extLst>
              <a:ext uri="{FF2B5EF4-FFF2-40B4-BE49-F238E27FC236}">
                <a16:creationId xmlns:a16="http://schemas.microsoft.com/office/drawing/2014/main" id="{5DD5CC91-FB80-484B-A50B-6285886C54D2}"/>
              </a:ext>
            </a:extLst>
          </p:cNvPr>
          <p:cNvSpPr txBox="1"/>
          <p:nvPr/>
        </p:nvSpPr>
        <p:spPr>
          <a:xfrm>
            <a:off x="1808163" y="1273175"/>
            <a:ext cx="269875" cy="277813"/>
          </a:xfrm>
          <a:prstGeom prst="rect">
            <a:avLst/>
          </a:prstGeom>
          <a:noFill/>
        </p:spPr>
        <p:txBody>
          <a:bodyPr wrap="none">
            <a:spAutoFit/>
          </a:bodyPr>
          <a:lstStyle/>
          <a:p>
            <a:pPr>
              <a:defRPr/>
            </a:pPr>
            <a:r>
              <a:rPr lang="en-US" sz="1200" dirty="0">
                <a:latin typeface="+mn-lt"/>
              </a:rPr>
              <a:t>1</a:t>
            </a:r>
          </a:p>
        </p:txBody>
      </p:sp>
      <p:sp>
        <p:nvSpPr>
          <p:cNvPr id="48" name="TextBox 47">
            <a:extLst>
              <a:ext uri="{FF2B5EF4-FFF2-40B4-BE49-F238E27FC236}">
                <a16:creationId xmlns:a16="http://schemas.microsoft.com/office/drawing/2014/main" id="{9E43FC48-9C72-7F49-94DA-5CBA23B87BAC}"/>
              </a:ext>
            </a:extLst>
          </p:cNvPr>
          <p:cNvSpPr txBox="1"/>
          <p:nvPr/>
        </p:nvSpPr>
        <p:spPr>
          <a:xfrm>
            <a:off x="1790700" y="3540125"/>
            <a:ext cx="295275" cy="277813"/>
          </a:xfrm>
          <a:prstGeom prst="rect">
            <a:avLst/>
          </a:prstGeom>
          <a:noFill/>
        </p:spPr>
        <p:txBody>
          <a:bodyPr wrap="none">
            <a:spAutoFit/>
          </a:bodyPr>
          <a:lstStyle/>
          <a:p>
            <a:pPr>
              <a:defRPr/>
            </a:pPr>
            <a:r>
              <a:rPr lang="en-US" sz="1200" dirty="0">
                <a:latin typeface="+mn-lt"/>
              </a:rPr>
              <a:t>N</a:t>
            </a:r>
          </a:p>
        </p:txBody>
      </p:sp>
      <p:sp>
        <p:nvSpPr>
          <p:cNvPr id="80909" name="Rectangle 48">
            <a:extLst>
              <a:ext uri="{FF2B5EF4-FFF2-40B4-BE49-F238E27FC236}">
                <a16:creationId xmlns:a16="http://schemas.microsoft.com/office/drawing/2014/main" id="{1AC117DC-A050-3A49-904B-41E025DDEBF0}"/>
              </a:ext>
            </a:extLst>
          </p:cNvPr>
          <p:cNvSpPr>
            <a:spLocks noChangeArrowheads="1"/>
          </p:cNvSpPr>
          <p:nvPr/>
        </p:nvSpPr>
        <p:spPr bwMode="auto">
          <a:xfrm>
            <a:off x="2754313" y="1379538"/>
            <a:ext cx="457200" cy="2362200"/>
          </a:xfrm>
          <a:prstGeom prst="rect">
            <a:avLst/>
          </a:prstGeom>
          <a:solidFill>
            <a:schemeClr val="accent1"/>
          </a:solidFill>
          <a:ln w="9525" algn="ctr">
            <a:solidFill>
              <a:schemeClr val="tx1"/>
            </a:solidFill>
            <a:round/>
            <a:headEnd/>
            <a:tailEnd/>
          </a:ln>
        </p:spPr>
        <p:txBody>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endParaRPr lang="en-US" altLang="en-US" sz="2400" b="0">
              <a:solidFill>
                <a:schemeClr val="tx1"/>
              </a:solidFill>
              <a:latin typeface="Times" pitchFamily="2" charset="0"/>
            </a:endParaRPr>
          </a:p>
        </p:txBody>
      </p:sp>
      <p:sp>
        <p:nvSpPr>
          <p:cNvPr id="50" name="TextBox 49">
            <a:extLst>
              <a:ext uri="{FF2B5EF4-FFF2-40B4-BE49-F238E27FC236}">
                <a16:creationId xmlns:a16="http://schemas.microsoft.com/office/drawing/2014/main" id="{5A4B1A7A-3366-C647-850B-4030A9910E5D}"/>
              </a:ext>
            </a:extLst>
          </p:cNvPr>
          <p:cNvSpPr txBox="1"/>
          <p:nvPr/>
        </p:nvSpPr>
        <p:spPr>
          <a:xfrm rot="16200000">
            <a:off x="2536825" y="2398713"/>
            <a:ext cx="898525" cy="307975"/>
          </a:xfrm>
          <a:prstGeom prst="rect">
            <a:avLst/>
          </a:prstGeom>
          <a:noFill/>
        </p:spPr>
        <p:txBody>
          <a:bodyPr wrap="none">
            <a:spAutoFit/>
          </a:bodyPr>
          <a:lstStyle/>
          <a:p>
            <a:pPr>
              <a:defRPr/>
            </a:pPr>
            <a:r>
              <a:rPr lang="en-US" sz="1400" dirty="0">
                <a:latin typeface="+mn-lt"/>
              </a:rPr>
              <a:t>N-</a:t>
            </a:r>
            <a:r>
              <a:rPr lang="en-US" sz="1400" dirty="0" err="1">
                <a:latin typeface="+mn-lt"/>
              </a:rPr>
              <a:t>pt</a:t>
            </a:r>
            <a:r>
              <a:rPr lang="en-US" sz="1400" dirty="0">
                <a:latin typeface="+mn-lt"/>
              </a:rPr>
              <a:t> FFT</a:t>
            </a:r>
          </a:p>
        </p:txBody>
      </p:sp>
      <p:sp>
        <p:nvSpPr>
          <p:cNvPr id="51" name="TextBox 50">
            <a:extLst>
              <a:ext uri="{FF2B5EF4-FFF2-40B4-BE49-F238E27FC236}">
                <a16:creationId xmlns:a16="http://schemas.microsoft.com/office/drawing/2014/main" id="{95B27AB4-2D77-0E47-8219-5EDF5128FCCA}"/>
              </a:ext>
            </a:extLst>
          </p:cNvPr>
          <p:cNvSpPr txBox="1"/>
          <p:nvPr/>
        </p:nvSpPr>
        <p:spPr>
          <a:xfrm>
            <a:off x="165100" y="2103438"/>
            <a:ext cx="1209675" cy="1168400"/>
          </a:xfrm>
          <a:prstGeom prst="rect">
            <a:avLst/>
          </a:prstGeom>
          <a:noFill/>
        </p:spPr>
        <p:txBody>
          <a:bodyPr wrap="none">
            <a:spAutoFit/>
          </a:bodyPr>
          <a:lstStyle/>
          <a:p>
            <a:pPr algn="ctr">
              <a:defRPr/>
            </a:pPr>
            <a:r>
              <a:rPr lang="en-US" sz="1400" dirty="0">
                <a:latin typeface="+mn-lt"/>
              </a:rPr>
              <a:t>Spatial</a:t>
            </a:r>
          </a:p>
          <a:p>
            <a:pPr algn="ctr">
              <a:defRPr/>
            </a:pPr>
            <a:r>
              <a:rPr lang="en-US" sz="1400" dirty="0">
                <a:latin typeface="+mn-lt"/>
              </a:rPr>
              <a:t>Domain</a:t>
            </a:r>
          </a:p>
          <a:p>
            <a:pPr algn="ctr">
              <a:defRPr/>
            </a:pPr>
            <a:endParaRPr lang="en-US" sz="1400" dirty="0">
              <a:latin typeface="+mn-lt"/>
            </a:endParaRPr>
          </a:p>
          <a:p>
            <a:pPr algn="ctr">
              <a:defRPr/>
            </a:pPr>
            <a:r>
              <a:rPr lang="en-US" sz="1400" dirty="0">
                <a:latin typeface="+mn-lt"/>
              </a:rPr>
              <a:t>N Elements </a:t>
            </a:r>
          </a:p>
          <a:p>
            <a:pPr algn="ctr">
              <a:defRPr/>
            </a:pPr>
            <a:r>
              <a:rPr lang="en-US" sz="1400" dirty="0">
                <a:latin typeface="+mn-lt"/>
              </a:rPr>
              <a:t>or Subarrays</a:t>
            </a:r>
          </a:p>
        </p:txBody>
      </p:sp>
      <p:sp>
        <p:nvSpPr>
          <p:cNvPr id="52" name="TextBox 51">
            <a:extLst>
              <a:ext uri="{FF2B5EF4-FFF2-40B4-BE49-F238E27FC236}">
                <a16:creationId xmlns:a16="http://schemas.microsoft.com/office/drawing/2014/main" id="{86229452-A2E5-DE4E-BD31-E2B63EA6B355}"/>
              </a:ext>
            </a:extLst>
          </p:cNvPr>
          <p:cNvSpPr txBox="1"/>
          <p:nvPr/>
        </p:nvSpPr>
        <p:spPr>
          <a:xfrm>
            <a:off x="3524250" y="2292350"/>
            <a:ext cx="820738" cy="523875"/>
          </a:xfrm>
          <a:prstGeom prst="rect">
            <a:avLst/>
          </a:prstGeom>
          <a:noFill/>
          <a:ln>
            <a:solidFill>
              <a:schemeClr val="accent5">
                <a:lumMod val="25000"/>
              </a:schemeClr>
            </a:solidFill>
          </a:ln>
        </p:spPr>
        <p:txBody>
          <a:bodyPr wrap="none">
            <a:spAutoFit/>
          </a:bodyPr>
          <a:lstStyle/>
          <a:p>
            <a:pPr algn="ctr">
              <a:defRPr/>
            </a:pPr>
            <a:r>
              <a:rPr lang="en-US" sz="1400" dirty="0">
                <a:latin typeface="+mn-lt"/>
              </a:rPr>
              <a:t>k-space</a:t>
            </a:r>
          </a:p>
          <a:p>
            <a:pPr algn="ctr">
              <a:defRPr/>
            </a:pPr>
            <a:r>
              <a:rPr lang="en-US" sz="1400" dirty="0">
                <a:latin typeface="+mn-lt"/>
              </a:rPr>
              <a:t>Domain</a:t>
            </a:r>
          </a:p>
        </p:txBody>
      </p:sp>
      <p:cxnSp>
        <p:nvCxnSpPr>
          <p:cNvPr id="80913" name="Straight Arrow Connector 53">
            <a:extLst>
              <a:ext uri="{FF2B5EF4-FFF2-40B4-BE49-F238E27FC236}">
                <a16:creationId xmlns:a16="http://schemas.microsoft.com/office/drawing/2014/main" id="{992357CA-2B00-4546-AA6A-D454F64282D0}"/>
              </a:ext>
            </a:extLst>
          </p:cNvPr>
          <p:cNvCxnSpPr>
            <a:cxnSpLocks/>
            <a:stCxn id="80909" idx="3"/>
            <a:endCxn id="52" idx="1"/>
          </p:cNvCxnSpPr>
          <p:nvPr/>
        </p:nvCxnSpPr>
        <p:spPr bwMode="auto">
          <a:xfrm flipV="1">
            <a:off x="3211513" y="2554288"/>
            <a:ext cx="312737" cy="635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7" name="Rounded Rectangle 56">
            <a:extLst>
              <a:ext uri="{FF2B5EF4-FFF2-40B4-BE49-F238E27FC236}">
                <a16:creationId xmlns:a16="http://schemas.microsoft.com/office/drawing/2014/main" id="{F2533A0A-B23A-A247-8DE4-E568223902A0}"/>
              </a:ext>
            </a:extLst>
          </p:cNvPr>
          <p:cNvSpPr/>
          <p:nvPr/>
        </p:nvSpPr>
        <p:spPr bwMode="auto">
          <a:xfrm>
            <a:off x="4800600" y="1693863"/>
            <a:ext cx="685800" cy="271462"/>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a:lstStyle/>
          <a:p>
            <a:pPr algn="ctr">
              <a:defRPr/>
            </a:pPr>
            <a:r>
              <a:rPr lang="en-US" sz="1000" dirty="0">
                <a:latin typeface="+mn-lt"/>
              </a:rPr>
              <a:t>SV-1</a:t>
            </a:r>
          </a:p>
        </p:txBody>
      </p:sp>
      <p:sp>
        <p:nvSpPr>
          <p:cNvPr id="58" name="Rounded Rectangle 57">
            <a:extLst>
              <a:ext uri="{FF2B5EF4-FFF2-40B4-BE49-F238E27FC236}">
                <a16:creationId xmlns:a16="http://schemas.microsoft.com/office/drawing/2014/main" id="{2F265A46-35E0-974B-A048-E73836D38959}"/>
              </a:ext>
            </a:extLst>
          </p:cNvPr>
          <p:cNvSpPr/>
          <p:nvPr/>
        </p:nvSpPr>
        <p:spPr bwMode="auto">
          <a:xfrm>
            <a:off x="4800600" y="2084388"/>
            <a:ext cx="685800" cy="27305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a:lstStyle/>
          <a:p>
            <a:pPr algn="ctr">
              <a:defRPr/>
            </a:pPr>
            <a:r>
              <a:rPr lang="en-US" sz="1000" dirty="0">
                <a:latin typeface="+mn-lt"/>
              </a:rPr>
              <a:t>SV-2</a:t>
            </a:r>
          </a:p>
        </p:txBody>
      </p:sp>
      <p:sp>
        <p:nvSpPr>
          <p:cNvPr id="59" name="Rounded Rectangle 58">
            <a:extLst>
              <a:ext uri="{FF2B5EF4-FFF2-40B4-BE49-F238E27FC236}">
                <a16:creationId xmlns:a16="http://schemas.microsoft.com/office/drawing/2014/main" id="{312F865A-3119-8E45-8C4F-38A8AE6D4041}"/>
              </a:ext>
            </a:extLst>
          </p:cNvPr>
          <p:cNvSpPr/>
          <p:nvPr/>
        </p:nvSpPr>
        <p:spPr bwMode="auto">
          <a:xfrm>
            <a:off x="4800600" y="2474913"/>
            <a:ext cx="685800" cy="27305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a:lstStyle/>
          <a:p>
            <a:pPr algn="ctr">
              <a:defRPr/>
            </a:pPr>
            <a:r>
              <a:rPr lang="en-US" sz="1000" dirty="0">
                <a:latin typeface="+mn-lt"/>
              </a:rPr>
              <a:t>SV-3</a:t>
            </a:r>
          </a:p>
        </p:txBody>
      </p:sp>
      <p:sp>
        <p:nvSpPr>
          <p:cNvPr id="60" name="Rounded Rectangle 59">
            <a:extLst>
              <a:ext uri="{FF2B5EF4-FFF2-40B4-BE49-F238E27FC236}">
                <a16:creationId xmlns:a16="http://schemas.microsoft.com/office/drawing/2014/main" id="{B04CD0C9-AD0D-B342-BAD9-13E6ADAA33C3}"/>
              </a:ext>
            </a:extLst>
          </p:cNvPr>
          <p:cNvSpPr/>
          <p:nvPr/>
        </p:nvSpPr>
        <p:spPr bwMode="auto">
          <a:xfrm>
            <a:off x="4800600" y="3079750"/>
            <a:ext cx="685800" cy="27305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a:lstStyle/>
          <a:p>
            <a:pPr algn="ctr">
              <a:defRPr/>
            </a:pPr>
            <a:r>
              <a:rPr lang="en-US" sz="1000" dirty="0">
                <a:latin typeface="+mn-lt"/>
              </a:rPr>
              <a:t>SV-M</a:t>
            </a:r>
          </a:p>
        </p:txBody>
      </p:sp>
      <p:cxnSp>
        <p:nvCxnSpPr>
          <p:cNvPr id="80918" name="Straight Connector 61">
            <a:extLst>
              <a:ext uri="{FF2B5EF4-FFF2-40B4-BE49-F238E27FC236}">
                <a16:creationId xmlns:a16="http://schemas.microsoft.com/office/drawing/2014/main" id="{ED1896C9-A9B4-0348-99AC-A3E441885D75}"/>
              </a:ext>
            </a:extLst>
          </p:cNvPr>
          <p:cNvCxnSpPr>
            <a:cxnSpLocks/>
            <a:endCxn id="57" idx="1"/>
          </p:cNvCxnSpPr>
          <p:nvPr/>
        </p:nvCxnSpPr>
        <p:spPr bwMode="auto">
          <a:xfrm flipV="1">
            <a:off x="4360863" y="1830388"/>
            <a:ext cx="439737" cy="52705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0919" name="Straight Connector 62">
            <a:extLst>
              <a:ext uri="{FF2B5EF4-FFF2-40B4-BE49-F238E27FC236}">
                <a16:creationId xmlns:a16="http://schemas.microsoft.com/office/drawing/2014/main" id="{EC0470C4-0BBF-0F4D-B5DD-1D49DAE1E2FF}"/>
              </a:ext>
            </a:extLst>
          </p:cNvPr>
          <p:cNvCxnSpPr>
            <a:cxnSpLocks/>
          </p:cNvCxnSpPr>
          <p:nvPr/>
        </p:nvCxnSpPr>
        <p:spPr bwMode="auto">
          <a:xfrm flipV="1">
            <a:off x="4360863" y="2209800"/>
            <a:ext cx="444500" cy="2286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0920" name="Straight Connector 67">
            <a:extLst>
              <a:ext uri="{FF2B5EF4-FFF2-40B4-BE49-F238E27FC236}">
                <a16:creationId xmlns:a16="http://schemas.microsoft.com/office/drawing/2014/main" id="{59E50DC3-E1F5-AF44-950A-3A8744FC295D}"/>
              </a:ext>
            </a:extLst>
          </p:cNvPr>
          <p:cNvCxnSpPr>
            <a:cxnSpLocks/>
            <a:stCxn id="52" idx="3"/>
          </p:cNvCxnSpPr>
          <p:nvPr/>
        </p:nvCxnSpPr>
        <p:spPr bwMode="auto">
          <a:xfrm>
            <a:off x="4344988" y="2554288"/>
            <a:ext cx="455612" cy="5715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0921" name="Straight Connector 69">
            <a:extLst>
              <a:ext uri="{FF2B5EF4-FFF2-40B4-BE49-F238E27FC236}">
                <a16:creationId xmlns:a16="http://schemas.microsoft.com/office/drawing/2014/main" id="{D9BD7D68-94FD-744E-91F6-B75D56416170}"/>
              </a:ext>
            </a:extLst>
          </p:cNvPr>
          <p:cNvCxnSpPr>
            <a:cxnSpLocks/>
            <a:endCxn id="60" idx="1"/>
          </p:cNvCxnSpPr>
          <p:nvPr/>
        </p:nvCxnSpPr>
        <p:spPr bwMode="auto">
          <a:xfrm>
            <a:off x="4360863" y="2727325"/>
            <a:ext cx="439737" cy="48895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77" name="TextBox 76">
            <a:extLst>
              <a:ext uri="{FF2B5EF4-FFF2-40B4-BE49-F238E27FC236}">
                <a16:creationId xmlns:a16="http://schemas.microsoft.com/office/drawing/2014/main" id="{96F6C10A-39F3-1940-9858-43B9D09A48F3}"/>
              </a:ext>
            </a:extLst>
          </p:cNvPr>
          <p:cNvSpPr txBox="1"/>
          <p:nvPr/>
        </p:nvSpPr>
        <p:spPr>
          <a:xfrm>
            <a:off x="4668838" y="1149350"/>
            <a:ext cx="949325" cy="307975"/>
          </a:xfrm>
          <a:prstGeom prst="rect">
            <a:avLst/>
          </a:prstGeom>
          <a:noFill/>
        </p:spPr>
        <p:txBody>
          <a:bodyPr wrap="none">
            <a:spAutoFit/>
          </a:bodyPr>
          <a:lstStyle/>
          <a:p>
            <a:pPr>
              <a:defRPr/>
            </a:pPr>
            <a:r>
              <a:rPr lang="en-US" sz="1400" dirty="0">
                <a:latin typeface="+mn-lt"/>
              </a:rPr>
              <a:t>M-Beams</a:t>
            </a:r>
          </a:p>
        </p:txBody>
      </p:sp>
      <p:pic>
        <p:nvPicPr>
          <p:cNvPr id="80923" name="Picture 1">
            <a:extLst>
              <a:ext uri="{FF2B5EF4-FFF2-40B4-BE49-F238E27FC236}">
                <a16:creationId xmlns:a16="http://schemas.microsoft.com/office/drawing/2014/main" id="{4827CBF6-F605-BA49-9D75-63AAEEEB42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6900" y="1454150"/>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A8C051A-8D67-B246-A090-80E098CD387E}"/>
              </a:ext>
            </a:extLst>
          </p:cNvPr>
          <p:cNvSpPr txBox="1"/>
          <p:nvPr/>
        </p:nvSpPr>
        <p:spPr>
          <a:xfrm>
            <a:off x="6470650" y="1157288"/>
            <a:ext cx="1954213" cy="369887"/>
          </a:xfrm>
          <a:prstGeom prst="rect">
            <a:avLst/>
          </a:prstGeom>
          <a:noFill/>
        </p:spPr>
        <p:txBody>
          <a:bodyPr wrap="none">
            <a:spAutoFit/>
          </a:bodyPr>
          <a:lstStyle/>
          <a:p>
            <a:pPr>
              <a:defRPr/>
            </a:pPr>
            <a:r>
              <a:rPr lang="en-US" sz="1800" dirty="0">
                <a:solidFill>
                  <a:schemeClr val="accent2"/>
                </a:solidFill>
                <a:latin typeface="+mn-lt"/>
              </a:rPr>
              <a:t>Digital Beamform</a:t>
            </a:r>
          </a:p>
        </p:txBody>
      </p:sp>
      <p:sp>
        <p:nvSpPr>
          <p:cNvPr id="53" name="TextBox 52">
            <a:extLst>
              <a:ext uri="{FF2B5EF4-FFF2-40B4-BE49-F238E27FC236}">
                <a16:creationId xmlns:a16="http://schemas.microsoft.com/office/drawing/2014/main" id="{5757E1B6-5606-C848-BCA1-D479D8B0FBD4}"/>
              </a:ext>
            </a:extLst>
          </p:cNvPr>
          <p:cNvSpPr txBox="1"/>
          <p:nvPr/>
        </p:nvSpPr>
        <p:spPr>
          <a:xfrm>
            <a:off x="1498724" y="5675311"/>
            <a:ext cx="6467475" cy="646113"/>
          </a:xfrm>
          <a:prstGeom prst="rect">
            <a:avLst/>
          </a:prstGeom>
          <a:solidFill>
            <a:srgbClr val="FFFF00"/>
          </a:solidFill>
          <a:ln>
            <a:solidFill>
              <a:schemeClr val="accent2"/>
            </a:solidFill>
          </a:ln>
        </p:spPr>
        <p:txBody>
          <a:bodyPr>
            <a:spAutoFit/>
          </a:bodyPr>
          <a:lstStyle/>
          <a:p>
            <a:pPr algn="ctr">
              <a:defRPr/>
            </a:pPr>
            <a:r>
              <a:rPr lang="en-US" sz="1800" dirty="0">
                <a:solidFill>
                  <a:schemeClr val="accent2"/>
                </a:solidFill>
                <a:latin typeface="+mn-lt"/>
              </a:rPr>
              <a:t>Multiple Channel Digital Beamforming Has Been Demonstrated On Commercially Available FPGA Processors</a:t>
            </a:r>
          </a:p>
        </p:txBody>
      </p:sp>
      <p:sp>
        <p:nvSpPr>
          <p:cNvPr id="80926" name="TextBox 1">
            <a:extLst>
              <a:ext uri="{FF2B5EF4-FFF2-40B4-BE49-F238E27FC236}">
                <a16:creationId xmlns:a16="http://schemas.microsoft.com/office/drawing/2014/main" id="{96EB8BE7-FC2B-F04B-A91E-EB2EC9B602AD}"/>
              </a:ext>
            </a:extLst>
          </p:cNvPr>
          <p:cNvSpPr txBox="1">
            <a:spLocks noChangeArrowheads="1"/>
          </p:cNvSpPr>
          <p:nvPr/>
        </p:nvSpPr>
        <p:spPr bwMode="auto">
          <a:xfrm>
            <a:off x="44450" y="6394449"/>
            <a:ext cx="673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200" b="0" dirty="0">
                <a:solidFill>
                  <a:schemeClr val="tx1"/>
                </a:solidFill>
                <a:latin typeface="Times" pitchFamily="2" charset="0"/>
              </a:rPr>
              <a:t>[aalf13]</a:t>
            </a:r>
          </a:p>
        </p:txBody>
      </p:sp>
    </p:spTree>
    <p:extLst>
      <p:ext uri="{BB962C8B-B14F-4D97-AF65-F5344CB8AC3E}">
        <p14:creationId xmlns:p14="http://schemas.microsoft.com/office/powerpoint/2010/main" val="3154869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2BEC1823-5D71-F344-AA40-E6F36FB13800}"/>
              </a:ext>
            </a:extLst>
          </p:cNvPr>
          <p:cNvSpPr>
            <a:spLocks noGrp="1" noChangeArrowheads="1"/>
          </p:cNvSpPr>
          <p:nvPr>
            <p:ph type="title"/>
          </p:nvPr>
        </p:nvSpPr>
        <p:spPr>
          <a:xfrm>
            <a:off x="1198563" y="239713"/>
            <a:ext cx="6781800" cy="609600"/>
          </a:xfrm>
        </p:spPr>
        <p:txBody>
          <a:bodyPr/>
          <a:lstStyle/>
          <a:p>
            <a:r>
              <a:rPr lang="en-US" altLang="en-US" b="0" dirty="0">
                <a:ea typeface="ＭＳ Ｐゴシック" panose="020B0600070205080204" pitchFamily="34" charset="-128"/>
              </a:rPr>
              <a:t>Important Radar Waveform Relationships</a:t>
            </a:r>
          </a:p>
        </p:txBody>
      </p:sp>
      <p:sp>
        <p:nvSpPr>
          <p:cNvPr id="60418" name="Content Placeholder 2">
            <a:extLst>
              <a:ext uri="{FF2B5EF4-FFF2-40B4-BE49-F238E27FC236}">
                <a16:creationId xmlns:a16="http://schemas.microsoft.com/office/drawing/2014/main" id="{A30A6E74-91CF-E14F-A71C-B74E99F2C6FB}"/>
              </a:ext>
            </a:extLst>
          </p:cNvPr>
          <p:cNvSpPr>
            <a:spLocks noGrp="1" noChangeArrowheads="1"/>
          </p:cNvSpPr>
          <p:nvPr>
            <p:ph idx="1"/>
          </p:nvPr>
        </p:nvSpPr>
        <p:spPr>
          <a:xfrm>
            <a:off x="152400" y="1143000"/>
            <a:ext cx="5857875" cy="4724400"/>
          </a:xfrm>
        </p:spPr>
        <p:txBody>
          <a:bodyPr/>
          <a:lstStyle/>
          <a:p>
            <a:pPr>
              <a:defRPr/>
            </a:pPr>
            <a:r>
              <a:rPr lang="en-US" altLang="en-US" b="0" dirty="0">
                <a:ea typeface="ＭＳ Ｐゴシック" panose="020B0600070205080204" pitchFamily="34" charset="-128"/>
              </a:rPr>
              <a:t>Range Resolution:</a:t>
            </a:r>
          </a:p>
          <a:p>
            <a:pPr lvl="1">
              <a:defRPr/>
            </a:pPr>
            <a:r>
              <a:rPr lang="en-US" altLang="en-US" sz="2000" b="0" dirty="0">
                <a:ea typeface="ＭＳ Ｐゴシック" panose="020B0600070205080204" pitchFamily="34" charset="-128"/>
              </a:rPr>
              <a:t>Waveform Bandwidth B</a:t>
            </a:r>
          </a:p>
          <a:p>
            <a:pPr lvl="1">
              <a:defRPr/>
            </a:pPr>
            <a:r>
              <a:rPr lang="en-US" altLang="en-US" sz="2000" b="0" dirty="0">
                <a:ea typeface="ＭＳ Ｐゴシック" panose="020B0600070205080204" pitchFamily="34" charset="-128"/>
              </a:rPr>
              <a:t>Grazing Angle To Image Surface </a:t>
            </a:r>
          </a:p>
          <a:p>
            <a:pPr lvl="1">
              <a:defRPr/>
            </a:pPr>
            <a:r>
              <a:rPr lang="en-US" altLang="en-US" sz="2000" b="0" dirty="0">
                <a:ea typeface="ＭＳ Ｐゴシック" panose="020B0600070205080204" pitchFamily="34" charset="-128"/>
              </a:rPr>
              <a:t>Weighting For Range </a:t>
            </a:r>
            <a:r>
              <a:rPr lang="en-US" altLang="en-US" sz="2000" b="0" dirty="0" err="1">
                <a:ea typeface="ＭＳ Ｐゴシック" panose="020B0600070205080204" pitchFamily="34" charset="-128"/>
              </a:rPr>
              <a:t>Sidelobes</a:t>
            </a:r>
            <a:r>
              <a:rPr lang="en-US" altLang="en-US" sz="2000" b="0" dirty="0">
                <a:ea typeface="ＭＳ Ｐゴシック" panose="020B0600070205080204" pitchFamily="34" charset="-128"/>
              </a:rPr>
              <a:t>    </a:t>
            </a:r>
            <a:r>
              <a:rPr lang="en-US" altLang="en-US" sz="2000" b="0" i="1" dirty="0" err="1">
                <a:ea typeface="ＭＳ Ｐゴシック" panose="020B0600070205080204" pitchFamily="34" charset="-128"/>
              </a:rPr>
              <a:t>k</a:t>
            </a:r>
            <a:r>
              <a:rPr lang="en-US" altLang="en-US" sz="2000" b="0" i="1" baseline="-25000" dirty="0" err="1">
                <a:ea typeface="ＭＳ Ｐゴシック" panose="020B0600070205080204" pitchFamily="34" charset="-128"/>
              </a:rPr>
              <a:t>R</a:t>
            </a:r>
            <a:endParaRPr lang="en-US" altLang="en-US" sz="2000" b="0" i="1" baseline="-25000" dirty="0">
              <a:ea typeface="ＭＳ Ｐゴシック" panose="020B0600070205080204" pitchFamily="34" charset="-128"/>
            </a:endParaRPr>
          </a:p>
          <a:p>
            <a:pPr lvl="1">
              <a:defRPr/>
            </a:pPr>
            <a:endParaRPr lang="en-US" altLang="en-US" sz="2000" b="0" dirty="0">
              <a:ea typeface="ＭＳ Ｐゴシック" panose="020B0600070205080204" pitchFamily="34" charset="-128"/>
            </a:endParaRPr>
          </a:p>
          <a:p>
            <a:pPr>
              <a:defRPr/>
            </a:pPr>
            <a:r>
              <a:rPr lang="en-US" altLang="en-US" b="0" dirty="0">
                <a:ea typeface="ＭＳ Ｐゴシック" panose="020B0600070205080204" pitchFamily="34" charset="-128"/>
              </a:rPr>
              <a:t>Fractional Bandwidth</a:t>
            </a:r>
          </a:p>
          <a:p>
            <a:pPr lvl="1">
              <a:defRPr/>
            </a:pPr>
            <a:r>
              <a:rPr lang="en-US" altLang="en-US" sz="2000" b="0" dirty="0">
                <a:ea typeface="ＭＳ Ｐゴシック" panose="020B0600070205080204" pitchFamily="34" charset="-128"/>
              </a:rPr>
              <a:t>Ultra Wide Band If        &gt; 25 Percent</a:t>
            </a:r>
          </a:p>
          <a:p>
            <a:pPr marL="457200" lvl="1" indent="0">
              <a:buFontTx/>
              <a:buNone/>
              <a:defRPr/>
            </a:pPr>
            <a:endParaRPr lang="en-US" altLang="en-US" sz="2000" b="0" dirty="0">
              <a:ea typeface="ＭＳ Ｐゴシック" panose="020B0600070205080204" pitchFamily="34" charset="-128"/>
            </a:endParaRPr>
          </a:p>
          <a:p>
            <a:pPr>
              <a:defRPr/>
            </a:pPr>
            <a:r>
              <a:rPr lang="en-US" altLang="en-US" b="0" dirty="0">
                <a:ea typeface="ＭＳ Ｐゴシック" panose="020B0600070205080204" pitchFamily="34" charset="-128"/>
              </a:rPr>
              <a:t>Cross-range (Azimuth) Resolution:</a:t>
            </a:r>
          </a:p>
          <a:p>
            <a:pPr lvl="1">
              <a:defRPr/>
            </a:pPr>
            <a:r>
              <a:rPr lang="en-US" altLang="en-US" sz="2000" b="0" dirty="0">
                <a:ea typeface="ＭＳ Ｐゴシック" panose="020B0600070205080204" pitchFamily="34" charset="-128"/>
              </a:rPr>
              <a:t>Valid For Center Wavelength </a:t>
            </a:r>
          </a:p>
          <a:p>
            <a:pPr lvl="1">
              <a:defRPr/>
            </a:pPr>
            <a:r>
              <a:rPr lang="en-US" altLang="en-US" sz="2000" b="0" dirty="0">
                <a:ea typeface="ＭＳ Ｐゴシック" panose="020B0600070205080204" pitchFamily="34" charset="-128"/>
              </a:rPr>
              <a:t>Depends On Integration Angle </a:t>
            </a:r>
            <a:endParaRPr lang="en-US" altLang="en-US" sz="2000" b="0" baseline="-25000" dirty="0">
              <a:ea typeface="ＭＳ Ｐゴシック" panose="020B0600070205080204" pitchFamily="34" charset="-128"/>
            </a:endParaRPr>
          </a:p>
          <a:p>
            <a:pPr lvl="1">
              <a:defRPr/>
            </a:pPr>
            <a:r>
              <a:rPr lang="en-US" altLang="en-US" sz="2000" b="0" dirty="0">
                <a:ea typeface="ＭＳ Ｐゴシック" panose="020B0600070205080204" pitchFamily="34" charset="-128"/>
              </a:rPr>
              <a:t>Weighting For Cross-range </a:t>
            </a:r>
            <a:r>
              <a:rPr lang="en-US" altLang="en-US" sz="2000" b="0" dirty="0" err="1">
                <a:ea typeface="ＭＳ Ｐゴシック" panose="020B0600070205080204" pitchFamily="34" charset="-128"/>
              </a:rPr>
              <a:t>Sidelobes</a:t>
            </a:r>
            <a:r>
              <a:rPr lang="en-US" altLang="en-US" sz="2000" b="0" dirty="0">
                <a:ea typeface="ＭＳ Ｐゴシック" panose="020B0600070205080204" pitchFamily="34" charset="-128"/>
              </a:rPr>
              <a:t> </a:t>
            </a:r>
            <a:r>
              <a:rPr lang="en-US" altLang="en-US" sz="2000" b="0" i="1" dirty="0" err="1">
                <a:ea typeface="ＭＳ Ｐゴシック" panose="020B0600070205080204" pitchFamily="34" charset="-128"/>
              </a:rPr>
              <a:t>k</a:t>
            </a:r>
            <a:r>
              <a:rPr lang="en-US" altLang="en-US" sz="2000" b="0" i="1" baseline="-25000" dirty="0" err="1">
                <a:ea typeface="ＭＳ Ｐゴシック" panose="020B0600070205080204" pitchFamily="34" charset="-128"/>
              </a:rPr>
              <a:t>CR</a:t>
            </a:r>
            <a:endParaRPr lang="en-US" altLang="en-US" sz="2000" b="0" i="1" baseline="-25000" dirty="0">
              <a:ea typeface="ＭＳ Ｐゴシック" panose="020B0600070205080204" pitchFamily="34" charset="-128"/>
            </a:endParaRPr>
          </a:p>
        </p:txBody>
      </p:sp>
      <p:pic>
        <p:nvPicPr>
          <p:cNvPr id="64515" name="Picture 7">
            <a:extLst>
              <a:ext uri="{FF2B5EF4-FFF2-40B4-BE49-F238E27FC236}">
                <a16:creationId xmlns:a16="http://schemas.microsoft.com/office/drawing/2014/main" id="{FDF46534-03CA-E14A-90F8-D2B0987DF1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37100" y="1822450"/>
            <a:ext cx="381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9">
            <a:extLst>
              <a:ext uri="{FF2B5EF4-FFF2-40B4-BE49-F238E27FC236}">
                <a16:creationId xmlns:a16="http://schemas.microsoft.com/office/drawing/2014/main" id="{93207F02-ABF6-AF41-AB4E-55FE4CCA97B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65463" y="3311525"/>
            <a:ext cx="56673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11">
            <a:extLst>
              <a:ext uri="{FF2B5EF4-FFF2-40B4-BE49-F238E27FC236}">
                <a16:creationId xmlns:a16="http://schemas.microsoft.com/office/drawing/2014/main" id="{36BAF2D0-6B89-9445-A57A-259A543CA2C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06913" y="4419600"/>
            <a:ext cx="39370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13">
            <a:extLst>
              <a:ext uri="{FF2B5EF4-FFF2-40B4-BE49-F238E27FC236}">
                <a16:creationId xmlns:a16="http://schemas.microsoft.com/office/drawing/2014/main" id="{676E5626-A1CC-C243-9EFF-E51125806FC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19613" y="4800600"/>
            <a:ext cx="3810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15">
            <a:extLst>
              <a:ext uri="{FF2B5EF4-FFF2-40B4-BE49-F238E27FC236}">
                <a16:creationId xmlns:a16="http://schemas.microsoft.com/office/drawing/2014/main" id="{1F169263-5541-5B4A-BCCC-C6E06108D6D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49963" y="2878138"/>
            <a:ext cx="1930400"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16">
            <a:extLst>
              <a:ext uri="{FF2B5EF4-FFF2-40B4-BE49-F238E27FC236}">
                <a16:creationId xmlns:a16="http://schemas.microsoft.com/office/drawing/2014/main" id="{E571DFA4-6F63-6B43-B916-359D29F24C0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010275" y="1322388"/>
            <a:ext cx="1930400"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1" name="Picture 17" descr="fig2-5A.tif">
            <a:extLst>
              <a:ext uri="{FF2B5EF4-FFF2-40B4-BE49-F238E27FC236}">
                <a16:creationId xmlns:a16="http://schemas.microsoft.com/office/drawing/2014/main" id="{2D671031-F9F8-3342-BD04-C932E2C09B6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0275" y="3808413"/>
            <a:ext cx="2593975"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2" name="Picture 18">
            <a:extLst>
              <a:ext uri="{FF2B5EF4-FFF2-40B4-BE49-F238E27FC236}">
                <a16:creationId xmlns:a16="http://schemas.microsoft.com/office/drawing/2014/main" id="{FAD48A1D-0442-4642-B7A2-140962765AB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829425" y="5392738"/>
            <a:ext cx="2068513"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3" name="TextBox 3">
            <a:extLst>
              <a:ext uri="{FF2B5EF4-FFF2-40B4-BE49-F238E27FC236}">
                <a16:creationId xmlns:a16="http://schemas.microsoft.com/office/drawing/2014/main" id="{DBFBAE65-2A86-BC42-8950-0D4AB43FB60F}"/>
              </a:ext>
            </a:extLst>
          </p:cNvPr>
          <p:cNvSpPr txBox="1">
            <a:spLocks noChangeArrowheads="1"/>
          </p:cNvSpPr>
          <p:nvPr/>
        </p:nvSpPr>
        <p:spPr bwMode="auto">
          <a:xfrm>
            <a:off x="0" y="6400800"/>
            <a:ext cx="6810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200" b="0">
                <a:solidFill>
                  <a:schemeClr val="tx1"/>
                </a:solidFill>
                <a:latin typeface="Times" pitchFamily="2" charset="0"/>
              </a:rPr>
              <a:t>[carr95]</a:t>
            </a:r>
          </a:p>
        </p:txBody>
      </p:sp>
    </p:spTree>
    <p:extLst>
      <p:ext uri="{BB962C8B-B14F-4D97-AF65-F5344CB8AC3E}">
        <p14:creationId xmlns:p14="http://schemas.microsoft.com/office/powerpoint/2010/main" val="3783076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079390E8-2ABF-D949-A3AF-E14A0B842BE2}"/>
              </a:ext>
            </a:extLst>
          </p:cNvPr>
          <p:cNvSpPr>
            <a:spLocks noGrp="1" noChangeArrowheads="1"/>
          </p:cNvSpPr>
          <p:nvPr>
            <p:ph type="title"/>
          </p:nvPr>
        </p:nvSpPr>
        <p:spPr>
          <a:xfrm>
            <a:off x="1295400" y="300832"/>
            <a:ext cx="6553200" cy="609600"/>
          </a:xfrm>
        </p:spPr>
        <p:txBody>
          <a:bodyPr/>
          <a:lstStyle/>
          <a:p>
            <a:r>
              <a:rPr lang="en-US" altLang="en-US" b="0" dirty="0">
                <a:ea typeface="ＭＳ Ｐゴシック" panose="020B0600070205080204" pitchFamily="34" charset="-128"/>
              </a:rPr>
              <a:t>UWB SAR Integration Angle</a:t>
            </a:r>
          </a:p>
        </p:txBody>
      </p:sp>
      <p:sp>
        <p:nvSpPr>
          <p:cNvPr id="5" name="TextBox 4">
            <a:extLst>
              <a:ext uri="{FF2B5EF4-FFF2-40B4-BE49-F238E27FC236}">
                <a16:creationId xmlns:a16="http://schemas.microsoft.com/office/drawing/2014/main" id="{1123DFCE-F6DF-5747-9CF4-D5EEB7AC4426}"/>
              </a:ext>
            </a:extLst>
          </p:cNvPr>
          <p:cNvSpPr txBox="1"/>
          <p:nvPr/>
        </p:nvSpPr>
        <p:spPr>
          <a:xfrm>
            <a:off x="1604963" y="5257800"/>
            <a:ext cx="6427787" cy="1077913"/>
          </a:xfrm>
          <a:prstGeom prst="rect">
            <a:avLst/>
          </a:prstGeom>
          <a:solidFill>
            <a:srgbClr val="FFFF00">
              <a:alpha val="51000"/>
            </a:srgbClr>
          </a:solidFill>
          <a:ln>
            <a:solidFill>
              <a:schemeClr val="accent6"/>
            </a:solidFill>
          </a:ln>
        </p:spPr>
        <p:txBody>
          <a:bodyPr wrap="non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lgn="ctr">
              <a:spcAft>
                <a:spcPts val="600"/>
              </a:spcAft>
              <a:buFont typeface="Arial" charset="0"/>
              <a:buChar char="•"/>
              <a:defRPr/>
            </a:pPr>
            <a:r>
              <a:rPr lang="en-US" altLang="en-US" sz="1800" dirty="0">
                <a:solidFill>
                  <a:srgbClr val="2D2D8A"/>
                </a:solidFill>
                <a:latin typeface="Helvetica" charset="0"/>
              </a:rPr>
              <a:t> Microwave Frequencies Have Most Efficient SAR Collection</a:t>
            </a:r>
          </a:p>
          <a:p>
            <a:pPr algn="ctr">
              <a:spcAft>
                <a:spcPts val="600"/>
              </a:spcAft>
              <a:buFont typeface="Arial" charset="0"/>
              <a:buChar char="•"/>
              <a:defRPr/>
            </a:pPr>
            <a:r>
              <a:rPr lang="en-US" altLang="en-US" sz="1800" dirty="0">
                <a:solidFill>
                  <a:srgbClr val="2D2D8A"/>
                </a:solidFill>
                <a:latin typeface="Helvetica" charset="0"/>
              </a:rPr>
              <a:t> UWB Operation Requires Large Angles For Resolution</a:t>
            </a:r>
          </a:p>
          <a:p>
            <a:pPr algn="ctr">
              <a:spcAft>
                <a:spcPts val="600"/>
              </a:spcAft>
              <a:buFont typeface="Arial" charset="0"/>
              <a:buChar char="•"/>
              <a:defRPr/>
            </a:pPr>
            <a:r>
              <a:rPr lang="en-US" altLang="en-US" sz="1800" dirty="0">
                <a:solidFill>
                  <a:srgbClr val="2D2D8A"/>
                </a:solidFill>
                <a:latin typeface="Helvetica" charset="0"/>
              </a:rPr>
              <a:t> Integration Times Depend On Platform Speed and Angle</a:t>
            </a:r>
          </a:p>
        </p:txBody>
      </p:sp>
      <p:sp>
        <p:nvSpPr>
          <p:cNvPr id="60419" name="TextBox 5">
            <a:extLst>
              <a:ext uri="{FF2B5EF4-FFF2-40B4-BE49-F238E27FC236}">
                <a16:creationId xmlns:a16="http://schemas.microsoft.com/office/drawing/2014/main" id="{F5D84DF2-ABC8-FE48-9DC8-DD1D0A806D72}"/>
              </a:ext>
            </a:extLst>
          </p:cNvPr>
          <p:cNvSpPr txBox="1">
            <a:spLocks noChangeArrowheads="1"/>
          </p:cNvSpPr>
          <p:nvPr/>
        </p:nvSpPr>
        <p:spPr bwMode="auto">
          <a:xfrm>
            <a:off x="0" y="6358830"/>
            <a:ext cx="765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200" b="0" dirty="0">
                <a:solidFill>
                  <a:schemeClr val="tx1"/>
                </a:solidFill>
              </a:rPr>
              <a:t> [davi99]</a:t>
            </a:r>
          </a:p>
        </p:txBody>
      </p:sp>
      <p:pic>
        <p:nvPicPr>
          <p:cNvPr id="60420" name="Picture 1">
            <a:extLst>
              <a:ext uri="{FF2B5EF4-FFF2-40B4-BE49-F238E27FC236}">
                <a16:creationId xmlns:a16="http://schemas.microsoft.com/office/drawing/2014/main" id="{6AD9789E-EBE8-F646-9C79-9F3481458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5" y="1284288"/>
            <a:ext cx="5245100"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2">
            <a:extLst>
              <a:ext uri="{FF2B5EF4-FFF2-40B4-BE49-F238E27FC236}">
                <a16:creationId xmlns:a16="http://schemas.microsoft.com/office/drawing/2014/main" id="{8B976D4D-C56F-1D4E-A3D6-67BEE8E832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157288"/>
            <a:ext cx="3759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2257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470F9D53-A9F4-D449-A6A5-D64874CDF6E5}"/>
              </a:ext>
            </a:extLst>
          </p:cNvPr>
          <p:cNvCxnSpPr>
            <a:cxnSpLocks noChangeShapeType="1"/>
          </p:cNvCxnSpPr>
          <p:nvPr/>
        </p:nvCxnSpPr>
        <p:spPr bwMode="auto">
          <a:xfrm rot="10800000">
            <a:off x="2438400" y="1598613"/>
            <a:ext cx="3810000" cy="1587"/>
          </a:xfrm>
          <a:prstGeom prst="line">
            <a:avLst/>
          </a:prstGeom>
          <a:noFill/>
          <a:ln w="25400">
            <a:solidFill>
              <a:schemeClr val="accent1"/>
            </a:solidFill>
            <a:round/>
            <a:headEnd/>
            <a:tailEnd type="triangle" w="med" len="med"/>
          </a:ln>
          <a:effectLst>
            <a:outerShdw blurRad="63500" dist="20000" dir="5400000" rotWithShape="0">
              <a:srgbClr val="000000">
                <a:alpha val="37999"/>
              </a:srgbClr>
            </a:outerShdw>
          </a:effectLst>
        </p:spPr>
      </p:cxnSp>
      <p:sp>
        <p:nvSpPr>
          <p:cNvPr id="16386" name="Title 1">
            <a:extLst>
              <a:ext uri="{FF2B5EF4-FFF2-40B4-BE49-F238E27FC236}">
                <a16:creationId xmlns:a16="http://schemas.microsoft.com/office/drawing/2014/main" id="{3E31451A-9E31-E041-8C03-AC83E6F88350}"/>
              </a:ext>
            </a:extLst>
          </p:cNvPr>
          <p:cNvSpPr>
            <a:spLocks noGrp="1" noChangeArrowheads="1"/>
          </p:cNvSpPr>
          <p:nvPr>
            <p:ph type="title"/>
          </p:nvPr>
        </p:nvSpPr>
        <p:spPr>
          <a:xfrm>
            <a:off x="1287462" y="259422"/>
            <a:ext cx="6553200" cy="609600"/>
          </a:xfrm>
        </p:spPr>
        <p:txBody>
          <a:bodyPr/>
          <a:lstStyle/>
          <a:p>
            <a:pPr eaLnBrk="1" hangingPunct="1"/>
            <a:r>
              <a:rPr lang="en-US" altLang="en-US" b="0" dirty="0">
                <a:solidFill>
                  <a:srgbClr val="000090"/>
                </a:solidFill>
                <a:ea typeface="ＭＳ Ｐゴシック" panose="020B0600070205080204" pitchFamily="34" charset="-128"/>
              </a:rPr>
              <a:t>UWB SAR Data Pulse Collection</a:t>
            </a:r>
          </a:p>
        </p:txBody>
      </p:sp>
      <p:pic>
        <p:nvPicPr>
          <p:cNvPr id="16387" name="Picture 7" descr="smallplane.jpg">
            <a:extLst>
              <a:ext uri="{FF2B5EF4-FFF2-40B4-BE49-F238E27FC236}">
                <a16:creationId xmlns:a16="http://schemas.microsoft.com/office/drawing/2014/main" id="{E3A4DAB1-DA74-B04E-8887-029A1712CD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098550"/>
            <a:ext cx="1050925"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88" name="Group 18">
            <a:extLst>
              <a:ext uri="{FF2B5EF4-FFF2-40B4-BE49-F238E27FC236}">
                <a16:creationId xmlns:a16="http://schemas.microsoft.com/office/drawing/2014/main" id="{D0933737-75AB-5C4D-9FB5-EE2C0F1213A5}"/>
              </a:ext>
            </a:extLst>
          </p:cNvPr>
          <p:cNvGrpSpPr>
            <a:grpSpLocks/>
          </p:cNvGrpSpPr>
          <p:nvPr/>
        </p:nvGrpSpPr>
        <p:grpSpPr bwMode="auto">
          <a:xfrm>
            <a:off x="1143000" y="2819400"/>
            <a:ext cx="7429500" cy="2290763"/>
            <a:chOff x="1143766" y="2819399"/>
            <a:chExt cx="7428019" cy="2290349"/>
          </a:xfrm>
        </p:grpSpPr>
        <p:sp>
          <p:nvSpPr>
            <p:cNvPr id="3" name="Rectangle 2">
              <a:extLst>
                <a:ext uri="{FF2B5EF4-FFF2-40B4-BE49-F238E27FC236}">
                  <a16:creationId xmlns:a16="http://schemas.microsoft.com/office/drawing/2014/main" id="{17681417-A696-D146-855F-324A8ACE98BE}"/>
                </a:ext>
              </a:extLst>
            </p:cNvPr>
            <p:cNvSpPr>
              <a:spLocks noChangeArrowheads="1"/>
            </p:cNvSpPr>
            <p:nvPr/>
          </p:nvSpPr>
          <p:spPr bwMode="auto">
            <a:xfrm>
              <a:off x="2667462" y="2863841"/>
              <a:ext cx="3580686" cy="1676097"/>
            </a:xfrm>
            <a:prstGeom prst="rect">
              <a:avLst/>
            </a:prstGeom>
            <a:noFill/>
            <a:ln w="9525">
              <a:solidFill>
                <a:srgbClr val="4F81BD"/>
              </a:solidFill>
              <a:miter lim="800000"/>
              <a:headEnd/>
              <a:tailEnd/>
            </a:ln>
            <a:effectLst>
              <a:outerShdw blurRad="63500" dist="23000" dir="5400000" rotWithShape="0">
                <a:srgbClr val="000000">
                  <a:alpha val="34998"/>
                </a:srgbClr>
              </a:outerShdw>
            </a:effectLst>
          </p:spPr>
          <p:txBody>
            <a:bodyPr anchor="ctr"/>
            <a:lstStyle/>
            <a:p>
              <a:pPr algn="ctr">
                <a:defRPr/>
              </a:pPr>
              <a:endParaRPr lang="en-US">
                <a:solidFill>
                  <a:srgbClr val="000090"/>
                </a:solidFill>
                <a:latin typeface="Helvetica" pitchFamily="-112" charset="0"/>
                <a:ea typeface="+mn-ea"/>
              </a:endParaRPr>
            </a:p>
          </p:txBody>
        </p:sp>
        <p:cxnSp>
          <p:nvCxnSpPr>
            <p:cNvPr id="5" name="Straight Connector 4">
              <a:extLst>
                <a:ext uri="{FF2B5EF4-FFF2-40B4-BE49-F238E27FC236}">
                  <a16:creationId xmlns:a16="http://schemas.microsoft.com/office/drawing/2014/main" id="{186D58FC-1307-2540-9DCE-44BDFF3905D4}"/>
                </a:ext>
              </a:extLst>
            </p:cNvPr>
            <p:cNvCxnSpPr>
              <a:cxnSpLocks noChangeShapeType="1"/>
            </p:cNvCxnSpPr>
            <p:nvPr/>
          </p:nvCxnSpPr>
          <p:spPr bwMode="auto">
            <a:xfrm>
              <a:off x="2667462" y="3960606"/>
              <a:ext cx="3580686" cy="1587"/>
            </a:xfrm>
            <a:prstGeom prst="line">
              <a:avLst/>
            </a:prstGeom>
            <a:noFill/>
            <a:ln w="25400">
              <a:solidFill>
                <a:schemeClr val="accent1"/>
              </a:solidFill>
              <a:round/>
              <a:headEnd/>
              <a:tailEnd/>
            </a:ln>
            <a:effectLst>
              <a:outerShdw blurRad="63500" dist="20000" dir="5400000" rotWithShape="0">
                <a:srgbClr val="000000">
                  <a:alpha val="37999"/>
                </a:srgbClr>
              </a:outerShdw>
            </a:effectLst>
          </p:spPr>
        </p:cxnSp>
        <p:sp>
          <p:nvSpPr>
            <p:cNvPr id="6" name="Freeform 5">
              <a:extLst>
                <a:ext uri="{FF2B5EF4-FFF2-40B4-BE49-F238E27FC236}">
                  <a16:creationId xmlns:a16="http://schemas.microsoft.com/office/drawing/2014/main" id="{32C6BCED-CBA1-3C43-BBC8-3D6D95CF6021}"/>
                </a:ext>
              </a:extLst>
            </p:cNvPr>
            <p:cNvSpPr>
              <a:spLocks noChangeArrowheads="1"/>
            </p:cNvSpPr>
            <p:nvPr/>
          </p:nvSpPr>
          <p:spPr bwMode="auto">
            <a:xfrm>
              <a:off x="2673811" y="3962192"/>
              <a:ext cx="3566402" cy="555525"/>
            </a:xfrm>
            <a:custGeom>
              <a:avLst/>
              <a:gdLst>
                <a:gd name="T0" fmla="*/ 0 w 3566007"/>
                <a:gd name="T1" fmla="*/ 0 h 555600"/>
                <a:gd name="T2" fmla="*/ 1930186 w 3566007"/>
                <a:gd name="T3" fmla="*/ 549273 h 555600"/>
                <a:gd name="T4" fmla="*/ 3567179 w 3566007"/>
                <a:gd name="T5" fmla="*/ 36618 h 555600"/>
                <a:gd name="T6" fmla="*/ 0 60000 65536"/>
                <a:gd name="T7" fmla="*/ 0 60000 65536"/>
                <a:gd name="T8" fmla="*/ 0 60000 65536"/>
                <a:gd name="T9" fmla="*/ 0 w 3566007"/>
                <a:gd name="T10" fmla="*/ 0 h 555600"/>
                <a:gd name="T11" fmla="*/ 3566007 w 3566007"/>
                <a:gd name="T12" fmla="*/ 555600 h 555600"/>
              </a:gdLst>
              <a:ahLst/>
              <a:cxnLst>
                <a:cxn ang="T6">
                  <a:pos x="T0" y="T1"/>
                </a:cxn>
                <a:cxn ang="T7">
                  <a:pos x="T2" y="T3"/>
                </a:cxn>
                <a:cxn ang="T8">
                  <a:pos x="T4" y="T5"/>
                </a:cxn>
              </a:cxnLst>
              <a:rect l="T9" t="T10" r="T11" b="T12"/>
              <a:pathLst>
                <a:path w="3566007" h="555600">
                  <a:moveTo>
                    <a:pt x="0" y="0"/>
                  </a:moveTo>
                  <a:cubicBezTo>
                    <a:pt x="667608" y="271695"/>
                    <a:pt x="1335217" y="543390"/>
                    <a:pt x="1929551" y="549495"/>
                  </a:cubicBezTo>
                  <a:cubicBezTo>
                    <a:pt x="2523885" y="555600"/>
                    <a:pt x="3566007" y="36633"/>
                    <a:pt x="3566007" y="36633"/>
                  </a:cubicBezTo>
                </a:path>
              </a:pathLst>
            </a:custGeom>
            <a:noFill/>
            <a:ln w="19050">
              <a:solidFill>
                <a:schemeClr val="accent1"/>
              </a:solidFill>
              <a:prstDash val="dash"/>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en-US"/>
            </a:p>
          </p:txBody>
        </p:sp>
        <p:sp>
          <p:nvSpPr>
            <p:cNvPr id="16407" name="TextBox 6">
              <a:extLst>
                <a:ext uri="{FF2B5EF4-FFF2-40B4-BE49-F238E27FC236}">
                  <a16:creationId xmlns:a16="http://schemas.microsoft.com/office/drawing/2014/main" id="{D9D94BEF-B8D8-EC4E-95F8-9A3043FB89A8}"/>
                </a:ext>
              </a:extLst>
            </p:cNvPr>
            <p:cNvSpPr txBox="1">
              <a:spLocks noChangeArrowheads="1"/>
            </p:cNvSpPr>
            <p:nvPr/>
          </p:nvSpPr>
          <p:spPr bwMode="auto">
            <a:xfrm>
              <a:off x="3962400" y="4648200"/>
              <a:ext cx="1620926" cy="46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2400" b="0">
                  <a:solidFill>
                    <a:srgbClr val="000090"/>
                  </a:solidFill>
                  <a:latin typeface="Calibri" panose="020F0502020204030204" pitchFamily="34" charset="0"/>
                </a:rPr>
                <a:t>Along Track</a:t>
              </a:r>
            </a:p>
          </p:txBody>
        </p:sp>
        <p:cxnSp>
          <p:nvCxnSpPr>
            <p:cNvPr id="10" name="Straight Connector 9">
              <a:extLst>
                <a:ext uri="{FF2B5EF4-FFF2-40B4-BE49-F238E27FC236}">
                  <a16:creationId xmlns:a16="http://schemas.microsoft.com/office/drawing/2014/main" id="{D1C6BA68-696A-5348-BF01-54E29FEA465A}"/>
                </a:ext>
              </a:extLst>
            </p:cNvPr>
            <p:cNvCxnSpPr>
              <a:cxnSpLocks noChangeShapeType="1"/>
            </p:cNvCxnSpPr>
            <p:nvPr/>
          </p:nvCxnSpPr>
          <p:spPr bwMode="auto">
            <a:xfrm rot="5400000">
              <a:off x="1371512" y="3701096"/>
              <a:ext cx="1676097" cy="1587"/>
            </a:xfrm>
            <a:prstGeom prst="line">
              <a:avLst/>
            </a:prstGeom>
            <a:noFill/>
            <a:ln w="25400">
              <a:solidFill>
                <a:srgbClr val="000090"/>
              </a:solidFill>
              <a:round/>
              <a:headEnd type="triangle" w="med" len="med"/>
              <a:tailEnd type="triangle" w="med" len="med"/>
            </a:ln>
            <a:effectLst>
              <a:outerShdw blurRad="63500" dist="20000" dir="5400000" rotWithShape="0">
                <a:srgbClr val="000000">
                  <a:alpha val="37999"/>
                </a:srgbClr>
              </a:outerShdw>
            </a:effectLst>
          </p:spPr>
        </p:cxnSp>
        <p:cxnSp>
          <p:nvCxnSpPr>
            <p:cNvPr id="11" name="Straight Connector 10">
              <a:extLst>
                <a:ext uri="{FF2B5EF4-FFF2-40B4-BE49-F238E27FC236}">
                  <a16:creationId xmlns:a16="http://schemas.microsoft.com/office/drawing/2014/main" id="{D4DEA4E1-E3E4-344C-A761-4E295CCA6E4B}"/>
                </a:ext>
              </a:extLst>
            </p:cNvPr>
            <p:cNvCxnSpPr>
              <a:cxnSpLocks noChangeShapeType="1"/>
            </p:cNvCxnSpPr>
            <p:nvPr/>
          </p:nvCxnSpPr>
          <p:spPr bwMode="auto">
            <a:xfrm rot="5400000">
              <a:off x="5981491" y="3390796"/>
              <a:ext cx="1144381" cy="1588"/>
            </a:xfrm>
            <a:prstGeom prst="line">
              <a:avLst/>
            </a:prstGeom>
            <a:noFill/>
            <a:ln w="25400">
              <a:solidFill>
                <a:srgbClr val="000090"/>
              </a:solidFill>
              <a:round/>
              <a:headEnd type="triangle" w="med" len="med"/>
              <a:tailEnd type="triangle" w="med" len="med"/>
            </a:ln>
            <a:effectLst>
              <a:outerShdw blurRad="63500" dist="20000" dir="5400000" rotWithShape="0">
                <a:srgbClr val="000000">
                  <a:alpha val="37999"/>
                </a:srgbClr>
              </a:outerShdw>
            </a:effectLst>
          </p:spPr>
        </p:cxnSp>
        <p:sp>
          <p:nvSpPr>
            <p:cNvPr id="16410" name="TextBox 12">
              <a:extLst>
                <a:ext uri="{FF2B5EF4-FFF2-40B4-BE49-F238E27FC236}">
                  <a16:creationId xmlns:a16="http://schemas.microsoft.com/office/drawing/2014/main" id="{03CEF900-2C44-F943-AB10-A01B8396F56F}"/>
                </a:ext>
              </a:extLst>
            </p:cNvPr>
            <p:cNvSpPr txBox="1">
              <a:spLocks noChangeArrowheads="1"/>
            </p:cNvSpPr>
            <p:nvPr/>
          </p:nvSpPr>
          <p:spPr bwMode="auto">
            <a:xfrm>
              <a:off x="1143766" y="3200400"/>
              <a:ext cx="956196" cy="1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2400" b="0">
                  <a:solidFill>
                    <a:srgbClr val="000090"/>
                  </a:solidFill>
                  <a:latin typeface="Calibri" panose="020F0502020204030204" pitchFamily="34" charset="0"/>
                </a:rPr>
                <a:t>Input</a:t>
              </a:r>
            </a:p>
            <a:p>
              <a:pPr>
                <a:spcBef>
                  <a:spcPct val="0"/>
                </a:spcBef>
                <a:buFontTx/>
                <a:buNone/>
              </a:pPr>
              <a:r>
                <a:rPr lang="en-US" altLang="en-US" sz="2400" b="0">
                  <a:solidFill>
                    <a:srgbClr val="000090"/>
                  </a:solidFill>
                  <a:latin typeface="Calibri" panose="020F0502020204030204" pitchFamily="34" charset="0"/>
                </a:rPr>
                <a:t>Range </a:t>
              </a:r>
            </a:p>
            <a:p>
              <a:pPr>
                <a:spcBef>
                  <a:spcPct val="0"/>
                </a:spcBef>
                <a:buFontTx/>
                <a:buNone/>
              </a:pPr>
              <a:r>
                <a:rPr lang="en-US" altLang="en-US" sz="2400" b="0">
                  <a:solidFill>
                    <a:srgbClr val="000090"/>
                  </a:solidFill>
                  <a:latin typeface="Calibri" panose="020F0502020204030204" pitchFamily="34" charset="0"/>
                </a:rPr>
                <a:t>Swath</a:t>
              </a:r>
            </a:p>
          </p:txBody>
        </p:sp>
        <p:sp>
          <p:nvSpPr>
            <p:cNvPr id="16411" name="TextBox 13">
              <a:extLst>
                <a:ext uri="{FF2B5EF4-FFF2-40B4-BE49-F238E27FC236}">
                  <a16:creationId xmlns:a16="http://schemas.microsoft.com/office/drawing/2014/main" id="{432D851B-5457-664A-A4BC-5BE1D9814A36}"/>
                </a:ext>
              </a:extLst>
            </p:cNvPr>
            <p:cNvSpPr txBox="1">
              <a:spLocks noChangeArrowheads="1"/>
            </p:cNvSpPr>
            <p:nvPr/>
          </p:nvSpPr>
          <p:spPr bwMode="auto">
            <a:xfrm>
              <a:off x="6781423" y="2971771"/>
              <a:ext cx="1790362" cy="830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2400" b="0">
                  <a:solidFill>
                    <a:srgbClr val="000090"/>
                  </a:solidFill>
                  <a:latin typeface="Calibri" panose="020F0502020204030204" pitchFamily="34" charset="0"/>
                </a:rPr>
                <a:t>W</a:t>
              </a:r>
              <a:r>
                <a:rPr lang="en-US" altLang="en-US" sz="2400" b="0" baseline="-25000">
                  <a:solidFill>
                    <a:srgbClr val="000090"/>
                  </a:solidFill>
                  <a:latin typeface="Calibri" panose="020F0502020204030204" pitchFamily="34" charset="0"/>
                </a:rPr>
                <a:t>S</a:t>
              </a:r>
              <a:r>
                <a:rPr lang="en-US" altLang="en-US" sz="2400" b="0">
                  <a:solidFill>
                    <a:srgbClr val="000090"/>
                  </a:solidFill>
                  <a:latin typeface="Calibri" panose="020F0502020204030204" pitchFamily="34" charset="0"/>
                </a:rPr>
                <a:t> - Output</a:t>
              </a:r>
            </a:p>
            <a:p>
              <a:pPr>
                <a:spcBef>
                  <a:spcPct val="0"/>
                </a:spcBef>
                <a:buFontTx/>
                <a:buNone/>
              </a:pPr>
              <a:r>
                <a:rPr lang="en-US" altLang="en-US" sz="2400" b="0">
                  <a:solidFill>
                    <a:srgbClr val="000090"/>
                  </a:solidFill>
                  <a:latin typeface="Calibri" panose="020F0502020204030204" pitchFamily="34" charset="0"/>
                </a:rPr>
                <a:t>Range Swath</a:t>
              </a:r>
            </a:p>
          </p:txBody>
        </p:sp>
      </p:grpSp>
      <p:cxnSp>
        <p:nvCxnSpPr>
          <p:cNvPr id="16389" name="Straight Arrow Connector 19">
            <a:extLst>
              <a:ext uri="{FF2B5EF4-FFF2-40B4-BE49-F238E27FC236}">
                <a16:creationId xmlns:a16="http://schemas.microsoft.com/office/drawing/2014/main" id="{4C3AED24-7323-864B-A29F-931999644F6F}"/>
              </a:ext>
            </a:extLst>
          </p:cNvPr>
          <p:cNvCxnSpPr>
            <a:cxnSpLocks noChangeShapeType="1"/>
          </p:cNvCxnSpPr>
          <p:nvPr/>
        </p:nvCxnSpPr>
        <p:spPr bwMode="auto">
          <a:xfrm rot="5400000">
            <a:off x="3468688" y="2857500"/>
            <a:ext cx="2208212" cy="1588"/>
          </a:xfrm>
          <a:prstGeom prst="straightConnector1">
            <a:avLst/>
          </a:prstGeom>
          <a:noFill/>
          <a:ln w="28575">
            <a:solidFill>
              <a:srgbClr val="000090"/>
            </a:solidFill>
            <a:round/>
            <a:headEnd/>
            <a:tailEnd type="arrow" w="med" len="med"/>
          </a:ln>
          <a:extLst>
            <a:ext uri="{909E8E84-426E-40DD-AFC4-6F175D3DCCD1}">
              <a14:hiddenFill xmlns:a14="http://schemas.microsoft.com/office/drawing/2010/main">
                <a:noFill/>
              </a14:hiddenFill>
            </a:ext>
          </a:extLst>
        </p:spPr>
      </p:cxnSp>
      <p:sp>
        <p:nvSpPr>
          <p:cNvPr id="16390" name="TextBox 20">
            <a:extLst>
              <a:ext uri="{FF2B5EF4-FFF2-40B4-BE49-F238E27FC236}">
                <a16:creationId xmlns:a16="http://schemas.microsoft.com/office/drawing/2014/main" id="{438D0319-A5D6-A64F-B631-3266AFA3AB0D}"/>
              </a:ext>
            </a:extLst>
          </p:cNvPr>
          <p:cNvSpPr txBox="1">
            <a:spLocks noChangeArrowheads="1"/>
          </p:cNvSpPr>
          <p:nvPr/>
        </p:nvSpPr>
        <p:spPr bwMode="auto">
          <a:xfrm>
            <a:off x="4724400" y="2967038"/>
            <a:ext cx="838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2400" b="0">
                <a:solidFill>
                  <a:srgbClr val="2D2D8A"/>
                </a:solidFill>
                <a:latin typeface="Times" pitchFamily="2" charset="0"/>
              </a:rPr>
              <a:t>R</a:t>
            </a:r>
            <a:r>
              <a:rPr lang="en-US" altLang="en-US" sz="2400" b="0" baseline="-25000">
                <a:solidFill>
                  <a:srgbClr val="2D2D8A"/>
                </a:solidFill>
                <a:latin typeface="Times" pitchFamily="2" charset="0"/>
              </a:rPr>
              <a:t>0</a:t>
            </a:r>
          </a:p>
        </p:txBody>
      </p:sp>
      <p:cxnSp>
        <p:nvCxnSpPr>
          <p:cNvPr id="16391" name="Straight Arrow Connector 23">
            <a:extLst>
              <a:ext uri="{FF2B5EF4-FFF2-40B4-BE49-F238E27FC236}">
                <a16:creationId xmlns:a16="http://schemas.microsoft.com/office/drawing/2014/main" id="{276F2169-5C7A-3049-9EC4-2E34AC2833B2}"/>
              </a:ext>
            </a:extLst>
          </p:cNvPr>
          <p:cNvCxnSpPr>
            <a:cxnSpLocks noChangeShapeType="1"/>
          </p:cNvCxnSpPr>
          <p:nvPr/>
        </p:nvCxnSpPr>
        <p:spPr bwMode="auto">
          <a:xfrm rot="5400000">
            <a:off x="4268788" y="4267200"/>
            <a:ext cx="608012" cy="1588"/>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pic>
        <p:nvPicPr>
          <p:cNvPr id="16392" name="Picture 25">
            <a:extLst>
              <a:ext uri="{FF2B5EF4-FFF2-40B4-BE49-F238E27FC236}">
                <a16:creationId xmlns:a16="http://schemas.microsoft.com/office/drawing/2014/main" id="{CADBC5D9-88B5-9149-BED8-EA8E623EEB3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5486400"/>
            <a:ext cx="1752600"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28">
            <a:extLst>
              <a:ext uri="{FF2B5EF4-FFF2-40B4-BE49-F238E27FC236}">
                <a16:creationId xmlns:a16="http://schemas.microsoft.com/office/drawing/2014/main" id="{3308058D-323C-1E4E-A4E5-C70E75DB86C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828800"/>
            <a:ext cx="25463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394" name="Straight Connector 30">
            <a:extLst>
              <a:ext uri="{FF2B5EF4-FFF2-40B4-BE49-F238E27FC236}">
                <a16:creationId xmlns:a16="http://schemas.microsoft.com/office/drawing/2014/main" id="{3F663AAE-74E3-5041-9F7B-1676A570D3BE}"/>
              </a:ext>
            </a:extLst>
          </p:cNvPr>
          <p:cNvCxnSpPr>
            <a:cxnSpLocks noChangeShapeType="1"/>
          </p:cNvCxnSpPr>
          <p:nvPr/>
        </p:nvCxnSpPr>
        <p:spPr bwMode="auto">
          <a:xfrm rot="5400000" flipH="1" flipV="1">
            <a:off x="2590800" y="1981200"/>
            <a:ext cx="2057400" cy="1905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395" name="Straight Connector 31">
            <a:extLst>
              <a:ext uri="{FF2B5EF4-FFF2-40B4-BE49-F238E27FC236}">
                <a16:creationId xmlns:a16="http://schemas.microsoft.com/office/drawing/2014/main" id="{2DCEFA8B-35AE-E140-B0FC-57E05076DBA8}"/>
              </a:ext>
            </a:extLst>
          </p:cNvPr>
          <p:cNvCxnSpPr>
            <a:cxnSpLocks noChangeShapeType="1"/>
          </p:cNvCxnSpPr>
          <p:nvPr/>
        </p:nvCxnSpPr>
        <p:spPr bwMode="auto">
          <a:xfrm rot="16200000" flipV="1">
            <a:off x="4381500" y="2095500"/>
            <a:ext cx="1981200" cy="1600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6396" name="Freeform 34">
            <a:extLst>
              <a:ext uri="{FF2B5EF4-FFF2-40B4-BE49-F238E27FC236}">
                <a16:creationId xmlns:a16="http://schemas.microsoft.com/office/drawing/2014/main" id="{FECB84CA-89DC-CD42-B3D4-B3CB5744D980}"/>
              </a:ext>
            </a:extLst>
          </p:cNvPr>
          <p:cNvSpPr>
            <a:spLocks noChangeArrowheads="1"/>
          </p:cNvSpPr>
          <p:nvPr/>
        </p:nvSpPr>
        <p:spPr bwMode="auto">
          <a:xfrm>
            <a:off x="4203700" y="2286000"/>
            <a:ext cx="673100" cy="65088"/>
          </a:xfrm>
          <a:custGeom>
            <a:avLst/>
            <a:gdLst>
              <a:gd name="T0" fmla="*/ 0 w 673100"/>
              <a:gd name="T1" fmla="*/ 0 h 65617"/>
              <a:gd name="T2" fmla="*/ 177800 w 673100"/>
              <a:gd name="T3" fmla="*/ 36747 h 65617"/>
              <a:gd name="T4" fmla="*/ 355600 w 673100"/>
              <a:gd name="T5" fmla="*/ 45935 h 65617"/>
              <a:gd name="T6" fmla="*/ 533400 w 673100"/>
              <a:gd name="T7" fmla="*/ 27561 h 65617"/>
              <a:gd name="T8" fmla="*/ 673100 w 673100"/>
              <a:gd name="T9" fmla="*/ 0 h 65617"/>
              <a:gd name="T10" fmla="*/ 0 60000 65536"/>
              <a:gd name="T11" fmla="*/ 0 60000 65536"/>
              <a:gd name="T12" fmla="*/ 0 60000 65536"/>
              <a:gd name="T13" fmla="*/ 0 60000 65536"/>
              <a:gd name="T14" fmla="*/ 0 60000 65536"/>
              <a:gd name="T15" fmla="*/ 0 w 673100"/>
              <a:gd name="T16" fmla="*/ 0 h 65617"/>
              <a:gd name="T17" fmla="*/ 673100 w 673100"/>
              <a:gd name="T18" fmla="*/ 65617 h 65617"/>
            </a:gdLst>
            <a:ahLst/>
            <a:cxnLst>
              <a:cxn ang="T10">
                <a:pos x="T0" y="T1"/>
              </a:cxn>
              <a:cxn ang="T11">
                <a:pos x="T2" y="T3"/>
              </a:cxn>
              <a:cxn ang="T12">
                <a:pos x="T4" y="T5"/>
              </a:cxn>
              <a:cxn ang="T13">
                <a:pos x="T6" y="T7"/>
              </a:cxn>
              <a:cxn ang="T14">
                <a:pos x="T8" y="T9"/>
              </a:cxn>
            </a:cxnLst>
            <a:rect l="T15" t="T16" r="T17" b="T18"/>
            <a:pathLst>
              <a:path w="673100" h="65617">
                <a:moveTo>
                  <a:pt x="0" y="0"/>
                </a:moveTo>
                <a:cubicBezTo>
                  <a:pt x="59266" y="20108"/>
                  <a:pt x="118533" y="40217"/>
                  <a:pt x="177800" y="50800"/>
                </a:cubicBezTo>
                <a:cubicBezTo>
                  <a:pt x="237067" y="61383"/>
                  <a:pt x="296333" y="65617"/>
                  <a:pt x="355600" y="63500"/>
                </a:cubicBezTo>
                <a:cubicBezTo>
                  <a:pt x="414867" y="61383"/>
                  <a:pt x="480483" y="48683"/>
                  <a:pt x="533400" y="38100"/>
                </a:cubicBezTo>
                <a:cubicBezTo>
                  <a:pt x="586317" y="27517"/>
                  <a:pt x="673100" y="0"/>
                  <a:pt x="673100" y="0"/>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6397" name="Picture 36">
            <a:extLst>
              <a:ext uri="{FF2B5EF4-FFF2-40B4-BE49-F238E27FC236}">
                <a16:creationId xmlns:a16="http://schemas.microsoft.com/office/drawing/2014/main" id="{87C6458B-17E7-B84C-9F47-244A9D07022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70400" y="2438400"/>
            <a:ext cx="254000" cy="30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6398" name="TextBox 6">
            <a:extLst>
              <a:ext uri="{FF2B5EF4-FFF2-40B4-BE49-F238E27FC236}">
                <a16:creationId xmlns:a16="http://schemas.microsoft.com/office/drawing/2014/main" id="{B8B2615E-92AA-4B41-ACC4-257CAAEAA81F}"/>
              </a:ext>
            </a:extLst>
          </p:cNvPr>
          <p:cNvSpPr txBox="1">
            <a:spLocks noChangeArrowheads="1"/>
          </p:cNvSpPr>
          <p:nvPr/>
        </p:nvSpPr>
        <p:spPr bwMode="auto">
          <a:xfrm>
            <a:off x="1219200" y="5029200"/>
            <a:ext cx="2393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2400" b="0">
                <a:solidFill>
                  <a:srgbClr val="000090"/>
                </a:solidFill>
                <a:latin typeface="Calibri" panose="020F0502020204030204" pitchFamily="34" charset="0"/>
              </a:rPr>
              <a:t>Number of Pulses</a:t>
            </a:r>
          </a:p>
        </p:txBody>
      </p:sp>
      <p:sp>
        <p:nvSpPr>
          <p:cNvPr id="16399" name="TextBox 6">
            <a:extLst>
              <a:ext uri="{FF2B5EF4-FFF2-40B4-BE49-F238E27FC236}">
                <a16:creationId xmlns:a16="http://schemas.microsoft.com/office/drawing/2014/main" id="{DA24918F-2677-4648-905B-DE458153BFF2}"/>
              </a:ext>
            </a:extLst>
          </p:cNvPr>
          <p:cNvSpPr txBox="1">
            <a:spLocks noChangeArrowheads="1"/>
          </p:cNvSpPr>
          <p:nvPr/>
        </p:nvSpPr>
        <p:spPr bwMode="auto">
          <a:xfrm>
            <a:off x="533400" y="1143000"/>
            <a:ext cx="2262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2400" b="0" dirty="0">
                <a:solidFill>
                  <a:srgbClr val="000090"/>
                </a:solidFill>
                <a:latin typeface="Calibri" panose="020F0502020204030204" pitchFamily="34" charset="0"/>
              </a:rPr>
              <a:t>Range Curvature</a:t>
            </a:r>
          </a:p>
        </p:txBody>
      </p:sp>
      <p:sp>
        <p:nvSpPr>
          <p:cNvPr id="16400" name="TextBox 6">
            <a:extLst>
              <a:ext uri="{FF2B5EF4-FFF2-40B4-BE49-F238E27FC236}">
                <a16:creationId xmlns:a16="http://schemas.microsoft.com/office/drawing/2014/main" id="{09944910-F855-F443-927F-7BEA3A633661}"/>
              </a:ext>
            </a:extLst>
          </p:cNvPr>
          <p:cNvSpPr txBox="1">
            <a:spLocks noChangeArrowheads="1"/>
          </p:cNvSpPr>
          <p:nvPr/>
        </p:nvSpPr>
        <p:spPr bwMode="auto">
          <a:xfrm>
            <a:off x="6248400" y="1143000"/>
            <a:ext cx="2644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2400" b="0">
                <a:solidFill>
                  <a:srgbClr val="000090"/>
                </a:solidFill>
                <a:latin typeface="Calibri" panose="020F0502020204030204" pitchFamily="34" charset="0"/>
              </a:rPr>
              <a:t>Number Range Bins</a:t>
            </a:r>
          </a:p>
        </p:txBody>
      </p:sp>
      <p:pic>
        <p:nvPicPr>
          <p:cNvPr id="16401" name="Picture 40">
            <a:extLst>
              <a:ext uri="{FF2B5EF4-FFF2-40B4-BE49-F238E27FC236}">
                <a16:creationId xmlns:a16="http://schemas.microsoft.com/office/drawing/2014/main" id="{42B06E57-AFBA-0846-8505-EEA3AEB6B41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32550" y="1828800"/>
            <a:ext cx="1949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2" name="Picture 42">
            <a:extLst>
              <a:ext uri="{FF2B5EF4-FFF2-40B4-BE49-F238E27FC236}">
                <a16:creationId xmlns:a16="http://schemas.microsoft.com/office/drawing/2014/main" id="{E0891F75-4280-CF45-9A31-B3E74A00D70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724400" y="4094163"/>
            <a:ext cx="58737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3" name="Picture 44">
            <a:extLst>
              <a:ext uri="{FF2B5EF4-FFF2-40B4-BE49-F238E27FC236}">
                <a16:creationId xmlns:a16="http://schemas.microsoft.com/office/drawing/2014/main" id="{27748679-5630-3B4C-9E6D-2FF2CE469FE7}"/>
              </a:ext>
            </a:extLst>
          </p:cNvPr>
          <p:cNvPicPr>
            <a:picLocks noChangeAspect="1"/>
          </p:cNvPicPr>
          <p:nvPr/>
        </p:nvPicPr>
        <p:blipFill>
          <a:blip r:embed="rId9">
            <a:extLst>
              <a:ext uri="{28A0092B-C50C-407E-A947-70E740481C1C}">
                <a14:useLocalDpi xmlns:a14="http://schemas.microsoft.com/office/drawing/2010/main" val="0"/>
              </a:ext>
            </a:extLst>
          </a:blip>
          <a:srcRect l="8333" r="36667"/>
          <a:stretch>
            <a:fillRect/>
          </a:stretch>
        </p:blipFill>
        <p:spPr bwMode="auto">
          <a:xfrm>
            <a:off x="4495800" y="5257800"/>
            <a:ext cx="42243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AC74BF1-58F1-9640-B191-C26197AF4C77}"/>
              </a:ext>
            </a:extLst>
          </p:cNvPr>
          <p:cNvSpPr txBox="1"/>
          <p:nvPr/>
        </p:nvSpPr>
        <p:spPr>
          <a:xfrm>
            <a:off x="10274" y="6400800"/>
            <a:ext cx="710323" cy="276999"/>
          </a:xfrm>
          <a:prstGeom prst="rect">
            <a:avLst/>
          </a:prstGeom>
          <a:noFill/>
        </p:spPr>
        <p:txBody>
          <a:bodyPr wrap="none" rtlCol="0">
            <a:spAutoFit/>
          </a:bodyPr>
          <a:lstStyle/>
          <a:p>
            <a:r>
              <a:rPr lang="en-US" sz="1200" dirty="0">
                <a:latin typeface="+mn-lt"/>
              </a:rPr>
              <a:t>[davi11]</a:t>
            </a:r>
          </a:p>
        </p:txBody>
      </p:sp>
    </p:spTree>
    <p:extLst>
      <p:ext uri="{BB962C8B-B14F-4D97-AF65-F5344CB8AC3E}">
        <p14:creationId xmlns:p14="http://schemas.microsoft.com/office/powerpoint/2010/main" val="2879733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F24E982F-7542-024A-9DFD-6F2A481F5451}"/>
              </a:ext>
            </a:extLst>
          </p:cNvPr>
          <p:cNvSpPr>
            <a:spLocks noGrp="1" noChangeArrowheads="1"/>
          </p:cNvSpPr>
          <p:nvPr>
            <p:ph type="title"/>
          </p:nvPr>
        </p:nvSpPr>
        <p:spPr>
          <a:xfrm>
            <a:off x="1333499" y="280202"/>
            <a:ext cx="6629400" cy="609600"/>
          </a:xfrm>
        </p:spPr>
        <p:txBody>
          <a:bodyPr/>
          <a:lstStyle/>
          <a:p>
            <a:r>
              <a:rPr lang="en-US" altLang="en-US" b="0" dirty="0">
                <a:ea typeface="ＭＳ Ｐゴシック" panose="020B0600070205080204" pitchFamily="34" charset="-128"/>
              </a:rPr>
              <a:t>Additional Swath Width vs Integration Angle</a:t>
            </a:r>
          </a:p>
        </p:txBody>
      </p:sp>
      <p:sp>
        <p:nvSpPr>
          <p:cNvPr id="18434" name="TextBox 7">
            <a:extLst>
              <a:ext uri="{FF2B5EF4-FFF2-40B4-BE49-F238E27FC236}">
                <a16:creationId xmlns:a16="http://schemas.microsoft.com/office/drawing/2014/main" id="{99AF4749-A544-A249-85D7-6D8E620D26B0}"/>
              </a:ext>
            </a:extLst>
          </p:cNvPr>
          <p:cNvSpPr txBox="1">
            <a:spLocks noChangeArrowheads="1"/>
          </p:cNvSpPr>
          <p:nvPr/>
        </p:nvSpPr>
        <p:spPr bwMode="auto">
          <a:xfrm>
            <a:off x="914400" y="4843636"/>
            <a:ext cx="7881937"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spcAft>
                <a:spcPts val="600"/>
              </a:spcAft>
            </a:pPr>
            <a:r>
              <a:rPr lang="en-US" altLang="en-US" sz="1800" b="0" dirty="0">
                <a:solidFill>
                  <a:srgbClr val="000090"/>
                </a:solidFill>
                <a:latin typeface="Arial" panose="020B0604020202020204" pitchFamily="34" charset="0"/>
              </a:rPr>
              <a:t> Significant Range Curvature Experienced in UWB SAR Image Formation</a:t>
            </a:r>
          </a:p>
          <a:p>
            <a:pPr lvl="1">
              <a:spcBef>
                <a:spcPct val="0"/>
              </a:spcBef>
              <a:spcAft>
                <a:spcPts val="600"/>
              </a:spcAft>
              <a:buFont typeface="Arial" panose="020B0604020202020204" pitchFamily="34" charset="0"/>
              <a:buChar char="•"/>
            </a:pPr>
            <a:r>
              <a:rPr lang="en-US" altLang="en-US" sz="1800" b="0" dirty="0">
                <a:solidFill>
                  <a:srgbClr val="000090"/>
                </a:solidFill>
                <a:latin typeface="Arial" panose="020B0604020202020204" pitchFamily="34" charset="0"/>
              </a:rPr>
              <a:t> UHF Image ~ 0.5 Km to 1.0 Km Cross Range Resolution</a:t>
            </a:r>
          </a:p>
          <a:p>
            <a:pPr lvl="1">
              <a:spcBef>
                <a:spcPct val="0"/>
              </a:spcBef>
              <a:spcAft>
                <a:spcPts val="600"/>
              </a:spcAft>
              <a:buFont typeface="Arial" panose="020B0604020202020204" pitchFamily="34" charset="0"/>
              <a:buChar char="•"/>
            </a:pPr>
            <a:r>
              <a:rPr lang="en-US" altLang="en-US" sz="1800" b="0" dirty="0">
                <a:solidFill>
                  <a:srgbClr val="000090"/>
                </a:solidFill>
                <a:latin typeface="Arial" panose="020B0604020202020204" pitchFamily="34" charset="0"/>
              </a:rPr>
              <a:t> L-band Image ~ 2.0 Km to 3.0 Km Cross Range Resolution</a:t>
            </a:r>
          </a:p>
          <a:p>
            <a:pPr>
              <a:spcBef>
                <a:spcPct val="0"/>
              </a:spcBef>
              <a:spcAft>
                <a:spcPts val="600"/>
              </a:spcAft>
            </a:pPr>
            <a:r>
              <a:rPr lang="en-US" altLang="en-US" sz="1800" b="0" dirty="0">
                <a:solidFill>
                  <a:srgbClr val="000090"/>
                </a:solidFill>
                <a:latin typeface="Arial" panose="020B0604020202020204" pitchFamily="34" charset="0"/>
              </a:rPr>
              <a:t> Range Curvature Not As Significant In Microwave SAR, A Little Extra Data</a:t>
            </a:r>
          </a:p>
        </p:txBody>
      </p:sp>
      <p:sp>
        <p:nvSpPr>
          <p:cNvPr id="18437" name="TextBox 5">
            <a:extLst>
              <a:ext uri="{FF2B5EF4-FFF2-40B4-BE49-F238E27FC236}">
                <a16:creationId xmlns:a16="http://schemas.microsoft.com/office/drawing/2014/main" id="{C2528687-3A87-5A4D-8722-B8072DB7FA91}"/>
              </a:ext>
            </a:extLst>
          </p:cNvPr>
          <p:cNvSpPr txBox="1">
            <a:spLocks noChangeArrowheads="1"/>
          </p:cNvSpPr>
          <p:nvPr/>
        </p:nvSpPr>
        <p:spPr bwMode="auto">
          <a:xfrm>
            <a:off x="4267200" y="3122613"/>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endParaRPr lang="en-US" altLang="en-US" sz="2400" b="0">
              <a:solidFill>
                <a:schemeClr val="tx1"/>
              </a:solidFill>
              <a:latin typeface="Times" pitchFamily="2" charset="0"/>
            </a:endParaRPr>
          </a:p>
        </p:txBody>
      </p:sp>
      <p:sp>
        <p:nvSpPr>
          <p:cNvPr id="8" name="TextBox 7">
            <a:extLst>
              <a:ext uri="{FF2B5EF4-FFF2-40B4-BE49-F238E27FC236}">
                <a16:creationId xmlns:a16="http://schemas.microsoft.com/office/drawing/2014/main" id="{F1F78EAE-350E-E74F-90E3-97DFAB81820A}"/>
              </a:ext>
            </a:extLst>
          </p:cNvPr>
          <p:cNvSpPr txBox="1"/>
          <p:nvPr/>
        </p:nvSpPr>
        <p:spPr>
          <a:xfrm>
            <a:off x="11987" y="6400800"/>
            <a:ext cx="710323" cy="276999"/>
          </a:xfrm>
          <a:prstGeom prst="rect">
            <a:avLst/>
          </a:prstGeom>
          <a:noFill/>
        </p:spPr>
        <p:txBody>
          <a:bodyPr wrap="none" rtlCol="0">
            <a:spAutoFit/>
          </a:bodyPr>
          <a:lstStyle/>
          <a:p>
            <a:r>
              <a:rPr lang="en-US" sz="1200" dirty="0">
                <a:latin typeface="+mn-lt"/>
              </a:rPr>
              <a:t>[davi11]</a:t>
            </a:r>
          </a:p>
        </p:txBody>
      </p:sp>
      <p:pic>
        <p:nvPicPr>
          <p:cNvPr id="9" name="Picture 8">
            <a:extLst>
              <a:ext uri="{FF2B5EF4-FFF2-40B4-BE49-F238E27FC236}">
                <a16:creationId xmlns:a16="http://schemas.microsoft.com/office/drawing/2014/main" id="{90538B52-78AA-0141-AA9B-DD3A47933229}"/>
              </a:ext>
            </a:extLst>
          </p:cNvPr>
          <p:cNvPicPr/>
          <p:nvPr/>
        </p:nvPicPr>
        <p:blipFill>
          <a:blip r:embed="rId3"/>
          <a:stretch>
            <a:fillRect/>
          </a:stretch>
        </p:blipFill>
        <p:spPr>
          <a:xfrm>
            <a:off x="2035174" y="1033326"/>
            <a:ext cx="5226050" cy="3659937"/>
          </a:xfrm>
          <a:prstGeom prst="rect">
            <a:avLst/>
          </a:prstGeom>
        </p:spPr>
      </p:pic>
    </p:spTree>
    <p:extLst>
      <p:ext uri="{BB962C8B-B14F-4D97-AF65-F5344CB8AC3E}">
        <p14:creationId xmlns:p14="http://schemas.microsoft.com/office/powerpoint/2010/main" val="1652916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895EC-0162-2844-B28A-31975D9F4C3B}"/>
              </a:ext>
            </a:extLst>
          </p:cNvPr>
          <p:cNvSpPr>
            <a:spLocks noGrp="1"/>
          </p:cNvSpPr>
          <p:nvPr>
            <p:ph type="title"/>
          </p:nvPr>
        </p:nvSpPr>
        <p:spPr>
          <a:xfrm>
            <a:off x="885953" y="235120"/>
            <a:ext cx="7315200" cy="609600"/>
          </a:xfrm>
        </p:spPr>
        <p:txBody>
          <a:bodyPr/>
          <a:lstStyle/>
          <a:p>
            <a:r>
              <a:rPr lang="en-US" b="0" dirty="0"/>
              <a:t>Range Curvature – UHF vs L-band SAR</a:t>
            </a:r>
          </a:p>
        </p:txBody>
      </p:sp>
      <p:sp>
        <p:nvSpPr>
          <p:cNvPr id="3" name="Content Placeholder 2">
            <a:extLst>
              <a:ext uri="{FF2B5EF4-FFF2-40B4-BE49-F238E27FC236}">
                <a16:creationId xmlns:a16="http://schemas.microsoft.com/office/drawing/2014/main" id="{B255B1E8-67AF-4E46-9FAB-363681496852}"/>
              </a:ext>
            </a:extLst>
          </p:cNvPr>
          <p:cNvSpPr>
            <a:spLocks noGrp="1"/>
          </p:cNvSpPr>
          <p:nvPr>
            <p:ph idx="1"/>
          </p:nvPr>
        </p:nvSpPr>
        <p:spPr>
          <a:xfrm>
            <a:off x="1828800" y="5880213"/>
            <a:ext cx="6629400" cy="634506"/>
          </a:xfrm>
          <a:solidFill>
            <a:srgbClr val="FFFF00"/>
          </a:solidFill>
          <a:ln>
            <a:solidFill>
              <a:srgbClr val="002060"/>
            </a:solidFill>
          </a:ln>
        </p:spPr>
        <p:txBody>
          <a:bodyPr anchor="ctr"/>
          <a:lstStyle/>
          <a:p>
            <a:pPr algn="ctr"/>
            <a:r>
              <a:rPr lang="en-US" sz="1800" b="0" dirty="0"/>
              <a:t>Integration Angle And Range Curvature Difference</a:t>
            </a:r>
            <a:br>
              <a:rPr lang="en-US" sz="1800" b="0" dirty="0"/>
            </a:br>
            <a:r>
              <a:rPr lang="en-US" sz="1800" b="0" dirty="0"/>
              <a:t> Illustrated At Two SAR Frequencies</a:t>
            </a:r>
          </a:p>
        </p:txBody>
      </p:sp>
      <p:sp>
        <p:nvSpPr>
          <p:cNvPr id="8" name="TextBox 7">
            <a:extLst>
              <a:ext uri="{FF2B5EF4-FFF2-40B4-BE49-F238E27FC236}">
                <a16:creationId xmlns:a16="http://schemas.microsoft.com/office/drawing/2014/main" id="{8AC734DB-C8EF-724C-8594-7B5A797AB406}"/>
              </a:ext>
            </a:extLst>
          </p:cNvPr>
          <p:cNvSpPr txBox="1"/>
          <p:nvPr/>
        </p:nvSpPr>
        <p:spPr>
          <a:xfrm>
            <a:off x="395529" y="1777871"/>
            <a:ext cx="2083084" cy="1125501"/>
          </a:xfrm>
          <a:prstGeom prst="rect">
            <a:avLst/>
          </a:prstGeom>
          <a:noFill/>
        </p:spPr>
        <p:txBody>
          <a:bodyPr wrap="square" rtlCol="0">
            <a:spAutoFit/>
          </a:bodyPr>
          <a:lstStyle/>
          <a:p>
            <a:pPr algn="ctr">
              <a:lnSpc>
                <a:spcPct val="200000"/>
              </a:lnSpc>
            </a:pPr>
            <a:r>
              <a:rPr lang="en-US" sz="1800" dirty="0">
                <a:solidFill>
                  <a:schemeClr val="accent2"/>
                </a:solidFill>
                <a:latin typeface="+mn-lt"/>
              </a:rPr>
              <a:t>UHF SAR Image</a:t>
            </a:r>
          </a:p>
          <a:p>
            <a:pPr algn="ctr">
              <a:lnSpc>
                <a:spcPct val="200000"/>
              </a:lnSpc>
            </a:pPr>
            <a:r>
              <a:rPr lang="en-US" sz="1800" dirty="0">
                <a:solidFill>
                  <a:schemeClr val="accent2"/>
                </a:solidFill>
                <a:latin typeface="+mn-lt"/>
              </a:rPr>
              <a:t>f</a:t>
            </a:r>
            <a:r>
              <a:rPr lang="en-US" sz="1800" baseline="-25000" dirty="0">
                <a:solidFill>
                  <a:schemeClr val="accent2"/>
                </a:solidFill>
                <a:latin typeface="+mn-lt"/>
              </a:rPr>
              <a:t>c</a:t>
            </a:r>
            <a:r>
              <a:rPr lang="en-US" sz="1800" dirty="0">
                <a:solidFill>
                  <a:schemeClr val="accent2"/>
                </a:solidFill>
                <a:latin typeface="+mn-lt"/>
              </a:rPr>
              <a:t> = 400 MHz</a:t>
            </a:r>
          </a:p>
        </p:txBody>
      </p:sp>
      <p:sp>
        <p:nvSpPr>
          <p:cNvPr id="9" name="TextBox 8">
            <a:extLst>
              <a:ext uri="{FF2B5EF4-FFF2-40B4-BE49-F238E27FC236}">
                <a16:creationId xmlns:a16="http://schemas.microsoft.com/office/drawing/2014/main" id="{172894D4-850C-194E-BA8E-3B09C515F0C6}"/>
              </a:ext>
            </a:extLst>
          </p:cNvPr>
          <p:cNvSpPr txBox="1"/>
          <p:nvPr/>
        </p:nvSpPr>
        <p:spPr>
          <a:xfrm>
            <a:off x="368502" y="3776331"/>
            <a:ext cx="2354093" cy="1125501"/>
          </a:xfrm>
          <a:prstGeom prst="rect">
            <a:avLst/>
          </a:prstGeom>
          <a:noFill/>
        </p:spPr>
        <p:txBody>
          <a:bodyPr wrap="square" rtlCol="0">
            <a:spAutoFit/>
          </a:bodyPr>
          <a:lstStyle/>
          <a:p>
            <a:pPr algn="ctr">
              <a:lnSpc>
                <a:spcPct val="200000"/>
              </a:lnSpc>
            </a:pPr>
            <a:r>
              <a:rPr lang="en-US" sz="1800" dirty="0">
                <a:solidFill>
                  <a:schemeClr val="accent2"/>
                </a:solidFill>
                <a:latin typeface="+mn-lt"/>
              </a:rPr>
              <a:t>L-band SAR Image</a:t>
            </a:r>
          </a:p>
          <a:p>
            <a:pPr algn="ctr">
              <a:lnSpc>
                <a:spcPct val="200000"/>
              </a:lnSpc>
            </a:pPr>
            <a:r>
              <a:rPr lang="en-US" sz="1800" dirty="0">
                <a:solidFill>
                  <a:schemeClr val="accent2"/>
                </a:solidFill>
                <a:latin typeface="+mn-lt"/>
              </a:rPr>
              <a:t>f</a:t>
            </a:r>
            <a:r>
              <a:rPr lang="en-US" sz="1800" baseline="-25000" dirty="0">
                <a:solidFill>
                  <a:schemeClr val="accent2"/>
                </a:solidFill>
                <a:latin typeface="+mn-lt"/>
              </a:rPr>
              <a:t>c</a:t>
            </a:r>
            <a:r>
              <a:rPr lang="en-US" sz="1800" dirty="0">
                <a:solidFill>
                  <a:schemeClr val="accent2"/>
                </a:solidFill>
                <a:latin typeface="+mn-lt"/>
              </a:rPr>
              <a:t> = 1400 MHz</a:t>
            </a:r>
          </a:p>
        </p:txBody>
      </p:sp>
      <p:sp>
        <p:nvSpPr>
          <p:cNvPr id="10" name="TextBox 9">
            <a:extLst>
              <a:ext uri="{FF2B5EF4-FFF2-40B4-BE49-F238E27FC236}">
                <a16:creationId xmlns:a16="http://schemas.microsoft.com/office/drawing/2014/main" id="{5F7BB134-AA6C-B040-8CC0-84A801E24BB3}"/>
              </a:ext>
            </a:extLst>
          </p:cNvPr>
          <p:cNvSpPr txBox="1"/>
          <p:nvPr/>
        </p:nvSpPr>
        <p:spPr>
          <a:xfrm>
            <a:off x="2478613" y="777072"/>
            <a:ext cx="3094289" cy="571503"/>
          </a:xfrm>
          <a:prstGeom prst="rect">
            <a:avLst/>
          </a:prstGeom>
          <a:noFill/>
        </p:spPr>
        <p:txBody>
          <a:bodyPr wrap="square" rtlCol="0">
            <a:spAutoFit/>
          </a:bodyPr>
          <a:lstStyle/>
          <a:p>
            <a:pPr algn="ctr">
              <a:lnSpc>
                <a:spcPct val="200000"/>
              </a:lnSpc>
            </a:pPr>
            <a:r>
              <a:rPr lang="en-US" sz="1800" dirty="0">
                <a:solidFill>
                  <a:schemeClr val="accent2"/>
                </a:solidFill>
                <a:latin typeface="+mn-lt"/>
              </a:rPr>
              <a:t>SAR Fast Time Return</a:t>
            </a:r>
          </a:p>
        </p:txBody>
      </p:sp>
      <p:sp>
        <p:nvSpPr>
          <p:cNvPr id="11" name="TextBox 10">
            <a:extLst>
              <a:ext uri="{FF2B5EF4-FFF2-40B4-BE49-F238E27FC236}">
                <a16:creationId xmlns:a16="http://schemas.microsoft.com/office/drawing/2014/main" id="{D1D047D1-073C-C047-9D8A-5FA6123F1C59}"/>
              </a:ext>
            </a:extLst>
          </p:cNvPr>
          <p:cNvSpPr txBox="1"/>
          <p:nvPr/>
        </p:nvSpPr>
        <p:spPr>
          <a:xfrm>
            <a:off x="5181600" y="798502"/>
            <a:ext cx="3094289" cy="571503"/>
          </a:xfrm>
          <a:prstGeom prst="rect">
            <a:avLst/>
          </a:prstGeom>
          <a:noFill/>
        </p:spPr>
        <p:txBody>
          <a:bodyPr wrap="square" rtlCol="0">
            <a:spAutoFit/>
          </a:bodyPr>
          <a:lstStyle/>
          <a:p>
            <a:pPr algn="ctr">
              <a:lnSpc>
                <a:spcPct val="200000"/>
              </a:lnSpc>
            </a:pPr>
            <a:r>
              <a:rPr lang="en-US" sz="1800" dirty="0">
                <a:solidFill>
                  <a:schemeClr val="accent2"/>
                </a:solidFill>
                <a:latin typeface="+mn-lt"/>
              </a:rPr>
              <a:t>Range Compressed</a:t>
            </a:r>
          </a:p>
        </p:txBody>
      </p:sp>
      <p:sp>
        <p:nvSpPr>
          <p:cNvPr id="16" name="TextBox 15">
            <a:extLst>
              <a:ext uri="{FF2B5EF4-FFF2-40B4-BE49-F238E27FC236}">
                <a16:creationId xmlns:a16="http://schemas.microsoft.com/office/drawing/2014/main" id="{47CD181B-C733-964B-823F-90529CD6525B}"/>
              </a:ext>
            </a:extLst>
          </p:cNvPr>
          <p:cNvSpPr txBox="1"/>
          <p:nvPr/>
        </p:nvSpPr>
        <p:spPr>
          <a:xfrm>
            <a:off x="2689529" y="3515763"/>
            <a:ext cx="499609" cy="464999"/>
          </a:xfrm>
          <a:prstGeom prst="rect">
            <a:avLst/>
          </a:prstGeom>
          <a:noFill/>
        </p:spPr>
        <p:txBody>
          <a:bodyPr wrap="square" rtlCol="0" anchor="ctr">
            <a:spAutoFit/>
          </a:bodyPr>
          <a:lstStyle/>
          <a:p>
            <a:pPr algn="ctr">
              <a:lnSpc>
                <a:spcPct val="200000"/>
              </a:lnSpc>
            </a:pPr>
            <a:r>
              <a:rPr lang="en-US" sz="1400" dirty="0">
                <a:solidFill>
                  <a:schemeClr val="accent2"/>
                </a:solidFill>
                <a:latin typeface="+mn-lt"/>
              </a:rPr>
              <a:t>150</a:t>
            </a:r>
          </a:p>
        </p:txBody>
      </p:sp>
      <p:sp>
        <p:nvSpPr>
          <p:cNvPr id="22" name="TextBox 21">
            <a:extLst>
              <a:ext uri="{FF2B5EF4-FFF2-40B4-BE49-F238E27FC236}">
                <a16:creationId xmlns:a16="http://schemas.microsoft.com/office/drawing/2014/main" id="{530F54EC-4226-CC40-95DB-7DC7278CB720}"/>
              </a:ext>
            </a:extLst>
          </p:cNvPr>
          <p:cNvSpPr txBox="1"/>
          <p:nvPr/>
        </p:nvSpPr>
        <p:spPr>
          <a:xfrm>
            <a:off x="5560381" y="3544310"/>
            <a:ext cx="499609" cy="464999"/>
          </a:xfrm>
          <a:prstGeom prst="rect">
            <a:avLst/>
          </a:prstGeom>
          <a:noFill/>
        </p:spPr>
        <p:txBody>
          <a:bodyPr wrap="square" rtlCol="0" anchor="ctr">
            <a:spAutoFit/>
          </a:bodyPr>
          <a:lstStyle/>
          <a:p>
            <a:pPr algn="ctr">
              <a:lnSpc>
                <a:spcPct val="200000"/>
              </a:lnSpc>
            </a:pPr>
            <a:r>
              <a:rPr lang="en-US" sz="1400" dirty="0">
                <a:solidFill>
                  <a:schemeClr val="accent2"/>
                </a:solidFill>
                <a:latin typeface="+mn-lt"/>
              </a:rPr>
              <a:t>150</a:t>
            </a:r>
          </a:p>
        </p:txBody>
      </p:sp>
      <p:grpSp>
        <p:nvGrpSpPr>
          <p:cNvPr id="45" name="Group 44">
            <a:extLst>
              <a:ext uri="{FF2B5EF4-FFF2-40B4-BE49-F238E27FC236}">
                <a16:creationId xmlns:a16="http://schemas.microsoft.com/office/drawing/2014/main" id="{261D72D7-D7AC-9E41-9722-C7E4609CF2F0}"/>
              </a:ext>
            </a:extLst>
          </p:cNvPr>
          <p:cNvGrpSpPr/>
          <p:nvPr/>
        </p:nvGrpSpPr>
        <p:grpSpPr>
          <a:xfrm>
            <a:off x="2450362" y="3581400"/>
            <a:ext cx="5626517" cy="2243310"/>
            <a:chOff x="2450362" y="3706200"/>
            <a:chExt cx="5626517" cy="2243310"/>
          </a:xfrm>
        </p:grpSpPr>
        <p:pic>
          <p:nvPicPr>
            <p:cNvPr id="6" name="Picture 5">
              <a:extLst>
                <a:ext uri="{FF2B5EF4-FFF2-40B4-BE49-F238E27FC236}">
                  <a16:creationId xmlns:a16="http://schemas.microsoft.com/office/drawing/2014/main" id="{A7210C50-B4E6-1C4C-8C7F-11E18715F027}"/>
                </a:ext>
              </a:extLst>
            </p:cNvPr>
            <p:cNvPicPr/>
            <p:nvPr/>
          </p:nvPicPr>
          <p:blipFill rotWithShape="1">
            <a:blip r:embed="rId3"/>
            <a:srcRect l="20322" t="5811" r="13846" b="10480"/>
            <a:stretch/>
          </p:blipFill>
          <p:spPr bwMode="auto">
            <a:xfrm>
              <a:off x="3154964" y="3765728"/>
              <a:ext cx="2026635" cy="1760663"/>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CAF47B67-A112-DB4A-92A1-8E3B02417F5A}"/>
                </a:ext>
              </a:extLst>
            </p:cNvPr>
            <p:cNvPicPr/>
            <p:nvPr/>
          </p:nvPicPr>
          <p:blipFill rotWithShape="1">
            <a:blip r:embed="rId4"/>
            <a:srcRect l="20964" t="6139" r="14831" b="9416"/>
            <a:stretch/>
          </p:blipFill>
          <p:spPr bwMode="auto">
            <a:xfrm>
              <a:off x="6019800" y="3827825"/>
              <a:ext cx="1961087" cy="1716115"/>
            </a:xfrm>
            <a:prstGeom prst="rect">
              <a:avLst/>
            </a:prstGeom>
            <a:ln>
              <a:noFill/>
            </a:ln>
            <a:extLst>
              <a:ext uri="{53640926-AAD7-44D8-BBD7-CCE9431645EC}">
                <a14:shadowObscured xmlns:a14="http://schemas.microsoft.com/office/drawing/2010/main"/>
              </a:ext>
            </a:extLst>
          </p:spPr>
        </p:pic>
        <p:sp>
          <p:nvSpPr>
            <p:cNvPr id="15" name="TextBox 14">
              <a:extLst>
                <a:ext uri="{FF2B5EF4-FFF2-40B4-BE49-F238E27FC236}">
                  <a16:creationId xmlns:a16="http://schemas.microsoft.com/office/drawing/2014/main" id="{FF53822F-401C-FF43-936C-56D5DDC69B8A}"/>
                </a:ext>
              </a:extLst>
            </p:cNvPr>
            <p:cNvSpPr txBox="1"/>
            <p:nvPr/>
          </p:nvSpPr>
          <p:spPr>
            <a:xfrm>
              <a:off x="2722594" y="4360303"/>
              <a:ext cx="499609" cy="464999"/>
            </a:xfrm>
            <a:prstGeom prst="rect">
              <a:avLst/>
            </a:prstGeom>
            <a:noFill/>
          </p:spPr>
          <p:txBody>
            <a:bodyPr wrap="square" rtlCol="0" anchor="ctr">
              <a:spAutoFit/>
            </a:bodyPr>
            <a:lstStyle/>
            <a:p>
              <a:pPr algn="ctr">
                <a:lnSpc>
                  <a:spcPct val="200000"/>
                </a:lnSpc>
              </a:pPr>
              <a:r>
                <a:rPr lang="en-US" sz="1400" dirty="0">
                  <a:solidFill>
                    <a:schemeClr val="accent2"/>
                  </a:solidFill>
                  <a:latin typeface="+mn-lt"/>
                </a:rPr>
                <a:t>0</a:t>
              </a:r>
            </a:p>
          </p:txBody>
        </p:sp>
        <p:sp>
          <p:nvSpPr>
            <p:cNvPr id="17" name="TextBox 16">
              <a:extLst>
                <a:ext uri="{FF2B5EF4-FFF2-40B4-BE49-F238E27FC236}">
                  <a16:creationId xmlns:a16="http://schemas.microsoft.com/office/drawing/2014/main" id="{6CEF1BD6-3BC8-5142-9730-D75014AE181E}"/>
                </a:ext>
              </a:extLst>
            </p:cNvPr>
            <p:cNvSpPr txBox="1"/>
            <p:nvPr/>
          </p:nvSpPr>
          <p:spPr>
            <a:xfrm>
              <a:off x="2619824" y="5204842"/>
              <a:ext cx="705150" cy="464999"/>
            </a:xfrm>
            <a:prstGeom prst="rect">
              <a:avLst/>
            </a:prstGeom>
            <a:noFill/>
          </p:spPr>
          <p:txBody>
            <a:bodyPr wrap="square" rtlCol="0" anchor="ctr">
              <a:spAutoFit/>
            </a:bodyPr>
            <a:lstStyle/>
            <a:p>
              <a:pPr algn="ctr">
                <a:lnSpc>
                  <a:spcPct val="200000"/>
                </a:lnSpc>
              </a:pPr>
              <a:r>
                <a:rPr lang="en-US" sz="1400" dirty="0">
                  <a:solidFill>
                    <a:schemeClr val="accent2"/>
                  </a:solidFill>
                  <a:latin typeface="+mn-lt"/>
                </a:rPr>
                <a:t>-150</a:t>
              </a:r>
            </a:p>
          </p:txBody>
        </p:sp>
        <p:sp>
          <p:nvSpPr>
            <p:cNvPr id="21" name="TextBox 20">
              <a:extLst>
                <a:ext uri="{FF2B5EF4-FFF2-40B4-BE49-F238E27FC236}">
                  <a16:creationId xmlns:a16="http://schemas.microsoft.com/office/drawing/2014/main" id="{2DD9C026-3FFD-FC44-A2BC-8C7053B2E13C}"/>
                </a:ext>
              </a:extLst>
            </p:cNvPr>
            <p:cNvSpPr txBox="1"/>
            <p:nvPr/>
          </p:nvSpPr>
          <p:spPr>
            <a:xfrm>
              <a:off x="5600586" y="4374576"/>
              <a:ext cx="499609" cy="464999"/>
            </a:xfrm>
            <a:prstGeom prst="rect">
              <a:avLst/>
            </a:prstGeom>
            <a:noFill/>
          </p:spPr>
          <p:txBody>
            <a:bodyPr wrap="square" rtlCol="0" anchor="ctr">
              <a:spAutoFit/>
            </a:bodyPr>
            <a:lstStyle/>
            <a:p>
              <a:pPr algn="ctr">
                <a:lnSpc>
                  <a:spcPct val="200000"/>
                </a:lnSpc>
              </a:pPr>
              <a:r>
                <a:rPr lang="en-US" sz="1400" dirty="0">
                  <a:solidFill>
                    <a:schemeClr val="accent2"/>
                  </a:solidFill>
                  <a:latin typeface="+mn-lt"/>
                </a:rPr>
                <a:t>0</a:t>
              </a:r>
            </a:p>
          </p:txBody>
        </p:sp>
        <p:sp>
          <p:nvSpPr>
            <p:cNvPr id="23" name="TextBox 22">
              <a:extLst>
                <a:ext uri="{FF2B5EF4-FFF2-40B4-BE49-F238E27FC236}">
                  <a16:creationId xmlns:a16="http://schemas.microsoft.com/office/drawing/2014/main" id="{1BAB645F-AE5C-6147-B8F2-F85F826D8DB1}"/>
                </a:ext>
              </a:extLst>
            </p:cNvPr>
            <p:cNvSpPr txBox="1"/>
            <p:nvPr/>
          </p:nvSpPr>
          <p:spPr>
            <a:xfrm>
              <a:off x="5467050" y="5204842"/>
              <a:ext cx="705150" cy="464999"/>
            </a:xfrm>
            <a:prstGeom prst="rect">
              <a:avLst/>
            </a:prstGeom>
            <a:noFill/>
          </p:spPr>
          <p:txBody>
            <a:bodyPr wrap="square" rtlCol="0" anchor="ctr">
              <a:spAutoFit/>
            </a:bodyPr>
            <a:lstStyle/>
            <a:p>
              <a:pPr algn="ctr">
                <a:lnSpc>
                  <a:spcPct val="200000"/>
                </a:lnSpc>
              </a:pPr>
              <a:r>
                <a:rPr lang="en-US" sz="1400" dirty="0">
                  <a:solidFill>
                    <a:schemeClr val="accent2"/>
                  </a:solidFill>
                  <a:latin typeface="+mn-lt"/>
                </a:rPr>
                <a:t>-150</a:t>
              </a:r>
            </a:p>
          </p:txBody>
        </p:sp>
        <p:sp>
          <p:nvSpPr>
            <p:cNvPr id="26" name="TextBox 25">
              <a:extLst>
                <a:ext uri="{FF2B5EF4-FFF2-40B4-BE49-F238E27FC236}">
                  <a16:creationId xmlns:a16="http://schemas.microsoft.com/office/drawing/2014/main" id="{2064380F-B3D9-A340-9508-B30E097658AF}"/>
                </a:ext>
              </a:extLst>
            </p:cNvPr>
            <p:cNvSpPr txBox="1"/>
            <p:nvPr/>
          </p:nvSpPr>
          <p:spPr>
            <a:xfrm rot="16200000">
              <a:off x="1744664" y="4453960"/>
              <a:ext cx="1823176" cy="411779"/>
            </a:xfrm>
            <a:prstGeom prst="rect">
              <a:avLst/>
            </a:prstGeom>
            <a:noFill/>
          </p:spPr>
          <p:txBody>
            <a:bodyPr wrap="square" rtlCol="0" anchor="t">
              <a:spAutoFit/>
            </a:bodyPr>
            <a:lstStyle/>
            <a:p>
              <a:pPr algn="ctr">
                <a:lnSpc>
                  <a:spcPct val="200000"/>
                </a:lnSpc>
              </a:pPr>
              <a:r>
                <a:rPr lang="en-US" sz="1200" dirty="0">
                  <a:solidFill>
                    <a:schemeClr val="accent2"/>
                  </a:solidFill>
                  <a:latin typeface="+mn-lt"/>
                </a:rPr>
                <a:t>SAR Slow Time [m]</a:t>
              </a:r>
            </a:p>
          </p:txBody>
        </p:sp>
        <p:sp>
          <p:nvSpPr>
            <p:cNvPr id="27" name="TextBox 26">
              <a:extLst>
                <a:ext uri="{FF2B5EF4-FFF2-40B4-BE49-F238E27FC236}">
                  <a16:creationId xmlns:a16="http://schemas.microsoft.com/office/drawing/2014/main" id="{2C4F78F2-4FD8-5347-A2AB-1ED3249185F7}"/>
                </a:ext>
              </a:extLst>
            </p:cNvPr>
            <p:cNvSpPr txBox="1"/>
            <p:nvPr/>
          </p:nvSpPr>
          <p:spPr>
            <a:xfrm rot="16200000">
              <a:off x="4633486" y="4411898"/>
              <a:ext cx="1823176" cy="411779"/>
            </a:xfrm>
            <a:prstGeom prst="rect">
              <a:avLst/>
            </a:prstGeom>
            <a:noFill/>
          </p:spPr>
          <p:txBody>
            <a:bodyPr wrap="square" rtlCol="0" anchor="t">
              <a:spAutoFit/>
            </a:bodyPr>
            <a:lstStyle/>
            <a:p>
              <a:pPr algn="ctr">
                <a:lnSpc>
                  <a:spcPct val="200000"/>
                </a:lnSpc>
              </a:pPr>
              <a:r>
                <a:rPr lang="en-US" sz="1200" dirty="0">
                  <a:solidFill>
                    <a:schemeClr val="accent2"/>
                  </a:solidFill>
                  <a:latin typeface="+mn-lt"/>
                </a:rPr>
                <a:t>SAR Slow Time [m]</a:t>
              </a:r>
            </a:p>
          </p:txBody>
        </p:sp>
        <p:sp>
          <p:nvSpPr>
            <p:cNvPr id="31" name="TextBox 30">
              <a:extLst>
                <a:ext uri="{FF2B5EF4-FFF2-40B4-BE49-F238E27FC236}">
                  <a16:creationId xmlns:a16="http://schemas.microsoft.com/office/drawing/2014/main" id="{0681585C-F2BE-DF40-A24C-C9D20376723B}"/>
                </a:ext>
              </a:extLst>
            </p:cNvPr>
            <p:cNvSpPr txBox="1"/>
            <p:nvPr/>
          </p:nvSpPr>
          <p:spPr>
            <a:xfrm>
              <a:off x="3189012" y="5501382"/>
              <a:ext cx="1823176" cy="411779"/>
            </a:xfrm>
            <a:prstGeom prst="rect">
              <a:avLst/>
            </a:prstGeom>
            <a:noFill/>
          </p:spPr>
          <p:txBody>
            <a:bodyPr wrap="square" rtlCol="0" anchor="t">
              <a:spAutoFit/>
            </a:bodyPr>
            <a:lstStyle/>
            <a:p>
              <a:pPr algn="ctr">
                <a:lnSpc>
                  <a:spcPct val="200000"/>
                </a:lnSpc>
              </a:pPr>
              <a:r>
                <a:rPr lang="en-US" sz="1200" dirty="0">
                  <a:solidFill>
                    <a:schemeClr val="accent2"/>
                  </a:solidFill>
                  <a:latin typeface="+mn-lt"/>
                </a:rPr>
                <a:t>Fast Time [sec 10</a:t>
              </a:r>
              <a:r>
                <a:rPr lang="en-US" sz="1200" baseline="30000" dirty="0">
                  <a:solidFill>
                    <a:schemeClr val="accent2"/>
                  </a:solidFill>
                  <a:latin typeface="+mn-lt"/>
                </a:rPr>
                <a:t>-5</a:t>
              </a:r>
              <a:r>
                <a:rPr lang="en-US" sz="1200" dirty="0">
                  <a:solidFill>
                    <a:schemeClr val="accent2"/>
                  </a:solidFill>
                  <a:latin typeface="+mn-lt"/>
                </a:rPr>
                <a:t>]</a:t>
              </a:r>
            </a:p>
          </p:txBody>
        </p:sp>
        <p:sp>
          <p:nvSpPr>
            <p:cNvPr id="32" name="TextBox 31">
              <a:extLst>
                <a:ext uri="{FF2B5EF4-FFF2-40B4-BE49-F238E27FC236}">
                  <a16:creationId xmlns:a16="http://schemas.microsoft.com/office/drawing/2014/main" id="{1D9D0920-751C-2742-BC54-CCE878C9C43C}"/>
                </a:ext>
              </a:extLst>
            </p:cNvPr>
            <p:cNvSpPr txBox="1"/>
            <p:nvPr/>
          </p:nvSpPr>
          <p:spPr>
            <a:xfrm>
              <a:off x="6027323" y="5537731"/>
              <a:ext cx="1823176" cy="411779"/>
            </a:xfrm>
            <a:prstGeom prst="rect">
              <a:avLst/>
            </a:prstGeom>
            <a:noFill/>
          </p:spPr>
          <p:txBody>
            <a:bodyPr wrap="square" rtlCol="0" anchor="t">
              <a:spAutoFit/>
            </a:bodyPr>
            <a:lstStyle/>
            <a:p>
              <a:pPr algn="ctr">
                <a:lnSpc>
                  <a:spcPct val="200000"/>
                </a:lnSpc>
              </a:pPr>
              <a:r>
                <a:rPr lang="en-US" sz="1200" dirty="0">
                  <a:solidFill>
                    <a:schemeClr val="accent2"/>
                  </a:solidFill>
                  <a:latin typeface="+mn-lt"/>
                </a:rPr>
                <a:t>Fast Time [sec 10</a:t>
              </a:r>
              <a:r>
                <a:rPr lang="en-US" sz="1200" baseline="30000" dirty="0">
                  <a:solidFill>
                    <a:schemeClr val="accent2"/>
                  </a:solidFill>
                  <a:latin typeface="+mn-lt"/>
                </a:rPr>
                <a:t>-5</a:t>
              </a:r>
              <a:r>
                <a:rPr lang="en-US" sz="1200" dirty="0">
                  <a:solidFill>
                    <a:schemeClr val="accent2"/>
                  </a:solidFill>
                  <a:latin typeface="+mn-lt"/>
                </a:rPr>
                <a:t>]</a:t>
              </a:r>
            </a:p>
          </p:txBody>
        </p:sp>
        <p:sp>
          <p:nvSpPr>
            <p:cNvPr id="36" name="TextBox 35">
              <a:extLst>
                <a:ext uri="{FF2B5EF4-FFF2-40B4-BE49-F238E27FC236}">
                  <a16:creationId xmlns:a16="http://schemas.microsoft.com/office/drawing/2014/main" id="{E6E73A2E-46F5-134A-9936-682A3D5120E0}"/>
                </a:ext>
              </a:extLst>
            </p:cNvPr>
            <p:cNvSpPr txBox="1"/>
            <p:nvPr/>
          </p:nvSpPr>
          <p:spPr>
            <a:xfrm>
              <a:off x="3118188" y="5319085"/>
              <a:ext cx="499609" cy="411779"/>
            </a:xfrm>
            <a:prstGeom prst="rect">
              <a:avLst/>
            </a:prstGeom>
            <a:noFill/>
          </p:spPr>
          <p:txBody>
            <a:bodyPr wrap="square" rtlCol="0" anchor="ctr">
              <a:spAutoFit/>
            </a:bodyPr>
            <a:lstStyle/>
            <a:p>
              <a:pPr algn="ctr">
                <a:lnSpc>
                  <a:spcPct val="200000"/>
                </a:lnSpc>
              </a:pPr>
              <a:r>
                <a:rPr lang="en-US" sz="1200" dirty="0">
                  <a:solidFill>
                    <a:schemeClr val="accent2"/>
                  </a:solidFill>
                  <a:latin typeface="+mn-lt"/>
                </a:rPr>
                <a:t>1.3</a:t>
              </a:r>
            </a:p>
          </p:txBody>
        </p:sp>
        <p:sp>
          <p:nvSpPr>
            <p:cNvPr id="37" name="TextBox 36">
              <a:extLst>
                <a:ext uri="{FF2B5EF4-FFF2-40B4-BE49-F238E27FC236}">
                  <a16:creationId xmlns:a16="http://schemas.microsoft.com/office/drawing/2014/main" id="{DFF0AFF4-8035-214B-AFF0-7A6370691B9E}"/>
                </a:ext>
              </a:extLst>
            </p:cNvPr>
            <p:cNvSpPr txBox="1"/>
            <p:nvPr/>
          </p:nvSpPr>
          <p:spPr>
            <a:xfrm>
              <a:off x="4019402" y="5319085"/>
              <a:ext cx="499609" cy="411779"/>
            </a:xfrm>
            <a:prstGeom prst="rect">
              <a:avLst/>
            </a:prstGeom>
            <a:noFill/>
          </p:spPr>
          <p:txBody>
            <a:bodyPr wrap="square" rtlCol="0" anchor="ctr">
              <a:spAutoFit/>
            </a:bodyPr>
            <a:lstStyle/>
            <a:p>
              <a:pPr algn="ctr">
                <a:lnSpc>
                  <a:spcPct val="200000"/>
                </a:lnSpc>
              </a:pPr>
              <a:r>
                <a:rPr lang="en-US" sz="1200" dirty="0">
                  <a:solidFill>
                    <a:schemeClr val="accent2"/>
                  </a:solidFill>
                  <a:latin typeface="+mn-lt"/>
                </a:rPr>
                <a:t>1.4</a:t>
              </a:r>
            </a:p>
          </p:txBody>
        </p:sp>
        <p:sp>
          <p:nvSpPr>
            <p:cNvPr id="38" name="TextBox 37">
              <a:extLst>
                <a:ext uri="{FF2B5EF4-FFF2-40B4-BE49-F238E27FC236}">
                  <a16:creationId xmlns:a16="http://schemas.microsoft.com/office/drawing/2014/main" id="{D7BBADDE-2EC4-8F44-90CE-976C09B1BE70}"/>
                </a:ext>
              </a:extLst>
            </p:cNvPr>
            <p:cNvSpPr txBox="1"/>
            <p:nvPr/>
          </p:nvSpPr>
          <p:spPr>
            <a:xfrm>
              <a:off x="4844102" y="5319085"/>
              <a:ext cx="499609" cy="411779"/>
            </a:xfrm>
            <a:prstGeom prst="rect">
              <a:avLst/>
            </a:prstGeom>
            <a:noFill/>
          </p:spPr>
          <p:txBody>
            <a:bodyPr wrap="square" rtlCol="0" anchor="ctr">
              <a:spAutoFit/>
            </a:bodyPr>
            <a:lstStyle/>
            <a:p>
              <a:pPr algn="ctr">
                <a:lnSpc>
                  <a:spcPct val="200000"/>
                </a:lnSpc>
              </a:pPr>
              <a:r>
                <a:rPr lang="en-US" sz="1200" dirty="0">
                  <a:solidFill>
                    <a:schemeClr val="accent2"/>
                  </a:solidFill>
                  <a:latin typeface="+mn-lt"/>
                </a:rPr>
                <a:t>1.5</a:t>
              </a:r>
            </a:p>
          </p:txBody>
        </p:sp>
        <p:sp>
          <p:nvSpPr>
            <p:cNvPr id="39" name="TextBox 38">
              <a:extLst>
                <a:ext uri="{FF2B5EF4-FFF2-40B4-BE49-F238E27FC236}">
                  <a16:creationId xmlns:a16="http://schemas.microsoft.com/office/drawing/2014/main" id="{9E698323-EEA3-1542-A092-BCD70734351A}"/>
                </a:ext>
              </a:extLst>
            </p:cNvPr>
            <p:cNvSpPr txBox="1"/>
            <p:nvPr/>
          </p:nvSpPr>
          <p:spPr>
            <a:xfrm>
              <a:off x="6178335" y="5347839"/>
              <a:ext cx="499609" cy="411779"/>
            </a:xfrm>
            <a:prstGeom prst="rect">
              <a:avLst/>
            </a:prstGeom>
            <a:noFill/>
          </p:spPr>
          <p:txBody>
            <a:bodyPr wrap="square" rtlCol="0" anchor="ctr">
              <a:spAutoFit/>
            </a:bodyPr>
            <a:lstStyle/>
            <a:p>
              <a:pPr algn="ctr">
                <a:lnSpc>
                  <a:spcPct val="200000"/>
                </a:lnSpc>
              </a:pPr>
              <a:r>
                <a:rPr lang="en-US" sz="1200" dirty="0">
                  <a:solidFill>
                    <a:schemeClr val="accent2"/>
                  </a:solidFill>
                  <a:latin typeface="+mn-lt"/>
                </a:rPr>
                <a:t>1.3</a:t>
              </a:r>
            </a:p>
          </p:txBody>
        </p:sp>
        <p:sp>
          <p:nvSpPr>
            <p:cNvPr id="40" name="TextBox 39">
              <a:extLst>
                <a:ext uri="{FF2B5EF4-FFF2-40B4-BE49-F238E27FC236}">
                  <a16:creationId xmlns:a16="http://schemas.microsoft.com/office/drawing/2014/main" id="{BA3DE9A8-3D9B-E345-BF1A-6224C6B86802}"/>
                </a:ext>
              </a:extLst>
            </p:cNvPr>
            <p:cNvSpPr txBox="1"/>
            <p:nvPr/>
          </p:nvSpPr>
          <p:spPr>
            <a:xfrm>
              <a:off x="7577270" y="5347839"/>
              <a:ext cx="499609" cy="411779"/>
            </a:xfrm>
            <a:prstGeom prst="rect">
              <a:avLst/>
            </a:prstGeom>
            <a:noFill/>
          </p:spPr>
          <p:txBody>
            <a:bodyPr wrap="square" rtlCol="0" anchor="ctr">
              <a:spAutoFit/>
            </a:bodyPr>
            <a:lstStyle/>
            <a:p>
              <a:pPr algn="ctr">
                <a:lnSpc>
                  <a:spcPct val="200000"/>
                </a:lnSpc>
              </a:pPr>
              <a:r>
                <a:rPr lang="en-US" sz="1200" dirty="0">
                  <a:solidFill>
                    <a:schemeClr val="accent2"/>
                  </a:solidFill>
                  <a:latin typeface="+mn-lt"/>
                </a:rPr>
                <a:t>1.4</a:t>
              </a:r>
            </a:p>
          </p:txBody>
        </p:sp>
      </p:grpSp>
      <p:grpSp>
        <p:nvGrpSpPr>
          <p:cNvPr id="44" name="Group 43">
            <a:extLst>
              <a:ext uri="{FF2B5EF4-FFF2-40B4-BE49-F238E27FC236}">
                <a16:creationId xmlns:a16="http://schemas.microsoft.com/office/drawing/2014/main" id="{4B38B405-73F1-994D-91D9-221AAAABC75C}"/>
              </a:ext>
            </a:extLst>
          </p:cNvPr>
          <p:cNvGrpSpPr/>
          <p:nvPr/>
        </p:nvGrpSpPr>
        <p:grpSpPr>
          <a:xfrm>
            <a:off x="2406115" y="1142158"/>
            <a:ext cx="5842711" cy="2439242"/>
            <a:chOff x="2406115" y="1328286"/>
            <a:chExt cx="5842711" cy="2439242"/>
          </a:xfrm>
        </p:grpSpPr>
        <p:pic>
          <p:nvPicPr>
            <p:cNvPr id="4" name="Picture 3">
              <a:extLst>
                <a:ext uri="{FF2B5EF4-FFF2-40B4-BE49-F238E27FC236}">
                  <a16:creationId xmlns:a16="http://schemas.microsoft.com/office/drawing/2014/main" id="{62294EC4-8115-2C4A-9F47-E1B1CEBB62A5}"/>
                </a:ext>
              </a:extLst>
            </p:cNvPr>
            <p:cNvPicPr/>
            <p:nvPr/>
          </p:nvPicPr>
          <p:blipFill rotWithShape="1">
            <a:blip r:embed="rId5"/>
            <a:srcRect l="19954" t="5601" r="12423" b="9558"/>
            <a:stretch/>
          </p:blipFill>
          <p:spPr bwMode="auto">
            <a:xfrm>
              <a:off x="3124200" y="1607497"/>
              <a:ext cx="2026635" cy="1732660"/>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ECC488EA-7719-D84C-B990-5B88822422C1}"/>
                </a:ext>
              </a:extLst>
            </p:cNvPr>
            <p:cNvPicPr/>
            <p:nvPr/>
          </p:nvPicPr>
          <p:blipFill rotWithShape="1">
            <a:blip r:embed="rId6"/>
            <a:srcRect l="21083" t="6455" r="13970" b="9384"/>
            <a:stretch/>
          </p:blipFill>
          <p:spPr bwMode="auto">
            <a:xfrm>
              <a:off x="6013545" y="1607497"/>
              <a:ext cx="2053495" cy="1786335"/>
            </a:xfrm>
            <a:prstGeom prst="rect">
              <a:avLst/>
            </a:prstGeom>
            <a:ln>
              <a:noFill/>
            </a:ln>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868AE46E-222D-794C-8E07-DBB983C1D59C}"/>
                </a:ext>
              </a:extLst>
            </p:cNvPr>
            <p:cNvSpPr txBox="1"/>
            <p:nvPr/>
          </p:nvSpPr>
          <p:spPr>
            <a:xfrm>
              <a:off x="2722595" y="2148784"/>
              <a:ext cx="499609" cy="464999"/>
            </a:xfrm>
            <a:prstGeom prst="rect">
              <a:avLst/>
            </a:prstGeom>
            <a:noFill/>
          </p:spPr>
          <p:txBody>
            <a:bodyPr wrap="square" rtlCol="0" anchor="ctr">
              <a:spAutoFit/>
            </a:bodyPr>
            <a:lstStyle/>
            <a:p>
              <a:pPr algn="ctr">
                <a:lnSpc>
                  <a:spcPct val="200000"/>
                </a:lnSpc>
              </a:pPr>
              <a:r>
                <a:rPr lang="en-US" sz="1400" dirty="0">
                  <a:solidFill>
                    <a:schemeClr val="accent2"/>
                  </a:solidFill>
                  <a:latin typeface="+mn-lt"/>
                </a:rPr>
                <a:t>0</a:t>
              </a:r>
            </a:p>
          </p:txBody>
        </p:sp>
        <p:sp>
          <p:nvSpPr>
            <p:cNvPr id="13" name="TextBox 12">
              <a:extLst>
                <a:ext uri="{FF2B5EF4-FFF2-40B4-BE49-F238E27FC236}">
                  <a16:creationId xmlns:a16="http://schemas.microsoft.com/office/drawing/2014/main" id="{66883F08-C687-BB4A-8302-D87E87FFB978}"/>
                </a:ext>
              </a:extLst>
            </p:cNvPr>
            <p:cNvSpPr txBox="1"/>
            <p:nvPr/>
          </p:nvSpPr>
          <p:spPr>
            <a:xfrm>
              <a:off x="2703892" y="1340311"/>
              <a:ext cx="499609" cy="464999"/>
            </a:xfrm>
            <a:prstGeom prst="rect">
              <a:avLst/>
            </a:prstGeom>
            <a:noFill/>
          </p:spPr>
          <p:txBody>
            <a:bodyPr wrap="square" rtlCol="0" anchor="ctr">
              <a:spAutoFit/>
            </a:bodyPr>
            <a:lstStyle/>
            <a:p>
              <a:pPr algn="ctr">
                <a:lnSpc>
                  <a:spcPct val="200000"/>
                </a:lnSpc>
              </a:pPr>
              <a:r>
                <a:rPr lang="en-US" sz="1400" dirty="0">
                  <a:solidFill>
                    <a:schemeClr val="accent2"/>
                  </a:solidFill>
                  <a:latin typeface="+mn-lt"/>
                </a:rPr>
                <a:t>600</a:t>
              </a:r>
            </a:p>
          </p:txBody>
        </p:sp>
        <p:sp>
          <p:nvSpPr>
            <p:cNvPr id="14" name="TextBox 13">
              <a:extLst>
                <a:ext uri="{FF2B5EF4-FFF2-40B4-BE49-F238E27FC236}">
                  <a16:creationId xmlns:a16="http://schemas.microsoft.com/office/drawing/2014/main" id="{94B24ECC-969E-554C-BB1B-292C3C5C8AAB}"/>
                </a:ext>
              </a:extLst>
            </p:cNvPr>
            <p:cNvSpPr txBox="1"/>
            <p:nvPr/>
          </p:nvSpPr>
          <p:spPr>
            <a:xfrm>
              <a:off x="2619824" y="2957256"/>
              <a:ext cx="705150" cy="464999"/>
            </a:xfrm>
            <a:prstGeom prst="rect">
              <a:avLst/>
            </a:prstGeom>
            <a:noFill/>
          </p:spPr>
          <p:txBody>
            <a:bodyPr wrap="square" rtlCol="0" anchor="ctr">
              <a:spAutoFit/>
            </a:bodyPr>
            <a:lstStyle/>
            <a:p>
              <a:pPr algn="ctr">
                <a:lnSpc>
                  <a:spcPct val="200000"/>
                </a:lnSpc>
              </a:pPr>
              <a:r>
                <a:rPr lang="en-US" sz="1400" dirty="0">
                  <a:solidFill>
                    <a:schemeClr val="accent2"/>
                  </a:solidFill>
                  <a:latin typeface="+mn-lt"/>
                </a:rPr>
                <a:t>-600</a:t>
              </a:r>
            </a:p>
          </p:txBody>
        </p:sp>
        <p:sp>
          <p:nvSpPr>
            <p:cNvPr id="18" name="TextBox 17">
              <a:extLst>
                <a:ext uri="{FF2B5EF4-FFF2-40B4-BE49-F238E27FC236}">
                  <a16:creationId xmlns:a16="http://schemas.microsoft.com/office/drawing/2014/main" id="{D36BD1F3-7AFC-E24C-B678-E4C44206C697}"/>
                </a:ext>
              </a:extLst>
            </p:cNvPr>
            <p:cNvSpPr txBox="1"/>
            <p:nvPr/>
          </p:nvSpPr>
          <p:spPr>
            <a:xfrm>
              <a:off x="5569821" y="2142771"/>
              <a:ext cx="499609" cy="464999"/>
            </a:xfrm>
            <a:prstGeom prst="rect">
              <a:avLst/>
            </a:prstGeom>
            <a:noFill/>
          </p:spPr>
          <p:txBody>
            <a:bodyPr wrap="square" rtlCol="0" anchor="ctr">
              <a:spAutoFit/>
            </a:bodyPr>
            <a:lstStyle/>
            <a:p>
              <a:pPr algn="ctr">
                <a:lnSpc>
                  <a:spcPct val="200000"/>
                </a:lnSpc>
              </a:pPr>
              <a:r>
                <a:rPr lang="en-US" sz="1400" dirty="0">
                  <a:solidFill>
                    <a:schemeClr val="accent2"/>
                  </a:solidFill>
                  <a:latin typeface="+mn-lt"/>
                </a:rPr>
                <a:t>0</a:t>
              </a:r>
            </a:p>
          </p:txBody>
        </p:sp>
        <p:sp>
          <p:nvSpPr>
            <p:cNvPr id="19" name="TextBox 18">
              <a:extLst>
                <a:ext uri="{FF2B5EF4-FFF2-40B4-BE49-F238E27FC236}">
                  <a16:creationId xmlns:a16="http://schemas.microsoft.com/office/drawing/2014/main" id="{806ECE91-4BD7-594F-BE46-F9776B92F3A4}"/>
                </a:ext>
              </a:extLst>
            </p:cNvPr>
            <p:cNvSpPr txBox="1"/>
            <p:nvPr/>
          </p:nvSpPr>
          <p:spPr>
            <a:xfrm>
              <a:off x="5569821" y="1328286"/>
              <a:ext cx="499609" cy="464999"/>
            </a:xfrm>
            <a:prstGeom prst="rect">
              <a:avLst/>
            </a:prstGeom>
            <a:noFill/>
          </p:spPr>
          <p:txBody>
            <a:bodyPr wrap="square" rtlCol="0" anchor="ctr">
              <a:spAutoFit/>
            </a:bodyPr>
            <a:lstStyle/>
            <a:p>
              <a:pPr algn="ctr">
                <a:lnSpc>
                  <a:spcPct val="200000"/>
                </a:lnSpc>
              </a:pPr>
              <a:r>
                <a:rPr lang="en-US" sz="1400" dirty="0">
                  <a:solidFill>
                    <a:schemeClr val="accent2"/>
                  </a:solidFill>
                  <a:latin typeface="+mn-lt"/>
                </a:rPr>
                <a:t>600</a:t>
              </a:r>
            </a:p>
          </p:txBody>
        </p:sp>
        <p:sp>
          <p:nvSpPr>
            <p:cNvPr id="20" name="TextBox 19">
              <a:extLst>
                <a:ext uri="{FF2B5EF4-FFF2-40B4-BE49-F238E27FC236}">
                  <a16:creationId xmlns:a16="http://schemas.microsoft.com/office/drawing/2014/main" id="{C912CAAF-0CC9-1747-879A-C0ABBD94577B}"/>
                </a:ext>
              </a:extLst>
            </p:cNvPr>
            <p:cNvSpPr txBox="1"/>
            <p:nvPr/>
          </p:nvSpPr>
          <p:spPr>
            <a:xfrm>
              <a:off x="5467050" y="2957256"/>
              <a:ext cx="705150" cy="464999"/>
            </a:xfrm>
            <a:prstGeom prst="rect">
              <a:avLst/>
            </a:prstGeom>
            <a:noFill/>
          </p:spPr>
          <p:txBody>
            <a:bodyPr wrap="square" rtlCol="0" anchor="ctr">
              <a:spAutoFit/>
            </a:bodyPr>
            <a:lstStyle/>
            <a:p>
              <a:pPr algn="ctr">
                <a:lnSpc>
                  <a:spcPct val="200000"/>
                </a:lnSpc>
              </a:pPr>
              <a:r>
                <a:rPr lang="en-US" sz="1400" dirty="0">
                  <a:solidFill>
                    <a:schemeClr val="accent2"/>
                  </a:solidFill>
                  <a:latin typeface="+mn-lt"/>
                </a:rPr>
                <a:t>-600</a:t>
              </a:r>
            </a:p>
          </p:txBody>
        </p:sp>
        <p:sp>
          <p:nvSpPr>
            <p:cNvPr id="24" name="TextBox 23">
              <a:extLst>
                <a:ext uri="{FF2B5EF4-FFF2-40B4-BE49-F238E27FC236}">
                  <a16:creationId xmlns:a16="http://schemas.microsoft.com/office/drawing/2014/main" id="{8F99A72B-E315-8042-8640-F87C1FA29F76}"/>
                </a:ext>
              </a:extLst>
            </p:cNvPr>
            <p:cNvSpPr txBox="1"/>
            <p:nvPr/>
          </p:nvSpPr>
          <p:spPr>
            <a:xfrm rot="16200000">
              <a:off x="1700417" y="2160767"/>
              <a:ext cx="1823176" cy="411779"/>
            </a:xfrm>
            <a:prstGeom prst="rect">
              <a:avLst/>
            </a:prstGeom>
            <a:noFill/>
          </p:spPr>
          <p:txBody>
            <a:bodyPr wrap="square" rtlCol="0" anchor="t">
              <a:spAutoFit/>
            </a:bodyPr>
            <a:lstStyle/>
            <a:p>
              <a:pPr algn="ctr">
                <a:lnSpc>
                  <a:spcPct val="200000"/>
                </a:lnSpc>
              </a:pPr>
              <a:r>
                <a:rPr lang="en-US" sz="1200" dirty="0">
                  <a:solidFill>
                    <a:schemeClr val="accent2"/>
                  </a:solidFill>
                  <a:latin typeface="+mn-lt"/>
                </a:rPr>
                <a:t>SAR Slow Time [m]</a:t>
              </a:r>
            </a:p>
          </p:txBody>
        </p:sp>
        <p:sp>
          <p:nvSpPr>
            <p:cNvPr id="25" name="TextBox 24">
              <a:extLst>
                <a:ext uri="{FF2B5EF4-FFF2-40B4-BE49-F238E27FC236}">
                  <a16:creationId xmlns:a16="http://schemas.microsoft.com/office/drawing/2014/main" id="{E1F1BDE8-E400-2B40-9C75-1E4D57BB5537}"/>
                </a:ext>
              </a:extLst>
            </p:cNvPr>
            <p:cNvSpPr txBox="1"/>
            <p:nvPr/>
          </p:nvSpPr>
          <p:spPr>
            <a:xfrm rot="16200000">
              <a:off x="4510461" y="2235165"/>
              <a:ext cx="1823176" cy="411779"/>
            </a:xfrm>
            <a:prstGeom prst="rect">
              <a:avLst/>
            </a:prstGeom>
            <a:noFill/>
          </p:spPr>
          <p:txBody>
            <a:bodyPr wrap="square" rtlCol="0" anchor="t">
              <a:spAutoFit/>
            </a:bodyPr>
            <a:lstStyle/>
            <a:p>
              <a:pPr algn="ctr">
                <a:lnSpc>
                  <a:spcPct val="200000"/>
                </a:lnSpc>
              </a:pPr>
              <a:r>
                <a:rPr lang="en-US" sz="1200" dirty="0">
                  <a:solidFill>
                    <a:schemeClr val="accent2"/>
                  </a:solidFill>
                  <a:latin typeface="+mn-lt"/>
                </a:rPr>
                <a:t>SAR Slow Time [m]</a:t>
              </a:r>
            </a:p>
          </p:txBody>
        </p:sp>
        <p:sp>
          <p:nvSpPr>
            <p:cNvPr id="28" name="TextBox 27">
              <a:extLst>
                <a:ext uri="{FF2B5EF4-FFF2-40B4-BE49-F238E27FC236}">
                  <a16:creationId xmlns:a16="http://schemas.microsoft.com/office/drawing/2014/main" id="{826B7F2D-D6CA-774C-A799-664DC832FCD6}"/>
                </a:ext>
              </a:extLst>
            </p:cNvPr>
            <p:cNvSpPr txBox="1"/>
            <p:nvPr/>
          </p:nvSpPr>
          <p:spPr>
            <a:xfrm>
              <a:off x="3237998" y="3311833"/>
              <a:ext cx="1823176" cy="411779"/>
            </a:xfrm>
            <a:prstGeom prst="rect">
              <a:avLst/>
            </a:prstGeom>
            <a:noFill/>
          </p:spPr>
          <p:txBody>
            <a:bodyPr wrap="square" rtlCol="0" anchor="t">
              <a:spAutoFit/>
            </a:bodyPr>
            <a:lstStyle/>
            <a:p>
              <a:pPr algn="ctr">
                <a:lnSpc>
                  <a:spcPct val="200000"/>
                </a:lnSpc>
              </a:pPr>
              <a:r>
                <a:rPr lang="en-US" sz="1200" dirty="0">
                  <a:solidFill>
                    <a:schemeClr val="accent2"/>
                  </a:solidFill>
                  <a:latin typeface="+mn-lt"/>
                </a:rPr>
                <a:t>Fast Time [sec 10</a:t>
              </a:r>
              <a:r>
                <a:rPr lang="en-US" sz="1200" baseline="30000" dirty="0">
                  <a:solidFill>
                    <a:schemeClr val="accent2"/>
                  </a:solidFill>
                  <a:latin typeface="+mn-lt"/>
                </a:rPr>
                <a:t>-5</a:t>
              </a:r>
              <a:r>
                <a:rPr lang="en-US" sz="1200" dirty="0">
                  <a:solidFill>
                    <a:schemeClr val="accent2"/>
                  </a:solidFill>
                  <a:latin typeface="+mn-lt"/>
                </a:rPr>
                <a:t>]</a:t>
              </a:r>
            </a:p>
          </p:txBody>
        </p:sp>
        <p:sp>
          <p:nvSpPr>
            <p:cNvPr id="30" name="TextBox 29">
              <a:extLst>
                <a:ext uri="{FF2B5EF4-FFF2-40B4-BE49-F238E27FC236}">
                  <a16:creationId xmlns:a16="http://schemas.microsoft.com/office/drawing/2014/main" id="{9BE92B39-E476-1047-BC3A-2E2116EC5617}"/>
                </a:ext>
              </a:extLst>
            </p:cNvPr>
            <p:cNvSpPr txBox="1"/>
            <p:nvPr/>
          </p:nvSpPr>
          <p:spPr>
            <a:xfrm>
              <a:off x="6159938" y="3355749"/>
              <a:ext cx="1823176" cy="411779"/>
            </a:xfrm>
            <a:prstGeom prst="rect">
              <a:avLst/>
            </a:prstGeom>
            <a:noFill/>
          </p:spPr>
          <p:txBody>
            <a:bodyPr wrap="square" rtlCol="0" anchor="t">
              <a:spAutoFit/>
            </a:bodyPr>
            <a:lstStyle/>
            <a:p>
              <a:pPr algn="ctr">
                <a:lnSpc>
                  <a:spcPct val="200000"/>
                </a:lnSpc>
              </a:pPr>
              <a:r>
                <a:rPr lang="en-US" sz="1200" dirty="0">
                  <a:solidFill>
                    <a:schemeClr val="accent2"/>
                  </a:solidFill>
                  <a:latin typeface="+mn-lt"/>
                </a:rPr>
                <a:t>Fast Time [sec 10</a:t>
              </a:r>
              <a:r>
                <a:rPr lang="en-US" sz="1200" baseline="30000" dirty="0">
                  <a:solidFill>
                    <a:schemeClr val="accent2"/>
                  </a:solidFill>
                  <a:latin typeface="+mn-lt"/>
                </a:rPr>
                <a:t>-5</a:t>
              </a:r>
              <a:r>
                <a:rPr lang="en-US" sz="1200" dirty="0">
                  <a:solidFill>
                    <a:schemeClr val="accent2"/>
                  </a:solidFill>
                  <a:latin typeface="+mn-lt"/>
                </a:rPr>
                <a:t>]</a:t>
              </a:r>
            </a:p>
          </p:txBody>
        </p:sp>
        <p:sp>
          <p:nvSpPr>
            <p:cNvPr id="33" name="TextBox 32">
              <a:extLst>
                <a:ext uri="{FF2B5EF4-FFF2-40B4-BE49-F238E27FC236}">
                  <a16:creationId xmlns:a16="http://schemas.microsoft.com/office/drawing/2014/main" id="{4DA23340-DB37-7242-9B44-3576BB72687E}"/>
                </a:ext>
              </a:extLst>
            </p:cNvPr>
            <p:cNvSpPr txBox="1"/>
            <p:nvPr/>
          </p:nvSpPr>
          <p:spPr>
            <a:xfrm>
              <a:off x="3039882" y="3132862"/>
              <a:ext cx="499609" cy="411779"/>
            </a:xfrm>
            <a:prstGeom prst="rect">
              <a:avLst/>
            </a:prstGeom>
            <a:noFill/>
          </p:spPr>
          <p:txBody>
            <a:bodyPr wrap="square" rtlCol="0" anchor="ctr">
              <a:spAutoFit/>
            </a:bodyPr>
            <a:lstStyle/>
            <a:p>
              <a:pPr algn="ctr">
                <a:lnSpc>
                  <a:spcPct val="200000"/>
                </a:lnSpc>
              </a:pPr>
              <a:r>
                <a:rPr lang="en-US" sz="1200" dirty="0">
                  <a:solidFill>
                    <a:schemeClr val="accent2"/>
                  </a:solidFill>
                  <a:latin typeface="+mn-lt"/>
                </a:rPr>
                <a:t>1.3</a:t>
              </a:r>
            </a:p>
          </p:txBody>
        </p:sp>
        <p:sp>
          <p:nvSpPr>
            <p:cNvPr id="34" name="TextBox 33">
              <a:extLst>
                <a:ext uri="{FF2B5EF4-FFF2-40B4-BE49-F238E27FC236}">
                  <a16:creationId xmlns:a16="http://schemas.microsoft.com/office/drawing/2014/main" id="{7D416F31-F90A-E14F-A561-8DD5BB8F419E}"/>
                </a:ext>
              </a:extLst>
            </p:cNvPr>
            <p:cNvSpPr txBox="1"/>
            <p:nvPr/>
          </p:nvSpPr>
          <p:spPr>
            <a:xfrm>
              <a:off x="3941096" y="3132862"/>
              <a:ext cx="499609" cy="411779"/>
            </a:xfrm>
            <a:prstGeom prst="rect">
              <a:avLst/>
            </a:prstGeom>
            <a:noFill/>
          </p:spPr>
          <p:txBody>
            <a:bodyPr wrap="square" rtlCol="0" anchor="ctr">
              <a:spAutoFit/>
            </a:bodyPr>
            <a:lstStyle/>
            <a:p>
              <a:pPr algn="ctr">
                <a:lnSpc>
                  <a:spcPct val="200000"/>
                </a:lnSpc>
              </a:pPr>
              <a:r>
                <a:rPr lang="en-US" sz="1200" dirty="0">
                  <a:solidFill>
                    <a:schemeClr val="accent2"/>
                  </a:solidFill>
                  <a:latin typeface="+mn-lt"/>
                </a:rPr>
                <a:t>1.4</a:t>
              </a:r>
            </a:p>
          </p:txBody>
        </p:sp>
        <p:sp>
          <p:nvSpPr>
            <p:cNvPr id="35" name="TextBox 34">
              <a:extLst>
                <a:ext uri="{FF2B5EF4-FFF2-40B4-BE49-F238E27FC236}">
                  <a16:creationId xmlns:a16="http://schemas.microsoft.com/office/drawing/2014/main" id="{2162554D-FDBE-8B40-8A62-2A29020EB6DA}"/>
                </a:ext>
              </a:extLst>
            </p:cNvPr>
            <p:cNvSpPr txBox="1"/>
            <p:nvPr/>
          </p:nvSpPr>
          <p:spPr>
            <a:xfrm>
              <a:off x="4765796" y="3132862"/>
              <a:ext cx="499609" cy="411779"/>
            </a:xfrm>
            <a:prstGeom prst="rect">
              <a:avLst/>
            </a:prstGeom>
            <a:noFill/>
          </p:spPr>
          <p:txBody>
            <a:bodyPr wrap="square" rtlCol="0" anchor="ctr">
              <a:spAutoFit/>
            </a:bodyPr>
            <a:lstStyle/>
            <a:p>
              <a:pPr algn="ctr">
                <a:lnSpc>
                  <a:spcPct val="200000"/>
                </a:lnSpc>
              </a:pPr>
              <a:r>
                <a:rPr lang="en-US" sz="1200" dirty="0">
                  <a:solidFill>
                    <a:schemeClr val="accent2"/>
                  </a:solidFill>
                  <a:latin typeface="+mn-lt"/>
                </a:rPr>
                <a:t>1.5</a:t>
              </a:r>
            </a:p>
          </p:txBody>
        </p:sp>
        <p:sp>
          <p:nvSpPr>
            <p:cNvPr id="42" name="TextBox 41">
              <a:extLst>
                <a:ext uri="{FF2B5EF4-FFF2-40B4-BE49-F238E27FC236}">
                  <a16:creationId xmlns:a16="http://schemas.microsoft.com/office/drawing/2014/main" id="{41FF8D14-F52F-AF4C-BB52-2AF90A9101BF}"/>
                </a:ext>
              </a:extLst>
            </p:cNvPr>
            <p:cNvSpPr txBox="1"/>
            <p:nvPr/>
          </p:nvSpPr>
          <p:spPr>
            <a:xfrm>
              <a:off x="6350282" y="3172144"/>
              <a:ext cx="499609" cy="411779"/>
            </a:xfrm>
            <a:prstGeom prst="rect">
              <a:avLst/>
            </a:prstGeom>
            <a:noFill/>
          </p:spPr>
          <p:txBody>
            <a:bodyPr wrap="square" rtlCol="0" anchor="ctr">
              <a:spAutoFit/>
            </a:bodyPr>
            <a:lstStyle/>
            <a:p>
              <a:pPr algn="ctr">
                <a:lnSpc>
                  <a:spcPct val="200000"/>
                </a:lnSpc>
              </a:pPr>
              <a:r>
                <a:rPr lang="en-US" sz="1200" dirty="0">
                  <a:solidFill>
                    <a:schemeClr val="accent2"/>
                  </a:solidFill>
                  <a:latin typeface="+mn-lt"/>
                </a:rPr>
                <a:t>1.3</a:t>
              </a:r>
            </a:p>
          </p:txBody>
        </p:sp>
        <p:sp>
          <p:nvSpPr>
            <p:cNvPr id="43" name="TextBox 42">
              <a:extLst>
                <a:ext uri="{FF2B5EF4-FFF2-40B4-BE49-F238E27FC236}">
                  <a16:creationId xmlns:a16="http://schemas.microsoft.com/office/drawing/2014/main" id="{68065F2A-42AD-2747-AE5E-752390893B10}"/>
                </a:ext>
              </a:extLst>
            </p:cNvPr>
            <p:cNvSpPr txBox="1"/>
            <p:nvPr/>
          </p:nvSpPr>
          <p:spPr>
            <a:xfrm>
              <a:off x="7749217" y="3172144"/>
              <a:ext cx="499609" cy="411779"/>
            </a:xfrm>
            <a:prstGeom prst="rect">
              <a:avLst/>
            </a:prstGeom>
            <a:noFill/>
          </p:spPr>
          <p:txBody>
            <a:bodyPr wrap="square" rtlCol="0" anchor="ctr">
              <a:spAutoFit/>
            </a:bodyPr>
            <a:lstStyle/>
            <a:p>
              <a:pPr algn="ctr">
                <a:lnSpc>
                  <a:spcPct val="200000"/>
                </a:lnSpc>
              </a:pPr>
              <a:r>
                <a:rPr lang="en-US" sz="1200" dirty="0">
                  <a:solidFill>
                    <a:schemeClr val="accent2"/>
                  </a:solidFill>
                  <a:latin typeface="+mn-lt"/>
                </a:rPr>
                <a:t>1.4</a:t>
              </a:r>
            </a:p>
          </p:txBody>
        </p:sp>
      </p:grpSp>
      <p:sp>
        <p:nvSpPr>
          <p:cNvPr id="46" name="TextBox 45">
            <a:extLst>
              <a:ext uri="{FF2B5EF4-FFF2-40B4-BE49-F238E27FC236}">
                <a16:creationId xmlns:a16="http://schemas.microsoft.com/office/drawing/2014/main" id="{9975E487-1D7E-3248-A13B-F6CB87F450DC}"/>
              </a:ext>
            </a:extLst>
          </p:cNvPr>
          <p:cNvSpPr txBox="1"/>
          <p:nvPr/>
        </p:nvSpPr>
        <p:spPr>
          <a:xfrm>
            <a:off x="-7696" y="6376606"/>
            <a:ext cx="806450" cy="276225"/>
          </a:xfrm>
          <a:prstGeom prst="rect">
            <a:avLst/>
          </a:prstGeom>
          <a:noFill/>
        </p:spPr>
        <p:txBody>
          <a:bodyPr>
            <a:spAutoFit/>
          </a:bodyPr>
          <a:lstStyle/>
          <a:p>
            <a:pPr>
              <a:defRPr/>
            </a:pPr>
            <a:r>
              <a:rPr lang="en-US" sz="1200" dirty="0">
                <a:latin typeface="+mn-lt"/>
              </a:rPr>
              <a:t>[davi21]</a:t>
            </a:r>
          </a:p>
        </p:txBody>
      </p:sp>
    </p:spTree>
    <p:extLst>
      <p:ext uri="{BB962C8B-B14F-4D97-AF65-F5344CB8AC3E}">
        <p14:creationId xmlns:p14="http://schemas.microsoft.com/office/powerpoint/2010/main" val="3846788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395C24C7-1213-A649-8AA2-6B9BE62894AF}"/>
              </a:ext>
            </a:extLst>
          </p:cNvPr>
          <p:cNvSpPr>
            <a:spLocks noGrp="1" noChangeArrowheads="1"/>
          </p:cNvSpPr>
          <p:nvPr>
            <p:ph type="title"/>
          </p:nvPr>
        </p:nvSpPr>
        <p:spPr>
          <a:xfrm>
            <a:off x="1216025" y="264730"/>
            <a:ext cx="6781800" cy="609600"/>
          </a:xfrm>
        </p:spPr>
        <p:txBody>
          <a:bodyPr/>
          <a:lstStyle/>
          <a:p>
            <a:r>
              <a:rPr lang="en-US" altLang="en-US" b="0" dirty="0">
                <a:ea typeface="ＭＳ Ｐゴシック" panose="020B0600070205080204" pitchFamily="34" charset="-128"/>
              </a:rPr>
              <a:t>SAR Images For Geoscience Applications</a:t>
            </a:r>
          </a:p>
        </p:txBody>
      </p:sp>
      <p:pic>
        <p:nvPicPr>
          <p:cNvPr id="62466" name="Picture 3">
            <a:extLst>
              <a:ext uri="{FF2B5EF4-FFF2-40B4-BE49-F238E27FC236}">
                <a16:creationId xmlns:a16="http://schemas.microsoft.com/office/drawing/2014/main" id="{0A4814B1-EC0C-DE49-8CB4-89D6FD2CB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350963"/>
            <a:ext cx="33051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4">
            <a:extLst>
              <a:ext uri="{FF2B5EF4-FFF2-40B4-BE49-F238E27FC236}">
                <a16:creationId xmlns:a16="http://schemas.microsoft.com/office/drawing/2014/main" id="{39ADD0D2-D4C2-DE40-85A0-90A0BB4F3C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7263" y="1325563"/>
            <a:ext cx="3586162" cy="222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5">
            <a:extLst>
              <a:ext uri="{FF2B5EF4-FFF2-40B4-BE49-F238E27FC236}">
                <a16:creationId xmlns:a16="http://schemas.microsoft.com/office/drawing/2014/main" id="{108DF6FB-6773-DD42-AEF7-7C2A4370A3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3925" y="3752850"/>
            <a:ext cx="3586163"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TextBox 6">
            <a:extLst>
              <a:ext uri="{FF2B5EF4-FFF2-40B4-BE49-F238E27FC236}">
                <a16:creationId xmlns:a16="http://schemas.microsoft.com/office/drawing/2014/main" id="{B59E696B-5612-1245-907E-89F899C8E6FE}"/>
              </a:ext>
            </a:extLst>
          </p:cNvPr>
          <p:cNvSpPr txBox="1">
            <a:spLocks noChangeArrowheads="1"/>
          </p:cNvSpPr>
          <p:nvPr/>
        </p:nvSpPr>
        <p:spPr bwMode="auto">
          <a:xfrm>
            <a:off x="1216025" y="1012825"/>
            <a:ext cx="21653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eaLnBrk="1" hangingPunct="1">
              <a:spcBef>
                <a:spcPct val="0"/>
              </a:spcBef>
              <a:buFontTx/>
              <a:buNone/>
            </a:pPr>
            <a:r>
              <a:rPr lang="en-US" altLang="en-US" sz="1600" b="0">
                <a:solidFill>
                  <a:srgbClr val="000090"/>
                </a:solidFill>
                <a:latin typeface="Arial" panose="020B0604020202020204" pitchFamily="34" charset="0"/>
              </a:rPr>
              <a:t>160MHz X-Band SAR</a:t>
            </a:r>
          </a:p>
        </p:txBody>
      </p:sp>
      <p:sp>
        <p:nvSpPr>
          <p:cNvPr id="62470" name="TextBox 7">
            <a:extLst>
              <a:ext uri="{FF2B5EF4-FFF2-40B4-BE49-F238E27FC236}">
                <a16:creationId xmlns:a16="http://schemas.microsoft.com/office/drawing/2014/main" id="{FFBCE692-D105-9244-94DE-D31491DD920C}"/>
              </a:ext>
            </a:extLst>
          </p:cNvPr>
          <p:cNvSpPr txBox="1">
            <a:spLocks noChangeArrowheads="1"/>
          </p:cNvSpPr>
          <p:nvPr/>
        </p:nvSpPr>
        <p:spPr bwMode="auto">
          <a:xfrm>
            <a:off x="1085850" y="5922963"/>
            <a:ext cx="21653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eaLnBrk="1" hangingPunct="1">
              <a:spcBef>
                <a:spcPct val="0"/>
              </a:spcBef>
              <a:buFontTx/>
              <a:buNone/>
            </a:pPr>
            <a:r>
              <a:rPr lang="en-US" altLang="en-US" sz="1600" b="0">
                <a:solidFill>
                  <a:srgbClr val="000090"/>
                </a:solidFill>
                <a:latin typeface="Arial" panose="020B0604020202020204" pitchFamily="34" charset="0"/>
              </a:rPr>
              <a:t>160MHz P-Band SAR</a:t>
            </a:r>
          </a:p>
        </p:txBody>
      </p:sp>
      <p:sp>
        <p:nvSpPr>
          <p:cNvPr id="62471" name="TextBox 8">
            <a:extLst>
              <a:ext uri="{FF2B5EF4-FFF2-40B4-BE49-F238E27FC236}">
                <a16:creationId xmlns:a16="http://schemas.microsoft.com/office/drawing/2014/main" id="{25016941-52F9-7245-9A2B-578372241DDA}"/>
              </a:ext>
            </a:extLst>
          </p:cNvPr>
          <p:cNvSpPr txBox="1">
            <a:spLocks noChangeArrowheads="1"/>
          </p:cNvSpPr>
          <p:nvPr/>
        </p:nvSpPr>
        <p:spPr bwMode="auto">
          <a:xfrm>
            <a:off x="5103813" y="1089025"/>
            <a:ext cx="2955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eaLnBrk="1" hangingPunct="1">
              <a:spcBef>
                <a:spcPct val="0"/>
              </a:spcBef>
              <a:buFontTx/>
              <a:buNone/>
            </a:pPr>
            <a:r>
              <a:rPr lang="en-US" altLang="en-US" sz="1800" b="0">
                <a:solidFill>
                  <a:srgbClr val="000090"/>
                </a:solidFill>
                <a:latin typeface="Arial" panose="020B0604020202020204" pitchFamily="34" charset="0"/>
              </a:rPr>
              <a:t>P-Band Transmit Spectrum</a:t>
            </a:r>
          </a:p>
        </p:txBody>
      </p:sp>
      <p:sp>
        <p:nvSpPr>
          <p:cNvPr id="62472" name="TextBox 9">
            <a:extLst>
              <a:ext uri="{FF2B5EF4-FFF2-40B4-BE49-F238E27FC236}">
                <a16:creationId xmlns:a16="http://schemas.microsoft.com/office/drawing/2014/main" id="{BC4D82BD-4468-B749-B662-E81A7310307B}"/>
              </a:ext>
            </a:extLst>
          </p:cNvPr>
          <p:cNvSpPr txBox="1">
            <a:spLocks noChangeArrowheads="1"/>
          </p:cNvSpPr>
          <p:nvPr/>
        </p:nvSpPr>
        <p:spPr bwMode="auto">
          <a:xfrm>
            <a:off x="4991100" y="3452813"/>
            <a:ext cx="3362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eaLnBrk="1" hangingPunct="1">
              <a:spcBef>
                <a:spcPct val="0"/>
              </a:spcBef>
              <a:buFontTx/>
              <a:buNone/>
            </a:pPr>
            <a:r>
              <a:rPr lang="en-US" altLang="en-US" sz="1800" b="0">
                <a:solidFill>
                  <a:srgbClr val="000090"/>
                </a:solidFill>
                <a:latin typeface="Arial" panose="020B0604020202020204" pitchFamily="34" charset="0"/>
              </a:rPr>
              <a:t>P &amp; X-Band Impulse Response</a:t>
            </a:r>
          </a:p>
        </p:txBody>
      </p:sp>
      <p:sp>
        <p:nvSpPr>
          <p:cNvPr id="10" name="TextBox 9">
            <a:extLst>
              <a:ext uri="{FF2B5EF4-FFF2-40B4-BE49-F238E27FC236}">
                <a16:creationId xmlns:a16="http://schemas.microsoft.com/office/drawing/2014/main" id="{6EFBD29F-8712-0049-B734-288FE4CC0331}"/>
              </a:ext>
            </a:extLst>
          </p:cNvPr>
          <p:cNvSpPr txBox="1"/>
          <p:nvPr/>
        </p:nvSpPr>
        <p:spPr>
          <a:xfrm>
            <a:off x="0" y="6321425"/>
            <a:ext cx="871537" cy="277813"/>
          </a:xfrm>
          <a:prstGeom prst="rect">
            <a:avLst/>
          </a:prstGeom>
          <a:noFill/>
        </p:spPr>
        <p:txBody>
          <a:bodyPr>
            <a:spAutoFit/>
          </a:bodyPr>
          <a:lstStyle/>
          <a:p>
            <a:pPr>
              <a:defRPr/>
            </a:pPr>
            <a:r>
              <a:rPr lang="en-US" sz="1200" dirty="0">
                <a:latin typeface="+mn-lt"/>
              </a:rPr>
              <a:t>[davi15B]</a:t>
            </a:r>
          </a:p>
        </p:txBody>
      </p:sp>
      <p:sp>
        <p:nvSpPr>
          <p:cNvPr id="11" name="TextBox 10">
            <a:extLst>
              <a:ext uri="{FF2B5EF4-FFF2-40B4-BE49-F238E27FC236}">
                <a16:creationId xmlns:a16="http://schemas.microsoft.com/office/drawing/2014/main" id="{DD0C39B0-5214-684F-86BE-E560163E6FC4}"/>
              </a:ext>
            </a:extLst>
          </p:cNvPr>
          <p:cNvSpPr txBox="1"/>
          <p:nvPr/>
        </p:nvSpPr>
        <p:spPr>
          <a:xfrm>
            <a:off x="2057400" y="6321425"/>
            <a:ext cx="4878388" cy="369888"/>
          </a:xfrm>
          <a:prstGeom prst="rect">
            <a:avLst/>
          </a:prstGeom>
          <a:solidFill>
            <a:srgbClr val="FFFF00"/>
          </a:solidFill>
          <a:ln>
            <a:solidFill>
              <a:schemeClr val="accent2">
                <a:lumMod val="50000"/>
              </a:schemeClr>
            </a:solidFill>
          </a:ln>
        </p:spPr>
        <p:txBody>
          <a:bodyPr wrap="none">
            <a:spAutoFit/>
          </a:bodyPr>
          <a:lstStyle/>
          <a:p>
            <a:pPr>
              <a:defRPr/>
            </a:pPr>
            <a:r>
              <a:rPr lang="en-US" sz="1800" dirty="0">
                <a:solidFill>
                  <a:schemeClr val="accent2"/>
                </a:solidFill>
                <a:latin typeface="+mn-lt"/>
              </a:rPr>
              <a:t>Dual-Frequency </a:t>
            </a:r>
            <a:r>
              <a:rPr lang="en-US" sz="1800" dirty="0" err="1">
                <a:solidFill>
                  <a:schemeClr val="accent2"/>
                </a:solidFill>
                <a:latin typeface="+mn-lt"/>
              </a:rPr>
              <a:t>GeoSAR</a:t>
            </a:r>
            <a:r>
              <a:rPr lang="en-US" sz="1800" dirty="0">
                <a:solidFill>
                  <a:schemeClr val="accent2"/>
                </a:solidFill>
                <a:latin typeface="+mn-lt"/>
              </a:rPr>
              <a:t> Interferometric SAR</a:t>
            </a:r>
          </a:p>
        </p:txBody>
      </p:sp>
    </p:spTree>
    <p:extLst>
      <p:ext uri="{BB962C8B-B14F-4D97-AF65-F5344CB8AC3E}">
        <p14:creationId xmlns:p14="http://schemas.microsoft.com/office/powerpoint/2010/main" val="3757945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2394D-B07E-AD44-BA1B-C504E3104B68}"/>
              </a:ext>
            </a:extLst>
          </p:cNvPr>
          <p:cNvSpPr>
            <a:spLocks noGrp="1"/>
          </p:cNvSpPr>
          <p:nvPr>
            <p:ph type="title"/>
          </p:nvPr>
        </p:nvSpPr>
        <p:spPr>
          <a:xfrm>
            <a:off x="457200" y="0"/>
            <a:ext cx="8229600" cy="990600"/>
          </a:xfrm>
        </p:spPr>
        <p:txBody>
          <a:bodyPr/>
          <a:lstStyle/>
          <a:p>
            <a:r>
              <a:rPr lang="en-US" altLang="en-US" sz="5000">
                <a:effectLst>
                  <a:outerShdw blurRad="38100" dist="38100" dir="2700000" algn="tl">
                    <a:srgbClr val="C0C0C0"/>
                  </a:outerShdw>
                </a:effectLst>
                <a:ea typeface="ＭＳ Ｐゴシック" panose="020B0600070205080204" pitchFamily="34" charset="-128"/>
              </a:rPr>
              <a:t>Join AESS!</a:t>
            </a:r>
          </a:p>
        </p:txBody>
      </p:sp>
      <p:sp>
        <p:nvSpPr>
          <p:cNvPr id="22531" name="Content Placeholder 2">
            <a:extLst>
              <a:ext uri="{FF2B5EF4-FFF2-40B4-BE49-F238E27FC236}">
                <a16:creationId xmlns:a16="http://schemas.microsoft.com/office/drawing/2014/main" id="{3BF85B3E-D52D-2943-9430-79E921CB677E}"/>
              </a:ext>
            </a:extLst>
          </p:cNvPr>
          <p:cNvSpPr>
            <a:spLocks noGrp="1"/>
          </p:cNvSpPr>
          <p:nvPr>
            <p:ph idx="1"/>
          </p:nvPr>
        </p:nvSpPr>
        <p:spPr>
          <a:xfrm>
            <a:off x="266700" y="1971158"/>
            <a:ext cx="8610600" cy="4343400"/>
          </a:xfrm>
        </p:spPr>
        <p:txBody>
          <a:bodyPr/>
          <a:lstStyle/>
          <a:p>
            <a:pPr>
              <a:spcBef>
                <a:spcPts val="0"/>
              </a:spcBef>
              <a:spcAft>
                <a:spcPts val="1200"/>
              </a:spcAft>
            </a:pPr>
            <a:r>
              <a:rPr lang="en-US" altLang="en-US" b="0" dirty="0">
                <a:solidFill>
                  <a:srgbClr val="002060"/>
                </a:solidFill>
                <a:ea typeface="ＭＳ Ｐゴシック" panose="020B0600070205080204" pitchFamily="34" charset="-128"/>
              </a:rPr>
              <a:t>The AESS Is The Only Professional Society Dealing With Total Integrated Electronic Systems And The Enabling Technologies. AESS Pioneered Large-scale Integrated Interoperable Systems. We Interact With All Technical Societies And Organizations. Additional Benefits Include:</a:t>
            </a:r>
          </a:p>
          <a:p>
            <a:pPr lvl="1">
              <a:spcBef>
                <a:spcPts val="0"/>
              </a:spcBef>
              <a:spcAft>
                <a:spcPts val="1200"/>
              </a:spcAft>
            </a:pPr>
            <a:r>
              <a:rPr lang="en-US" altLang="en-US" sz="2000" b="0" dirty="0">
                <a:solidFill>
                  <a:srgbClr val="002060"/>
                </a:solidFill>
                <a:ea typeface="ＭＳ Ｐゴシック" panose="020B0600070205080204" pitchFamily="34" charset="-128"/>
              </a:rPr>
              <a:t>Panel And Committee Membership</a:t>
            </a:r>
          </a:p>
          <a:p>
            <a:pPr lvl="1">
              <a:spcBef>
                <a:spcPts val="0"/>
              </a:spcBef>
              <a:spcAft>
                <a:spcPts val="1200"/>
              </a:spcAft>
            </a:pPr>
            <a:r>
              <a:rPr lang="en-US" altLang="en-US" sz="2000" b="0" dirty="0">
                <a:solidFill>
                  <a:srgbClr val="002060"/>
                </a:solidFill>
                <a:ea typeface="ＭＳ Ｐゴシック" panose="020B0600070205080204" pitchFamily="34" charset="-128"/>
              </a:rPr>
              <a:t>Conferences And Symposia</a:t>
            </a:r>
          </a:p>
          <a:p>
            <a:pPr lvl="1">
              <a:spcBef>
                <a:spcPts val="0"/>
              </a:spcBef>
              <a:spcAft>
                <a:spcPts val="1200"/>
              </a:spcAft>
            </a:pPr>
            <a:r>
              <a:rPr lang="en-US" altLang="en-US" sz="2000" b="0" dirty="0">
                <a:solidFill>
                  <a:srgbClr val="002060"/>
                </a:solidFill>
                <a:ea typeface="ＭＳ Ｐゴシック" panose="020B0600070205080204" pitchFamily="34" charset="-128"/>
              </a:rPr>
              <a:t>Present Papers</a:t>
            </a:r>
          </a:p>
          <a:p>
            <a:pPr lvl="1">
              <a:spcBef>
                <a:spcPts val="0"/>
              </a:spcBef>
              <a:spcAft>
                <a:spcPts val="1200"/>
              </a:spcAft>
            </a:pPr>
            <a:r>
              <a:rPr lang="en-US" altLang="en-US" sz="2000" b="0" dirty="0">
                <a:solidFill>
                  <a:srgbClr val="002060"/>
                </a:solidFill>
                <a:ea typeface="ＭＳ Ｐゴシック" panose="020B0600070205080204" pitchFamily="34" charset="-128"/>
              </a:rPr>
              <a:t>Prizes And Awards For Technical Accomplishments</a:t>
            </a:r>
          </a:p>
          <a:p>
            <a:pPr lvl="1">
              <a:spcBef>
                <a:spcPts val="0"/>
              </a:spcBef>
              <a:spcAft>
                <a:spcPts val="1200"/>
              </a:spcAft>
            </a:pPr>
            <a:r>
              <a:rPr lang="en-US" altLang="en-US" sz="2000" b="0" dirty="0">
                <a:solidFill>
                  <a:srgbClr val="002060"/>
                </a:solidFill>
                <a:ea typeface="ＭＳ Ｐゴシック" panose="020B0600070205080204" pitchFamily="34" charset="-128"/>
              </a:rPr>
              <a:t>Benefit From Our Distinguished Lecturer Series</a:t>
            </a:r>
          </a:p>
          <a:p>
            <a:pPr lvl="1">
              <a:spcBef>
                <a:spcPts val="0"/>
              </a:spcBef>
              <a:spcAft>
                <a:spcPts val="1200"/>
              </a:spcAft>
            </a:pPr>
            <a:r>
              <a:rPr lang="en-US" altLang="en-US" sz="2000" b="0" dirty="0">
                <a:solidFill>
                  <a:srgbClr val="002060"/>
                </a:solidFill>
                <a:ea typeface="ＭＳ Ｐゴシック" panose="020B0600070205080204" pitchFamily="34" charset="-128"/>
              </a:rPr>
              <a:t>All Members Receive Aerospace And Electronic Systems Magazine And A Discount On Transactions. </a:t>
            </a:r>
          </a:p>
          <a:p>
            <a:pPr>
              <a:spcBef>
                <a:spcPts val="0"/>
              </a:spcBef>
              <a:spcAft>
                <a:spcPts val="1200"/>
              </a:spcAft>
              <a:buFont typeface="Arial" panose="020B0604020202020204" pitchFamily="34" charset="0"/>
              <a:buNone/>
            </a:pPr>
            <a:endParaRPr lang="en-US" altLang="en-US" b="0" dirty="0">
              <a:solidFill>
                <a:srgbClr val="002060"/>
              </a:solidFill>
              <a:ea typeface="ＭＳ Ｐゴシック" panose="020B0600070205080204" pitchFamily="34" charset="-128"/>
            </a:endParaRPr>
          </a:p>
        </p:txBody>
      </p:sp>
      <p:sp>
        <p:nvSpPr>
          <p:cNvPr id="22532" name="TextBox 4">
            <a:extLst>
              <a:ext uri="{FF2B5EF4-FFF2-40B4-BE49-F238E27FC236}">
                <a16:creationId xmlns:a16="http://schemas.microsoft.com/office/drawing/2014/main" id="{0BD2D92A-53D3-514D-962B-F4DFA1B4C0F6}"/>
              </a:ext>
            </a:extLst>
          </p:cNvPr>
          <p:cNvSpPr txBox="1">
            <a:spLocks noChangeArrowheads="1"/>
          </p:cNvSpPr>
          <p:nvPr/>
        </p:nvSpPr>
        <p:spPr bwMode="auto">
          <a:xfrm>
            <a:off x="533400" y="990600"/>
            <a:ext cx="8077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eaLnBrk="1" hangingPunct="1"/>
            <a:r>
              <a:rPr lang="en-US" altLang="en-US" b="1" dirty="0">
                <a:solidFill>
                  <a:srgbClr val="000000"/>
                </a:solidFill>
                <a:latin typeface="Century Gothic" panose="020B0502020202020204" pitchFamily="34" charset="0"/>
                <a:cs typeface="Arial" panose="020B0604020202020204" pitchFamily="34" charset="0"/>
              </a:rPr>
              <a:t>Go to </a:t>
            </a:r>
            <a:r>
              <a:rPr lang="en-US" altLang="en-US" b="1" dirty="0">
                <a:solidFill>
                  <a:srgbClr val="000000"/>
                </a:solidFill>
                <a:latin typeface="Century Gothic" panose="020B0502020202020204" pitchFamily="34" charset="0"/>
                <a:cs typeface="Arial" panose="020B0604020202020204" pitchFamily="34" charset="0"/>
                <a:hlinkClick r:id="rId2"/>
              </a:rPr>
              <a:t>http://ieee-aess.org/</a:t>
            </a:r>
            <a:r>
              <a:rPr lang="en-US" altLang="en-US" b="1" dirty="0">
                <a:solidFill>
                  <a:srgbClr val="000000"/>
                </a:solidFill>
                <a:latin typeface="Century Gothic" panose="020B0502020202020204" pitchFamily="34" charset="0"/>
                <a:cs typeface="Arial" panose="020B0604020202020204" pitchFamily="34" charset="0"/>
              </a:rPr>
              <a:t> and click on ‘membership’ to join today!</a:t>
            </a:r>
          </a:p>
        </p:txBody>
      </p:sp>
    </p:spTree>
    <p:extLst>
      <p:ext uri="{BB962C8B-B14F-4D97-AF65-F5344CB8AC3E}">
        <p14:creationId xmlns:p14="http://schemas.microsoft.com/office/powerpoint/2010/main" val="31220518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8A6C7-E441-A446-88A7-670C2DAF764F}"/>
              </a:ext>
            </a:extLst>
          </p:cNvPr>
          <p:cNvSpPr>
            <a:spLocks noGrp="1"/>
          </p:cNvSpPr>
          <p:nvPr>
            <p:ph type="title"/>
          </p:nvPr>
        </p:nvSpPr>
        <p:spPr>
          <a:xfrm>
            <a:off x="1603410" y="283579"/>
            <a:ext cx="6057900" cy="609600"/>
          </a:xfrm>
        </p:spPr>
        <p:txBody>
          <a:bodyPr/>
          <a:lstStyle/>
          <a:p>
            <a:r>
              <a:rPr lang="en-US" b="0" dirty="0" err="1"/>
              <a:t>GeoSAR</a:t>
            </a:r>
            <a:r>
              <a:rPr lang="en-US" b="0" dirty="0"/>
              <a:t> Application Results</a:t>
            </a:r>
          </a:p>
        </p:txBody>
      </p:sp>
      <p:sp>
        <p:nvSpPr>
          <p:cNvPr id="3" name="Content Placeholder 2">
            <a:extLst>
              <a:ext uri="{FF2B5EF4-FFF2-40B4-BE49-F238E27FC236}">
                <a16:creationId xmlns:a16="http://schemas.microsoft.com/office/drawing/2014/main" id="{1F84CBD4-602E-E745-94F8-6BA8B7DE301E}"/>
              </a:ext>
            </a:extLst>
          </p:cNvPr>
          <p:cNvSpPr>
            <a:spLocks noGrp="1"/>
          </p:cNvSpPr>
          <p:nvPr>
            <p:ph idx="1"/>
          </p:nvPr>
        </p:nvSpPr>
        <p:spPr>
          <a:xfrm>
            <a:off x="762000" y="5053487"/>
            <a:ext cx="7772400" cy="1475423"/>
          </a:xfrm>
        </p:spPr>
        <p:txBody>
          <a:bodyPr/>
          <a:lstStyle/>
          <a:p>
            <a:pPr>
              <a:spcBef>
                <a:spcPts val="0"/>
              </a:spcBef>
              <a:spcAft>
                <a:spcPts val="1200"/>
              </a:spcAft>
            </a:pPr>
            <a:r>
              <a:rPr lang="en-US" sz="1800" b="0" dirty="0" err="1"/>
              <a:t>GeoSAR</a:t>
            </a:r>
            <a:r>
              <a:rPr lang="en-US" sz="1800" b="0" dirty="0"/>
              <a:t> Has The Capability To Collect Two Bands Of Interferometric SAR Data Out Of Both Sides Of The Gulfstream Aircraft </a:t>
            </a:r>
          </a:p>
          <a:p>
            <a:pPr>
              <a:spcBef>
                <a:spcPts val="0"/>
              </a:spcBef>
              <a:spcAft>
                <a:spcPts val="1200"/>
              </a:spcAft>
            </a:pPr>
            <a:r>
              <a:rPr lang="en-US" sz="1800" b="0" dirty="0"/>
              <a:t>By Using Both The X And P-band Imagery And DEM, The Image Processing Will Provide A Representation Of Bare Earth </a:t>
            </a:r>
          </a:p>
        </p:txBody>
      </p:sp>
      <p:pic>
        <p:nvPicPr>
          <p:cNvPr id="5" name="Picture 4" descr="A close up of a map&#10;&#10;Description automatically generated">
            <a:extLst>
              <a:ext uri="{FF2B5EF4-FFF2-40B4-BE49-F238E27FC236}">
                <a16:creationId xmlns:a16="http://schemas.microsoft.com/office/drawing/2014/main" id="{CD0333C1-BB78-F847-9F71-A036B5906437}"/>
              </a:ext>
            </a:extLst>
          </p:cNvPr>
          <p:cNvPicPr/>
          <p:nvPr/>
        </p:nvPicPr>
        <p:blipFill>
          <a:blip r:embed="rId3">
            <a:extLst>
              <a:ext uri="{28A0092B-C50C-407E-A947-70E740481C1C}">
                <a14:useLocalDpi xmlns:a14="http://schemas.microsoft.com/office/drawing/2010/main" val="0"/>
              </a:ext>
            </a:extLst>
          </a:blip>
          <a:stretch>
            <a:fillRect/>
          </a:stretch>
        </p:blipFill>
        <p:spPr>
          <a:xfrm>
            <a:off x="1752600" y="994087"/>
            <a:ext cx="5232400" cy="3609023"/>
          </a:xfrm>
          <a:prstGeom prst="rect">
            <a:avLst/>
          </a:prstGeom>
        </p:spPr>
      </p:pic>
      <p:sp>
        <p:nvSpPr>
          <p:cNvPr id="6" name="TextBox 5">
            <a:extLst>
              <a:ext uri="{FF2B5EF4-FFF2-40B4-BE49-F238E27FC236}">
                <a16:creationId xmlns:a16="http://schemas.microsoft.com/office/drawing/2014/main" id="{69B6F004-4537-BF41-9227-3D204D058C5C}"/>
              </a:ext>
            </a:extLst>
          </p:cNvPr>
          <p:cNvSpPr txBox="1"/>
          <p:nvPr/>
        </p:nvSpPr>
        <p:spPr>
          <a:xfrm>
            <a:off x="5410200" y="1219200"/>
            <a:ext cx="2403510" cy="584775"/>
          </a:xfrm>
          <a:prstGeom prst="rect">
            <a:avLst/>
          </a:prstGeom>
          <a:solidFill>
            <a:schemeClr val="bg1"/>
          </a:solidFill>
        </p:spPr>
        <p:txBody>
          <a:bodyPr wrap="square" rtlCol="0">
            <a:spAutoFit/>
          </a:bodyPr>
          <a:lstStyle/>
          <a:p>
            <a:pPr algn="ctr"/>
            <a:r>
              <a:rPr lang="en-US" sz="1600" dirty="0">
                <a:solidFill>
                  <a:schemeClr val="accent2"/>
                </a:solidFill>
                <a:latin typeface="+mn-lt"/>
              </a:rPr>
              <a:t>Collection Height</a:t>
            </a:r>
          </a:p>
          <a:p>
            <a:pPr algn="ctr"/>
            <a:r>
              <a:rPr lang="en-US" sz="1600" dirty="0">
                <a:solidFill>
                  <a:schemeClr val="accent2"/>
                </a:solidFill>
                <a:latin typeface="+mn-lt"/>
              </a:rPr>
              <a:t>10,00 m to 12,500 m</a:t>
            </a:r>
          </a:p>
        </p:txBody>
      </p:sp>
      <p:sp>
        <p:nvSpPr>
          <p:cNvPr id="7" name="TextBox 6">
            <a:extLst>
              <a:ext uri="{FF2B5EF4-FFF2-40B4-BE49-F238E27FC236}">
                <a16:creationId xmlns:a16="http://schemas.microsoft.com/office/drawing/2014/main" id="{DF95137F-4824-8047-B061-61CFC9BE9334}"/>
              </a:ext>
            </a:extLst>
          </p:cNvPr>
          <p:cNvSpPr txBox="1"/>
          <p:nvPr/>
        </p:nvSpPr>
        <p:spPr>
          <a:xfrm>
            <a:off x="5257800" y="3864446"/>
            <a:ext cx="2403510" cy="738664"/>
          </a:xfrm>
          <a:prstGeom prst="rect">
            <a:avLst/>
          </a:prstGeom>
          <a:solidFill>
            <a:schemeClr val="bg1"/>
          </a:solidFill>
        </p:spPr>
        <p:txBody>
          <a:bodyPr wrap="square" rtlCol="0">
            <a:spAutoFit/>
          </a:bodyPr>
          <a:lstStyle/>
          <a:p>
            <a:pPr algn="ctr"/>
            <a:r>
              <a:rPr lang="en-US" sz="1400" dirty="0">
                <a:solidFill>
                  <a:schemeClr val="accent2"/>
                </a:solidFill>
                <a:latin typeface="+mn-lt"/>
              </a:rPr>
              <a:t>2 Views of Ground In X and P Simultaneously Both sides of Plan Interferometric</a:t>
            </a:r>
          </a:p>
        </p:txBody>
      </p:sp>
      <p:sp>
        <p:nvSpPr>
          <p:cNvPr id="8" name="TextBox 7">
            <a:extLst>
              <a:ext uri="{FF2B5EF4-FFF2-40B4-BE49-F238E27FC236}">
                <a16:creationId xmlns:a16="http://schemas.microsoft.com/office/drawing/2014/main" id="{67642B41-6A9E-F747-919C-B021C70729A6}"/>
              </a:ext>
            </a:extLst>
          </p:cNvPr>
          <p:cNvSpPr txBox="1"/>
          <p:nvPr/>
        </p:nvSpPr>
        <p:spPr>
          <a:xfrm>
            <a:off x="1981200" y="3864446"/>
            <a:ext cx="1219200" cy="276999"/>
          </a:xfrm>
          <a:prstGeom prst="rect">
            <a:avLst/>
          </a:prstGeom>
          <a:solidFill>
            <a:schemeClr val="bg1"/>
          </a:solidFill>
        </p:spPr>
        <p:txBody>
          <a:bodyPr wrap="square" rtlCol="0">
            <a:spAutoFit/>
          </a:bodyPr>
          <a:lstStyle/>
          <a:p>
            <a:pPr algn="ctr"/>
            <a:r>
              <a:rPr lang="en-US" sz="1200" dirty="0">
                <a:solidFill>
                  <a:schemeClr val="accent2"/>
                </a:solidFill>
                <a:latin typeface="+mn-lt"/>
              </a:rPr>
              <a:t>X-band, </a:t>
            </a:r>
            <a:r>
              <a:rPr lang="en-US" sz="1200" dirty="0">
                <a:solidFill>
                  <a:schemeClr val="accent2"/>
                </a:solidFill>
                <a:latin typeface="Symbol" pitchFamily="2" charset="2"/>
              </a:rPr>
              <a:t>l</a:t>
            </a:r>
            <a:r>
              <a:rPr lang="en-US" sz="1200" dirty="0">
                <a:solidFill>
                  <a:schemeClr val="accent2"/>
                </a:solidFill>
                <a:latin typeface="+mn-lt"/>
              </a:rPr>
              <a:t>=3cm</a:t>
            </a:r>
          </a:p>
        </p:txBody>
      </p:sp>
      <p:sp>
        <p:nvSpPr>
          <p:cNvPr id="9" name="TextBox 8">
            <a:extLst>
              <a:ext uri="{FF2B5EF4-FFF2-40B4-BE49-F238E27FC236}">
                <a16:creationId xmlns:a16="http://schemas.microsoft.com/office/drawing/2014/main" id="{C5B80C84-4FED-A644-9282-C849CA1529C5}"/>
              </a:ext>
            </a:extLst>
          </p:cNvPr>
          <p:cNvSpPr txBox="1"/>
          <p:nvPr/>
        </p:nvSpPr>
        <p:spPr>
          <a:xfrm>
            <a:off x="1981200" y="4096533"/>
            <a:ext cx="1371600" cy="276999"/>
          </a:xfrm>
          <a:prstGeom prst="rect">
            <a:avLst/>
          </a:prstGeom>
          <a:solidFill>
            <a:schemeClr val="bg1"/>
          </a:solidFill>
        </p:spPr>
        <p:txBody>
          <a:bodyPr wrap="square" rtlCol="0">
            <a:spAutoFit/>
          </a:bodyPr>
          <a:lstStyle/>
          <a:p>
            <a:pPr algn="ctr"/>
            <a:r>
              <a:rPr lang="en-US" sz="1200" dirty="0">
                <a:solidFill>
                  <a:schemeClr val="accent2"/>
                </a:solidFill>
                <a:latin typeface="+mn-lt"/>
              </a:rPr>
              <a:t>P-band, </a:t>
            </a:r>
            <a:r>
              <a:rPr lang="en-US" sz="1200" dirty="0">
                <a:solidFill>
                  <a:schemeClr val="accent2"/>
                </a:solidFill>
                <a:latin typeface="Symbol" pitchFamily="2" charset="2"/>
              </a:rPr>
              <a:t>l</a:t>
            </a:r>
            <a:r>
              <a:rPr lang="en-US" sz="1200" dirty="0">
                <a:solidFill>
                  <a:schemeClr val="accent2"/>
                </a:solidFill>
                <a:latin typeface="+mn-lt"/>
              </a:rPr>
              <a:t>=85cm</a:t>
            </a:r>
          </a:p>
        </p:txBody>
      </p:sp>
      <p:sp>
        <p:nvSpPr>
          <p:cNvPr id="10" name="TextBox 9">
            <a:extLst>
              <a:ext uri="{FF2B5EF4-FFF2-40B4-BE49-F238E27FC236}">
                <a16:creationId xmlns:a16="http://schemas.microsoft.com/office/drawing/2014/main" id="{242D2F07-E5CD-BE42-97C8-32748D192894}"/>
              </a:ext>
            </a:extLst>
          </p:cNvPr>
          <p:cNvSpPr txBox="1"/>
          <p:nvPr/>
        </p:nvSpPr>
        <p:spPr>
          <a:xfrm>
            <a:off x="1981200" y="4343261"/>
            <a:ext cx="1828800" cy="276999"/>
          </a:xfrm>
          <a:prstGeom prst="rect">
            <a:avLst/>
          </a:prstGeom>
          <a:solidFill>
            <a:schemeClr val="bg1"/>
          </a:solidFill>
        </p:spPr>
        <p:txBody>
          <a:bodyPr wrap="square" rtlCol="0">
            <a:spAutoFit/>
          </a:bodyPr>
          <a:lstStyle/>
          <a:p>
            <a:pPr algn="ctr"/>
            <a:r>
              <a:rPr lang="en-US" sz="1200" dirty="0">
                <a:solidFill>
                  <a:schemeClr val="accent2"/>
                </a:solidFill>
                <a:latin typeface="+mn-lt"/>
              </a:rPr>
              <a:t>Profiling LIDAR 3 looks</a:t>
            </a:r>
          </a:p>
        </p:txBody>
      </p:sp>
      <p:sp>
        <p:nvSpPr>
          <p:cNvPr id="11" name="TextBox 10">
            <a:extLst>
              <a:ext uri="{FF2B5EF4-FFF2-40B4-BE49-F238E27FC236}">
                <a16:creationId xmlns:a16="http://schemas.microsoft.com/office/drawing/2014/main" id="{77548021-CC8A-E044-8FA1-45FF50353928}"/>
              </a:ext>
            </a:extLst>
          </p:cNvPr>
          <p:cNvSpPr txBox="1"/>
          <p:nvPr/>
        </p:nvSpPr>
        <p:spPr>
          <a:xfrm>
            <a:off x="0" y="6375021"/>
            <a:ext cx="914400" cy="307777"/>
          </a:xfrm>
          <a:prstGeom prst="rect">
            <a:avLst/>
          </a:prstGeom>
          <a:noFill/>
        </p:spPr>
        <p:txBody>
          <a:bodyPr wrap="square" rtlCol="0">
            <a:spAutoFit/>
          </a:bodyPr>
          <a:lstStyle/>
          <a:p>
            <a:r>
              <a:rPr lang="en-US" sz="1400" dirty="0"/>
              <a:t>[reis05]</a:t>
            </a:r>
          </a:p>
        </p:txBody>
      </p:sp>
    </p:spTree>
    <p:extLst>
      <p:ext uri="{BB962C8B-B14F-4D97-AF65-F5344CB8AC3E}">
        <p14:creationId xmlns:p14="http://schemas.microsoft.com/office/powerpoint/2010/main" val="2881617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28F17-54E7-F743-A951-81BE87CCBD0D}"/>
              </a:ext>
            </a:extLst>
          </p:cNvPr>
          <p:cNvSpPr>
            <a:spLocks noGrp="1"/>
          </p:cNvSpPr>
          <p:nvPr>
            <p:ph type="title"/>
          </p:nvPr>
        </p:nvSpPr>
        <p:spPr>
          <a:xfrm>
            <a:off x="1474789" y="248313"/>
            <a:ext cx="6194421" cy="609600"/>
          </a:xfrm>
        </p:spPr>
        <p:txBody>
          <a:bodyPr/>
          <a:lstStyle/>
          <a:p>
            <a:r>
              <a:rPr lang="en-US" b="0" dirty="0"/>
              <a:t>Cross Track Interferometry Geometry</a:t>
            </a:r>
          </a:p>
        </p:txBody>
      </p:sp>
      <p:pic>
        <p:nvPicPr>
          <p:cNvPr id="16" name="Picture 15">
            <a:extLst>
              <a:ext uri="{FF2B5EF4-FFF2-40B4-BE49-F238E27FC236}">
                <a16:creationId xmlns:a16="http://schemas.microsoft.com/office/drawing/2014/main" id="{5E57CE8A-AA96-E24F-9C28-598979F279FD}"/>
              </a:ext>
            </a:extLst>
          </p:cNvPr>
          <p:cNvPicPr/>
          <p:nvPr/>
        </p:nvPicPr>
        <p:blipFill>
          <a:blip r:embed="rId3"/>
          <a:stretch>
            <a:fillRect/>
          </a:stretch>
        </p:blipFill>
        <p:spPr>
          <a:xfrm>
            <a:off x="2370286" y="987920"/>
            <a:ext cx="4239895" cy="2739720"/>
          </a:xfrm>
          <a:prstGeom prst="rect">
            <a:avLst/>
          </a:prstGeom>
        </p:spPr>
      </p:pic>
      <p:sp>
        <p:nvSpPr>
          <p:cNvPr id="17" name="TextBox 16">
            <a:extLst>
              <a:ext uri="{FF2B5EF4-FFF2-40B4-BE49-F238E27FC236}">
                <a16:creationId xmlns:a16="http://schemas.microsoft.com/office/drawing/2014/main" id="{20E970A8-D218-5E4F-9414-4FF15F915896}"/>
              </a:ext>
            </a:extLst>
          </p:cNvPr>
          <p:cNvSpPr txBox="1"/>
          <p:nvPr/>
        </p:nvSpPr>
        <p:spPr>
          <a:xfrm>
            <a:off x="4400343" y="1231757"/>
            <a:ext cx="1712328" cy="338554"/>
          </a:xfrm>
          <a:prstGeom prst="rect">
            <a:avLst/>
          </a:prstGeom>
          <a:solidFill>
            <a:schemeClr val="bg1"/>
          </a:solidFill>
        </p:spPr>
        <p:txBody>
          <a:bodyPr wrap="none" rtlCol="0">
            <a:spAutoFit/>
          </a:bodyPr>
          <a:lstStyle/>
          <a:p>
            <a:r>
              <a:rPr lang="en-US" sz="1600" dirty="0">
                <a:solidFill>
                  <a:schemeClr val="accent2"/>
                </a:solidFill>
                <a:latin typeface="+mn-lt"/>
              </a:rPr>
              <a:t>Platform Velocity</a:t>
            </a:r>
          </a:p>
        </p:txBody>
      </p:sp>
      <p:sp>
        <p:nvSpPr>
          <p:cNvPr id="18" name="TextBox 17">
            <a:extLst>
              <a:ext uri="{FF2B5EF4-FFF2-40B4-BE49-F238E27FC236}">
                <a16:creationId xmlns:a16="http://schemas.microsoft.com/office/drawing/2014/main" id="{2531778C-928B-3342-ACEC-AD3FBF8AF736}"/>
              </a:ext>
            </a:extLst>
          </p:cNvPr>
          <p:cNvSpPr txBox="1"/>
          <p:nvPr/>
        </p:nvSpPr>
        <p:spPr>
          <a:xfrm>
            <a:off x="5980512" y="2160540"/>
            <a:ext cx="811119" cy="338554"/>
          </a:xfrm>
          <a:prstGeom prst="rect">
            <a:avLst/>
          </a:prstGeom>
          <a:solidFill>
            <a:schemeClr val="bg1"/>
          </a:solidFill>
        </p:spPr>
        <p:txBody>
          <a:bodyPr wrap="none" rtlCol="0">
            <a:spAutoFit/>
          </a:bodyPr>
          <a:lstStyle/>
          <a:p>
            <a:r>
              <a:rPr lang="en-US" sz="1600" dirty="0">
                <a:solidFill>
                  <a:schemeClr val="accent2"/>
                </a:solidFill>
                <a:latin typeface="+mn-lt"/>
              </a:rPr>
              <a:t>Terrain</a:t>
            </a:r>
          </a:p>
        </p:txBody>
      </p:sp>
      <p:sp>
        <p:nvSpPr>
          <p:cNvPr id="19" name="TextBox 18">
            <a:extLst>
              <a:ext uri="{FF2B5EF4-FFF2-40B4-BE49-F238E27FC236}">
                <a16:creationId xmlns:a16="http://schemas.microsoft.com/office/drawing/2014/main" id="{6D1B15B7-B982-DA4D-A3D6-6A6869083D0A}"/>
              </a:ext>
            </a:extLst>
          </p:cNvPr>
          <p:cNvSpPr txBox="1"/>
          <p:nvPr/>
        </p:nvSpPr>
        <p:spPr>
          <a:xfrm>
            <a:off x="914400" y="1991263"/>
            <a:ext cx="1963999" cy="338554"/>
          </a:xfrm>
          <a:prstGeom prst="rect">
            <a:avLst/>
          </a:prstGeom>
          <a:solidFill>
            <a:schemeClr val="bg1"/>
          </a:solidFill>
        </p:spPr>
        <p:txBody>
          <a:bodyPr wrap="none" rtlCol="0">
            <a:spAutoFit/>
          </a:bodyPr>
          <a:lstStyle/>
          <a:p>
            <a:r>
              <a:rPr lang="en-US" sz="1600" dirty="0">
                <a:solidFill>
                  <a:schemeClr val="accent2"/>
                </a:solidFill>
                <a:latin typeface="+mn-lt"/>
              </a:rPr>
              <a:t>Reference Aperture</a:t>
            </a:r>
          </a:p>
        </p:txBody>
      </p:sp>
      <p:sp>
        <p:nvSpPr>
          <p:cNvPr id="20" name="TextBox 19">
            <a:extLst>
              <a:ext uri="{FF2B5EF4-FFF2-40B4-BE49-F238E27FC236}">
                <a16:creationId xmlns:a16="http://schemas.microsoft.com/office/drawing/2014/main" id="{0780D72B-4B4E-D14D-BBE9-77C96DFFF2AC}"/>
              </a:ext>
            </a:extLst>
          </p:cNvPr>
          <p:cNvSpPr txBox="1"/>
          <p:nvPr/>
        </p:nvSpPr>
        <p:spPr>
          <a:xfrm>
            <a:off x="1600200" y="1623087"/>
            <a:ext cx="1162498" cy="338554"/>
          </a:xfrm>
          <a:prstGeom prst="rect">
            <a:avLst/>
          </a:prstGeom>
          <a:solidFill>
            <a:schemeClr val="bg1"/>
          </a:solidFill>
        </p:spPr>
        <p:txBody>
          <a:bodyPr wrap="none" rtlCol="0">
            <a:spAutoFit/>
          </a:bodyPr>
          <a:lstStyle/>
          <a:p>
            <a:r>
              <a:rPr lang="en-US" sz="1600" dirty="0">
                <a:solidFill>
                  <a:schemeClr val="accent2"/>
                </a:solidFill>
                <a:latin typeface="+mn-lt"/>
              </a:rPr>
              <a:t>Baseline B</a:t>
            </a:r>
          </a:p>
        </p:txBody>
      </p:sp>
      <p:pic>
        <p:nvPicPr>
          <p:cNvPr id="22" name="Picture 21">
            <a:extLst>
              <a:ext uri="{FF2B5EF4-FFF2-40B4-BE49-F238E27FC236}">
                <a16:creationId xmlns:a16="http://schemas.microsoft.com/office/drawing/2014/main" id="{7935C371-96FA-364D-AD02-C20614E6DC9B}"/>
              </a:ext>
            </a:extLst>
          </p:cNvPr>
          <p:cNvPicPr>
            <a:picLocks noChangeAspect="1"/>
          </p:cNvPicPr>
          <p:nvPr/>
        </p:nvPicPr>
        <p:blipFill>
          <a:blip r:embed="rId4"/>
          <a:stretch>
            <a:fillRect/>
          </a:stretch>
        </p:blipFill>
        <p:spPr>
          <a:xfrm>
            <a:off x="762000" y="3704456"/>
            <a:ext cx="8077200" cy="2866495"/>
          </a:xfrm>
          <a:prstGeom prst="rect">
            <a:avLst/>
          </a:prstGeom>
        </p:spPr>
      </p:pic>
      <p:sp>
        <p:nvSpPr>
          <p:cNvPr id="9" name="TextBox 8">
            <a:extLst>
              <a:ext uri="{FF2B5EF4-FFF2-40B4-BE49-F238E27FC236}">
                <a16:creationId xmlns:a16="http://schemas.microsoft.com/office/drawing/2014/main" id="{4C0A236C-6AC4-B444-B89D-19B926B6C741}"/>
              </a:ext>
            </a:extLst>
          </p:cNvPr>
          <p:cNvSpPr txBox="1"/>
          <p:nvPr/>
        </p:nvSpPr>
        <p:spPr>
          <a:xfrm>
            <a:off x="0" y="6417062"/>
            <a:ext cx="914400" cy="307777"/>
          </a:xfrm>
          <a:prstGeom prst="rect">
            <a:avLst/>
          </a:prstGeom>
          <a:noFill/>
        </p:spPr>
        <p:txBody>
          <a:bodyPr wrap="square" rtlCol="0">
            <a:spAutoFit/>
          </a:bodyPr>
          <a:lstStyle/>
          <a:p>
            <a:r>
              <a:rPr lang="en-US" sz="1400" dirty="0"/>
              <a:t>[rose00]</a:t>
            </a:r>
          </a:p>
        </p:txBody>
      </p:sp>
    </p:spTree>
    <p:extLst>
      <p:ext uri="{BB962C8B-B14F-4D97-AF65-F5344CB8AC3E}">
        <p14:creationId xmlns:p14="http://schemas.microsoft.com/office/powerpoint/2010/main" val="2206804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52AFE-9EE9-0242-B0E3-29E926D2FEA0}"/>
              </a:ext>
            </a:extLst>
          </p:cNvPr>
          <p:cNvSpPr>
            <a:spLocks noGrp="1"/>
          </p:cNvSpPr>
          <p:nvPr>
            <p:ph type="title"/>
          </p:nvPr>
        </p:nvSpPr>
        <p:spPr>
          <a:xfrm>
            <a:off x="1689698" y="228600"/>
            <a:ext cx="5936751" cy="609600"/>
          </a:xfrm>
        </p:spPr>
        <p:txBody>
          <a:bodyPr/>
          <a:lstStyle/>
          <a:p>
            <a:r>
              <a:rPr lang="en-US" b="0" dirty="0" err="1"/>
              <a:t>GeoSAR</a:t>
            </a:r>
            <a:r>
              <a:rPr lang="en-US" b="0" dirty="0"/>
              <a:t> DEM at X and P-band In </a:t>
            </a:r>
            <a:br>
              <a:rPr lang="en-US" b="0" dirty="0"/>
            </a:br>
            <a:r>
              <a:rPr lang="en-US" b="0" dirty="0"/>
              <a:t>Colombia, South America </a:t>
            </a:r>
          </a:p>
        </p:txBody>
      </p:sp>
      <p:pic>
        <p:nvPicPr>
          <p:cNvPr id="5" name="Picture 4">
            <a:extLst>
              <a:ext uri="{FF2B5EF4-FFF2-40B4-BE49-F238E27FC236}">
                <a16:creationId xmlns:a16="http://schemas.microsoft.com/office/drawing/2014/main" id="{4DCE6121-0263-8D41-AE35-AA42A5DC20AD}"/>
              </a:ext>
            </a:extLst>
          </p:cNvPr>
          <p:cNvPicPr/>
          <p:nvPr/>
        </p:nvPicPr>
        <p:blipFill rotWithShape="1">
          <a:blip r:embed="rId3"/>
          <a:srcRect l="-145" t="7444" r="145" b="46504"/>
          <a:stretch/>
        </p:blipFill>
        <p:spPr bwMode="auto">
          <a:xfrm>
            <a:off x="838200" y="1447800"/>
            <a:ext cx="7848442" cy="2514600"/>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F9D03CFF-DF82-064C-8F7E-83C829DB6819}"/>
              </a:ext>
            </a:extLst>
          </p:cNvPr>
          <p:cNvPicPr/>
          <p:nvPr/>
        </p:nvPicPr>
        <p:blipFill rotWithShape="1">
          <a:blip r:embed="rId3"/>
          <a:srcRect l="-145" t="56288" r="145" b="451"/>
          <a:stretch/>
        </p:blipFill>
        <p:spPr bwMode="auto">
          <a:xfrm>
            <a:off x="1143000" y="4267200"/>
            <a:ext cx="7848442" cy="2362200"/>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3AE496A0-B6B2-3A4D-B96A-03DAFE9B0076}"/>
              </a:ext>
            </a:extLst>
          </p:cNvPr>
          <p:cNvSpPr txBox="1"/>
          <p:nvPr/>
        </p:nvSpPr>
        <p:spPr>
          <a:xfrm>
            <a:off x="5181521" y="1170040"/>
            <a:ext cx="2403510" cy="338554"/>
          </a:xfrm>
          <a:prstGeom prst="rect">
            <a:avLst/>
          </a:prstGeom>
          <a:solidFill>
            <a:schemeClr val="bg1"/>
          </a:solidFill>
        </p:spPr>
        <p:txBody>
          <a:bodyPr wrap="square" rtlCol="0">
            <a:spAutoFit/>
          </a:bodyPr>
          <a:lstStyle/>
          <a:p>
            <a:pPr algn="ctr"/>
            <a:r>
              <a:rPr lang="en-US" sz="1600" dirty="0">
                <a:solidFill>
                  <a:schemeClr val="accent2"/>
                </a:solidFill>
                <a:latin typeface="+mn-lt"/>
              </a:rPr>
              <a:t>P-band Image</a:t>
            </a:r>
          </a:p>
        </p:txBody>
      </p:sp>
      <p:sp>
        <p:nvSpPr>
          <p:cNvPr id="8" name="TextBox 7">
            <a:extLst>
              <a:ext uri="{FF2B5EF4-FFF2-40B4-BE49-F238E27FC236}">
                <a16:creationId xmlns:a16="http://schemas.microsoft.com/office/drawing/2014/main" id="{E5257FD4-9401-D84A-B674-5E2118C77C0E}"/>
              </a:ext>
            </a:extLst>
          </p:cNvPr>
          <p:cNvSpPr txBox="1"/>
          <p:nvPr/>
        </p:nvSpPr>
        <p:spPr>
          <a:xfrm>
            <a:off x="1676400" y="1170040"/>
            <a:ext cx="2403510" cy="338554"/>
          </a:xfrm>
          <a:prstGeom prst="rect">
            <a:avLst/>
          </a:prstGeom>
          <a:solidFill>
            <a:schemeClr val="bg1"/>
          </a:solidFill>
        </p:spPr>
        <p:txBody>
          <a:bodyPr wrap="square" rtlCol="0">
            <a:spAutoFit/>
          </a:bodyPr>
          <a:lstStyle/>
          <a:p>
            <a:pPr algn="ctr"/>
            <a:r>
              <a:rPr lang="en-US" sz="1600" dirty="0">
                <a:solidFill>
                  <a:schemeClr val="accent2"/>
                </a:solidFill>
                <a:latin typeface="+mn-lt"/>
              </a:rPr>
              <a:t>X-band Image</a:t>
            </a:r>
          </a:p>
        </p:txBody>
      </p:sp>
      <p:sp>
        <p:nvSpPr>
          <p:cNvPr id="9" name="TextBox 8">
            <a:extLst>
              <a:ext uri="{FF2B5EF4-FFF2-40B4-BE49-F238E27FC236}">
                <a16:creationId xmlns:a16="http://schemas.microsoft.com/office/drawing/2014/main" id="{7BC2813D-2224-5943-8C85-3A0A5F409038}"/>
              </a:ext>
            </a:extLst>
          </p:cNvPr>
          <p:cNvSpPr txBox="1"/>
          <p:nvPr/>
        </p:nvSpPr>
        <p:spPr>
          <a:xfrm>
            <a:off x="3352800" y="3964145"/>
            <a:ext cx="3297334" cy="338554"/>
          </a:xfrm>
          <a:prstGeom prst="rect">
            <a:avLst/>
          </a:prstGeom>
          <a:solidFill>
            <a:schemeClr val="bg1"/>
          </a:solidFill>
        </p:spPr>
        <p:txBody>
          <a:bodyPr wrap="square" rtlCol="0">
            <a:spAutoFit/>
          </a:bodyPr>
          <a:lstStyle/>
          <a:p>
            <a:pPr algn="ctr"/>
            <a:r>
              <a:rPr lang="en-US" sz="1600" dirty="0">
                <a:solidFill>
                  <a:schemeClr val="accent2"/>
                </a:solidFill>
                <a:latin typeface="+mn-lt"/>
              </a:rPr>
              <a:t>Spatial Profile for P-band DEM</a:t>
            </a:r>
          </a:p>
        </p:txBody>
      </p:sp>
      <p:cxnSp>
        <p:nvCxnSpPr>
          <p:cNvPr id="11" name="Straight Connector 10">
            <a:extLst>
              <a:ext uri="{FF2B5EF4-FFF2-40B4-BE49-F238E27FC236}">
                <a16:creationId xmlns:a16="http://schemas.microsoft.com/office/drawing/2014/main" id="{EF3D825A-CA2D-D146-AAF1-4B4B2A07B342}"/>
              </a:ext>
            </a:extLst>
          </p:cNvPr>
          <p:cNvCxnSpPr>
            <a:cxnSpLocks/>
          </p:cNvCxnSpPr>
          <p:nvPr/>
        </p:nvCxnSpPr>
        <p:spPr bwMode="auto">
          <a:xfrm flipV="1">
            <a:off x="2971800" y="3048000"/>
            <a:ext cx="990600" cy="228600"/>
          </a:xfrm>
          <a:prstGeom prst="line">
            <a:avLst/>
          </a:prstGeom>
          <a:solidFill>
            <a:schemeClr val="accent1"/>
          </a:solidFill>
          <a:ln w="28575" cap="flat" cmpd="sng" algn="ctr">
            <a:solidFill>
              <a:srgbClr val="FFFF00"/>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AD235024-DA63-9A4F-BF31-BC938BD860A7}"/>
              </a:ext>
            </a:extLst>
          </p:cNvPr>
          <p:cNvCxnSpPr>
            <a:cxnSpLocks/>
          </p:cNvCxnSpPr>
          <p:nvPr/>
        </p:nvCxnSpPr>
        <p:spPr bwMode="auto">
          <a:xfrm flipV="1">
            <a:off x="6781800" y="3048000"/>
            <a:ext cx="990600" cy="228600"/>
          </a:xfrm>
          <a:prstGeom prst="line">
            <a:avLst/>
          </a:prstGeom>
          <a:solidFill>
            <a:schemeClr val="accent1"/>
          </a:solidFill>
          <a:ln w="28575" cap="flat" cmpd="sng" algn="ctr">
            <a:solidFill>
              <a:srgbClr val="FFFF00"/>
            </a:solidFill>
            <a:prstDash val="solid"/>
            <a:round/>
            <a:headEnd type="none" w="med" len="med"/>
            <a:tailEnd type="none" w="med" len="med"/>
          </a:ln>
          <a:effectLst/>
        </p:spPr>
      </p:cxnSp>
      <p:sp>
        <p:nvSpPr>
          <p:cNvPr id="14" name="TextBox 13">
            <a:extLst>
              <a:ext uri="{FF2B5EF4-FFF2-40B4-BE49-F238E27FC236}">
                <a16:creationId xmlns:a16="http://schemas.microsoft.com/office/drawing/2014/main" id="{CFB7A1C5-29F8-794C-959B-D59DBDBB066C}"/>
              </a:ext>
            </a:extLst>
          </p:cNvPr>
          <p:cNvSpPr txBox="1"/>
          <p:nvPr/>
        </p:nvSpPr>
        <p:spPr>
          <a:xfrm>
            <a:off x="24829" y="6319911"/>
            <a:ext cx="914400" cy="307777"/>
          </a:xfrm>
          <a:prstGeom prst="rect">
            <a:avLst/>
          </a:prstGeom>
          <a:noFill/>
        </p:spPr>
        <p:txBody>
          <a:bodyPr wrap="square" rtlCol="0">
            <a:spAutoFit/>
          </a:bodyPr>
          <a:lstStyle/>
          <a:p>
            <a:r>
              <a:rPr lang="en-US" sz="1400" dirty="0"/>
              <a:t>[reis05]</a:t>
            </a:r>
          </a:p>
        </p:txBody>
      </p:sp>
    </p:spTree>
    <p:extLst>
      <p:ext uri="{BB962C8B-B14F-4D97-AF65-F5344CB8AC3E}">
        <p14:creationId xmlns:p14="http://schemas.microsoft.com/office/powerpoint/2010/main" val="15089670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FD8BC11D-AF0B-614C-BC1D-3100502D55AD}"/>
              </a:ext>
            </a:extLst>
          </p:cNvPr>
          <p:cNvSpPr>
            <a:spLocks noGrp="1" noChangeArrowheads="1"/>
          </p:cNvSpPr>
          <p:nvPr>
            <p:ph type="title"/>
          </p:nvPr>
        </p:nvSpPr>
        <p:spPr>
          <a:xfrm>
            <a:off x="1485900" y="217488"/>
            <a:ext cx="6172200" cy="609600"/>
          </a:xfrm>
        </p:spPr>
        <p:txBody>
          <a:bodyPr/>
          <a:lstStyle/>
          <a:p>
            <a:r>
              <a:rPr lang="en-US" altLang="en-US" b="0" dirty="0">
                <a:ea typeface="ＭＳ Ｐゴシック" panose="020B0600070205080204" pitchFamily="34" charset="-128"/>
              </a:rPr>
              <a:t>Wide Area Surveillance - GMTI</a:t>
            </a:r>
          </a:p>
        </p:txBody>
      </p:sp>
      <p:sp>
        <p:nvSpPr>
          <p:cNvPr id="48130" name="Content Placeholder 2">
            <a:extLst>
              <a:ext uri="{FF2B5EF4-FFF2-40B4-BE49-F238E27FC236}">
                <a16:creationId xmlns:a16="http://schemas.microsoft.com/office/drawing/2014/main" id="{A3F24F17-02B8-994C-B932-5CA93C2CB8BF}"/>
              </a:ext>
            </a:extLst>
          </p:cNvPr>
          <p:cNvSpPr>
            <a:spLocks noGrp="1" noChangeArrowheads="1"/>
          </p:cNvSpPr>
          <p:nvPr>
            <p:ph idx="1"/>
          </p:nvPr>
        </p:nvSpPr>
        <p:spPr>
          <a:xfrm>
            <a:off x="685800" y="4800600"/>
            <a:ext cx="8001000" cy="1524000"/>
          </a:xfrm>
        </p:spPr>
        <p:txBody>
          <a:bodyPr/>
          <a:lstStyle/>
          <a:p>
            <a:pPr>
              <a:spcAft>
                <a:spcPts val="1200"/>
              </a:spcAft>
            </a:pPr>
            <a:r>
              <a:rPr lang="en-US" altLang="en-US" sz="1800" b="0">
                <a:ea typeface="ＭＳ Ｐゴシック" panose="020B0600070205080204" pitchFamily="34" charset="-128"/>
              </a:rPr>
              <a:t>Moving Platform Causes Clutter To Spread Across Beamwidth</a:t>
            </a:r>
          </a:p>
          <a:p>
            <a:pPr>
              <a:spcAft>
                <a:spcPts val="1200"/>
              </a:spcAft>
            </a:pPr>
            <a:r>
              <a:rPr lang="en-US" altLang="en-US" sz="1800" b="0">
                <a:ea typeface="ＭＳ Ｐゴシック" panose="020B0600070205080204" pitchFamily="34" charset="-128"/>
              </a:rPr>
              <a:t>Target Radial Velocity </a:t>
            </a:r>
            <a:r>
              <a:rPr lang="en-US" altLang="en-US" sz="1800" b="0" i="1">
                <a:ea typeface="ＭＳ Ｐゴシック" panose="020B0600070205080204" pitchFamily="34" charset="-128"/>
              </a:rPr>
              <a:t>v</a:t>
            </a:r>
            <a:r>
              <a:rPr lang="en-US" altLang="en-US" sz="1800" b="0" i="1" baseline="-25000">
                <a:ea typeface="ＭＳ Ｐゴシック" panose="020B0600070205080204" pitchFamily="34" charset="-128"/>
              </a:rPr>
              <a:t>T</a:t>
            </a:r>
            <a:r>
              <a:rPr lang="en-US" altLang="en-US" sz="1800" b="0">
                <a:ea typeface="ＭＳ Ｐゴシック" panose="020B0600070205080204" pitchFamily="34" charset="-128"/>
              </a:rPr>
              <a:t> Needs To Be Greater Than Clutter Spread</a:t>
            </a:r>
          </a:p>
          <a:p>
            <a:pPr>
              <a:spcAft>
                <a:spcPts val="1200"/>
              </a:spcAft>
            </a:pPr>
            <a:r>
              <a:rPr lang="en-US" altLang="en-US" sz="1800" b="0">
                <a:ea typeface="ＭＳ Ｐゴシック" panose="020B0600070205080204" pitchFamily="34" charset="-128"/>
              </a:rPr>
              <a:t>Critical Figure of Merit  –&gt;   Area Coverage Rate (ACR) </a:t>
            </a:r>
            <a:br>
              <a:rPr lang="en-US" altLang="en-US" sz="1800" b="0">
                <a:ea typeface="ＭＳ Ｐゴシック" panose="020B0600070205080204" pitchFamily="34" charset="-128"/>
              </a:rPr>
            </a:br>
            <a:r>
              <a:rPr lang="en-US" altLang="en-US" sz="1800" b="0">
                <a:ea typeface="ＭＳ Ｐゴシック" panose="020B0600070205080204" pitchFamily="34" charset="-128"/>
              </a:rPr>
              <a:t>                 = Footprint Area  / Coherent Processing Interval (CPI)</a:t>
            </a:r>
          </a:p>
        </p:txBody>
      </p:sp>
      <p:graphicFrame>
        <p:nvGraphicFramePr>
          <p:cNvPr id="48131" name="Object 2">
            <a:extLst>
              <a:ext uri="{FF2B5EF4-FFF2-40B4-BE49-F238E27FC236}">
                <a16:creationId xmlns:a16="http://schemas.microsoft.com/office/drawing/2014/main" id="{869386F8-177D-9F4E-869C-7905E6C89646}"/>
              </a:ext>
            </a:extLst>
          </p:cNvPr>
          <p:cNvGraphicFramePr>
            <a:graphicFrameLocks noChangeAspect="1"/>
          </p:cNvGraphicFramePr>
          <p:nvPr/>
        </p:nvGraphicFramePr>
        <p:xfrm>
          <a:off x="584200" y="1368425"/>
          <a:ext cx="3683000" cy="2854325"/>
        </p:xfrm>
        <a:graphic>
          <a:graphicData uri="http://schemas.openxmlformats.org/presentationml/2006/ole">
            <mc:AlternateContent xmlns:mc="http://schemas.openxmlformats.org/markup-compatibility/2006">
              <mc:Choice xmlns:v="urn:schemas-microsoft-com:vml" Requires="v">
                <p:oleObj spid="_x0000_s58378" name="Document" r:id="rId4" imgW="2032000" imgH="1574800" progId="Word.Document.12">
                  <p:link updateAutomatic="1"/>
                </p:oleObj>
              </mc:Choice>
              <mc:Fallback>
                <p:oleObj name="Document" r:id="rId4" imgW="2032000" imgH="1574800" progId="Word.Document.12">
                  <p:link updateAutomatic="1"/>
                  <p:pic>
                    <p:nvPicPr>
                      <p:cNvPr id="48131" name="Object 2">
                        <a:extLst>
                          <a:ext uri="{FF2B5EF4-FFF2-40B4-BE49-F238E27FC236}">
                            <a16:creationId xmlns:a16="http://schemas.microsoft.com/office/drawing/2014/main" id="{869386F8-177D-9F4E-869C-7905E6C896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200" y="1368425"/>
                        <a:ext cx="3683000" cy="285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48132" name="Picture 5">
            <a:extLst>
              <a:ext uri="{FF2B5EF4-FFF2-40B4-BE49-F238E27FC236}">
                <a16:creationId xmlns:a16="http://schemas.microsoft.com/office/drawing/2014/main" id="{585E9B8C-9854-EA48-B965-16D457AB3A43}"/>
              </a:ext>
            </a:extLst>
          </p:cNvPr>
          <p:cNvPicPr>
            <a:picLocks noChangeAspect="1"/>
          </p:cNvPicPr>
          <p:nvPr/>
        </p:nvPicPr>
        <p:blipFill>
          <a:blip r:embed="rId6">
            <a:extLst>
              <a:ext uri="{28A0092B-C50C-407E-A947-70E740481C1C}">
                <a14:useLocalDpi xmlns:a14="http://schemas.microsoft.com/office/drawing/2010/main" val="0"/>
              </a:ext>
            </a:extLst>
          </a:blip>
          <a:srcRect r="31580"/>
          <a:stretch>
            <a:fillRect/>
          </a:stretch>
        </p:blipFill>
        <p:spPr bwMode="auto">
          <a:xfrm>
            <a:off x="5307013" y="1817688"/>
            <a:ext cx="21463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8133" name="Straight Arrow Connector 7">
            <a:extLst>
              <a:ext uri="{FF2B5EF4-FFF2-40B4-BE49-F238E27FC236}">
                <a16:creationId xmlns:a16="http://schemas.microsoft.com/office/drawing/2014/main" id="{6F66C260-E69D-3C4A-BA3F-8DB1AD00D52C}"/>
              </a:ext>
            </a:extLst>
          </p:cNvPr>
          <p:cNvCxnSpPr>
            <a:cxnSpLocks noChangeShapeType="1"/>
          </p:cNvCxnSpPr>
          <p:nvPr/>
        </p:nvCxnSpPr>
        <p:spPr bwMode="auto">
          <a:xfrm rot="10800000">
            <a:off x="1955800" y="4187825"/>
            <a:ext cx="533400" cy="1588"/>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48134" name="TextBox 8">
            <a:extLst>
              <a:ext uri="{FF2B5EF4-FFF2-40B4-BE49-F238E27FC236}">
                <a16:creationId xmlns:a16="http://schemas.microsoft.com/office/drawing/2014/main" id="{CC8562C7-F9E3-234D-A6BD-617ED0D7BFEC}"/>
              </a:ext>
            </a:extLst>
          </p:cNvPr>
          <p:cNvSpPr txBox="1">
            <a:spLocks noChangeArrowheads="1"/>
          </p:cNvSpPr>
          <p:nvPr/>
        </p:nvSpPr>
        <p:spPr bwMode="auto">
          <a:xfrm>
            <a:off x="2032000" y="4264025"/>
            <a:ext cx="365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400" b="0">
                <a:solidFill>
                  <a:schemeClr val="tx1"/>
                </a:solidFill>
                <a:latin typeface="Arial" panose="020B0604020202020204" pitchFamily="34" charset="0"/>
              </a:rPr>
              <a:t>v</a:t>
            </a:r>
            <a:r>
              <a:rPr lang="en-US" altLang="en-US" sz="1400" b="0" baseline="-25000">
                <a:solidFill>
                  <a:schemeClr val="tx1"/>
                </a:solidFill>
                <a:latin typeface="Arial" panose="020B0604020202020204" pitchFamily="34" charset="0"/>
              </a:rPr>
              <a:t>P</a:t>
            </a:r>
          </a:p>
        </p:txBody>
      </p:sp>
      <p:sp>
        <p:nvSpPr>
          <p:cNvPr id="48135" name="TextBox 9">
            <a:extLst>
              <a:ext uri="{FF2B5EF4-FFF2-40B4-BE49-F238E27FC236}">
                <a16:creationId xmlns:a16="http://schemas.microsoft.com/office/drawing/2014/main" id="{DE7FD894-060B-1D47-8074-CF2553A6510A}"/>
              </a:ext>
            </a:extLst>
          </p:cNvPr>
          <p:cNvSpPr txBox="1">
            <a:spLocks noChangeArrowheads="1"/>
          </p:cNvSpPr>
          <p:nvPr/>
        </p:nvSpPr>
        <p:spPr bwMode="auto">
          <a:xfrm>
            <a:off x="2946400" y="1368425"/>
            <a:ext cx="358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400" b="0">
                <a:solidFill>
                  <a:schemeClr val="tx1"/>
                </a:solidFill>
                <a:latin typeface="Arial" panose="020B0604020202020204" pitchFamily="34" charset="0"/>
              </a:rPr>
              <a:t>v</a:t>
            </a:r>
            <a:r>
              <a:rPr lang="en-US" altLang="en-US" sz="1400" b="0" baseline="-25000">
                <a:solidFill>
                  <a:schemeClr val="tx1"/>
                </a:solidFill>
                <a:latin typeface="Arial" panose="020B0604020202020204" pitchFamily="34" charset="0"/>
              </a:rPr>
              <a:t>T</a:t>
            </a:r>
          </a:p>
        </p:txBody>
      </p:sp>
      <p:cxnSp>
        <p:nvCxnSpPr>
          <p:cNvPr id="48136" name="Straight Arrow Connector 10">
            <a:extLst>
              <a:ext uri="{FF2B5EF4-FFF2-40B4-BE49-F238E27FC236}">
                <a16:creationId xmlns:a16="http://schemas.microsoft.com/office/drawing/2014/main" id="{6273520E-603D-444B-B628-BF460A2ED445}"/>
              </a:ext>
            </a:extLst>
          </p:cNvPr>
          <p:cNvCxnSpPr>
            <a:cxnSpLocks noChangeShapeType="1"/>
          </p:cNvCxnSpPr>
          <p:nvPr/>
        </p:nvCxnSpPr>
        <p:spPr bwMode="auto">
          <a:xfrm rot="5400000">
            <a:off x="2870200" y="1749425"/>
            <a:ext cx="228600" cy="762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pic>
        <p:nvPicPr>
          <p:cNvPr id="48137" name="Picture 13">
            <a:extLst>
              <a:ext uri="{FF2B5EF4-FFF2-40B4-BE49-F238E27FC236}">
                <a16:creationId xmlns:a16="http://schemas.microsoft.com/office/drawing/2014/main" id="{208E523F-E332-9E41-9D30-99D48EA338C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62525" y="3581400"/>
            <a:ext cx="28352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8" name="TextBox 14">
            <a:extLst>
              <a:ext uri="{FF2B5EF4-FFF2-40B4-BE49-F238E27FC236}">
                <a16:creationId xmlns:a16="http://schemas.microsoft.com/office/drawing/2014/main" id="{FC0C38BF-C109-A14B-AE90-F49DC532629F}"/>
              </a:ext>
            </a:extLst>
          </p:cNvPr>
          <p:cNvSpPr txBox="1">
            <a:spLocks noChangeArrowheads="1"/>
          </p:cNvSpPr>
          <p:nvPr/>
        </p:nvSpPr>
        <p:spPr bwMode="auto">
          <a:xfrm>
            <a:off x="5229225" y="2819400"/>
            <a:ext cx="2301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800" b="0">
                <a:solidFill>
                  <a:schemeClr val="tx1"/>
                </a:solidFill>
                <a:latin typeface="Arial" panose="020B0604020202020204" pitchFamily="34" charset="0"/>
              </a:rPr>
              <a:t>Area Coverage Rate</a:t>
            </a:r>
          </a:p>
        </p:txBody>
      </p:sp>
      <p:sp>
        <p:nvSpPr>
          <p:cNvPr id="48139" name="TextBox 15">
            <a:extLst>
              <a:ext uri="{FF2B5EF4-FFF2-40B4-BE49-F238E27FC236}">
                <a16:creationId xmlns:a16="http://schemas.microsoft.com/office/drawing/2014/main" id="{D8EF43CB-90D6-BA46-A972-C3BB0285590E}"/>
              </a:ext>
            </a:extLst>
          </p:cNvPr>
          <p:cNvSpPr txBox="1">
            <a:spLocks noChangeArrowheads="1"/>
          </p:cNvSpPr>
          <p:nvPr/>
        </p:nvSpPr>
        <p:spPr bwMode="auto">
          <a:xfrm>
            <a:off x="5045075" y="1292225"/>
            <a:ext cx="2670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800" b="0">
                <a:solidFill>
                  <a:schemeClr val="tx1"/>
                </a:solidFill>
                <a:latin typeface="Arial" panose="020B0604020202020204" pitchFamily="34" charset="0"/>
              </a:rPr>
              <a:t>Moving Target Detection</a:t>
            </a:r>
          </a:p>
        </p:txBody>
      </p:sp>
      <p:sp>
        <p:nvSpPr>
          <p:cNvPr id="48140" name="TextBox 16">
            <a:extLst>
              <a:ext uri="{FF2B5EF4-FFF2-40B4-BE49-F238E27FC236}">
                <a16:creationId xmlns:a16="http://schemas.microsoft.com/office/drawing/2014/main" id="{548AC6BE-9516-AD45-A2BD-ED133022C5C9}"/>
              </a:ext>
            </a:extLst>
          </p:cNvPr>
          <p:cNvSpPr txBox="1">
            <a:spLocks noChangeArrowheads="1"/>
          </p:cNvSpPr>
          <p:nvPr/>
        </p:nvSpPr>
        <p:spPr bwMode="auto">
          <a:xfrm>
            <a:off x="771525" y="1066800"/>
            <a:ext cx="3648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800" b="0">
                <a:solidFill>
                  <a:schemeClr val="tx1"/>
                </a:solidFill>
                <a:latin typeface="Arial" panose="020B0604020202020204" pitchFamily="34" charset="0"/>
              </a:rPr>
              <a:t>Wide Area Surveillance Geometry</a:t>
            </a:r>
          </a:p>
        </p:txBody>
      </p:sp>
    </p:spTree>
    <p:extLst>
      <p:ext uri="{BB962C8B-B14F-4D97-AF65-F5344CB8AC3E}">
        <p14:creationId xmlns:p14="http://schemas.microsoft.com/office/powerpoint/2010/main" val="1119871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6">
            <a:extLst>
              <a:ext uri="{FF2B5EF4-FFF2-40B4-BE49-F238E27FC236}">
                <a16:creationId xmlns:a16="http://schemas.microsoft.com/office/drawing/2014/main" id="{A3448BD1-AEBC-8A41-A9CB-CC149E0369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 y="1066800"/>
            <a:ext cx="39243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Rectangle 99">
            <a:extLst>
              <a:ext uri="{FF2B5EF4-FFF2-40B4-BE49-F238E27FC236}">
                <a16:creationId xmlns:a16="http://schemas.microsoft.com/office/drawing/2014/main" id="{89C3322A-3E35-0347-9B8A-C919A12D4825}"/>
              </a:ext>
            </a:extLst>
          </p:cNvPr>
          <p:cNvSpPr>
            <a:spLocks noGrp="1" noChangeArrowheads="1"/>
          </p:cNvSpPr>
          <p:nvPr>
            <p:ph type="title"/>
          </p:nvPr>
        </p:nvSpPr>
        <p:spPr>
          <a:xfrm>
            <a:off x="1181100" y="228600"/>
            <a:ext cx="6781800" cy="609600"/>
          </a:xfrm>
          <a:noFill/>
        </p:spPr>
        <p:txBody>
          <a:bodyPr/>
          <a:lstStyle/>
          <a:p>
            <a:pPr>
              <a:lnSpc>
                <a:spcPct val="90000"/>
              </a:lnSpc>
            </a:pPr>
            <a:r>
              <a:rPr lang="en-US" altLang="en-US" b="0" dirty="0">
                <a:ea typeface="ＭＳ Ｐゴシック" panose="020B0600070205080204" pitchFamily="34" charset="-128"/>
              </a:rPr>
              <a:t>Ground Moving Target Indication Radar</a:t>
            </a:r>
          </a:p>
        </p:txBody>
      </p:sp>
      <p:graphicFrame>
        <p:nvGraphicFramePr>
          <p:cNvPr id="14339" name="Object 2">
            <a:extLst>
              <a:ext uri="{FF2B5EF4-FFF2-40B4-BE49-F238E27FC236}">
                <a16:creationId xmlns:a16="http://schemas.microsoft.com/office/drawing/2014/main" id="{FCB9794D-2E19-9B49-B246-34DCC3E7D44E}"/>
              </a:ext>
            </a:extLst>
          </p:cNvPr>
          <p:cNvGraphicFramePr>
            <a:graphicFrameLocks noChangeAspect="1"/>
          </p:cNvGraphicFramePr>
          <p:nvPr/>
        </p:nvGraphicFramePr>
        <p:xfrm>
          <a:off x="2562225" y="5867400"/>
          <a:ext cx="2305050" cy="609600"/>
        </p:xfrm>
        <a:graphic>
          <a:graphicData uri="http://schemas.openxmlformats.org/presentationml/2006/ole">
            <mc:AlternateContent xmlns:mc="http://schemas.openxmlformats.org/markup-compatibility/2006">
              <mc:Choice xmlns:v="urn:schemas-microsoft-com:vml" Requires="v">
                <p:oleObj spid="_x0000_s56335" name="Equation" r:id="rId5" imgW="9220200" imgH="2438400" progId="Equation.DSMT4">
                  <p:embed/>
                </p:oleObj>
              </mc:Choice>
              <mc:Fallback>
                <p:oleObj name="Equation" r:id="rId5" imgW="9220200" imgH="2438400" progId="Equation.DSMT4">
                  <p:embed/>
                  <p:pic>
                    <p:nvPicPr>
                      <p:cNvPr id="14339" name="Object 2">
                        <a:extLst>
                          <a:ext uri="{FF2B5EF4-FFF2-40B4-BE49-F238E27FC236}">
                            <a16:creationId xmlns:a16="http://schemas.microsoft.com/office/drawing/2014/main" id="{FCB9794D-2E19-9B49-B246-34DCC3E7D4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2225" y="5867400"/>
                        <a:ext cx="2305050"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4340" name="TextBox 97">
            <a:extLst>
              <a:ext uri="{FF2B5EF4-FFF2-40B4-BE49-F238E27FC236}">
                <a16:creationId xmlns:a16="http://schemas.microsoft.com/office/drawing/2014/main" id="{0A74EE96-3DF7-8C46-8918-A0E5635C975C}"/>
              </a:ext>
            </a:extLst>
          </p:cNvPr>
          <p:cNvSpPr txBox="1">
            <a:spLocks noChangeArrowheads="1"/>
          </p:cNvSpPr>
          <p:nvPr/>
        </p:nvSpPr>
        <p:spPr bwMode="auto">
          <a:xfrm>
            <a:off x="685800" y="1143000"/>
            <a:ext cx="415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800" b="0">
                <a:solidFill>
                  <a:srgbClr val="2D2D8A"/>
                </a:solidFill>
              </a:rPr>
              <a:t>v</a:t>
            </a:r>
            <a:r>
              <a:rPr lang="en-US" altLang="en-US" sz="1800" b="0" baseline="-25000">
                <a:solidFill>
                  <a:srgbClr val="2D2D8A"/>
                </a:solidFill>
              </a:rPr>
              <a:t>P</a:t>
            </a:r>
          </a:p>
        </p:txBody>
      </p:sp>
      <p:sp>
        <p:nvSpPr>
          <p:cNvPr id="14341" name="TextBox 138">
            <a:extLst>
              <a:ext uri="{FF2B5EF4-FFF2-40B4-BE49-F238E27FC236}">
                <a16:creationId xmlns:a16="http://schemas.microsoft.com/office/drawing/2014/main" id="{18BBE7E6-F559-B34D-9313-D1734F53D90B}"/>
              </a:ext>
            </a:extLst>
          </p:cNvPr>
          <p:cNvSpPr txBox="1">
            <a:spLocks noChangeArrowheads="1"/>
          </p:cNvSpPr>
          <p:nvPr/>
        </p:nvSpPr>
        <p:spPr bwMode="auto">
          <a:xfrm>
            <a:off x="5105400" y="6019800"/>
            <a:ext cx="2466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800" b="0">
                <a:solidFill>
                  <a:srgbClr val="2D2D8A"/>
                </a:solidFill>
              </a:rPr>
              <a:t>(With MTI Processing)</a:t>
            </a:r>
          </a:p>
        </p:txBody>
      </p:sp>
      <p:pic>
        <p:nvPicPr>
          <p:cNvPr id="14342" name="Picture 38">
            <a:extLst>
              <a:ext uri="{FF2B5EF4-FFF2-40B4-BE49-F238E27FC236}">
                <a16:creationId xmlns:a16="http://schemas.microsoft.com/office/drawing/2014/main" id="{C6DEB583-143A-B540-BB7A-EE65FAC4785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143000"/>
            <a:ext cx="4064000"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44">
            <a:extLst>
              <a:ext uri="{FF2B5EF4-FFF2-40B4-BE49-F238E27FC236}">
                <a16:creationId xmlns:a16="http://schemas.microsoft.com/office/drawing/2014/main" id="{64B29D74-271D-5042-B77B-C7BB9279677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54100" y="4914900"/>
            <a:ext cx="70358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0">
            <a:extLst>
              <a:ext uri="{FF2B5EF4-FFF2-40B4-BE49-F238E27FC236}">
                <a16:creationId xmlns:a16="http://schemas.microsoft.com/office/drawing/2014/main" id="{5B6AB8E2-356C-3341-8A68-E7636EA1C898}"/>
              </a:ext>
            </a:extLst>
          </p:cNvPr>
          <p:cNvSpPr txBox="1">
            <a:spLocks noChangeArrowheads="1"/>
          </p:cNvSpPr>
          <p:nvPr/>
        </p:nvSpPr>
        <p:spPr bwMode="auto">
          <a:xfrm>
            <a:off x="0" y="6389688"/>
            <a:ext cx="7016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200" b="0" dirty="0">
                <a:solidFill>
                  <a:schemeClr val="tx1"/>
                </a:solidFill>
                <a:latin typeface="Times" pitchFamily="2" charset="0"/>
              </a:rPr>
              <a:t>[davi11]</a:t>
            </a:r>
          </a:p>
        </p:txBody>
      </p:sp>
    </p:spTree>
    <p:extLst>
      <p:ext uri="{BB962C8B-B14F-4D97-AF65-F5344CB8AC3E}">
        <p14:creationId xmlns:p14="http://schemas.microsoft.com/office/powerpoint/2010/main" val="356795979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04C65F0A-0888-FF41-AE56-8203EA96D6D8}"/>
              </a:ext>
            </a:extLst>
          </p:cNvPr>
          <p:cNvSpPr>
            <a:spLocks noGrp="1" noChangeArrowheads="1"/>
          </p:cNvSpPr>
          <p:nvPr>
            <p:ph type="title"/>
          </p:nvPr>
        </p:nvSpPr>
        <p:spPr>
          <a:xfrm>
            <a:off x="1295400" y="195009"/>
            <a:ext cx="6781800" cy="609600"/>
          </a:xfrm>
        </p:spPr>
        <p:txBody>
          <a:bodyPr/>
          <a:lstStyle/>
          <a:p>
            <a:r>
              <a:rPr lang="en-US" altLang="en-US" b="0" dirty="0">
                <a:ea typeface="ＭＳ Ｐゴシック" panose="020B0600070205080204" pitchFamily="34" charset="-128"/>
              </a:rPr>
              <a:t>Ground Moving Target Indication</a:t>
            </a:r>
          </a:p>
        </p:txBody>
      </p:sp>
      <p:sp>
        <p:nvSpPr>
          <p:cNvPr id="16386" name="Content Placeholder 2">
            <a:extLst>
              <a:ext uri="{FF2B5EF4-FFF2-40B4-BE49-F238E27FC236}">
                <a16:creationId xmlns:a16="http://schemas.microsoft.com/office/drawing/2014/main" id="{CEE91681-EE32-7C4F-A025-0B2E2E96C40E}"/>
              </a:ext>
            </a:extLst>
          </p:cNvPr>
          <p:cNvSpPr>
            <a:spLocks noGrp="1" noChangeArrowheads="1"/>
          </p:cNvSpPr>
          <p:nvPr>
            <p:ph idx="1"/>
          </p:nvPr>
        </p:nvSpPr>
        <p:spPr>
          <a:xfrm>
            <a:off x="1143000" y="4403533"/>
            <a:ext cx="7772400" cy="2286000"/>
          </a:xfrm>
        </p:spPr>
        <p:txBody>
          <a:bodyPr/>
          <a:lstStyle/>
          <a:p>
            <a:r>
              <a:rPr lang="en-US" altLang="en-US" sz="1800" b="0" dirty="0">
                <a:ea typeface="ＭＳ Ｐゴシック" panose="020B0600070205080204" pitchFamily="34" charset="-128"/>
              </a:rPr>
              <a:t>Microwave Frequencies Enables Slow Moving Target Detection</a:t>
            </a:r>
          </a:p>
          <a:p>
            <a:pPr lvl="1"/>
            <a:r>
              <a:rPr lang="en-US" altLang="en-US" sz="1600" b="0" dirty="0">
                <a:ea typeface="ＭＳ Ｐゴシック" panose="020B0600070205080204" pitchFamily="34" charset="-128"/>
              </a:rPr>
              <a:t>Minimizes Beamwidth With Moderate Antenna Lengths</a:t>
            </a:r>
          </a:p>
          <a:p>
            <a:r>
              <a:rPr lang="en-US" altLang="en-US" sz="1800" b="0" dirty="0">
                <a:ea typeface="ＭＳ Ｐゴシック" panose="020B0600070205080204" pitchFamily="34" charset="-128"/>
              </a:rPr>
              <a:t>UHF Long Wavelength Creates Difficulties For Effective Ground Moving Target Indication (GMTI) Radar</a:t>
            </a:r>
          </a:p>
          <a:p>
            <a:pPr lvl="1"/>
            <a:r>
              <a:rPr lang="en-US" altLang="en-US" sz="1600" b="0" dirty="0">
                <a:ea typeface="ＭＳ Ｐゴシック" panose="020B0600070205080204" pitchFamily="34" charset="-128"/>
              </a:rPr>
              <a:t>Excessively Large Antenna Needed For Low MDV</a:t>
            </a:r>
          </a:p>
          <a:p>
            <a:r>
              <a:rPr lang="en-US" altLang="en-US" sz="1800" b="0" dirty="0">
                <a:ea typeface="ＭＳ Ｐゴシック" panose="020B0600070205080204" pitchFamily="34" charset="-128"/>
              </a:rPr>
              <a:t>Advanced Signal Processing Techniques</a:t>
            </a:r>
          </a:p>
          <a:p>
            <a:pPr lvl="1"/>
            <a:r>
              <a:rPr lang="en-US" altLang="en-US" sz="1600" b="0" dirty="0">
                <a:ea typeface="ＭＳ Ｐゴシック" panose="020B0600070205080204" pitchFamily="34" charset="-128"/>
              </a:rPr>
              <a:t>Space Time Adaptive Processing or Along Track Interferometry</a:t>
            </a:r>
          </a:p>
        </p:txBody>
      </p:sp>
      <p:sp>
        <p:nvSpPr>
          <p:cNvPr id="16387" name="TextBox 6">
            <a:extLst>
              <a:ext uri="{FF2B5EF4-FFF2-40B4-BE49-F238E27FC236}">
                <a16:creationId xmlns:a16="http://schemas.microsoft.com/office/drawing/2014/main" id="{0F672C54-3541-FB40-90D1-D373ABAD3544}"/>
              </a:ext>
            </a:extLst>
          </p:cNvPr>
          <p:cNvSpPr txBox="1">
            <a:spLocks noChangeArrowheads="1"/>
          </p:cNvSpPr>
          <p:nvPr/>
        </p:nvSpPr>
        <p:spPr bwMode="auto">
          <a:xfrm>
            <a:off x="1743075" y="1154113"/>
            <a:ext cx="1762125"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800">
                <a:solidFill>
                  <a:srgbClr val="2D2D8A"/>
                </a:solidFill>
              </a:rPr>
              <a:t>X – Band MDV</a:t>
            </a:r>
          </a:p>
        </p:txBody>
      </p:sp>
      <p:sp>
        <p:nvSpPr>
          <p:cNvPr id="16388" name="TextBox 7">
            <a:extLst>
              <a:ext uri="{FF2B5EF4-FFF2-40B4-BE49-F238E27FC236}">
                <a16:creationId xmlns:a16="http://schemas.microsoft.com/office/drawing/2014/main" id="{81D5E5B4-B11D-5240-96AE-405BCA245C2C}"/>
              </a:ext>
            </a:extLst>
          </p:cNvPr>
          <p:cNvSpPr txBox="1">
            <a:spLocks noChangeArrowheads="1"/>
          </p:cNvSpPr>
          <p:nvPr/>
        </p:nvSpPr>
        <p:spPr bwMode="auto">
          <a:xfrm>
            <a:off x="5943600" y="1154113"/>
            <a:ext cx="152400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lgn="ctr">
              <a:spcBef>
                <a:spcPct val="0"/>
              </a:spcBef>
              <a:buFontTx/>
              <a:buNone/>
            </a:pPr>
            <a:r>
              <a:rPr lang="en-US" altLang="en-US" sz="1800">
                <a:solidFill>
                  <a:srgbClr val="2D2D8A"/>
                </a:solidFill>
              </a:rPr>
              <a:t>UHF MDV</a:t>
            </a:r>
          </a:p>
        </p:txBody>
      </p:sp>
      <p:pic>
        <p:nvPicPr>
          <p:cNvPr id="16389" name="Picture 11">
            <a:extLst>
              <a:ext uri="{FF2B5EF4-FFF2-40B4-BE49-F238E27FC236}">
                <a16:creationId xmlns:a16="http://schemas.microsoft.com/office/drawing/2014/main" id="{FC693169-8B32-B040-9549-E8FCA0F87F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81513" y="1447800"/>
            <a:ext cx="42481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13">
            <a:extLst>
              <a:ext uri="{FF2B5EF4-FFF2-40B4-BE49-F238E27FC236}">
                <a16:creationId xmlns:a16="http://schemas.microsoft.com/office/drawing/2014/main" id="{9D699543-A215-4D4E-BD7B-C5912DDBB5B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447800"/>
            <a:ext cx="41973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0">
            <a:extLst>
              <a:ext uri="{FF2B5EF4-FFF2-40B4-BE49-F238E27FC236}">
                <a16:creationId xmlns:a16="http://schemas.microsoft.com/office/drawing/2014/main" id="{593EDB84-9AFB-114B-9A61-2E66A2F95FF3}"/>
              </a:ext>
            </a:extLst>
          </p:cNvPr>
          <p:cNvSpPr txBox="1">
            <a:spLocks noChangeArrowheads="1"/>
          </p:cNvSpPr>
          <p:nvPr/>
        </p:nvSpPr>
        <p:spPr bwMode="auto">
          <a:xfrm>
            <a:off x="0" y="6412534"/>
            <a:ext cx="7016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200" b="0" dirty="0">
                <a:solidFill>
                  <a:schemeClr val="tx1"/>
                </a:solidFill>
                <a:latin typeface="Times" pitchFamily="2" charset="0"/>
              </a:rPr>
              <a:t>[davi11]</a:t>
            </a:r>
          </a:p>
        </p:txBody>
      </p:sp>
    </p:spTree>
    <p:extLst>
      <p:ext uri="{BB962C8B-B14F-4D97-AF65-F5344CB8AC3E}">
        <p14:creationId xmlns:p14="http://schemas.microsoft.com/office/powerpoint/2010/main" val="25995571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8629627C-4D63-4840-9A98-37081C03F241}"/>
              </a:ext>
            </a:extLst>
          </p:cNvPr>
          <p:cNvSpPr>
            <a:spLocks noGrp="1" noChangeArrowheads="1"/>
          </p:cNvSpPr>
          <p:nvPr>
            <p:ph type="title"/>
          </p:nvPr>
        </p:nvSpPr>
        <p:spPr>
          <a:xfrm>
            <a:off x="1258727" y="251788"/>
            <a:ext cx="6781800" cy="609600"/>
          </a:xfrm>
        </p:spPr>
        <p:txBody>
          <a:bodyPr/>
          <a:lstStyle/>
          <a:p>
            <a:r>
              <a:rPr lang="en-US" altLang="en-US" b="0" dirty="0">
                <a:ea typeface="ＭＳ Ｐゴシック" panose="020B0600070205080204" pitchFamily="34" charset="-128"/>
              </a:rPr>
              <a:t>Space Time Adaptive Processing (STAP)</a:t>
            </a:r>
          </a:p>
        </p:txBody>
      </p:sp>
      <p:sp>
        <p:nvSpPr>
          <p:cNvPr id="18434" name="Content Placeholder 2">
            <a:extLst>
              <a:ext uri="{FF2B5EF4-FFF2-40B4-BE49-F238E27FC236}">
                <a16:creationId xmlns:a16="http://schemas.microsoft.com/office/drawing/2014/main" id="{C966EB11-EB28-3847-947C-D3B226B491E8}"/>
              </a:ext>
            </a:extLst>
          </p:cNvPr>
          <p:cNvSpPr>
            <a:spLocks noGrp="1" noChangeArrowheads="1"/>
          </p:cNvSpPr>
          <p:nvPr>
            <p:ph idx="1"/>
          </p:nvPr>
        </p:nvSpPr>
        <p:spPr>
          <a:xfrm>
            <a:off x="1143000" y="3947649"/>
            <a:ext cx="7772400" cy="2819400"/>
          </a:xfrm>
        </p:spPr>
        <p:txBody>
          <a:bodyPr/>
          <a:lstStyle/>
          <a:p>
            <a:r>
              <a:rPr lang="en-US" altLang="en-US" sz="1800" b="0" dirty="0">
                <a:ea typeface="ＭＳ Ｐゴシック" panose="020B0600070205080204" pitchFamily="34" charset="-128"/>
              </a:rPr>
              <a:t>GMTI Systems Are Integrated On Airborne Platforms, </a:t>
            </a:r>
          </a:p>
          <a:p>
            <a:pPr lvl="1"/>
            <a:r>
              <a:rPr lang="en-US" altLang="en-US" sz="1600" b="0" dirty="0">
                <a:ea typeface="ＭＳ Ｐゴシック" panose="020B0600070205080204" pitchFamily="34" charset="-128"/>
              </a:rPr>
              <a:t>Clutter Return Determined By The Antenna Directivity</a:t>
            </a:r>
          </a:p>
          <a:p>
            <a:pPr lvl="1"/>
            <a:r>
              <a:rPr lang="en-US" altLang="en-US" sz="1600" b="0" dirty="0">
                <a:ea typeface="ＭＳ Ｐゴシック" panose="020B0600070205080204" pitchFamily="34" charset="-128"/>
              </a:rPr>
              <a:t>Range And Doppler Characterized By The Waveform. </a:t>
            </a:r>
          </a:p>
          <a:p>
            <a:r>
              <a:rPr lang="en-US" altLang="en-US" sz="1800" b="0" dirty="0">
                <a:ea typeface="ＭＳ Ｐゴシック" panose="020B0600070205080204" pitchFamily="34" charset="-128"/>
              </a:rPr>
              <a:t>STAP Combines The Signals Received From:</a:t>
            </a:r>
          </a:p>
          <a:p>
            <a:pPr lvl="1"/>
            <a:r>
              <a:rPr lang="en-US" altLang="en-US" sz="1600" b="0" dirty="0">
                <a:ea typeface="ＭＳ Ｐゴシック" panose="020B0600070205080204" pitchFamily="34" charset="-128"/>
              </a:rPr>
              <a:t>Multiple Elements Of An Antenna Array (The Spatial Dimension) </a:t>
            </a:r>
          </a:p>
          <a:p>
            <a:pPr lvl="1"/>
            <a:r>
              <a:rPr lang="en-US" altLang="en-US" sz="1600" b="0" dirty="0">
                <a:ea typeface="ＭＳ Ｐゴシック" panose="020B0600070205080204" pitchFamily="34" charset="-128"/>
              </a:rPr>
              <a:t>Multiple Pulse Repetition Periods (The Temporal Dimension)</a:t>
            </a:r>
          </a:p>
          <a:p>
            <a:r>
              <a:rPr lang="en-US" altLang="en-US" sz="1800" b="0" dirty="0">
                <a:ea typeface="ＭＳ Ｐゴシック" panose="020B0600070205080204" pitchFamily="34" charset="-128"/>
              </a:rPr>
              <a:t>Both The </a:t>
            </a:r>
            <a:r>
              <a:rPr lang="en-US" altLang="en-US" sz="1800" b="0" dirty="0" err="1">
                <a:ea typeface="ＭＳ Ｐゴシック" panose="020B0600070205080204" pitchFamily="34" charset="-128"/>
              </a:rPr>
              <a:t>Mainbeam</a:t>
            </a:r>
            <a:r>
              <a:rPr lang="en-US" altLang="en-US" sz="1800" b="0" dirty="0">
                <a:ea typeface="ＭＳ Ｐゴシック" panose="020B0600070205080204" pitchFamily="34" charset="-128"/>
              </a:rPr>
              <a:t> And The Sidelobes Of The Antenna Affect</a:t>
            </a:r>
            <a:br>
              <a:rPr lang="en-US" altLang="en-US" sz="1800" b="0" dirty="0">
                <a:ea typeface="ＭＳ Ｐゴシック" panose="020B0600070205080204" pitchFamily="34" charset="-128"/>
              </a:rPr>
            </a:br>
            <a:r>
              <a:rPr lang="en-US" altLang="en-US" sz="1800" b="0" dirty="0">
                <a:ea typeface="ＭＳ Ｐゴシック" panose="020B0600070205080204" pitchFamily="34" charset="-128"/>
              </a:rPr>
              <a:t> The Minimum Detectable Velocity (MDV)</a:t>
            </a:r>
          </a:p>
        </p:txBody>
      </p:sp>
      <p:grpSp>
        <p:nvGrpSpPr>
          <p:cNvPr id="2" name="Group 1">
            <a:extLst>
              <a:ext uri="{FF2B5EF4-FFF2-40B4-BE49-F238E27FC236}">
                <a16:creationId xmlns:a16="http://schemas.microsoft.com/office/drawing/2014/main" id="{140985B4-0506-FF4B-8037-078712036152}"/>
              </a:ext>
            </a:extLst>
          </p:cNvPr>
          <p:cNvGrpSpPr/>
          <p:nvPr/>
        </p:nvGrpSpPr>
        <p:grpSpPr>
          <a:xfrm>
            <a:off x="1447800" y="990600"/>
            <a:ext cx="6616700" cy="3048000"/>
            <a:chOff x="1676400" y="914400"/>
            <a:chExt cx="6616700" cy="3048000"/>
          </a:xfrm>
        </p:grpSpPr>
        <p:pic>
          <p:nvPicPr>
            <p:cNvPr id="18435" name="Picture 3" descr="fig8-5A.jpg">
              <a:extLst>
                <a:ext uri="{FF2B5EF4-FFF2-40B4-BE49-F238E27FC236}">
                  <a16:creationId xmlns:a16="http://schemas.microsoft.com/office/drawing/2014/main" id="{D371EF4C-B55D-7443-B8B5-2FC7F482CB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30" t="6879" r="5060"/>
            <a:stretch>
              <a:fillRect/>
            </a:stretch>
          </p:blipFill>
          <p:spPr bwMode="auto">
            <a:xfrm>
              <a:off x="2667000" y="914400"/>
              <a:ext cx="4038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Freeform 4">
              <a:extLst>
                <a:ext uri="{FF2B5EF4-FFF2-40B4-BE49-F238E27FC236}">
                  <a16:creationId xmlns:a16="http://schemas.microsoft.com/office/drawing/2014/main" id="{E015E063-20EC-FE43-9250-214CD4A97AAF}"/>
                </a:ext>
              </a:extLst>
            </p:cNvPr>
            <p:cNvSpPr>
              <a:spLocks noChangeArrowheads="1"/>
            </p:cNvSpPr>
            <p:nvPr/>
          </p:nvSpPr>
          <p:spPr bwMode="auto">
            <a:xfrm>
              <a:off x="4826000" y="2032000"/>
              <a:ext cx="1333500" cy="1511300"/>
            </a:xfrm>
            <a:custGeom>
              <a:avLst/>
              <a:gdLst>
                <a:gd name="T0" fmla="*/ 0 w 1333500"/>
                <a:gd name="T1" fmla="*/ 1511300 h 1511300"/>
                <a:gd name="T2" fmla="*/ 38100 w 1333500"/>
                <a:gd name="T3" fmla="*/ 825500 h 1511300"/>
                <a:gd name="T4" fmla="*/ 1333500 w 1333500"/>
                <a:gd name="T5" fmla="*/ 0 h 1511300"/>
                <a:gd name="T6" fmla="*/ 1308100 w 1333500"/>
                <a:gd name="T7" fmla="*/ 698500 h 1511300"/>
                <a:gd name="T8" fmla="*/ 0 w 1333500"/>
                <a:gd name="T9" fmla="*/ 1511300 h 1511300"/>
                <a:gd name="T10" fmla="*/ 0 60000 65536"/>
                <a:gd name="T11" fmla="*/ 0 60000 65536"/>
                <a:gd name="T12" fmla="*/ 0 60000 65536"/>
                <a:gd name="T13" fmla="*/ 0 60000 65536"/>
                <a:gd name="T14" fmla="*/ 0 60000 65536"/>
                <a:gd name="T15" fmla="*/ 0 w 1333500"/>
                <a:gd name="T16" fmla="*/ 0 h 1511300"/>
                <a:gd name="T17" fmla="*/ 1333500 w 1333500"/>
                <a:gd name="T18" fmla="*/ 1511300 h 1511300"/>
              </a:gdLst>
              <a:ahLst/>
              <a:cxnLst>
                <a:cxn ang="T10">
                  <a:pos x="T0" y="T1"/>
                </a:cxn>
                <a:cxn ang="T11">
                  <a:pos x="T2" y="T3"/>
                </a:cxn>
                <a:cxn ang="T12">
                  <a:pos x="T4" y="T5"/>
                </a:cxn>
                <a:cxn ang="T13">
                  <a:pos x="T6" y="T7"/>
                </a:cxn>
                <a:cxn ang="T14">
                  <a:pos x="T8" y="T9"/>
                </a:cxn>
              </a:cxnLst>
              <a:rect l="T15" t="T16" r="T17" b="T18"/>
              <a:pathLst>
                <a:path w="1333500" h="1511300">
                  <a:moveTo>
                    <a:pt x="0" y="1511300"/>
                  </a:moveTo>
                  <a:lnTo>
                    <a:pt x="38100" y="825500"/>
                  </a:lnTo>
                  <a:lnTo>
                    <a:pt x="1333500" y="0"/>
                  </a:lnTo>
                  <a:lnTo>
                    <a:pt x="1308100" y="698500"/>
                  </a:lnTo>
                  <a:lnTo>
                    <a:pt x="0" y="1511300"/>
                  </a:lnTo>
                  <a:close/>
                </a:path>
              </a:pathLst>
            </a:custGeom>
            <a:solidFill>
              <a:srgbClr val="FF0000">
                <a:alpha val="36862"/>
              </a:srgbClr>
            </a:solidFill>
            <a:ln w="9525">
              <a:solidFill>
                <a:srgbClr val="FF0000"/>
              </a:solidFill>
              <a:round/>
              <a:headEnd/>
              <a:tailEnd/>
            </a:ln>
          </p:spPr>
          <p:txBody>
            <a:bodyPr/>
            <a:lstStyle/>
            <a:p>
              <a:endParaRPr lang="en-US"/>
            </a:p>
          </p:txBody>
        </p:sp>
        <p:sp>
          <p:nvSpPr>
            <p:cNvPr id="18437" name="TextBox 5">
              <a:extLst>
                <a:ext uri="{FF2B5EF4-FFF2-40B4-BE49-F238E27FC236}">
                  <a16:creationId xmlns:a16="http://schemas.microsoft.com/office/drawing/2014/main" id="{A4DE7A44-B8E0-844D-B4DE-E09A59DAF423}"/>
                </a:ext>
              </a:extLst>
            </p:cNvPr>
            <p:cNvSpPr txBox="1">
              <a:spLocks noChangeArrowheads="1"/>
            </p:cNvSpPr>
            <p:nvPr/>
          </p:nvSpPr>
          <p:spPr bwMode="auto">
            <a:xfrm>
              <a:off x="5943600" y="1676400"/>
              <a:ext cx="973138"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400" dirty="0">
                  <a:solidFill>
                    <a:srgbClr val="FF0000"/>
                  </a:solidFill>
                  <a:latin typeface="Arial" panose="020B0604020202020204" pitchFamily="34" charset="0"/>
                </a:rPr>
                <a:t>Jamming</a:t>
              </a:r>
            </a:p>
          </p:txBody>
        </p:sp>
        <p:sp>
          <p:nvSpPr>
            <p:cNvPr id="18438" name="TextBox 6">
              <a:extLst>
                <a:ext uri="{FF2B5EF4-FFF2-40B4-BE49-F238E27FC236}">
                  <a16:creationId xmlns:a16="http://schemas.microsoft.com/office/drawing/2014/main" id="{DDBA6C08-4B07-5440-8863-CE3914F9EE3B}"/>
                </a:ext>
              </a:extLst>
            </p:cNvPr>
            <p:cNvSpPr txBox="1">
              <a:spLocks noChangeArrowheads="1"/>
            </p:cNvSpPr>
            <p:nvPr/>
          </p:nvSpPr>
          <p:spPr bwMode="auto">
            <a:xfrm>
              <a:off x="1752600" y="2667000"/>
              <a:ext cx="7747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400">
                  <a:solidFill>
                    <a:schemeClr val="tx1"/>
                  </a:solidFill>
                  <a:latin typeface="Arial" panose="020B0604020202020204" pitchFamily="34" charset="0"/>
                </a:rPr>
                <a:t>Clutter</a:t>
              </a:r>
            </a:p>
          </p:txBody>
        </p:sp>
        <p:cxnSp>
          <p:nvCxnSpPr>
            <p:cNvPr id="18439" name="Straight Arrow Connector 8">
              <a:extLst>
                <a:ext uri="{FF2B5EF4-FFF2-40B4-BE49-F238E27FC236}">
                  <a16:creationId xmlns:a16="http://schemas.microsoft.com/office/drawing/2014/main" id="{C084D56F-077D-0E47-AAA7-89752D6F576E}"/>
                </a:ext>
              </a:extLst>
            </p:cNvPr>
            <p:cNvCxnSpPr>
              <a:cxnSpLocks noChangeShapeType="1"/>
              <a:stCxn id="18438" idx="3"/>
            </p:cNvCxnSpPr>
            <p:nvPr/>
          </p:nvCxnSpPr>
          <p:spPr bwMode="auto">
            <a:xfrm flipV="1">
              <a:off x="2527300" y="2667000"/>
              <a:ext cx="1587500" cy="153988"/>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8440" name="TextBox 9">
              <a:extLst>
                <a:ext uri="{FF2B5EF4-FFF2-40B4-BE49-F238E27FC236}">
                  <a16:creationId xmlns:a16="http://schemas.microsoft.com/office/drawing/2014/main" id="{E299E89C-3D43-194D-868E-CE544D4491E4}"/>
                </a:ext>
              </a:extLst>
            </p:cNvPr>
            <p:cNvSpPr txBox="1">
              <a:spLocks noChangeArrowheads="1"/>
            </p:cNvSpPr>
            <p:nvPr/>
          </p:nvSpPr>
          <p:spPr bwMode="auto">
            <a:xfrm>
              <a:off x="1676400" y="1219200"/>
              <a:ext cx="8636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lgn="ctr">
                <a:spcBef>
                  <a:spcPct val="0"/>
                </a:spcBef>
                <a:buFontTx/>
                <a:buNone/>
              </a:pPr>
              <a:r>
                <a:rPr lang="en-US" altLang="en-US" sz="1400">
                  <a:solidFill>
                    <a:schemeClr val="tx1"/>
                  </a:solidFill>
                  <a:latin typeface="Arial" panose="020B0604020202020204" pitchFamily="34" charset="0"/>
                </a:rPr>
                <a:t>Doppler </a:t>
              </a:r>
            </a:p>
            <a:p>
              <a:pPr algn="ctr">
                <a:spcBef>
                  <a:spcPct val="0"/>
                </a:spcBef>
                <a:buFontTx/>
                <a:buNone/>
              </a:pPr>
              <a:r>
                <a:rPr lang="en-US" altLang="en-US" sz="1400">
                  <a:solidFill>
                    <a:schemeClr val="tx1"/>
                  </a:solidFill>
                  <a:latin typeface="Arial" panose="020B0604020202020204" pitchFamily="34" charset="0"/>
                </a:rPr>
                <a:t>Filter</a:t>
              </a:r>
            </a:p>
          </p:txBody>
        </p:sp>
        <p:cxnSp>
          <p:nvCxnSpPr>
            <p:cNvPr id="18441" name="Straight Arrow Connector 10">
              <a:extLst>
                <a:ext uri="{FF2B5EF4-FFF2-40B4-BE49-F238E27FC236}">
                  <a16:creationId xmlns:a16="http://schemas.microsoft.com/office/drawing/2014/main" id="{D48C86C6-472E-A744-86E9-0BB7EE80A8F2}"/>
                </a:ext>
              </a:extLst>
            </p:cNvPr>
            <p:cNvCxnSpPr>
              <a:cxnSpLocks noChangeShapeType="1"/>
              <a:stCxn id="18440" idx="3"/>
            </p:cNvCxnSpPr>
            <p:nvPr/>
          </p:nvCxnSpPr>
          <p:spPr bwMode="auto">
            <a:xfrm>
              <a:off x="2540000" y="1481138"/>
              <a:ext cx="1193800" cy="195262"/>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8442" name="TextBox 13">
              <a:extLst>
                <a:ext uri="{FF2B5EF4-FFF2-40B4-BE49-F238E27FC236}">
                  <a16:creationId xmlns:a16="http://schemas.microsoft.com/office/drawing/2014/main" id="{01FAA202-240B-9D46-A1E9-61C2E457C868}"/>
                </a:ext>
              </a:extLst>
            </p:cNvPr>
            <p:cNvSpPr txBox="1">
              <a:spLocks noChangeArrowheads="1"/>
            </p:cNvSpPr>
            <p:nvPr/>
          </p:nvSpPr>
          <p:spPr bwMode="auto">
            <a:xfrm>
              <a:off x="7240588" y="1066800"/>
              <a:ext cx="1052512"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lgn="ctr">
                <a:spcBef>
                  <a:spcPct val="0"/>
                </a:spcBef>
                <a:buFontTx/>
                <a:buNone/>
              </a:pPr>
              <a:r>
                <a:rPr lang="en-US" altLang="en-US" sz="1400">
                  <a:solidFill>
                    <a:schemeClr val="tx1"/>
                  </a:solidFill>
                  <a:latin typeface="Arial" panose="020B0604020202020204" pitchFamily="34" charset="0"/>
                </a:rPr>
                <a:t>Antenna</a:t>
              </a:r>
            </a:p>
            <a:p>
              <a:pPr algn="ctr">
                <a:spcBef>
                  <a:spcPct val="0"/>
                </a:spcBef>
                <a:buFontTx/>
                <a:buNone/>
              </a:pPr>
              <a:r>
                <a:rPr lang="en-US" altLang="en-US" sz="1400">
                  <a:solidFill>
                    <a:schemeClr val="tx1"/>
                  </a:solidFill>
                  <a:latin typeface="Arial" panose="020B0604020202020204" pitchFamily="34" charset="0"/>
                </a:rPr>
                <a:t>Directivity</a:t>
              </a:r>
            </a:p>
          </p:txBody>
        </p:sp>
        <p:cxnSp>
          <p:nvCxnSpPr>
            <p:cNvPr id="18443" name="Straight Arrow Connector 14">
              <a:extLst>
                <a:ext uri="{FF2B5EF4-FFF2-40B4-BE49-F238E27FC236}">
                  <a16:creationId xmlns:a16="http://schemas.microsoft.com/office/drawing/2014/main" id="{4B7121B2-803E-4B4F-A708-15C80864F0C0}"/>
                </a:ext>
              </a:extLst>
            </p:cNvPr>
            <p:cNvCxnSpPr>
              <a:cxnSpLocks noChangeShapeType="1"/>
              <a:stCxn id="18442" idx="1"/>
            </p:cNvCxnSpPr>
            <p:nvPr/>
          </p:nvCxnSpPr>
          <p:spPr bwMode="auto">
            <a:xfrm rot="10800000" flipV="1">
              <a:off x="5613400" y="1328738"/>
              <a:ext cx="1627188" cy="314325"/>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8444" name="TextBox 16">
              <a:extLst>
                <a:ext uri="{FF2B5EF4-FFF2-40B4-BE49-F238E27FC236}">
                  <a16:creationId xmlns:a16="http://schemas.microsoft.com/office/drawing/2014/main" id="{C447BBA6-9B6B-864C-AF5E-695F702C0D59}"/>
                </a:ext>
              </a:extLst>
            </p:cNvPr>
            <p:cNvSpPr txBox="1">
              <a:spLocks noChangeArrowheads="1"/>
            </p:cNvSpPr>
            <p:nvPr/>
          </p:nvSpPr>
          <p:spPr bwMode="auto">
            <a:xfrm>
              <a:off x="2590800" y="3276600"/>
              <a:ext cx="7239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400">
                  <a:solidFill>
                    <a:schemeClr val="tx1"/>
                  </a:solidFill>
                  <a:latin typeface="Arial" panose="020B0604020202020204" pitchFamily="34" charset="0"/>
                </a:rPr>
                <a:t>Target</a:t>
              </a:r>
            </a:p>
          </p:txBody>
        </p:sp>
        <p:cxnSp>
          <p:nvCxnSpPr>
            <p:cNvPr id="18445" name="Straight Arrow Connector 17">
              <a:extLst>
                <a:ext uri="{FF2B5EF4-FFF2-40B4-BE49-F238E27FC236}">
                  <a16:creationId xmlns:a16="http://schemas.microsoft.com/office/drawing/2014/main" id="{61861663-0064-104C-9C78-11CA3CD14DE6}"/>
                </a:ext>
              </a:extLst>
            </p:cNvPr>
            <p:cNvCxnSpPr>
              <a:cxnSpLocks noChangeShapeType="1"/>
              <a:stCxn id="18444" idx="3"/>
            </p:cNvCxnSpPr>
            <p:nvPr/>
          </p:nvCxnSpPr>
          <p:spPr bwMode="auto">
            <a:xfrm flipV="1">
              <a:off x="3314700" y="2971800"/>
              <a:ext cx="1028700" cy="458788"/>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grpSp>
      <p:sp>
        <p:nvSpPr>
          <p:cNvPr id="18446" name="TextBox 10">
            <a:extLst>
              <a:ext uri="{FF2B5EF4-FFF2-40B4-BE49-F238E27FC236}">
                <a16:creationId xmlns:a16="http://schemas.microsoft.com/office/drawing/2014/main" id="{B8AA75F2-BF90-FB4C-9087-46CA2083FD7E}"/>
              </a:ext>
            </a:extLst>
          </p:cNvPr>
          <p:cNvSpPr txBox="1">
            <a:spLocks noChangeArrowheads="1"/>
          </p:cNvSpPr>
          <p:nvPr/>
        </p:nvSpPr>
        <p:spPr bwMode="auto">
          <a:xfrm>
            <a:off x="0" y="6400800"/>
            <a:ext cx="749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200" b="0" dirty="0">
                <a:solidFill>
                  <a:schemeClr val="tx1"/>
                </a:solidFill>
                <a:latin typeface="Times" pitchFamily="2" charset="0"/>
              </a:rPr>
              <a:t>[ward94]</a:t>
            </a:r>
          </a:p>
        </p:txBody>
      </p:sp>
    </p:spTree>
    <p:extLst>
      <p:ext uri="{BB962C8B-B14F-4D97-AF65-F5344CB8AC3E}">
        <p14:creationId xmlns:p14="http://schemas.microsoft.com/office/powerpoint/2010/main" val="18920843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E6DEC805-EC57-F34C-85DC-375FD49C7347}"/>
              </a:ext>
            </a:extLst>
          </p:cNvPr>
          <p:cNvSpPr>
            <a:spLocks noGrp="1" noChangeArrowheads="1"/>
          </p:cNvSpPr>
          <p:nvPr>
            <p:ph type="title"/>
          </p:nvPr>
        </p:nvSpPr>
        <p:spPr>
          <a:xfrm>
            <a:off x="1316198" y="248901"/>
            <a:ext cx="6781800" cy="609600"/>
          </a:xfrm>
        </p:spPr>
        <p:txBody>
          <a:bodyPr/>
          <a:lstStyle/>
          <a:p>
            <a:r>
              <a:rPr lang="en-US" altLang="en-US" b="0" dirty="0">
                <a:ea typeface="ＭＳ Ｐゴシック" panose="020B0600070205080204" pitchFamily="34" charset="-128"/>
              </a:rPr>
              <a:t>GMTI Clutter Spread with Platform Velocity</a:t>
            </a:r>
          </a:p>
        </p:txBody>
      </p:sp>
      <p:sp>
        <p:nvSpPr>
          <p:cNvPr id="21506" name="Content Placeholder 2">
            <a:extLst>
              <a:ext uri="{FF2B5EF4-FFF2-40B4-BE49-F238E27FC236}">
                <a16:creationId xmlns:a16="http://schemas.microsoft.com/office/drawing/2014/main" id="{3CF93235-B1FB-AE49-84F3-4FC8E0E239AD}"/>
              </a:ext>
            </a:extLst>
          </p:cNvPr>
          <p:cNvSpPr>
            <a:spLocks noGrp="1" noChangeArrowheads="1"/>
          </p:cNvSpPr>
          <p:nvPr>
            <p:ph idx="1"/>
          </p:nvPr>
        </p:nvSpPr>
        <p:spPr>
          <a:xfrm>
            <a:off x="1841500" y="5880893"/>
            <a:ext cx="6292850" cy="685800"/>
          </a:xfrm>
          <a:solidFill>
            <a:srgbClr val="FFFF00"/>
          </a:solidFill>
          <a:ln>
            <a:solidFill>
              <a:schemeClr val="accent2">
                <a:lumMod val="50000"/>
              </a:schemeClr>
            </a:solidFill>
          </a:ln>
        </p:spPr>
        <p:txBody>
          <a:bodyPr/>
          <a:lstStyle/>
          <a:p>
            <a:pPr marL="219075" indent="219075" algn="ctr">
              <a:spcBef>
                <a:spcPct val="0"/>
              </a:spcBef>
              <a:buFontTx/>
              <a:buNone/>
              <a:defRPr/>
            </a:pPr>
            <a:r>
              <a:rPr lang="en-US" altLang="en-US" sz="1800" b="0" dirty="0">
                <a:ea typeface="ＭＳ Ｐゴシック" panose="020B0600070205080204" pitchFamily="34" charset="-128"/>
              </a:rPr>
              <a:t>MDV Directly Affected By Clutter Spread With </a:t>
            </a:r>
            <a:br>
              <a:rPr lang="en-US" altLang="en-US" sz="1800" b="0" dirty="0">
                <a:ea typeface="ＭＳ Ｐゴシック" panose="020B0600070205080204" pitchFamily="34" charset="-128"/>
              </a:rPr>
            </a:br>
            <a:r>
              <a:rPr lang="en-US" altLang="en-US" sz="1800" b="0" dirty="0">
                <a:ea typeface="ＭＳ Ｐゴシック" panose="020B0600070205080204" pitchFamily="34" charset="-128"/>
              </a:rPr>
              <a:t>Platform Doppler, and Antenna/Waveform Sidelobes</a:t>
            </a:r>
            <a:br>
              <a:rPr lang="en-US" altLang="en-US" sz="1800" b="0" dirty="0">
                <a:ea typeface="ＭＳ Ｐゴシック" panose="020B0600070205080204" pitchFamily="34" charset="-128"/>
              </a:rPr>
            </a:br>
            <a:endParaRPr lang="en-US" altLang="en-US" sz="1800" b="0" dirty="0">
              <a:ea typeface="ＭＳ Ｐゴシック" panose="020B0600070205080204" pitchFamily="34" charset="-128"/>
            </a:endParaRPr>
          </a:p>
        </p:txBody>
      </p:sp>
      <p:pic>
        <p:nvPicPr>
          <p:cNvPr id="24579" name="Picture 3">
            <a:extLst>
              <a:ext uri="{FF2B5EF4-FFF2-40B4-BE49-F238E27FC236}">
                <a16:creationId xmlns:a16="http://schemas.microsoft.com/office/drawing/2014/main" id="{4FA1C1D7-4B3A-7B4A-813D-25D091D90CBC}"/>
              </a:ext>
            </a:extLst>
          </p:cNvPr>
          <p:cNvPicPr>
            <a:picLocks noChangeAspect="1"/>
          </p:cNvPicPr>
          <p:nvPr/>
        </p:nvPicPr>
        <p:blipFill>
          <a:blip r:embed="rId3">
            <a:extLst>
              <a:ext uri="{28A0092B-C50C-407E-A947-70E740481C1C}">
                <a14:useLocalDpi xmlns:a14="http://schemas.microsoft.com/office/drawing/2010/main" val="0"/>
              </a:ext>
            </a:extLst>
          </a:blip>
          <a:srcRect l="3265" t="6526" r="3265"/>
          <a:stretch>
            <a:fillRect/>
          </a:stretch>
        </p:blipFill>
        <p:spPr bwMode="auto">
          <a:xfrm>
            <a:off x="2057400" y="1371600"/>
            <a:ext cx="3200400" cy="240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a:extLst>
              <a:ext uri="{FF2B5EF4-FFF2-40B4-BE49-F238E27FC236}">
                <a16:creationId xmlns:a16="http://schemas.microsoft.com/office/drawing/2014/main" id="{074D7088-BDE9-BE43-A42B-B415D6907634}"/>
              </a:ext>
            </a:extLst>
          </p:cNvPr>
          <p:cNvPicPr>
            <a:picLocks noChangeAspect="1"/>
          </p:cNvPicPr>
          <p:nvPr/>
        </p:nvPicPr>
        <p:blipFill>
          <a:blip r:embed="rId4">
            <a:extLst>
              <a:ext uri="{28A0092B-C50C-407E-A947-70E740481C1C}">
                <a14:useLocalDpi xmlns:a14="http://schemas.microsoft.com/office/drawing/2010/main" val="0"/>
              </a:ext>
            </a:extLst>
          </a:blip>
          <a:srcRect l="3056" t="8136" r="3056"/>
          <a:stretch>
            <a:fillRect/>
          </a:stretch>
        </p:blipFill>
        <p:spPr bwMode="auto">
          <a:xfrm>
            <a:off x="5334000" y="1371600"/>
            <a:ext cx="3254375"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5">
            <a:extLst>
              <a:ext uri="{FF2B5EF4-FFF2-40B4-BE49-F238E27FC236}">
                <a16:creationId xmlns:a16="http://schemas.microsoft.com/office/drawing/2014/main" id="{A90B4047-9BEA-3040-A610-24E6271AC7F0}"/>
              </a:ext>
            </a:extLst>
          </p:cNvPr>
          <p:cNvSpPr txBox="1">
            <a:spLocks noChangeArrowheads="1"/>
          </p:cNvSpPr>
          <p:nvPr/>
        </p:nvSpPr>
        <p:spPr bwMode="auto">
          <a:xfrm>
            <a:off x="2438400" y="990600"/>
            <a:ext cx="2232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800" b="0">
                <a:solidFill>
                  <a:srgbClr val="000090"/>
                </a:solidFill>
                <a:latin typeface="Arial" panose="020B0604020202020204" pitchFamily="34" charset="0"/>
              </a:rPr>
              <a:t> V</a:t>
            </a:r>
            <a:r>
              <a:rPr lang="en-US" altLang="en-US" sz="1800" b="0" baseline="-25000">
                <a:solidFill>
                  <a:srgbClr val="000090"/>
                </a:solidFill>
                <a:latin typeface="Arial" panose="020B0604020202020204" pitchFamily="34" charset="0"/>
              </a:rPr>
              <a:t>P</a:t>
            </a:r>
            <a:r>
              <a:rPr lang="en-US" altLang="en-US" sz="1800" b="0">
                <a:solidFill>
                  <a:srgbClr val="000090"/>
                </a:solidFill>
                <a:latin typeface="Arial" panose="020B0604020202020204" pitchFamily="34" charset="0"/>
              </a:rPr>
              <a:t> = 1 meter / sec.</a:t>
            </a:r>
          </a:p>
        </p:txBody>
      </p:sp>
      <p:sp>
        <p:nvSpPr>
          <p:cNvPr id="24582" name="TextBox 6">
            <a:extLst>
              <a:ext uri="{FF2B5EF4-FFF2-40B4-BE49-F238E27FC236}">
                <a16:creationId xmlns:a16="http://schemas.microsoft.com/office/drawing/2014/main" id="{C63CD6D5-17C6-BA4D-A470-B006B49C72F8}"/>
              </a:ext>
            </a:extLst>
          </p:cNvPr>
          <p:cNvSpPr txBox="1">
            <a:spLocks noChangeArrowheads="1"/>
          </p:cNvSpPr>
          <p:nvPr/>
        </p:nvSpPr>
        <p:spPr bwMode="auto">
          <a:xfrm>
            <a:off x="5715000" y="990600"/>
            <a:ext cx="2359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800" b="0">
                <a:solidFill>
                  <a:srgbClr val="000090"/>
                </a:solidFill>
                <a:latin typeface="Arial" panose="020B0604020202020204" pitchFamily="34" charset="0"/>
              </a:rPr>
              <a:t> V</a:t>
            </a:r>
            <a:r>
              <a:rPr lang="en-US" altLang="en-US" sz="1800" b="0" baseline="-25000">
                <a:solidFill>
                  <a:srgbClr val="000090"/>
                </a:solidFill>
                <a:latin typeface="Arial" panose="020B0604020202020204" pitchFamily="34" charset="0"/>
              </a:rPr>
              <a:t>P</a:t>
            </a:r>
            <a:r>
              <a:rPr lang="en-US" altLang="en-US" sz="1800" b="0">
                <a:solidFill>
                  <a:srgbClr val="000090"/>
                </a:solidFill>
                <a:latin typeface="Arial" panose="020B0604020202020204" pitchFamily="34" charset="0"/>
              </a:rPr>
              <a:t> = 50 meter / sec.</a:t>
            </a:r>
          </a:p>
        </p:txBody>
      </p:sp>
      <p:pic>
        <p:nvPicPr>
          <p:cNvPr id="24583" name="Picture 3">
            <a:extLst>
              <a:ext uri="{FF2B5EF4-FFF2-40B4-BE49-F238E27FC236}">
                <a16:creationId xmlns:a16="http://schemas.microsoft.com/office/drawing/2014/main" id="{347905D7-442B-C944-A946-8ECB05C9AAE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3810000"/>
            <a:ext cx="2819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6">
            <a:extLst>
              <a:ext uri="{FF2B5EF4-FFF2-40B4-BE49-F238E27FC236}">
                <a16:creationId xmlns:a16="http://schemas.microsoft.com/office/drawing/2014/main" id="{F77124F5-E35A-1B42-9CB9-E34D3BB6E4D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3810000"/>
            <a:ext cx="2743200"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585" name="Straight Arrow Connector 10">
            <a:extLst>
              <a:ext uri="{FF2B5EF4-FFF2-40B4-BE49-F238E27FC236}">
                <a16:creationId xmlns:a16="http://schemas.microsoft.com/office/drawing/2014/main" id="{4B780D65-5CE8-B74C-B37B-525F6C29151E}"/>
              </a:ext>
            </a:extLst>
          </p:cNvPr>
          <p:cNvCxnSpPr>
            <a:cxnSpLocks noChangeShapeType="1"/>
          </p:cNvCxnSpPr>
          <p:nvPr/>
        </p:nvCxnSpPr>
        <p:spPr bwMode="auto">
          <a:xfrm>
            <a:off x="3657600" y="4267200"/>
            <a:ext cx="457200" cy="1588"/>
          </a:xfrm>
          <a:prstGeom prst="straightConnector1">
            <a:avLst/>
          </a:prstGeom>
          <a:noFill/>
          <a:ln w="9525">
            <a:solidFill>
              <a:srgbClr val="FF0000"/>
            </a:solidFill>
            <a:round/>
            <a:headEnd type="arrow" w="sm" len="sm"/>
            <a:tailEnd type="none" w="sm" len="sm"/>
          </a:ln>
          <a:extLst>
            <a:ext uri="{909E8E84-426E-40DD-AFC4-6F175D3DCCD1}">
              <a14:hiddenFill xmlns:a14="http://schemas.microsoft.com/office/drawing/2010/main">
                <a:noFill/>
              </a14:hiddenFill>
            </a:ext>
          </a:extLst>
        </p:spPr>
      </p:cxnSp>
      <p:sp>
        <p:nvSpPr>
          <p:cNvPr id="24586" name="TextBox 15">
            <a:extLst>
              <a:ext uri="{FF2B5EF4-FFF2-40B4-BE49-F238E27FC236}">
                <a16:creationId xmlns:a16="http://schemas.microsoft.com/office/drawing/2014/main" id="{BC7F013B-66CF-3D43-92FC-EB9FF0525874}"/>
              </a:ext>
            </a:extLst>
          </p:cNvPr>
          <p:cNvSpPr txBox="1">
            <a:spLocks noChangeArrowheads="1"/>
          </p:cNvSpPr>
          <p:nvPr/>
        </p:nvSpPr>
        <p:spPr bwMode="auto">
          <a:xfrm>
            <a:off x="4191000" y="4114800"/>
            <a:ext cx="1163638"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200" b="0">
                <a:solidFill>
                  <a:srgbClr val="FF0000"/>
                </a:solidFill>
                <a:latin typeface="Arial" panose="020B0604020202020204" pitchFamily="34" charset="0"/>
              </a:rPr>
              <a:t>MDV ~0.5 m/s</a:t>
            </a:r>
          </a:p>
        </p:txBody>
      </p:sp>
      <p:cxnSp>
        <p:nvCxnSpPr>
          <p:cNvPr id="24587" name="Straight Arrow Connector 16">
            <a:extLst>
              <a:ext uri="{FF2B5EF4-FFF2-40B4-BE49-F238E27FC236}">
                <a16:creationId xmlns:a16="http://schemas.microsoft.com/office/drawing/2014/main" id="{28BB69E6-F9ED-7447-A724-0CEA73DB08DC}"/>
              </a:ext>
            </a:extLst>
          </p:cNvPr>
          <p:cNvCxnSpPr>
            <a:cxnSpLocks noChangeShapeType="1"/>
          </p:cNvCxnSpPr>
          <p:nvPr/>
        </p:nvCxnSpPr>
        <p:spPr bwMode="auto">
          <a:xfrm>
            <a:off x="7086600" y="4267200"/>
            <a:ext cx="457200" cy="1588"/>
          </a:xfrm>
          <a:prstGeom prst="straightConnector1">
            <a:avLst/>
          </a:prstGeom>
          <a:noFill/>
          <a:ln w="9525">
            <a:solidFill>
              <a:srgbClr val="FF0000"/>
            </a:solidFill>
            <a:round/>
            <a:headEnd type="arrow" w="sm" len="sm"/>
            <a:tailEnd type="none" w="sm" len="sm"/>
          </a:ln>
          <a:extLst>
            <a:ext uri="{909E8E84-426E-40DD-AFC4-6F175D3DCCD1}">
              <a14:hiddenFill xmlns:a14="http://schemas.microsoft.com/office/drawing/2010/main">
                <a:noFill/>
              </a14:hiddenFill>
            </a:ext>
          </a:extLst>
        </p:spPr>
      </p:cxnSp>
      <p:sp>
        <p:nvSpPr>
          <p:cNvPr id="24588" name="TextBox 17">
            <a:extLst>
              <a:ext uri="{FF2B5EF4-FFF2-40B4-BE49-F238E27FC236}">
                <a16:creationId xmlns:a16="http://schemas.microsoft.com/office/drawing/2014/main" id="{1873679C-F3B9-184B-B8ED-5CEB7D5DCDE6}"/>
              </a:ext>
            </a:extLst>
          </p:cNvPr>
          <p:cNvSpPr txBox="1">
            <a:spLocks noChangeArrowheads="1"/>
          </p:cNvSpPr>
          <p:nvPr/>
        </p:nvSpPr>
        <p:spPr bwMode="auto">
          <a:xfrm>
            <a:off x="7620000" y="4114800"/>
            <a:ext cx="1165225"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200" b="0">
                <a:solidFill>
                  <a:srgbClr val="FF0000"/>
                </a:solidFill>
                <a:latin typeface="Arial" panose="020B0604020202020204" pitchFamily="34" charset="0"/>
              </a:rPr>
              <a:t>MDV ~2.0 m/s</a:t>
            </a:r>
          </a:p>
        </p:txBody>
      </p:sp>
      <p:sp>
        <p:nvSpPr>
          <p:cNvPr id="24589" name="TextBox 5">
            <a:extLst>
              <a:ext uri="{FF2B5EF4-FFF2-40B4-BE49-F238E27FC236}">
                <a16:creationId xmlns:a16="http://schemas.microsoft.com/office/drawing/2014/main" id="{E4199136-4318-2147-811A-3D0322969A34}"/>
              </a:ext>
            </a:extLst>
          </p:cNvPr>
          <p:cNvSpPr txBox="1">
            <a:spLocks noChangeArrowheads="1"/>
          </p:cNvSpPr>
          <p:nvPr/>
        </p:nvSpPr>
        <p:spPr bwMode="auto">
          <a:xfrm>
            <a:off x="228600" y="1905000"/>
            <a:ext cx="15319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lgn="ctr">
              <a:spcBef>
                <a:spcPct val="0"/>
              </a:spcBef>
              <a:buFontTx/>
              <a:buNone/>
            </a:pPr>
            <a:r>
              <a:rPr lang="en-US" altLang="en-US" sz="1800" b="0">
                <a:solidFill>
                  <a:srgbClr val="000090"/>
                </a:solidFill>
                <a:latin typeface="Arial" panose="020B0604020202020204" pitchFamily="34" charset="0"/>
              </a:rPr>
              <a:t>Clutter to </a:t>
            </a:r>
            <a:br>
              <a:rPr lang="en-US" altLang="en-US" sz="1800" b="0">
                <a:solidFill>
                  <a:srgbClr val="000090"/>
                </a:solidFill>
                <a:latin typeface="Arial" panose="020B0604020202020204" pitchFamily="34" charset="0"/>
              </a:rPr>
            </a:br>
            <a:r>
              <a:rPr lang="en-US" altLang="en-US" sz="1800" b="0">
                <a:solidFill>
                  <a:srgbClr val="000090"/>
                </a:solidFill>
                <a:latin typeface="Arial" panose="020B0604020202020204" pitchFamily="34" charset="0"/>
              </a:rPr>
              <a:t>Noise of</a:t>
            </a:r>
          </a:p>
          <a:p>
            <a:pPr algn="ctr">
              <a:spcBef>
                <a:spcPct val="0"/>
              </a:spcBef>
              <a:buFontTx/>
              <a:buNone/>
            </a:pPr>
            <a:r>
              <a:rPr lang="en-US" altLang="en-US" sz="1800" b="0">
                <a:solidFill>
                  <a:srgbClr val="000090"/>
                </a:solidFill>
                <a:latin typeface="Arial" panose="020B0604020202020204" pitchFamily="34" charset="0"/>
              </a:rPr>
              <a:t>GMTI Radar.</a:t>
            </a:r>
          </a:p>
        </p:txBody>
      </p:sp>
      <p:sp>
        <p:nvSpPr>
          <p:cNvPr id="24590" name="TextBox 5">
            <a:extLst>
              <a:ext uri="{FF2B5EF4-FFF2-40B4-BE49-F238E27FC236}">
                <a16:creationId xmlns:a16="http://schemas.microsoft.com/office/drawing/2014/main" id="{2AA455C4-ABD8-9B45-9A2A-5D6D79AE4FAC}"/>
              </a:ext>
            </a:extLst>
          </p:cNvPr>
          <p:cNvSpPr txBox="1">
            <a:spLocks noChangeArrowheads="1"/>
          </p:cNvSpPr>
          <p:nvPr/>
        </p:nvSpPr>
        <p:spPr bwMode="auto">
          <a:xfrm>
            <a:off x="427038" y="3886200"/>
            <a:ext cx="1414462"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lgn="ctr">
              <a:spcBef>
                <a:spcPct val="0"/>
              </a:spcBef>
              <a:buFontTx/>
              <a:buNone/>
            </a:pPr>
            <a:r>
              <a:rPr lang="en-US" altLang="en-US" sz="1800" b="0">
                <a:solidFill>
                  <a:srgbClr val="000090"/>
                </a:solidFill>
                <a:latin typeface="Arial" panose="020B0604020202020204" pitchFamily="34" charset="0"/>
              </a:rPr>
              <a:t>Signal to</a:t>
            </a:r>
          </a:p>
          <a:p>
            <a:pPr algn="ctr">
              <a:spcBef>
                <a:spcPct val="0"/>
              </a:spcBef>
              <a:buFontTx/>
              <a:buNone/>
            </a:pPr>
            <a:r>
              <a:rPr lang="en-US" altLang="en-US" sz="1800" b="0">
                <a:solidFill>
                  <a:srgbClr val="000090"/>
                </a:solidFill>
                <a:latin typeface="Arial" panose="020B0604020202020204" pitchFamily="34" charset="0"/>
              </a:rPr>
              <a:t>Interference</a:t>
            </a:r>
          </a:p>
          <a:p>
            <a:pPr algn="ctr">
              <a:spcBef>
                <a:spcPct val="0"/>
              </a:spcBef>
              <a:buFontTx/>
              <a:buNone/>
            </a:pPr>
            <a:r>
              <a:rPr lang="en-US" altLang="en-US" sz="1800" b="0">
                <a:solidFill>
                  <a:srgbClr val="000090"/>
                </a:solidFill>
                <a:latin typeface="Arial" panose="020B0604020202020204" pitchFamily="34" charset="0"/>
              </a:rPr>
              <a:t>Plus Noise </a:t>
            </a:r>
          </a:p>
          <a:p>
            <a:pPr algn="ctr">
              <a:spcBef>
                <a:spcPct val="0"/>
              </a:spcBef>
              <a:buFontTx/>
              <a:buNone/>
            </a:pPr>
            <a:r>
              <a:rPr lang="en-US" altLang="en-US" sz="1800" b="0">
                <a:solidFill>
                  <a:srgbClr val="000090"/>
                </a:solidFill>
                <a:latin typeface="Arial" panose="020B0604020202020204" pitchFamily="34" charset="0"/>
              </a:rPr>
              <a:t>From </a:t>
            </a:r>
          </a:p>
          <a:p>
            <a:pPr algn="ctr">
              <a:spcBef>
                <a:spcPct val="0"/>
              </a:spcBef>
              <a:buFontTx/>
              <a:buNone/>
            </a:pPr>
            <a:r>
              <a:rPr lang="en-US" altLang="en-US" sz="1800" b="0">
                <a:solidFill>
                  <a:srgbClr val="000090"/>
                </a:solidFill>
                <a:latin typeface="Arial" panose="020B0604020202020204" pitchFamily="34" charset="0"/>
              </a:rPr>
              <a:t>Ideal STAP</a:t>
            </a:r>
          </a:p>
        </p:txBody>
      </p:sp>
      <p:sp>
        <p:nvSpPr>
          <p:cNvPr id="16" name="TextBox 15">
            <a:extLst>
              <a:ext uri="{FF2B5EF4-FFF2-40B4-BE49-F238E27FC236}">
                <a16:creationId xmlns:a16="http://schemas.microsoft.com/office/drawing/2014/main" id="{9EE76A3D-4C47-E642-9F72-21BFC068E458}"/>
              </a:ext>
            </a:extLst>
          </p:cNvPr>
          <p:cNvSpPr txBox="1"/>
          <p:nvPr/>
        </p:nvSpPr>
        <p:spPr>
          <a:xfrm>
            <a:off x="0" y="6381848"/>
            <a:ext cx="798512" cy="307975"/>
          </a:xfrm>
          <a:prstGeom prst="rect">
            <a:avLst/>
          </a:prstGeom>
          <a:noFill/>
        </p:spPr>
        <p:txBody>
          <a:bodyPr wrap="none">
            <a:spAutoFit/>
          </a:bodyPr>
          <a:lstStyle/>
          <a:p>
            <a:pPr>
              <a:defRPr/>
            </a:pPr>
            <a:r>
              <a:rPr lang="en-US" sz="1400" dirty="0">
                <a:latin typeface="+mn-lt"/>
              </a:rPr>
              <a:t>[davi11]</a:t>
            </a:r>
          </a:p>
        </p:txBody>
      </p:sp>
    </p:spTree>
    <p:extLst>
      <p:ext uri="{BB962C8B-B14F-4D97-AF65-F5344CB8AC3E}">
        <p14:creationId xmlns:p14="http://schemas.microsoft.com/office/powerpoint/2010/main" val="33731704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CACC7-7EDC-4242-A3CE-FBA8EA464F65}"/>
              </a:ext>
            </a:extLst>
          </p:cNvPr>
          <p:cNvSpPr>
            <a:spLocks noGrp="1"/>
          </p:cNvSpPr>
          <p:nvPr>
            <p:ph type="title"/>
          </p:nvPr>
        </p:nvSpPr>
        <p:spPr>
          <a:xfrm>
            <a:off x="914400" y="259877"/>
            <a:ext cx="7315200" cy="609600"/>
          </a:xfrm>
        </p:spPr>
        <p:txBody>
          <a:bodyPr/>
          <a:lstStyle/>
          <a:p>
            <a:r>
              <a:rPr lang="en-US" b="0" dirty="0"/>
              <a:t>Multiple Channel Radar with Sub-banding</a:t>
            </a:r>
          </a:p>
        </p:txBody>
      </p:sp>
      <p:sp>
        <p:nvSpPr>
          <p:cNvPr id="3" name="Content Placeholder 2">
            <a:extLst>
              <a:ext uri="{FF2B5EF4-FFF2-40B4-BE49-F238E27FC236}">
                <a16:creationId xmlns:a16="http://schemas.microsoft.com/office/drawing/2014/main" id="{F4B9B51B-3C8D-7745-AD7B-417CB41AB295}"/>
              </a:ext>
            </a:extLst>
          </p:cNvPr>
          <p:cNvSpPr>
            <a:spLocks noGrp="1"/>
          </p:cNvSpPr>
          <p:nvPr>
            <p:ph idx="1"/>
          </p:nvPr>
        </p:nvSpPr>
        <p:spPr>
          <a:xfrm>
            <a:off x="1684321" y="4850758"/>
            <a:ext cx="6019800" cy="1524000"/>
          </a:xfrm>
        </p:spPr>
        <p:txBody>
          <a:bodyPr/>
          <a:lstStyle/>
          <a:p>
            <a:r>
              <a:rPr lang="en-US" sz="1800" b="0" dirty="0"/>
              <a:t>A Modern Radar Has Multiple, Digitized Channels </a:t>
            </a:r>
          </a:p>
          <a:p>
            <a:r>
              <a:rPr lang="en-US" sz="1800" b="0" dirty="0"/>
              <a:t>These Channels Need Sub-banding To </a:t>
            </a:r>
          </a:p>
          <a:p>
            <a:pPr lvl="1"/>
            <a:r>
              <a:rPr lang="en-US" sz="1600" b="0" dirty="0"/>
              <a:t>Channel Matching Amplitude and Phase</a:t>
            </a:r>
          </a:p>
          <a:p>
            <a:pPr lvl="1"/>
            <a:r>
              <a:rPr lang="en-US" sz="1600" b="0" dirty="0"/>
              <a:t>Handle The Processing Complexity   </a:t>
            </a:r>
          </a:p>
          <a:p>
            <a:pPr lvl="1"/>
            <a:r>
              <a:rPr lang="en-US" sz="1600" b="0" dirty="0"/>
              <a:t>Maintain Coherence Or Channel Balance </a:t>
            </a:r>
          </a:p>
        </p:txBody>
      </p:sp>
      <p:pic>
        <p:nvPicPr>
          <p:cNvPr id="4" name="Picture 3" descr="A screenshot of a cell phone&#10;&#10;Description automatically generated">
            <a:extLst>
              <a:ext uri="{FF2B5EF4-FFF2-40B4-BE49-F238E27FC236}">
                <a16:creationId xmlns:a16="http://schemas.microsoft.com/office/drawing/2014/main" id="{5AD74708-A1DB-5249-93B7-E28490CD10DC}"/>
              </a:ext>
            </a:extLst>
          </p:cNvPr>
          <p:cNvPicPr/>
          <p:nvPr/>
        </p:nvPicPr>
        <p:blipFill>
          <a:blip r:embed="rId3"/>
          <a:stretch>
            <a:fillRect/>
          </a:stretch>
        </p:blipFill>
        <p:spPr>
          <a:xfrm>
            <a:off x="1295400" y="1295400"/>
            <a:ext cx="6289675" cy="3313112"/>
          </a:xfrm>
          <a:prstGeom prst="rect">
            <a:avLst/>
          </a:prstGeom>
        </p:spPr>
      </p:pic>
      <p:sp>
        <p:nvSpPr>
          <p:cNvPr id="5" name="TextBox 4">
            <a:extLst>
              <a:ext uri="{FF2B5EF4-FFF2-40B4-BE49-F238E27FC236}">
                <a16:creationId xmlns:a16="http://schemas.microsoft.com/office/drawing/2014/main" id="{485590AA-91ED-5644-A2B3-9837FA0A328D}"/>
              </a:ext>
            </a:extLst>
          </p:cNvPr>
          <p:cNvSpPr txBox="1"/>
          <p:nvPr/>
        </p:nvSpPr>
        <p:spPr>
          <a:xfrm>
            <a:off x="0" y="6374758"/>
            <a:ext cx="777842" cy="307777"/>
          </a:xfrm>
          <a:prstGeom prst="rect">
            <a:avLst/>
          </a:prstGeom>
          <a:noFill/>
        </p:spPr>
        <p:txBody>
          <a:bodyPr wrap="none">
            <a:spAutoFit/>
          </a:bodyPr>
          <a:lstStyle/>
          <a:p>
            <a:pPr>
              <a:defRPr/>
            </a:pPr>
            <a:r>
              <a:rPr lang="en-US" sz="1400" dirty="0">
                <a:latin typeface="+mn-lt"/>
              </a:rPr>
              <a:t>[hoff00]</a:t>
            </a:r>
          </a:p>
        </p:txBody>
      </p:sp>
    </p:spTree>
    <p:extLst>
      <p:ext uri="{BB962C8B-B14F-4D97-AF65-F5344CB8AC3E}">
        <p14:creationId xmlns:p14="http://schemas.microsoft.com/office/powerpoint/2010/main" val="33375527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FC7BB3D5-BA61-1044-8B1D-A2D82C1F3837}"/>
              </a:ext>
            </a:extLst>
          </p:cNvPr>
          <p:cNvSpPr>
            <a:spLocks noGrp="1" noChangeArrowheads="1"/>
          </p:cNvSpPr>
          <p:nvPr>
            <p:ph type="title"/>
          </p:nvPr>
        </p:nvSpPr>
        <p:spPr>
          <a:xfrm>
            <a:off x="1295400" y="216694"/>
            <a:ext cx="6781800" cy="609600"/>
          </a:xfrm>
        </p:spPr>
        <p:txBody>
          <a:bodyPr/>
          <a:lstStyle/>
          <a:p>
            <a:r>
              <a:rPr lang="en-US" altLang="en-US" b="0" dirty="0">
                <a:ea typeface="ＭＳ Ｐゴシック" panose="020B0600070205080204" pitchFamily="34" charset="-128"/>
              </a:rPr>
              <a:t>UWB STAP SINR Loss Reconstruction</a:t>
            </a:r>
          </a:p>
        </p:txBody>
      </p:sp>
      <p:sp>
        <p:nvSpPr>
          <p:cNvPr id="26626" name="Content Placeholder 2">
            <a:extLst>
              <a:ext uri="{FF2B5EF4-FFF2-40B4-BE49-F238E27FC236}">
                <a16:creationId xmlns:a16="http://schemas.microsoft.com/office/drawing/2014/main" id="{A9BFF9F5-095A-E34D-B0D0-EB4DA93EB24B}"/>
              </a:ext>
            </a:extLst>
          </p:cNvPr>
          <p:cNvSpPr>
            <a:spLocks noGrp="1" noChangeArrowheads="1"/>
          </p:cNvSpPr>
          <p:nvPr>
            <p:ph idx="1"/>
          </p:nvPr>
        </p:nvSpPr>
        <p:spPr>
          <a:xfrm>
            <a:off x="1439863" y="3998912"/>
            <a:ext cx="7170737" cy="2543175"/>
          </a:xfrm>
        </p:spPr>
        <p:txBody>
          <a:bodyPr/>
          <a:lstStyle/>
          <a:p>
            <a:pPr>
              <a:spcBef>
                <a:spcPct val="0"/>
              </a:spcBef>
              <a:spcAft>
                <a:spcPts val="600"/>
              </a:spcAft>
            </a:pPr>
            <a:r>
              <a:rPr lang="en-US" altLang="en-US" sz="1600" b="0" dirty="0">
                <a:ea typeface="ＭＳ Ｐゴシック" panose="020B0600070205080204" pitchFamily="34" charset="-128"/>
              </a:rPr>
              <a:t>Narrow Band STAP Has Efficient Detection Of Slow Moving Targets</a:t>
            </a:r>
          </a:p>
          <a:p>
            <a:pPr>
              <a:spcBef>
                <a:spcPct val="0"/>
              </a:spcBef>
              <a:spcAft>
                <a:spcPts val="600"/>
              </a:spcAft>
            </a:pPr>
            <a:r>
              <a:rPr lang="en-US" altLang="en-US" sz="1600" b="0" dirty="0">
                <a:ea typeface="ＭＳ Ｐゴシック" panose="020B0600070205080204" pitchFamily="34" charset="-128"/>
              </a:rPr>
              <a:t>UWB STAP Suffers Significant Losses Due To Decorrelation Of The </a:t>
            </a:r>
            <a:br>
              <a:rPr lang="en-US" altLang="en-US" sz="1600" b="0" dirty="0">
                <a:ea typeface="ＭＳ Ｐゴシック" panose="020B0600070205080204" pitchFamily="34" charset="-128"/>
              </a:rPr>
            </a:br>
            <a:r>
              <a:rPr lang="en-US" altLang="en-US" sz="1600" b="0" dirty="0">
                <a:ea typeface="ＭＳ Ｐゴシック" panose="020B0600070205080204" pitchFamily="34" charset="-128"/>
              </a:rPr>
              <a:t>Independent Channels Due To Dispersion In Time And Doppler</a:t>
            </a:r>
          </a:p>
          <a:p>
            <a:pPr>
              <a:spcBef>
                <a:spcPct val="0"/>
              </a:spcBef>
              <a:spcAft>
                <a:spcPts val="600"/>
              </a:spcAft>
            </a:pPr>
            <a:r>
              <a:rPr lang="en-US" altLang="en-US" sz="1600" b="0" dirty="0">
                <a:ea typeface="ＭＳ Ｐゴシック" panose="020B0600070205080204" pitchFamily="34" charset="-128"/>
              </a:rPr>
              <a:t>Losses Can Be Circumvented By Decomposing The Wideband Signal </a:t>
            </a:r>
            <a:br>
              <a:rPr lang="en-US" altLang="en-US" sz="1600" b="0" dirty="0">
                <a:ea typeface="ＭＳ Ｐゴシック" panose="020B0600070205080204" pitchFamily="34" charset="-128"/>
              </a:rPr>
            </a:br>
            <a:r>
              <a:rPr lang="en-US" altLang="en-US" sz="1600" b="0" dirty="0">
                <a:ea typeface="ＭＳ Ｐゴシック" panose="020B0600070205080204" pitchFamily="34" charset="-128"/>
              </a:rPr>
              <a:t>Into A Bank Of Narrow Sub-bands</a:t>
            </a:r>
          </a:p>
          <a:p>
            <a:pPr>
              <a:spcBef>
                <a:spcPct val="0"/>
              </a:spcBef>
              <a:spcAft>
                <a:spcPts val="600"/>
              </a:spcAft>
            </a:pPr>
            <a:r>
              <a:rPr lang="en-US" altLang="en-US" sz="1600" b="0" dirty="0">
                <a:ea typeface="ＭＳ Ｐゴシック" panose="020B0600070205080204" pitchFamily="34" charset="-128"/>
              </a:rPr>
              <a:t>STAP Is Applied To Each Narrow Sub-bands, Followed By </a:t>
            </a:r>
            <a:br>
              <a:rPr lang="en-US" altLang="en-US" sz="1600" b="0" dirty="0">
                <a:ea typeface="ＭＳ Ｐゴシック" panose="020B0600070205080204" pitchFamily="34" charset="-128"/>
              </a:rPr>
            </a:br>
            <a:r>
              <a:rPr lang="en-US" altLang="en-US" sz="1600" b="0" dirty="0">
                <a:ea typeface="ＭＳ Ｐゴシック" panose="020B0600070205080204" pitchFamily="34" charset="-128"/>
              </a:rPr>
              <a:t>Recombining Into Wideband Signal For Targets After Clutter Suppression </a:t>
            </a:r>
          </a:p>
          <a:p>
            <a:pPr>
              <a:spcBef>
                <a:spcPct val="0"/>
              </a:spcBef>
              <a:spcAft>
                <a:spcPts val="600"/>
              </a:spcAft>
            </a:pPr>
            <a:r>
              <a:rPr lang="en-US" altLang="en-US" sz="1600" b="0" dirty="0">
                <a:ea typeface="ＭＳ Ｐゴシック" panose="020B0600070205080204" pitchFamily="34" charset="-128"/>
              </a:rPr>
              <a:t>Losses Are Greatly Reduced, And MDV Is Maintained</a:t>
            </a:r>
          </a:p>
        </p:txBody>
      </p:sp>
      <p:pic>
        <p:nvPicPr>
          <p:cNvPr id="26627" name="Picture 24">
            <a:extLst>
              <a:ext uri="{FF2B5EF4-FFF2-40B4-BE49-F238E27FC236}">
                <a16:creationId xmlns:a16="http://schemas.microsoft.com/office/drawing/2014/main" id="{06FDE01C-588D-104F-83C9-5D856AF3D4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9413" y="1208088"/>
            <a:ext cx="346710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D5CBBC82-148F-5E4E-980F-D305D4E486E3}"/>
              </a:ext>
            </a:extLst>
          </p:cNvPr>
          <p:cNvSpPr txBox="1"/>
          <p:nvPr/>
        </p:nvSpPr>
        <p:spPr>
          <a:xfrm>
            <a:off x="6477000" y="990600"/>
            <a:ext cx="1343025" cy="369888"/>
          </a:xfrm>
          <a:prstGeom prst="rect">
            <a:avLst/>
          </a:prstGeom>
          <a:noFill/>
        </p:spPr>
        <p:txBody>
          <a:bodyPr wrap="none">
            <a:spAutoFit/>
          </a:bodyPr>
          <a:lstStyle/>
          <a:p>
            <a:pPr>
              <a:defRPr/>
            </a:pPr>
            <a:r>
              <a:rPr lang="en-US" sz="1800" dirty="0">
                <a:latin typeface="+mn-lt"/>
              </a:rPr>
              <a:t>STAP MDV</a:t>
            </a:r>
          </a:p>
        </p:txBody>
      </p:sp>
      <p:sp>
        <p:nvSpPr>
          <p:cNvPr id="27" name="TextBox 26">
            <a:extLst>
              <a:ext uri="{FF2B5EF4-FFF2-40B4-BE49-F238E27FC236}">
                <a16:creationId xmlns:a16="http://schemas.microsoft.com/office/drawing/2014/main" id="{2B7E8960-AD3A-924F-A02C-E758A03D3D73}"/>
              </a:ext>
            </a:extLst>
          </p:cNvPr>
          <p:cNvSpPr txBox="1"/>
          <p:nvPr/>
        </p:nvSpPr>
        <p:spPr>
          <a:xfrm>
            <a:off x="971550" y="990600"/>
            <a:ext cx="3060700" cy="369888"/>
          </a:xfrm>
          <a:prstGeom prst="rect">
            <a:avLst/>
          </a:prstGeom>
          <a:noFill/>
        </p:spPr>
        <p:txBody>
          <a:bodyPr wrap="none">
            <a:spAutoFit/>
          </a:bodyPr>
          <a:lstStyle/>
          <a:p>
            <a:pPr>
              <a:defRPr/>
            </a:pPr>
            <a:r>
              <a:rPr lang="en-US" sz="1800" dirty="0">
                <a:latin typeface="+mn-lt"/>
              </a:rPr>
              <a:t>STAP Sub-Band Processing</a:t>
            </a:r>
          </a:p>
        </p:txBody>
      </p:sp>
      <p:pic>
        <p:nvPicPr>
          <p:cNvPr id="26630" name="Picture 27">
            <a:extLst>
              <a:ext uri="{FF2B5EF4-FFF2-40B4-BE49-F238E27FC236}">
                <a16:creationId xmlns:a16="http://schemas.microsoft.com/office/drawing/2014/main" id="{C7904532-9ECA-004C-8EA9-D8C8ECAD04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350" y="1536700"/>
            <a:ext cx="519906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a:extLst>
              <a:ext uri="{FF2B5EF4-FFF2-40B4-BE49-F238E27FC236}">
                <a16:creationId xmlns:a16="http://schemas.microsoft.com/office/drawing/2014/main" id="{8B9DAE47-3ABF-0345-AF4A-B3AD173E806E}"/>
              </a:ext>
            </a:extLst>
          </p:cNvPr>
          <p:cNvSpPr txBox="1"/>
          <p:nvPr/>
        </p:nvSpPr>
        <p:spPr>
          <a:xfrm>
            <a:off x="-32535" y="6388099"/>
            <a:ext cx="871537" cy="307975"/>
          </a:xfrm>
          <a:prstGeom prst="rect">
            <a:avLst/>
          </a:prstGeom>
          <a:noFill/>
        </p:spPr>
        <p:txBody>
          <a:bodyPr wrap="none">
            <a:spAutoFit/>
          </a:bodyPr>
          <a:lstStyle/>
          <a:p>
            <a:pPr>
              <a:defRPr/>
            </a:pPr>
            <a:r>
              <a:rPr lang="en-US" sz="1400" dirty="0">
                <a:latin typeface="+mn-lt"/>
              </a:rPr>
              <a:t>[hime04]</a:t>
            </a:r>
          </a:p>
        </p:txBody>
      </p:sp>
    </p:spTree>
    <p:extLst>
      <p:ext uri="{BB962C8B-B14F-4D97-AF65-F5344CB8AC3E}">
        <p14:creationId xmlns:p14="http://schemas.microsoft.com/office/powerpoint/2010/main" val="2090744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a:extLst>
              <a:ext uri="{FF2B5EF4-FFF2-40B4-BE49-F238E27FC236}">
                <a16:creationId xmlns:a16="http://schemas.microsoft.com/office/drawing/2014/main" id="{298BB068-52BA-A946-83A9-86A1DA27BD48}"/>
              </a:ext>
            </a:extLst>
          </p:cNvPr>
          <p:cNvSpPr>
            <a:spLocks noGrp="1" noChangeArrowheads="1"/>
          </p:cNvSpPr>
          <p:nvPr>
            <p:ph type="title"/>
          </p:nvPr>
        </p:nvSpPr>
        <p:spPr>
          <a:xfrm>
            <a:off x="1752600" y="228600"/>
            <a:ext cx="5867400" cy="609600"/>
          </a:xfrm>
        </p:spPr>
        <p:txBody>
          <a:bodyPr/>
          <a:lstStyle/>
          <a:p>
            <a:r>
              <a:rPr lang="en-US" altLang="en-US" b="0" dirty="0">
                <a:ea typeface="ＭＳ Ｐゴシック" panose="020B0600070205080204" pitchFamily="34" charset="-128"/>
              </a:rPr>
              <a:t>Outline  -  AESS Distinguished Lecture</a:t>
            </a:r>
          </a:p>
        </p:txBody>
      </p:sp>
      <p:sp>
        <p:nvSpPr>
          <p:cNvPr id="11266" name="Content Placeholder 2">
            <a:extLst>
              <a:ext uri="{FF2B5EF4-FFF2-40B4-BE49-F238E27FC236}">
                <a16:creationId xmlns:a16="http://schemas.microsoft.com/office/drawing/2014/main" id="{E27A8291-EC19-7E46-BD52-208182D0940F}"/>
              </a:ext>
            </a:extLst>
          </p:cNvPr>
          <p:cNvSpPr>
            <a:spLocks noGrp="1"/>
          </p:cNvSpPr>
          <p:nvPr>
            <p:ph idx="1"/>
          </p:nvPr>
        </p:nvSpPr>
        <p:spPr>
          <a:xfrm>
            <a:off x="1181100" y="2667000"/>
            <a:ext cx="6781800" cy="2819400"/>
          </a:xfrm>
          <a:ln>
            <a:solidFill>
              <a:schemeClr val="tx2"/>
            </a:solidFill>
            <a:miter lim="800000"/>
            <a:headEnd/>
            <a:tailEnd/>
          </a:ln>
        </p:spPr>
        <p:txBody>
          <a:bodyPr/>
          <a:lstStyle/>
          <a:p>
            <a:pPr marL="457200" indent="-457200">
              <a:spcBef>
                <a:spcPct val="0"/>
              </a:spcBef>
              <a:spcAft>
                <a:spcPts val="600"/>
              </a:spcAft>
              <a:buFont typeface="Helvetica" pitchFamily="2" charset="0"/>
              <a:buAutoNum type="arabicPeriod"/>
            </a:pPr>
            <a:r>
              <a:rPr lang="en-US" altLang="en-US" b="0" dirty="0">
                <a:ea typeface="ＭＳ Ｐゴシック" panose="020B0600070205080204" pitchFamily="34" charset="-128"/>
              </a:rPr>
              <a:t>History Of Airborne Surveillance Systems</a:t>
            </a:r>
          </a:p>
          <a:p>
            <a:pPr marL="457200" indent="-457200">
              <a:spcBef>
                <a:spcPct val="0"/>
              </a:spcBef>
              <a:spcAft>
                <a:spcPts val="600"/>
              </a:spcAft>
              <a:buFont typeface="Helvetica" pitchFamily="2" charset="0"/>
              <a:buAutoNum type="arabicPeriod"/>
            </a:pPr>
            <a:r>
              <a:rPr lang="en-US" altLang="en-US" b="0" dirty="0">
                <a:ea typeface="ＭＳ Ｐゴシック" panose="020B0600070205080204" pitchFamily="34" charset="-128"/>
              </a:rPr>
              <a:t>Ultra Wideband Antennas</a:t>
            </a:r>
          </a:p>
          <a:p>
            <a:pPr marL="457200" indent="-457200">
              <a:spcBef>
                <a:spcPct val="0"/>
              </a:spcBef>
              <a:spcAft>
                <a:spcPts val="600"/>
              </a:spcAft>
              <a:buFont typeface="Helvetica" pitchFamily="2" charset="0"/>
              <a:buAutoNum type="arabicPeriod"/>
            </a:pPr>
            <a:r>
              <a:rPr lang="en-US" altLang="en-US" b="0" dirty="0">
                <a:ea typeface="ＭＳ Ｐゴシック" panose="020B0600070205080204" pitchFamily="34" charset="-128"/>
              </a:rPr>
              <a:t>Ultra Wideband Synthetic Aperture Radar Processing</a:t>
            </a:r>
          </a:p>
          <a:p>
            <a:pPr marL="457200" indent="-457200">
              <a:spcBef>
                <a:spcPct val="0"/>
              </a:spcBef>
              <a:spcAft>
                <a:spcPts val="600"/>
              </a:spcAft>
              <a:buFont typeface="Helvetica" pitchFamily="2" charset="0"/>
              <a:buAutoNum type="arabicPeriod"/>
            </a:pPr>
            <a:r>
              <a:rPr lang="en-US" altLang="en-US" b="0" dirty="0">
                <a:ea typeface="ＭＳ Ｐゴシック" panose="020B0600070205080204" pitchFamily="34" charset="-128"/>
              </a:rPr>
              <a:t>Interferometric Radar Modes</a:t>
            </a:r>
          </a:p>
          <a:p>
            <a:pPr marL="457200" indent="-457200">
              <a:spcBef>
                <a:spcPct val="0"/>
              </a:spcBef>
              <a:spcAft>
                <a:spcPts val="600"/>
              </a:spcAft>
              <a:buFont typeface="Helvetica" pitchFamily="2" charset="0"/>
              <a:buAutoNum type="arabicPeriod"/>
            </a:pPr>
            <a:r>
              <a:rPr lang="en-US" altLang="en-US" b="0" dirty="0">
                <a:ea typeface="ＭＳ Ｐゴシック" panose="020B0600070205080204" pitchFamily="34" charset="-128"/>
              </a:rPr>
              <a:t>Ultra Wideband Ground Moving Target Detection</a:t>
            </a:r>
          </a:p>
          <a:p>
            <a:pPr marL="457200" indent="-457200">
              <a:spcBef>
                <a:spcPct val="0"/>
              </a:spcBef>
              <a:spcAft>
                <a:spcPts val="600"/>
              </a:spcAft>
              <a:buFont typeface="Helvetica" pitchFamily="2" charset="0"/>
              <a:buAutoNum type="arabicPeriod"/>
            </a:pPr>
            <a:r>
              <a:rPr lang="en-US" altLang="en-US" b="0" dirty="0">
                <a:ea typeface="ＭＳ Ｐゴシック" panose="020B0600070205080204" pitchFamily="34" charset="-128"/>
              </a:rPr>
              <a:t>UWB Multimode Operation (SAR and GMTI)</a:t>
            </a:r>
          </a:p>
          <a:p>
            <a:pPr marL="457200" indent="-457200">
              <a:spcBef>
                <a:spcPct val="0"/>
              </a:spcBef>
              <a:spcAft>
                <a:spcPts val="600"/>
              </a:spcAft>
              <a:buFont typeface="Helvetica" pitchFamily="2" charset="0"/>
              <a:buAutoNum type="arabicPeriod"/>
            </a:pPr>
            <a:r>
              <a:rPr lang="en-US" altLang="en-US" b="0" dirty="0">
                <a:ea typeface="ＭＳ Ｐゴシック" panose="020B0600070205080204" pitchFamily="34" charset="-128"/>
              </a:rPr>
              <a:t>References</a:t>
            </a:r>
          </a:p>
        </p:txBody>
      </p:sp>
      <p:sp>
        <p:nvSpPr>
          <p:cNvPr id="5" name="TextBox 4">
            <a:extLst>
              <a:ext uri="{FF2B5EF4-FFF2-40B4-BE49-F238E27FC236}">
                <a16:creationId xmlns:a16="http://schemas.microsoft.com/office/drawing/2014/main" id="{E84E8AD4-ED5C-0340-9ED6-CD5A70E0E746}"/>
              </a:ext>
            </a:extLst>
          </p:cNvPr>
          <p:cNvSpPr txBox="1"/>
          <p:nvPr/>
        </p:nvSpPr>
        <p:spPr>
          <a:xfrm>
            <a:off x="819150" y="1524000"/>
            <a:ext cx="7505700" cy="708025"/>
          </a:xfrm>
          <a:prstGeom prst="rect">
            <a:avLst/>
          </a:prstGeom>
          <a:solidFill>
            <a:srgbClr val="FFFF00">
              <a:alpha val="50196"/>
            </a:srgbClr>
          </a:solidFill>
          <a:ln>
            <a:solidFill>
              <a:schemeClr val="tx2"/>
            </a:solidFill>
          </a:ln>
        </p:spPr>
        <p:txBody>
          <a:bodyPr>
            <a:spAutoFit/>
          </a:bodyPr>
          <a:lstStyle/>
          <a:p>
            <a:pPr>
              <a:defRPr/>
            </a:pPr>
            <a:r>
              <a:rPr lang="en-US" sz="2000" dirty="0">
                <a:solidFill>
                  <a:schemeClr val="accent2"/>
                </a:solidFill>
                <a:latin typeface="+mn-lt"/>
              </a:rPr>
              <a:t>Objective: Provide A History Of Airborne Surveillance Radars, And Review Advanced Capabilities With Emerging Technologies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DC6C5FBD-D592-574D-BCFE-84A6FCEC8722}"/>
              </a:ext>
            </a:extLst>
          </p:cNvPr>
          <p:cNvSpPr>
            <a:spLocks noGrp="1" noChangeArrowheads="1"/>
          </p:cNvSpPr>
          <p:nvPr>
            <p:ph type="title"/>
          </p:nvPr>
        </p:nvSpPr>
        <p:spPr>
          <a:xfrm>
            <a:off x="1154112" y="174322"/>
            <a:ext cx="6781800" cy="609600"/>
          </a:xfrm>
        </p:spPr>
        <p:txBody>
          <a:bodyPr/>
          <a:lstStyle/>
          <a:p>
            <a:r>
              <a:rPr lang="en-US" altLang="en-US" b="0" dirty="0">
                <a:ea typeface="ＭＳ Ｐゴシック" panose="020B0600070205080204" pitchFamily="34" charset="-128"/>
              </a:rPr>
              <a:t>Along-Track Interferometry for </a:t>
            </a:r>
            <a:br>
              <a:rPr lang="en-US" altLang="en-US" b="0" dirty="0">
                <a:ea typeface="ＭＳ Ｐゴシック" panose="020B0600070205080204" pitchFamily="34" charset="-128"/>
              </a:rPr>
            </a:br>
            <a:r>
              <a:rPr lang="en-US" altLang="en-US" b="0" dirty="0">
                <a:ea typeface="ＭＳ Ｐゴシック" panose="020B0600070205080204" pitchFamily="34" charset="-128"/>
              </a:rPr>
              <a:t>Slow Moving Target Detection</a:t>
            </a:r>
          </a:p>
        </p:txBody>
      </p:sp>
      <p:graphicFrame>
        <p:nvGraphicFramePr>
          <p:cNvPr id="32770" name="Object 5">
            <a:extLst>
              <a:ext uri="{FF2B5EF4-FFF2-40B4-BE49-F238E27FC236}">
                <a16:creationId xmlns:a16="http://schemas.microsoft.com/office/drawing/2014/main" id="{972C38BB-61E1-E14C-8CDF-7B94FDA652D9}"/>
              </a:ext>
            </a:extLst>
          </p:cNvPr>
          <p:cNvGraphicFramePr>
            <a:graphicFrameLocks noChangeAspect="1"/>
          </p:cNvGraphicFramePr>
          <p:nvPr/>
        </p:nvGraphicFramePr>
        <p:xfrm>
          <a:off x="1704975" y="2190750"/>
          <a:ext cx="1295400" cy="425450"/>
        </p:xfrm>
        <a:graphic>
          <a:graphicData uri="http://schemas.openxmlformats.org/presentationml/2006/ole">
            <mc:AlternateContent xmlns:mc="http://schemas.openxmlformats.org/markup-compatibility/2006">
              <mc:Choice xmlns:v="urn:schemas-microsoft-com:vml" Requires="v">
                <p:oleObj spid="_x0000_s57373" r:id="rId4" imgW="1041400" imgH="342900" progId="Equation.DSMT4">
                  <p:embed/>
                </p:oleObj>
              </mc:Choice>
              <mc:Fallback>
                <p:oleObj r:id="rId4" imgW="1041400" imgH="342900" progId="Equation.DSMT4">
                  <p:embed/>
                  <p:pic>
                    <p:nvPicPr>
                      <p:cNvPr id="32770" name="Object 5">
                        <a:extLst>
                          <a:ext uri="{FF2B5EF4-FFF2-40B4-BE49-F238E27FC236}">
                            <a16:creationId xmlns:a16="http://schemas.microsoft.com/office/drawing/2014/main" id="{972C38BB-61E1-E14C-8CDF-7B94FDA652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4975" y="2190750"/>
                        <a:ext cx="12954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771" name="Object 6">
            <a:extLst>
              <a:ext uri="{FF2B5EF4-FFF2-40B4-BE49-F238E27FC236}">
                <a16:creationId xmlns:a16="http://schemas.microsoft.com/office/drawing/2014/main" id="{FDBF6E2C-6957-CF44-8A2A-479440AEA251}"/>
              </a:ext>
            </a:extLst>
          </p:cNvPr>
          <p:cNvGraphicFramePr>
            <a:graphicFrameLocks noChangeAspect="1"/>
          </p:cNvGraphicFramePr>
          <p:nvPr/>
        </p:nvGraphicFramePr>
        <p:xfrm>
          <a:off x="3429000" y="1600200"/>
          <a:ext cx="1524000" cy="415925"/>
        </p:xfrm>
        <a:graphic>
          <a:graphicData uri="http://schemas.openxmlformats.org/presentationml/2006/ole">
            <mc:AlternateContent xmlns:mc="http://schemas.openxmlformats.org/markup-compatibility/2006">
              <mc:Choice xmlns:v="urn:schemas-microsoft-com:vml" Requires="v">
                <p:oleObj spid="_x0000_s57374" r:id="rId6" imgW="1244600" imgH="342900" progId="Equation.DSMT4">
                  <p:embed/>
                </p:oleObj>
              </mc:Choice>
              <mc:Fallback>
                <p:oleObj r:id="rId6" imgW="1244600" imgH="342900" progId="Equation.DSMT4">
                  <p:embed/>
                  <p:pic>
                    <p:nvPicPr>
                      <p:cNvPr id="32771" name="Object 6">
                        <a:extLst>
                          <a:ext uri="{FF2B5EF4-FFF2-40B4-BE49-F238E27FC236}">
                            <a16:creationId xmlns:a16="http://schemas.microsoft.com/office/drawing/2014/main" id="{FDBF6E2C-6957-CF44-8A2A-479440AEA2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1600200"/>
                        <a:ext cx="15240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2772" name="Group 111">
            <a:extLst>
              <a:ext uri="{FF2B5EF4-FFF2-40B4-BE49-F238E27FC236}">
                <a16:creationId xmlns:a16="http://schemas.microsoft.com/office/drawing/2014/main" id="{E775B7CA-EF2C-C042-A365-B36B7669D1AA}"/>
              </a:ext>
            </a:extLst>
          </p:cNvPr>
          <p:cNvGrpSpPr>
            <a:grpSpLocks/>
          </p:cNvGrpSpPr>
          <p:nvPr/>
        </p:nvGrpSpPr>
        <p:grpSpPr bwMode="auto">
          <a:xfrm>
            <a:off x="377825" y="914400"/>
            <a:ext cx="4498975" cy="2667000"/>
            <a:chOff x="377825" y="914400"/>
            <a:chExt cx="4498975" cy="2667000"/>
          </a:xfrm>
        </p:grpSpPr>
        <p:sp>
          <p:nvSpPr>
            <p:cNvPr id="32785" name="AutoShape 3">
              <a:extLst>
                <a:ext uri="{FF2B5EF4-FFF2-40B4-BE49-F238E27FC236}">
                  <a16:creationId xmlns:a16="http://schemas.microsoft.com/office/drawing/2014/main" id="{FB2133DE-D178-8E4A-B8B0-66D1940BC017}"/>
                </a:ext>
              </a:extLst>
            </p:cNvPr>
            <p:cNvSpPr>
              <a:spLocks noChangeAspect="1" noChangeArrowheads="1" noTextEdit="1"/>
            </p:cNvSpPr>
            <p:nvPr/>
          </p:nvSpPr>
          <p:spPr bwMode="auto">
            <a:xfrm>
              <a:off x="381000" y="914400"/>
              <a:ext cx="4495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786" name="Freeform 5">
              <a:extLst>
                <a:ext uri="{FF2B5EF4-FFF2-40B4-BE49-F238E27FC236}">
                  <a16:creationId xmlns:a16="http://schemas.microsoft.com/office/drawing/2014/main" id="{6F01D418-62B2-2E46-997C-51ABC691B705}"/>
                </a:ext>
              </a:extLst>
            </p:cNvPr>
            <p:cNvSpPr>
              <a:spLocks noEditPoints="1"/>
            </p:cNvSpPr>
            <p:nvPr/>
          </p:nvSpPr>
          <p:spPr bwMode="auto">
            <a:xfrm>
              <a:off x="377825" y="1089025"/>
              <a:ext cx="2282825" cy="879475"/>
            </a:xfrm>
            <a:custGeom>
              <a:avLst/>
              <a:gdLst>
                <a:gd name="T0" fmla="*/ 2147483646 w 12037"/>
                <a:gd name="T1" fmla="*/ 2147483646 h 8038"/>
                <a:gd name="T2" fmla="*/ 2147483646 w 12037"/>
                <a:gd name="T3" fmla="*/ 2147483646 h 8038"/>
                <a:gd name="T4" fmla="*/ 2147483646 w 12037"/>
                <a:gd name="T5" fmla="*/ 2147483646 h 8038"/>
                <a:gd name="T6" fmla="*/ 2147483646 w 12037"/>
                <a:gd name="T7" fmla="*/ 2147483646 h 8038"/>
                <a:gd name="T8" fmla="*/ 2147483646 w 12037"/>
                <a:gd name="T9" fmla="*/ 2147483646 h 8038"/>
                <a:gd name="T10" fmla="*/ 2147483646 w 12037"/>
                <a:gd name="T11" fmla="*/ 2147483646 h 8038"/>
                <a:gd name="T12" fmla="*/ 2147483646 w 12037"/>
                <a:gd name="T13" fmla="*/ 2147483646 h 8038"/>
                <a:gd name="T14" fmla="*/ 2147483646 w 12037"/>
                <a:gd name="T15" fmla="*/ 2147483646 h 8038"/>
                <a:gd name="T16" fmla="*/ 2147483646 w 12037"/>
                <a:gd name="T17" fmla="*/ 0 h 8038"/>
                <a:gd name="T18" fmla="*/ 2147483646 w 12037"/>
                <a:gd name="T19" fmla="*/ 2147483646 h 8038"/>
                <a:gd name="T20" fmla="*/ 2147483646 w 12037"/>
                <a:gd name="T21" fmla="*/ 2147483646 h 80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037" h="8038">
                  <a:moveTo>
                    <a:pt x="19" y="7973"/>
                  </a:moveTo>
                  <a:lnTo>
                    <a:pt x="11742" y="158"/>
                  </a:lnTo>
                  <a:cubicBezTo>
                    <a:pt x="11757" y="147"/>
                    <a:pt x="11778" y="152"/>
                    <a:pt x="11788" y="167"/>
                  </a:cubicBezTo>
                  <a:cubicBezTo>
                    <a:pt x="11798" y="182"/>
                    <a:pt x="11794" y="203"/>
                    <a:pt x="11779" y="213"/>
                  </a:cubicBezTo>
                  <a:lnTo>
                    <a:pt x="56" y="8028"/>
                  </a:lnTo>
                  <a:cubicBezTo>
                    <a:pt x="41" y="8038"/>
                    <a:pt x="20" y="8034"/>
                    <a:pt x="10" y="8019"/>
                  </a:cubicBezTo>
                  <a:cubicBezTo>
                    <a:pt x="0" y="8004"/>
                    <a:pt x="4" y="7983"/>
                    <a:pt x="19" y="7973"/>
                  </a:cubicBezTo>
                  <a:close/>
                  <a:moveTo>
                    <a:pt x="11594" y="56"/>
                  </a:moveTo>
                  <a:lnTo>
                    <a:pt x="12037" y="0"/>
                  </a:lnTo>
                  <a:lnTo>
                    <a:pt x="11816" y="389"/>
                  </a:lnTo>
                  <a:lnTo>
                    <a:pt x="11594" y="56"/>
                  </a:lnTo>
                  <a:close/>
                </a:path>
              </a:pathLst>
            </a:custGeom>
            <a:solidFill>
              <a:srgbClr val="000000"/>
            </a:solidFill>
            <a:ln w="1" cap="flat">
              <a:solidFill>
                <a:srgbClr val="000000"/>
              </a:solidFill>
              <a:prstDash val="solid"/>
              <a:bevel/>
              <a:headEnd/>
              <a:tailEnd/>
            </a:ln>
          </p:spPr>
          <p:txBody>
            <a:bodyPr/>
            <a:lstStyle/>
            <a:p>
              <a:endParaRPr lang="en-US"/>
            </a:p>
          </p:txBody>
        </p:sp>
        <p:sp>
          <p:nvSpPr>
            <p:cNvPr id="32787" name="Freeform 12">
              <a:extLst>
                <a:ext uri="{FF2B5EF4-FFF2-40B4-BE49-F238E27FC236}">
                  <a16:creationId xmlns:a16="http://schemas.microsoft.com/office/drawing/2014/main" id="{3C714621-225F-F54C-86A4-FCDEEF0ABC65}"/>
                </a:ext>
              </a:extLst>
            </p:cNvPr>
            <p:cNvSpPr>
              <a:spLocks noEditPoints="1"/>
            </p:cNvSpPr>
            <p:nvPr/>
          </p:nvSpPr>
          <p:spPr bwMode="auto">
            <a:xfrm>
              <a:off x="4100513" y="2444750"/>
              <a:ext cx="234950" cy="92075"/>
            </a:xfrm>
            <a:custGeom>
              <a:avLst/>
              <a:gdLst>
                <a:gd name="T0" fmla="*/ 2147483646 w 1238"/>
                <a:gd name="T1" fmla="*/ 2147483646 h 838"/>
                <a:gd name="T2" fmla="*/ 2147483646 w 1238"/>
                <a:gd name="T3" fmla="*/ 2147483646 h 838"/>
                <a:gd name="T4" fmla="*/ 2147483646 w 1238"/>
                <a:gd name="T5" fmla="*/ 2147483646 h 838"/>
                <a:gd name="T6" fmla="*/ 2147483646 w 1238"/>
                <a:gd name="T7" fmla="*/ 2147483646 h 838"/>
                <a:gd name="T8" fmla="*/ 2147483646 w 1238"/>
                <a:gd name="T9" fmla="*/ 2147483646 h 838"/>
                <a:gd name="T10" fmla="*/ 2147483646 w 1238"/>
                <a:gd name="T11" fmla="*/ 2147483646 h 838"/>
                <a:gd name="T12" fmla="*/ 2147483646 w 1238"/>
                <a:gd name="T13" fmla="*/ 2147483646 h 838"/>
                <a:gd name="T14" fmla="*/ 2147483646 w 1238"/>
                <a:gd name="T15" fmla="*/ 2147483646 h 838"/>
                <a:gd name="T16" fmla="*/ 0 w 1238"/>
                <a:gd name="T17" fmla="*/ 0 h 838"/>
                <a:gd name="T18" fmla="*/ 2147483646 w 1238"/>
                <a:gd name="T19" fmla="*/ 2147483646 h 838"/>
                <a:gd name="T20" fmla="*/ 2147483646 w 1238"/>
                <a:gd name="T21" fmla="*/ 2147483646 h 8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38" h="838">
                  <a:moveTo>
                    <a:pt x="1182" y="828"/>
                  </a:moveTo>
                  <a:lnTo>
                    <a:pt x="259" y="213"/>
                  </a:lnTo>
                  <a:cubicBezTo>
                    <a:pt x="244" y="203"/>
                    <a:pt x="240" y="182"/>
                    <a:pt x="250" y="167"/>
                  </a:cubicBezTo>
                  <a:cubicBezTo>
                    <a:pt x="260" y="152"/>
                    <a:pt x="281" y="147"/>
                    <a:pt x="296" y="158"/>
                  </a:cubicBezTo>
                  <a:lnTo>
                    <a:pt x="1219" y="773"/>
                  </a:lnTo>
                  <a:cubicBezTo>
                    <a:pt x="1234" y="783"/>
                    <a:pt x="1238" y="804"/>
                    <a:pt x="1228" y="819"/>
                  </a:cubicBezTo>
                  <a:cubicBezTo>
                    <a:pt x="1218" y="834"/>
                    <a:pt x="1197" y="838"/>
                    <a:pt x="1182" y="828"/>
                  </a:cubicBezTo>
                  <a:close/>
                  <a:moveTo>
                    <a:pt x="222" y="389"/>
                  </a:moveTo>
                  <a:lnTo>
                    <a:pt x="0" y="0"/>
                  </a:lnTo>
                  <a:lnTo>
                    <a:pt x="444" y="56"/>
                  </a:lnTo>
                  <a:lnTo>
                    <a:pt x="222" y="389"/>
                  </a:lnTo>
                  <a:close/>
                </a:path>
              </a:pathLst>
            </a:custGeom>
            <a:solidFill>
              <a:srgbClr val="000000"/>
            </a:solidFill>
            <a:ln w="1" cap="flat">
              <a:solidFill>
                <a:srgbClr val="000000"/>
              </a:solidFill>
              <a:prstDash val="solid"/>
              <a:bevel/>
              <a:headEnd/>
              <a:tailEnd/>
            </a:ln>
          </p:spPr>
          <p:txBody>
            <a:bodyPr/>
            <a:lstStyle/>
            <a:p>
              <a:endParaRPr lang="en-US"/>
            </a:p>
          </p:txBody>
        </p:sp>
        <p:sp>
          <p:nvSpPr>
            <p:cNvPr id="32788" name="Rectangle 13">
              <a:extLst>
                <a:ext uri="{FF2B5EF4-FFF2-40B4-BE49-F238E27FC236}">
                  <a16:creationId xmlns:a16="http://schemas.microsoft.com/office/drawing/2014/main" id="{98AB1B38-26C5-D549-84E0-6E770A313EDC}"/>
                </a:ext>
              </a:extLst>
            </p:cNvPr>
            <p:cNvSpPr>
              <a:spLocks noChangeArrowheads="1"/>
            </p:cNvSpPr>
            <p:nvPr/>
          </p:nvSpPr>
          <p:spPr bwMode="auto">
            <a:xfrm>
              <a:off x="4344988" y="2652713"/>
              <a:ext cx="26352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eaLnBrk="1" hangingPunct="1">
                <a:spcBef>
                  <a:spcPct val="0"/>
                </a:spcBef>
                <a:buFontTx/>
                <a:buNone/>
              </a:pPr>
              <a:r>
                <a:rPr lang="en-US" altLang="en-US" sz="1000">
                  <a:solidFill>
                    <a:srgbClr val="000000"/>
                  </a:solidFill>
                  <a:latin typeface="Arial" panose="020B0604020202020204" pitchFamily="34" charset="0"/>
                  <a:cs typeface="Arial" panose="020B0604020202020204" pitchFamily="34" charset="0"/>
                </a:rPr>
                <a:t>T</a:t>
              </a:r>
              <a:endParaRPr lang="en-US" altLang="en-US" sz="1800" b="0">
                <a:solidFill>
                  <a:schemeClr val="tx1"/>
                </a:solidFill>
                <a:latin typeface="Arial" panose="020B0604020202020204" pitchFamily="34" charset="0"/>
                <a:cs typeface="Arial" panose="020B0604020202020204" pitchFamily="34" charset="0"/>
              </a:endParaRPr>
            </a:p>
          </p:txBody>
        </p:sp>
        <p:grpSp>
          <p:nvGrpSpPr>
            <p:cNvPr id="32789" name="Group 16">
              <a:extLst>
                <a:ext uri="{FF2B5EF4-FFF2-40B4-BE49-F238E27FC236}">
                  <a16:creationId xmlns:a16="http://schemas.microsoft.com/office/drawing/2014/main" id="{42AEDDA5-DD66-C64A-95BD-A2F79B5EB7EF}"/>
                </a:ext>
              </a:extLst>
            </p:cNvPr>
            <p:cNvGrpSpPr>
              <a:grpSpLocks/>
            </p:cNvGrpSpPr>
            <p:nvPr/>
          </p:nvGrpSpPr>
          <p:grpSpPr bwMode="auto">
            <a:xfrm>
              <a:off x="4327525" y="2532063"/>
              <a:ext cx="76200" cy="44450"/>
              <a:chOff x="2726" y="1595"/>
              <a:chExt cx="48" cy="28"/>
            </a:xfrm>
          </p:grpSpPr>
          <p:sp>
            <p:nvSpPr>
              <p:cNvPr id="32854" name="Oval 14">
                <a:extLst>
                  <a:ext uri="{FF2B5EF4-FFF2-40B4-BE49-F238E27FC236}">
                    <a16:creationId xmlns:a16="http://schemas.microsoft.com/office/drawing/2014/main" id="{DDF86D11-D44E-E740-9CCC-0E91DCC1C929}"/>
                  </a:ext>
                </a:extLst>
              </p:cNvPr>
              <p:cNvSpPr>
                <a:spLocks noChangeArrowheads="1"/>
              </p:cNvSpPr>
              <p:nvPr/>
            </p:nvSpPr>
            <p:spPr bwMode="auto">
              <a:xfrm>
                <a:off x="2726" y="1595"/>
                <a:ext cx="48" cy="28"/>
              </a:xfrm>
              <a:prstGeom prst="ellipse">
                <a:avLst/>
              </a:prstGeom>
              <a:solidFill>
                <a:srgbClr val="BBE0E3"/>
              </a:solidFill>
              <a:ln w="0">
                <a:solidFill>
                  <a:srgbClr val="000000"/>
                </a:solidFill>
                <a:round/>
                <a:headEnd/>
                <a:tailEnd/>
              </a:ln>
            </p:spPr>
            <p:txBody>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endParaRPr lang="en-US" altLang="en-US" sz="2400" b="0">
                  <a:solidFill>
                    <a:schemeClr val="tx1"/>
                  </a:solidFill>
                  <a:latin typeface="Times" pitchFamily="2" charset="0"/>
                </a:endParaRPr>
              </a:p>
            </p:txBody>
          </p:sp>
          <p:sp>
            <p:nvSpPr>
              <p:cNvPr id="32855" name="Oval 15">
                <a:extLst>
                  <a:ext uri="{FF2B5EF4-FFF2-40B4-BE49-F238E27FC236}">
                    <a16:creationId xmlns:a16="http://schemas.microsoft.com/office/drawing/2014/main" id="{8E48D3AC-943D-114F-9B27-3219016B1810}"/>
                  </a:ext>
                </a:extLst>
              </p:cNvPr>
              <p:cNvSpPr>
                <a:spLocks noChangeArrowheads="1"/>
              </p:cNvSpPr>
              <p:nvPr/>
            </p:nvSpPr>
            <p:spPr bwMode="auto">
              <a:xfrm>
                <a:off x="2726" y="1595"/>
                <a:ext cx="48" cy="28"/>
              </a:xfrm>
              <a:prstGeom prst="ellipse">
                <a:avLst/>
              </a:prstGeom>
              <a:noFill/>
              <a:ln w="6"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endParaRPr lang="en-US" altLang="en-US" sz="2400" b="0">
                  <a:solidFill>
                    <a:schemeClr val="tx1"/>
                  </a:solidFill>
                  <a:latin typeface="Times" pitchFamily="2" charset="0"/>
                </a:endParaRPr>
              </a:p>
            </p:txBody>
          </p:sp>
        </p:grpSp>
        <p:sp>
          <p:nvSpPr>
            <p:cNvPr id="32790" name="Rectangle 17">
              <a:extLst>
                <a:ext uri="{FF2B5EF4-FFF2-40B4-BE49-F238E27FC236}">
                  <a16:creationId xmlns:a16="http://schemas.microsoft.com/office/drawing/2014/main" id="{959CD96B-AE88-DB47-B22E-AD0BD806C5A0}"/>
                </a:ext>
              </a:extLst>
            </p:cNvPr>
            <p:cNvSpPr>
              <a:spLocks noChangeArrowheads="1"/>
            </p:cNvSpPr>
            <p:nvPr/>
          </p:nvSpPr>
          <p:spPr bwMode="auto">
            <a:xfrm>
              <a:off x="4419600" y="2171700"/>
              <a:ext cx="25082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eaLnBrk="1" hangingPunct="1">
                <a:spcBef>
                  <a:spcPct val="0"/>
                </a:spcBef>
                <a:buFontTx/>
                <a:buNone/>
              </a:pPr>
              <a:r>
                <a:rPr lang="en-US" altLang="en-US" sz="1000">
                  <a:solidFill>
                    <a:srgbClr val="000000"/>
                  </a:solidFill>
                  <a:latin typeface="Arial" panose="020B0604020202020204" pitchFamily="34" charset="0"/>
                  <a:cs typeface="Arial" panose="020B0604020202020204" pitchFamily="34" charset="0"/>
                </a:rPr>
                <a:t>v</a:t>
              </a:r>
              <a:endParaRPr lang="en-US" altLang="en-US" sz="1800" b="0">
                <a:solidFill>
                  <a:schemeClr val="tx1"/>
                </a:solidFill>
                <a:latin typeface="Arial" panose="020B0604020202020204" pitchFamily="34" charset="0"/>
                <a:cs typeface="Arial" panose="020B0604020202020204" pitchFamily="34" charset="0"/>
              </a:endParaRPr>
            </a:p>
          </p:txBody>
        </p:sp>
        <p:sp>
          <p:nvSpPr>
            <p:cNvPr id="32791" name="Rectangle 18">
              <a:extLst>
                <a:ext uri="{FF2B5EF4-FFF2-40B4-BE49-F238E27FC236}">
                  <a16:creationId xmlns:a16="http://schemas.microsoft.com/office/drawing/2014/main" id="{10F2EBAD-BFF9-4D46-B6E7-1C2709C53681}"/>
                </a:ext>
              </a:extLst>
            </p:cNvPr>
            <p:cNvSpPr>
              <a:spLocks noChangeArrowheads="1"/>
            </p:cNvSpPr>
            <p:nvPr/>
          </p:nvSpPr>
          <p:spPr bwMode="auto">
            <a:xfrm>
              <a:off x="4546600" y="2247900"/>
              <a:ext cx="16827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eaLnBrk="1" hangingPunct="1">
                <a:spcBef>
                  <a:spcPct val="0"/>
                </a:spcBef>
                <a:buFontTx/>
                <a:buNone/>
              </a:pPr>
              <a:r>
                <a:rPr lang="en-US" altLang="en-US" sz="700">
                  <a:solidFill>
                    <a:srgbClr val="000000"/>
                  </a:solidFill>
                  <a:latin typeface="Arial" panose="020B0604020202020204" pitchFamily="34" charset="0"/>
                  <a:cs typeface="Arial" panose="020B0604020202020204" pitchFamily="34" charset="0"/>
                </a:rPr>
                <a:t>T</a:t>
              </a:r>
              <a:endParaRPr lang="en-US" altLang="en-US" sz="1800" b="0">
                <a:solidFill>
                  <a:schemeClr val="tx1"/>
                </a:solidFill>
                <a:latin typeface="Arial" panose="020B0604020202020204" pitchFamily="34" charset="0"/>
                <a:cs typeface="Arial" panose="020B0604020202020204" pitchFamily="34" charset="0"/>
              </a:endParaRPr>
            </a:p>
          </p:txBody>
        </p:sp>
        <p:sp>
          <p:nvSpPr>
            <p:cNvPr id="32792" name="Rectangle 19">
              <a:extLst>
                <a:ext uri="{FF2B5EF4-FFF2-40B4-BE49-F238E27FC236}">
                  <a16:creationId xmlns:a16="http://schemas.microsoft.com/office/drawing/2014/main" id="{2618DF72-C58A-4E4A-89C0-ACFB57E68533}"/>
                </a:ext>
              </a:extLst>
            </p:cNvPr>
            <p:cNvSpPr>
              <a:spLocks noChangeArrowheads="1"/>
            </p:cNvSpPr>
            <p:nvPr/>
          </p:nvSpPr>
          <p:spPr bwMode="auto">
            <a:xfrm>
              <a:off x="2827338" y="947738"/>
              <a:ext cx="25082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eaLnBrk="1" hangingPunct="1">
                <a:spcBef>
                  <a:spcPct val="0"/>
                </a:spcBef>
                <a:buFontTx/>
                <a:buNone/>
              </a:pPr>
              <a:r>
                <a:rPr lang="en-US" altLang="en-US" sz="1000">
                  <a:solidFill>
                    <a:srgbClr val="000000"/>
                  </a:solidFill>
                  <a:latin typeface="Arial" panose="020B0604020202020204" pitchFamily="34" charset="0"/>
                  <a:cs typeface="Arial" panose="020B0604020202020204" pitchFamily="34" charset="0"/>
                </a:rPr>
                <a:t>v</a:t>
              </a:r>
              <a:endParaRPr lang="en-US" altLang="en-US" sz="1800" b="0">
                <a:solidFill>
                  <a:schemeClr val="tx1"/>
                </a:solidFill>
                <a:latin typeface="Arial" panose="020B0604020202020204" pitchFamily="34" charset="0"/>
                <a:cs typeface="Arial" panose="020B0604020202020204" pitchFamily="34" charset="0"/>
              </a:endParaRPr>
            </a:p>
          </p:txBody>
        </p:sp>
        <p:sp>
          <p:nvSpPr>
            <p:cNvPr id="32793" name="Rectangle 20">
              <a:extLst>
                <a:ext uri="{FF2B5EF4-FFF2-40B4-BE49-F238E27FC236}">
                  <a16:creationId xmlns:a16="http://schemas.microsoft.com/office/drawing/2014/main" id="{0CDF3752-A8EE-6647-B89C-F5A6BDF642C9}"/>
                </a:ext>
              </a:extLst>
            </p:cNvPr>
            <p:cNvSpPr>
              <a:spLocks noChangeArrowheads="1"/>
            </p:cNvSpPr>
            <p:nvPr/>
          </p:nvSpPr>
          <p:spPr bwMode="auto">
            <a:xfrm>
              <a:off x="2954338" y="1023938"/>
              <a:ext cx="176213"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eaLnBrk="1" hangingPunct="1">
                <a:spcBef>
                  <a:spcPct val="0"/>
                </a:spcBef>
                <a:buFontTx/>
                <a:buNone/>
              </a:pPr>
              <a:r>
                <a:rPr lang="en-US" altLang="en-US" sz="700">
                  <a:solidFill>
                    <a:srgbClr val="000000"/>
                  </a:solidFill>
                  <a:latin typeface="Arial" panose="020B0604020202020204" pitchFamily="34" charset="0"/>
                  <a:cs typeface="Arial" panose="020B0604020202020204" pitchFamily="34" charset="0"/>
                </a:rPr>
                <a:t>S</a:t>
              </a:r>
              <a:endParaRPr lang="en-US" altLang="en-US" sz="1800" b="0">
                <a:solidFill>
                  <a:schemeClr val="tx1"/>
                </a:solidFill>
                <a:latin typeface="Arial" panose="020B0604020202020204" pitchFamily="34" charset="0"/>
                <a:cs typeface="Arial" panose="020B0604020202020204" pitchFamily="34" charset="0"/>
              </a:endParaRPr>
            </a:p>
          </p:txBody>
        </p:sp>
        <p:sp>
          <p:nvSpPr>
            <p:cNvPr id="32794" name="Freeform 21">
              <a:extLst>
                <a:ext uri="{FF2B5EF4-FFF2-40B4-BE49-F238E27FC236}">
                  <a16:creationId xmlns:a16="http://schemas.microsoft.com/office/drawing/2014/main" id="{70F2FBE8-1DEB-E144-913E-22B786727E64}"/>
                </a:ext>
              </a:extLst>
            </p:cNvPr>
            <p:cNvSpPr>
              <a:spLocks noEditPoints="1"/>
            </p:cNvSpPr>
            <p:nvPr/>
          </p:nvSpPr>
          <p:spPr bwMode="auto">
            <a:xfrm>
              <a:off x="909638" y="1784350"/>
              <a:ext cx="3417888" cy="752475"/>
            </a:xfrm>
            <a:custGeom>
              <a:avLst/>
              <a:gdLst>
                <a:gd name="T0" fmla="*/ 2147483646 w 18037"/>
                <a:gd name="T1" fmla="*/ 2147483646 h 6883"/>
                <a:gd name="T2" fmla="*/ 2147483646 w 18037"/>
                <a:gd name="T3" fmla="*/ 2147483646 h 6883"/>
                <a:gd name="T4" fmla="*/ 2147483646 w 18037"/>
                <a:gd name="T5" fmla="*/ 2147483646 h 6883"/>
                <a:gd name="T6" fmla="*/ 2147483646 w 18037"/>
                <a:gd name="T7" fmla="*/ 2147483646 h 6883"/>
                <a:gd name="T8" fmla="*/ 2147483646 w 18037"/>
                <a:gd name="T9" fmla="*/ 2147483646 h 6883"/>
                <a:gd name="T10" fmla="*/ 2147483646 w 18037"/>
                <a:gd name="T11" fmla="*/ 2147483646 h 6883"/>
                <a:gd name="T12" fmla="*/ 2147483646 w 18037"/>
                <a:gd name="T13" fmla="*/ 2147483646 h 6883"/>
                <a:gd name="T14" fmla="*/ 2147483646 w 18037"/>
                <a:gd name="T15" fmla="*/ 2147483646 h 6883"/>
                <a:gd name="T16" fmla="*/ 2147483646 w 18037"/>
                <a:gd name="T17" fmla="*/ 2147483646 h 6883"/>
                <a:gd name="T18" fmla="*/ 2147483646 w 18037"/>
                <a:gd name="T19" fmla="*/ 2147483646 h 6883"/>
                <a:gd name="T20" fmla="*/ 2147483646 w 18037"/>
                <a:gd name="T21" fmla="*/ 2147483646 h 6883"/>
                <a:gd name="T22" fmla="*/ 2147483646 w 18037"/>
                <a:gd name="T23" fmla="*/ 2147483646 h 6883"/>
                <a:gd name="T24" fmla="*/ 2147483646 w 18037"/>
                <a:gd name="T25" fmla="*/ 2147483646 h 6883"/>
                <a:gd name="T26" fmla="*/ 2147483646 w 18037"/>
                <a:gd name="T27" fmla="*/ 2147483646 h 6883"/>
                <a:gd name="T28" fmla="*/ 2147483646 w 18037"/>
                <a:gd name="T29" fmla="*/ 2147483646 h 6883"/>
                <a:gd name="T30" fmla="*/ 2147483646 w 18037"/>
                <a:gd name="T31" fmla="*/ 2147483646 h 6883"/>
                <a:gd name="T32" fmla="*/ 2147483646 w 18037"/>
                <a:gd name="T33" fmla="*/ 2147483646 h 6883"/>
                <a:gd name="T34" fmla="*/ 2147483646 w 18037"/>
                <a:gd name="T35" fmla="*/ 2147483646 h 6883"/>
                <a:gd name="T36" fmla="*/ 2147483646 w 18037"/>
                <a:gd name="T37" fmla="*/ 2147483646 h 6883"/>
                <a:gd name="T38" fmla="*/ 2147483646 w 18037"/>
                <a:gd name="T39" fmla="*/ 2147483646 h 6883"/>
                <a:gd name="T40" fmla="*/ 2147483646 w 18037"/>
                <a:gd name="T41" fmla="*/ 2147483646 h 6883"/>
                <a:gd name="T42" fmla="*/ 2147483646 w 18037"/>
                <a:gd name="T43" fmla="*/ 2147483646 h 6883"/>
                <a:gd name="T44" fmla="*/ 2147483646 w 18037"/>
                <a:gd name="T45" fmla="*/ 2147483646 h 6883"/>
                <a:gd name="T46" fmla="*/ 2147483646 w 18037"/>
                <a:gd name="T47" fmla="*/ 2147483646 h 6883"/>
                <a:gd name="T48" fmla="*/ 2147483646 w 18037"/>
                <a:gd name="T49" fmla="*/ 2147483646 h 6883"/>
                <a:gd name="T50" fmla="*/ 2147483646 w 18037"/>
                <a:gd name="T51" fmla="*/ 2147483646 h 6883"/>
                <a:gd name="T52" fmla="*/ 2147483646 w 18037"/>
                <a:gd name="T53" fmla="*/ 2147483646 h 6883"/>
                <a:gd name="T54" fmla="*/ 2147483646 w 18037"/>
                <a:gd name="T55" fmla="*/ 2147483646 h 6883"/>
                <a:gd name="T56" fmla="*/ 2147483646 w 18037"/>
                <a:gd name="T57" fmla="*/ 2147483646 h 6883"/>
                <a:gd name="T58" fmla="*/ 2147483646 w 18037"/>
                <a:gd name="T59" fmla="*/ 2147483646 h 6883"/>
                <a:gd name="T60" fmla="*/ 2147483646 w 18037"/>
                <a:gd name="T61" fmla="*/ 2147483646 h 6883"/>
                <a:gd name="T62" fmla="*/ 2147483646 w 18037"/>
                <a:gd name="T63" fmla="*/ 2147483646 h 6883"/>
                <a:gd name="T64" fmla="*/ 2147483646 w 18037"/>
                <a:gd name="T65" fmla="*/ 2147483646 h 6883"/>
                <a:gd name="T66" fmla="*/ 2147483646 w 18037"/>
                <a:gd name="T67" fmla="*/ 2147483646 h 6883"/>
                <a:gd name="T68" fmla="*/ 2147483646 w 18037"/>
                <a:gd name="T69" fmla="*/ 2147483646 h 6883"/>
                <a:gd name="T70" fmla="*/ 2147483646 w 18037"/>
                <a:gd name="T71" fmla="*/ 2147483646 h 6883"/>
                <a:gd name="T72" fmla="*/ 2147483646 w 18037"/>
                <a:gd name="T73" fmla="*/ 2147483646 h 6883"/>
                <a:gd name="T74" fmla="*/ 2147483646 w 18037"/>
                <a:gd name="T75" fmla="*/ 2147483646 h 6883"/>
                <a:gd name="T76" fmla="*/ 2147483646 w 18037"/>
                <a:gd name="T77" fmla="*/ 2147483646 h 6883"/>
                <a:gd name="T78" fmla="*/ 2147483646 w 18037"/>
                <a:gd name="T79" fmla="*/ 2147483646 h 6883"/>
                <a:gd name="T80" fmla="*/ 2147483646 w 18037"/>
                <a:gd name="T81" fmla="*/ 2147483646 h 6883"/>
                <a:gd name="T82" fmla="*/ 2147483646 w 18037"/>
                <a:gd name="T83" fmla="*/ 2147483646 h 6883"/>
                <a:gd name="T84" fmla="*/ 2147483646 w 18037"/>
                <a:gd name="T85" fmla="*/ 2147483646 h 6883"/>
                <a:gd name="T86" fmla="*/ 2147483646 w 18037"/>
                <a:gd name="T87" fmla="*/ 2147483646 h 6883"/>
                <a:gd name="T88" fmla="*/ 2147483646 w 18037"/>
                <a:gd name="T89" fmla="*/ 2147483646 h 6883"/>
                <a:gd name="T90" fmla="*/ 2147483646 w 18037"/>
                <a:gd name="T91" fmla="*/ 2147483646 h 6883"/>
                <a:gd name="T92" fmla="*/ 2147483646 w 18037"/>
                <a:gd name="T93" fmla="*/ 2147483646 h 6883"/>
                <a:gd name="T94" fmla="*/ 2147483646 w 18037"/>
                <a:gd name="T95" fmla="*/ 2147483646 h 6883"/>
                <a:gd name="T96" fmla="*/ 2147483646 w 18037"/>
                <a:gd name="T97" fmla="*/ 2147483646 h 6883"/>
                <a:gd name="T98" fmla="*/ 2147483646 w 18037"/>
                <a:gd name="T99" fmla="*/ 2147483646 h 6883"/>
                <a:gd name="T100" fmla="*/ 2147483646 w 18037"/>
                <a:gd name="T101" fmla="*/ 2147483646 h 6883"/>
                <a:gd name="T102" fmla="*/ 2147483646 w 18037"/>
                <a:gd name="T103" fmla="*/ 2147483646 h 6883"/>
                <a:gd name="T104" fmla="*/ 2147483646 w 18037"/>
                <a:gd name="T105" fmla="*/ 2147483646 h 6883"/>
                <a:gd name="T106" fmla="*/ 2147483646 w 18037"/>
                <a:gd name="T107" fmla="*/ 2147483646 h 6883"/>
                <a:gd name="T108" fmla="*/ 2147483646 w 18037"/>
                <a:gd name="T109" fmla="*/ 2147483646 h 6883"/>
                <a:gd name="T110" fmla="*/ 2147483646 w 18037"/>
                <a:gd name="T111" fmla="*/ 2147483646 h 6883"/>
                <a:gd name="T112" fmla="*/ 2147483646 w 18037"/>
                <a:gd name="T113" fmla="*/ 2147483646 h 6883"/>
                <a:gd name="T114" fmla="*/ 2147483646 w 18037"/>
                <a:gd name="T115" fmla="*/ 2147483646 h 688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8037" h="6883">
                  <a:moveTo>
                    <a:pt x="49" y="6"/>
                  </a:moveTo>
                  <a:lnTo>
                    <a:pt x="236" y="77"/>
                  </a:lnTo>
                  <a:cubicBezTo>
                    <a:pt x="254" y="83"/>
                    <a:pt x="262" y="103"/>
                    <a:pt x="256" y="120"/>
                  </a:cubicBezTo>
                  <a:cubicBezTo>
                    <a:pt x="249" y="137"/>
                    <a:pt x="230" y="146"/>
                    <a:pt x="213" y="139"/>
                  </a:cubicBezTo>
                  <a:lnTo>
                    <a:pt x="26" y="69"/>
                  </a:lnTo>
                  <a:cubicBezTo>
                    <a:pt x="8" y="62"/>
                    <a:pt x="0" y="43"/>
                    <a:pt x="6" y="26"/>
                  </a:cubicBezTo>
                  <a:cubicBezTo>
                    <a:pt x="13" y="8"/>
                    <a:pt x="32" y="0"/>
                    <a:pt x="49" y="6"/>
                  </a:cubicBezTo>
                  <a:close/>
                  <a:moveTo>
                    <a:pt x="486" y="171"/>
                  </a:moveTo>
                  <a:lnTo>
                    <a:pt x="673" y="242"/>
                  </a:lnTo>
                  <a:cubicBezTo>
                    <a:pt x="690" y="248"/>
                    <a:pt x="699" y="268"/>
                    <a:pt x="692" y="285"/>
                  </a:cubicBezTo>
                  <a:cubicBezTo>
                    <a:pt x="686" y="302"/>
                    <a:pt x="667" y="311"/>
                    <a:pt x="649" y="304"/>
                  </a:cubicBezTo>
                  <a:lnTo>
                    <a:pt x="462" y="234"/>
                  </a:lnTo>
                  <a:cubicBezTo>
                    <a:pt x="445" y="227"/>
                    <a:pt x="436" y="208"/>
                    <a:pt x="443" y="191"/>
                  </a:cubicBezTo>
                  <a:cubicBezTo>
                    <a:pt x="449" y="173"/>
                    <a:pt x="469" y="165"/>
                    <a:pt x="486" y="171"/>
                  </a:cubicBezTo>
                  <a:close/>
                  <a:moveTo>
                    <a:pt x="922" y="336"/>
                  </a:moveTo>
                  <a:lnTo>
                    <a:pt x="1109" y="407"/>
                  </a:lnTo>
                  <a:cubicBezTo>
                    <a:pt x="1127" y="413"/>
                    <a:pt x="1135" y="433"/>
                    <a:pt x="1129" y="450"/>
                  </a:cubicBezTo>
                  <a:cubicBezTo>
                    <a:pt x="1122" y="467"/>
                    <a:pt x="1103" y="476"/>
                    <a:pt x="1086" y="469"/>
                  </a:cubicBezTo>
                  <a:lnTo>
                    <a:pt x="899" y="398"/>
                  </a:lnTo>
                  <a:cubicBezTo>
                    <a:pt x="882" y="392"/>
                    <a:pt x="873" y="373"/>
                    <a:pt x="879" y="356"/>
                  </a:cubicBezTo>
                  <a:cubicBezTo>
                    <a:pt x="886" y="338"/>
                    <a:pt x="905" y="330"/>
                    <a:pt x="922" y="336"/>
                  </a:cubicBezTo>
                  <a:close/>
                  <a:moveTo>
                    <a:pt x="1359" y="501"/>
                  </a:moveTo>
                  <a:lnTo>
                    <a:pt x="1546" y="572"/>
                  </a:lnTo>
                  <a:cubicBezTo>
                    <a:pt x="1563" y="578"/>
                    <a:pt x="1572" y="597"/>
                    <a:pt x="1565" y="615"/>
                  </a:cubicBezTo>
                  <a:cubicBezTo>
                    <a:pt x="1559" y="632"/>
                    <a:pt x="1540" y="641"/>
                    <a:pt x="1522" y="634"/>
                  </a:cubicBezTo>
                  <a:lnTo>
                    <a:pt x="1335" y="563"/>
                  </a:lnTo>
                  <a:cubicBezTo>
                    <a:pt x="1318" y="557"/>
                    <a:pt x="1309" y="538"/>
                    <a:pt x="1316" y="520"/>
                  </a:cubicBezTo>
                  <a:cubicBezTo>
                    <a:pt x="1322" y="503"/>
                    <a:pt x="1342" y="495"/>
                    <a:pt x="1359" y="501"/>
                  </a:cubicBezTo>
                  <a:close/>
                  <a:moveTo>
                    <a:pt x="1795" y="666"/>
                  </a:moveTo>
                  <a:lnTo>
                    <a:pt x="1983" y="737"/>
                  </a:lnTo>
                  <a:cubicBezTo>
                    <a:pt x="2000" y="743"/>
                    <a:pt x="2008" y="762"/>
                    <a:pt x="2002" y="780"/>
                  </a:cubicBezTo>
                  <a:cubicBezTo>
                    <a:pt x="1995" y="797"/>
                    <a:pt x="1976" y="806"/>
                    <a:pt x="1959" y="799"/>
                  </a:cubicBezTo>
                  <a:lnTo>
                    <a:pt x="1772" y="728"/>
                  </a:lnTo>
                  <a:cubicBezTo>
                    <a:pt x="1755" y="722"/>
                    <a:pt x="1746" y="703"/>
                    <a:pt x="1752" y="685"/>
                  </a:cubicBezTo>
                  <a:cubicBezTo>
                    <a:pt x="1759" y="668"/>
                    <a:pt x="1778" y="659"/>
                    <a:pt x="1795" y="666"/>
                  </a:cubicBezTo>
                  <a:close/>
                  <a:moveTo>
                    <a:pt x="2232" y="831"/>
                  </a:moveTo>
                  <a:lnTo>
                    <a:pt x="2419" y="902"/>
                  </a:lnTo>
                  <a:cubicBezTo>
                    <a:pt x="2436" y="908"/>
                    <a:pt x="2445" y="927"/>
                    <a:pt x="2439" y="945"/>
                  </a:cubicBezTo>
                  <a:cubicBezTo>
                    <a:pt x="2432" y="962"/>
                    <a:pt x="2413" y="970"/>
                    <a:pt x="2396" y="964"/>
                  </a:cubicBezTo>
                  <a:lnTo>
                    <a:pt x="2208" y="893"/>
                  </a:lnTo>
                  <a:cubicBezTo>
                    <a:pt x="2191" y="887"/>
                    <a:pt x="2183" y="868"/>
                    <a:pt x="2189" y="850"/>
                  </a:cubicBezTo>
                  <a:cubicBezTo>
                    <a:pt x="2196" y="833"/>
                    <a:pt x="2215" y="824"/>
                    <a:pt x="2232" y="831"/>
                  </a:cubicBezTo>
                  <a:close/>
                  <a:moveTo>
                    <a:pt x="2669" y="996"/>
                  </a:moveTo>
                  <a:lnTo>
                    <a:pt x="2856" y="1066"/>
                  </a:lnTo>
                  <a:cubicBezTo>
                    <a:pt x="2873" y="1073"/>
                    <a:pt x="2882" y="1092"/>
                    <a:pt x="2875" y="1109"/>
                  </a:cubicBezTo>
                  <a:cubicBezTo>
                    <a:pt x="2869" y="1127"/>
                    <a:pt x="2849" y="1135"/>
                    <a:pt x="2832" y="1129"/>
                  </a:cubicBezTo>
                  <a:lnTo>
                    <a:pt x="2645" y="1058"/>
                  </a:lnTo>
                  <a:cubicBezTo>
                    <a:pt x="2628" y="1052"/>
                    <a:pt x="2619" y="1032"/>
                    <a:pt x="2626" y="1015"/>
                  </a:cubicBezTo>
                  <a:cubicBezTo>
                    <a:pt x="2632" y="998"/>
                    <a:pt x="2651" y="989"/>
                    <a:pt x="2669" y="996"/>
                  </a:cubicBezTo>
                  <a:close/>
                  <a:moveTo>
                    <a:pt x="3105" y="1161"/>
                  </a:moveTo>
                  <a:lnTo>
                    <a:pt x="3292" y="1231"/>
                  </a:lnTo>
                  <a:cubicBezTo>
                    <a:pt x="3309" y="1238"/>
                    <a:pt x="3318" y="1257"/>
                    <a:pt x="3312" y="1274"/>
                  </a:cubicBezTo>
                  <a:cubicBezTo>
                    <a:pt x="3305" y="1292"/>
                    <a:pt x="3286" y="1300"/>
                    <a:pt x="3269" y="1294"/>
                  </a:cubicBezTo>
                  <a:lnTo>
                    <a:pt x="3082" y="1223"/>
                  </a:lnTo>
                  <a:cubicBezTo>
                    <a:pt x="3064" y="1217"/>
                    <a:pt x="3056" y="1197"/>
                    <a:pt x="3062" y="1180"/>
                  </a:cubicBezTo>
                  <a:cubicBezTo>
                    <a:pt x="3069" y="1163"/>
                    <a:pt x="3088" y="1154"/>
                    <a:pt x="3105" y="1161"/>
                  </a:cubicBezTo>
                  <a:close/>
                  <a:moveTo>
                    <a:pt x="3542" y="1326"/>
                  </a:moveTo>
                  <a:lnTo>
                    <a:pt x="3729" y="1396"/>
                  </a:lnTo>
                  <a:cubicBezTo>
                    <a:pt x="3746" y="1403"/>
                    <a:pt x="3755" y="1422"/>
                    <a:pt x="3748" y="1439"/>
                  </a:cubicBezTo>
                  <a:cubicBezTo>
                    <a:pt x="3742" y="1457"/>
                    <a:pt x="3722" y="1465"/>
                    <a:pt x="3705" y="1459"/>
                  </a:cubicBezTo>
                  <a:lnTo>
                    <a:pt x="3518" y="1388"/>
                  </a:lnTo>
                  <a:cubicBezTo>
                    <a:pt x="3501" y="1382"/>
                    <a:pt x="3492" y="1362"/>
                    <a:pt x="3499" y="1345"/>
                  </a:cubicBezTo>
                  <a:cubicBezTo>
                    <a:pt x="3505" y="1328"/>
                    <a:pt x="3524" y="1319"/>
                    <a:pt x="3542" y="1326"/>
                  </a:cubicBezTo>
                  <a:close/>
                  <a:moveTo>
                    <a:pt x="3978" y="1491"/>
                  </a:moveTo>
                  <a:lnTo>
                    <a:pt x="4165" y="1561"/>
                  </a:lnTo>
                  <a:cubicBezTo>
                    <a:pt x="4183" y="1568"/>
                    <a:pt x="4191" y="1587"/>
                    <a:pt x="4185" y="1604"/>
                  </a:cubicBezTo>
                  <a:cubicBezTo>
                    <a:pt x="4178" y="1621"/>
                    <a:pt x="4159" y="1630"/>
                    <a:pt x="4142" y="1624"/>
                  </a:cubicBezTo>
                  <a:lnTo>
                    <a:pt x="3955" y="1553"/>
                  </a:lnTo>
                  <a:cubicBezTo>
                    <a:pt x="3937" y="1546"/>
                    <a:pt x="3929" y="1527"/>
                    <a:pt x="3935" y="1510"/>
                  </a:cubicBezTo>
                  <a:cubicBezTo>
                    <a:pt x="3942" y="1493"/>
                    <a:pt x="3961" y="1484"/>
                    <a:pt x="3978" y="1491"/>
                  </a:cubicBezTo>
                  <a:close/>
                  <a:moveTo>
                    <a:pt x="4415" y="1655"/>
                  </a:moveTo>
                  <a:lnTo>
                    <a:pt x="4602" y="1726"/>
                  </a:lnTo>
                  <a:cubicBezTo>
                    <a:pt x="4619" y="1733"/>
                    <a:pt x="4628" y="1752"/>
                    <a:pt x="4621" y="1769"/>
                  </a:cubicBezTo>
                  <a:cubicBezTo>
                    <a:pt x="4615" y="1786"/>
                    <a:pt x="4596" y="1795"/>
                    <a:pt x="4578" y="1789"/>
                  </a:cubicBezTo>
                  <a:lnTo>
                    <a:pt x="4391" y="1718"/>
                  </a:lnTo>
                  <a:cubicBezTo>
                    <a:pt x="4374" y="1711"/>
                    <a:pt x="4365" y="1692"/>
                    <a:pt x="4372" y="1675"/>
                  </a:cubicBezTo>
                  <a:cubicBezTo>
                    <a:pt x="4378" y="1658"/>
                    <a:pt x="4398" y="1649"/>
                    <a:pt x="4415" y="1655"/>
                  </a:cubicBezTo>
                  <a:close/>
                  <a:moveTo>
                    <a:pt x="4851" y="1820"/>
                  </a:moveTo>
                  <a:lnTo>
                    <a:pt x="5038" y="1891"/>
                  </a:lnTo>
                  <a:cubicBezTo>
                    <a:pt x="5056" y="1898"/>
                    <a:pt x="5064" y="1917"/>
                    <a:pt x="5058" y="1934"/>
                  </a:cubicBezTo>
                  <a:cubicBezTo>
                    <a:pt x="5051" y="1951"/>
                    <a:pt x="5032" y="1960"/>
                    <a:pt x="5015" y="1953"/>
                  </a:cubicBezTo>
                  <a:lnTo>
                    <a:pt x="4828" y="1883"/>
                  </a:lnTo>
                  <a:cubicBezTo>
                    <a:pt x="4811" y="1876"/>
                    <a:pt x="4802" y="1857"/>
                    <a:pt x="4808" y="1840"/>
                  </a:cubicBezTo>
                  <a:cubicBezTo>
                    <a:pt x="4815" y="1823"/>
                    <a:pt x="4834" y="1814"/>
                    <a:pt x="4851" y="1820"/>
                  </a:cubicBezTo>
                  <a:close/>
                  <a:moveTo>
                    <a:pt x="5288" y="1985"/>
                  </a:moveTo>
                  <a:lnTo>
                    <a:pt x="5475" y="2056"/>
                  </a:lnTo>
                  <a:cubicBezTo>
                    <a:pt x="5492" y="2063"/>
                    <a:pt x="5501" y="2082"/>
                    <a:pt x="5494" y="2099"/>
                  </a:cubicBezTo>
                  <a:cubicBezTo>
                    <a:pt x="5488" y="2116"/>
                    <a:pt x="5469" y="2125"/>
                    <a:pt x="5451" y="2118"/>
                  </a:cubicBezTo>
                  <a:lnTo>
                    <a:pt x="5264" y="2048"/>
                  </a:lnTo>
                  <a:cubicBezTo>
                    <a:pt x="5247" y="2041"/>
                    <a:pt x="5238" y="2022"/>
                    <a:pt x="5245" y="2005"/>
                  </a:cubicBezTo>
                  <a:cubicBezTo>
                    <a:pt x="5251" y="1988"/>
                    <a:pt x="5271" y="1979"/>
                    <a:pt x="5288" y="1985"/>
                  </a:cubicBezTo>
                  <a:close/>
                  <a:moveTo>
                    <a:pt x="5724" y="2150"/>
                  </a:moveTo>
                  <a:lnTo>
                    <a:pt x="5912" y="2221"/>
                  </a:lnTo>
                  <a:cubicBezTo>
                    <a:pt x="5929" y="2227"/>
                    <a:pt x="5937" y="2247"/>
                    <a:pt x="5931" y="2264"/>
                  </a:cubicBezTo>
                  <a:cubicBezTo>
                    <a:pt x="5924" y="2281"/>
                    <a:pt x="5905" y="2290"/>
                    <a:pt x="5888" y="2283"/>
                  </a:cubicBezTo>
                  <a:lnTo>
                    <a:pt x="5701" y="2213"/>
                  </a:lnTo>
                  <a:cubicBezTo>
                    <a:pt x="5684" y="2206"/>
                    <a:pt x="5675" y="2187"/>
                    <a:pt x="5681" y="2170"/>
                  </a:cubicBezTo>
                  <a:cubicBezTo>
                    <a:pt x="5688" y="2152"/>
                    <a:pt x="5707" y="2144"/>
                    <a:pt x="5724" y="2150"/>
                  </a:cubicBezTo>
                  <a:close/>
                  <a:moveTo>
                    <a:pt x="6161" y="2315"/>
                  </a:moveTo>
                  <a:lnTo>
                    <a:pt x="6348" y="2386"/>
                  </a:lnTo>
                  <a:cubicBezTo>
                    <a:pt x="6365" y="2392"/>
                    <a:pt x="6374" y="2412"/>
                    <a:pt x="6367" y="2429"/>
                  </a:cubicBezTo>
                  <a:cubicBezTo>
                    <a:pt x="6361" y="2446"/>
                    <a:pt x="6342" y="2455"/>
                    <a:pt x="6325" y="2448"/>
                  </a:cubicBezTo>
                  <a:lnTo>
                    <a:pt x="6137" y="2378"/>
                  </a:lnTo>
                  <a:cubicBezTo>
                    <a:pt x="6120" y="2371"/>
                    <a:pt x="6112" y="2352"/>
                    <a:pt x="6118" y="2335"/>
                  </a:cubicBezTo>
                  <a:cubicBezTo>
                    <a:pt x="6125" y="2317"/>
                    <a:pt x="6144" y="2309"/>
                    <a:pt x="6161" y="2315"/>
                  </a:cubicBezTo>
                  <a:close/>
                  <a:moveTo>
                    <a:pt x="6598" y="2480"/>
                  </a:moveTo>
                  <a:lnTo>
                    <a:pt x="6785" y="2551"/>
                  </a:lnTo>
                  <a:cubicBezTo>
                    <a:pt x="6802" y="2557"/>
                    <a:pt x="6811" y="2577"/>
                    <a:pt x="6804" y="2594"/>
                  </a:cubicBezTo>
                  <a:cubicBezTo>
                    <a:pt x="6798" y="2611"/>
                    <a:pt x="6778" y="2620"/>
                    <a:pt x="6761" y="2613"/>
                  </a:cubicBezTo>
                  <a:lnTo>
                    <a:pt x="6574" y="2542"/>
                  </a:lnTo>
                  <a:cubicBezTo>
                    <a:pt x="6557" y="2536"/>
                    <a:pt x="6548" y="2517"/>
                    <a:pt x="6555" y="2499"/>
                  </a:cubicBezTo>
                  <a:cubicBezTo>
                    <a:pt x="6561" y="2482"/>
                    <a:pt x="6580" y="2474"/>
                    <a:pt x="6598" y="2480"/>
                  </a:cubicBezTo>
                  <a:close/>
                  <a:moveTo>
                    <a:pt x="7034" y="2645"/>
                  </a:moveTo>
                  <a:lnTo>
                    <a:pt x="7221" y="2716"/>
                  </a:lnTo>
                  <a:cubicBezTo>
                    <a:pt x="7238" y="2722"/>
                    <a:pt x="7247" y="2741"/>
                    <a:pt x="7241" y="2759"/>
                  </a:cubicBezTo>
                  <a:cubicBezTo>
                    <a:pt x="7234" y="2776"/>
                    <a:pt x="7215" y="2785"/>
                    <a:pt x="7198" y="2778"/>
                  </a:cubicBezTo>
                  <a:lnTo>
                    <a:pt x="7011" y="2707"/>
                  </a:lnTo>
                  <a:cubicBezTo>
                    <a:pt x="6993" y="2701"/>
                    <a:pt x="6985" y="2682"/>
                    <a:pt x="6991" y="2664"/>
                  </a:cubicBezTo>
                  <a:cubicBezTo>
                    <a:pt x="6998" y="2647"/>
                    <a:pt x="7017" y="2638"/>
                    <a:pt x="7034" y="2645"/>
                  </a:cubicBezTo>
                  <a:close/>
                  <a:moveTo>
                    <a:pt x="7471" y="2810"/>
                  </a:moveTo>
                  <a:lnTo>
                    <a:pt x="7658" y="2881"/>
                  </a:lnTo>
                  <a:cubicBezTo>
                    <a:pt x="7675" y="2887"/>
                    <a:pt x="7684" y="2906"/>
                    <a:pt x="7677" y="2924"/>
                  </a:cubicBezTo>
                  <a:cubicBezTo>
                    <a:pt x="7671" y="2941"/>
                    <a:pt x="7651" y="2949"/>
                    <a:pt x="7634" y="2943"/>
                  </a:cubicBezTo>
                  <a:lnTo>
                    <a:pt x="7447" y="2872"/>
                  </a:lnTo>
                  <a:cubicBezTo>
                    <a:pt x="7430" y="2866"/>
                    <a:pt x="7421" y="2847"/>
                    <a:pt x="7428" y="2829"/>
                  </a:cubicBezTo>
                  <a:cubicBezTo>
                    <a:pt x="7434" y="2812"/>
                    <a:pt x="7453" y="2803"/>
                    <a:pt x="7471" y="2810"/>
                  </a:cubicBezTo>
                  <a:close/>
                  <a:moveTo>
                    <a:pt x="7907" y="2975"/>
                  </a:moveTo>
                  <a:lnTo>
                    <a:pt x="8094" y="3046"/>
                  </a:lnTo>
                  <a:cubicBezTo>
                    <a:pt x="8112" y="3052"/>
                    <a:pt x="8120" y="3071"/>
                    <a:pt x="8114" y="3088"/>
                  </a:cubicBezTo>
                  <a:cubicBezTo>
                    <a:pt x="8107" y="3106"/>
                    <a:pt x="8088" y="3114"/>
                    <a:pt x="8071" y="3108"/>
                  </a:cubicBezTo>
                  <a:lnTo>
                    <a:pt x="7884" y="3037"/>
                  </a:lnTo>
                  <a:cubicBezTo>
                    <a:pt x="7866" y="3031"/>
                    <a:pt x="7858" y="3011"/>
                    <a:pt x="7864" y="2994"/>
                  </a:cubicBezTo>
                  <a:cubicBezTo>
                    <a:pt x="7871" y="2977"/>
                    <a:pt x="7890" y="2968"/>
                    <a:pt x="7907" y="2975"/>
                  </a:cubicBezTo>
                  <a:close/>
                  <a:moveTo>
                    <a:pt x="8344" y="3140"/>
                  </a:moveTo>
                  <a:lnTo>
                    <a:pt x="8531" y="3210"/>
                  </a:lnTo>
                  <a:cubicBezTo>
                    <a:pt x="8548" y="3217"/>
                    <a:pt x="8557" y="3236"/>
                    <a:pt x="8550" y="3253"/>
                  </a:cubicBezTo>
                  <a:cubicBezTo>
                    <a:pt x="8544" y="3271"/>
                    <a:pt x="8525" y="3279"/>
                    <a:pt x="8507" y="3273"/>
                  </a:cubicBezTo>
                  <a:lnTo>
                    <a:pt x="8320" y="3202"/>
                  </a:lnTo>
                  <a:cubicBezTo>
                    <a:pt x="8303" y="3196"/>
                    <a:pt x="8294" y="3176"/>
                    <a:pt x="8301" y="3159"/>
                  </a:cubicBezTo>
                  <a:cubicBezTo>
                    <a:pt x="8307" y="3142"/>
                    <a:pt x="8327" y="3133"/>
                    <a:pt x="8344" y="3140"/>
                  </a:cubicBezTo>
                  <a:close/>
                  <a:moveTo>
                    <a:pt x="8780" y="3305"/>
                  </a:moveTo>
                  <a:lnTo>
                    <a:pt x="8967" y="3375"/>
                  </a:lnTo>
                  <a:cubicBezTo>
                    <a:pt x="8985" y="3382"/>
                    <a:pt x="8993" y="3401"/>
                    <a:pt x="8987" y="3418"/>
                  </a:cubicBezTo>
                  <a:cubicBezTo>
                    <a:pt x="8980" y="3436"/>
                    <a:pt x="8961" y="3444"/>
                    <a:pt x="8944" y="3438"/>
                  </a:cubicBezTo>
                  <a:lnTo>
                    <a:pt x="8757" y="3367"/>
                  </a:lnTo>
                  <a:cubicBezTo>
                    <a:pt x="8740" y="3361"/>
                    <a:pt x="8731" y="3341"/>
                    <a:pt x="8737" y="3324"/>
                  </a:cubicBezTo>
                  <a:cubicBezTo>
                    <a:pt x="8744" y="3307"/>
                    <a:pt x="8763" y="3298"/>
                    <a:pt x="8780" y="3305"/>
                  </a:cubicBezTo>
                  <a:close/>
                  <a:moveTo>
                    <a:pt x="9217" y="3470"/>
                  </a:moveTo>
                  <a:lnTo>
                    <a:pt x="9404" y="3540"/>
                  </a:lnTo>
                  <a:cubicBezTo>
                    <a:pt x="9421" y="3547"/>
                    <a:pt x="9430" y="3566"/>
                    <a:pt x="9423" y="3583"/>
                  </a:cubicBezTo>
                  <a:cubicBezTo>
                    <a:pt x="9417" y="3600"/>
                    <a:pt x="9398" y="3609"/>
                    <a:pt x="9380" y="3603"/>
                  </a:cubicBezTo>
                  <a:lnTo>
                    <a:pt x="9193" y="3532"/>
                  </a:lnTo>
                  <a:cubicBezTo>
                    <a:pt x="9176" y="3525"/>
                    <a:pt x="9167" y="3506"/>
                    <a:pt x="9174" y="3489"/>
                  </a:cubicBezTo>
                  <a:cubicBezTo>
                    <a:pt x="9180" y="3472"/>
                    <a:pt x="9200" y="3463"/>
                    <a:pt x="9217" y="3470"/>
                  </a:cubicBezTo>
                  <a:close/>
                  <a:moveTo>
                    <a:pt x="9653" y="3635"/>
                  </a:moveTo>
                  <a:lnTo>
                    <a:pt x="9841" y="3705"/>
                  </a:lnTo>
                  <a:cubicBezTo>
                    <a:pt x="9858" y="3712"/>
                    <a:pt x="9866" y="3731"/>
                    <a:pt x="9860" y="3748"/>
                  </a:cubicBezTo>
                  <a:cubicBezTo>
                    <a:pt x="9853" y="3765"/>
                    <a:pt x="9834" y="3774"/>
                    <a:pt x="9817" y="3768"/>
                  </a:cubicBezTo>
                  <a:lnTo>
                    <a:pt x="9630" y="3697"/>
                  </a:lnTo>
                  <a:cubicBezTo>
                    <a:pt x="9613" y="3690"/>
                    <a:pt x="9604" y="3671"/>
                    <a:pt x="9610" y="3654"/>
                  </a:cubicBezTo>
                  <a:cubicBezTo>
                    <a:pt x="9617" y="3637"/>
                    <a:pt x="9636" y="3628"/>
                    <a:pt x="9653" y="3635"/>
                  </a:cubicBezTo>
                  <a:close/>
                  <a:moveTo>
                    <a:pt x="10090" y="3799"/>
                  </a:moveTo>
                  <a:lnTo>
                    <a:pt x="10277" y="3870"/>
                  </a:lnTo>
                  <a:cubicBezTo>
                    <a:pt x="10294" y="3877"/>
                    <a:pt x="10303" y="3896"/>
                    <a:pt x="10296" y="3913"/>
                  </a:cubicBezTo>
                  <a:cubicBezTo>
                    <a:pt x="10290" y="3930"/>
                    <a:pt x="10271" y="3939"/>
                    <a:pt x="10254" y="3932"/>
                  </a:cubicBezTo>
                  <a:lnTo>
                    <a:pt x="10066" y="3862"/>
                  </a:lnTo>
                  <a:cubicBezTo>
                    <a:pt x="10049" y="3855"/>
                    <a:pt x="10041" y="3836"/>
                    <a:pt x="10047" y="3819"/>
                  </a:cubicBezTo>
                  <a:cubicBezTo>
                    <a:pt x="10054" y="3802"/>
                    <a:pt x="10073" y="3793"/>
                    <a:pt x="10090" y="3799"/>
                  </a:cubicBezTo>
                  <a:close/>
                  <a:moveTo>
                    <a:pt x="10527" y="3964"/>
                  </a:moveTo>
                  <a:lnTo>
                    <a:pt x="10714" y="4035"/>
                  </a:lnTo>
                  <a:cubicBezTo>
                    <a:pt x="10731" y="4042"/>
                    <a:pt x="10740" y="4061"/>
                    <a:pt x="10733" y="4078"/>
                  </a:cubicBezTo>
                  <a:cubicBezTo>
                    <a:pt x="10727" y="4095"/>
                    <a:pt x="10707" y="4104"/>
                    <a:pt x="10690" y="4097"/>
                  </a:cubicBezTo>
                  <a:lnTo>
                    <a:pt x="10503" y="4027"/>
                  </a:lnTo>
                  <a:cubicBezTo>
                    <a:pt x="10486" y="4020"/>
                    <a:pt x="10477" y="4001"/>
                    <a:pt x="10484" y="3984"/>
                  </a:cubicBezTo>
                  <a:cubicBezTo>
                    <a:pt x="10490" y="3967"/>
                    <a:pt x="10509" y="3958"/>
                    <a:pt x="10527" y="3964"/>
                  </a:cubicBezTo>
                  <a:close/>
                  <a:moveTo>
                    <a:pt x="10963" y="4129"/>
                  </a:moveTo>
                  <a:lnTo>
                    <a:pt x="11150" y="4200"/>
                  </a:lnTo>
                  <a:cubicBezTo>
                    <a:pt x="11167" y="4206"/>
                    <a:pt x="11176" y="4226"/>
                    <a:pt x="11170" y="4243"/>
                  </a:cubicBezTo>
                  <a:cubicBezTo>
                    <a:pt x="11163" y="4260"/>
                    <a:pt x="11144" y="4269"/>
                    <a:pt x="11127" y="4262"/>
                  </a:cubicBezTo>
                  <a:lnTo>
                    <a:pt x="10940" y="4192"/>
                  </a:lnTo>
                  <a:cubicBezTo>
                    <a:pt x="10922" y="4185"/>
                    <a:pt x="10914" y="4166"/>
                    <a:pt x="10920" y="4149"/>
                  </a:cubicBezTo>
                  <a:cubicBezTo>
                    <a:pt x="10927" y="4131"/>
                    <a:pt x="10946" y="4123"/>
                    <a:pt x="10963" y="4129"/>
                  </a:cubicBezTo>
                  <a:close/>
                  <a:moveTo>
                    <a:pt x="11400" y="4294"/>
                  </a:moveTo>
                  <a:lnTo>
                    <a:pt x="11587" y="4365"/>
                  </a:lnTo>
                  <a:cubicBezTo>
                    <a:pt x="11604" y="4371"/>
                    <a:pt x="11613" y="4391"/>
                    <a:pt x="11606" y="4408"/>
                  </a:cubicBezTo>
                  <a:cubicBezTo>
                    <a:pt x="11600" y="4425"/>
                    <a:pt x="11580" y="4434"/>
                    <a:pt x="11563" y="4427"/>
                  </a:cubicBezTo>
                  <a:lnTo>
                    <a:pt x="11376" y="4357"/>
                  </a:lnTo>
                  <a:cubicBezTo>
                    <a:pt x="11359" y="4350"/>
                    <a:pt x="11350" y="4331"/>
                    <a:pt x="11357" y="4314"/>
                  </a:cubicBezTo>
                  <a:cubicBezTo>
                    <a:pt x="11363" y="4296"/>
                    <a:pt x="11382" y="4288"/>
                    <a:pt x="11400" y="4294"/>
                  </a:cubicBezTo>
                  <a:close/>
                  <a:moveTo>
                    <a:pt x="11836" y="4459"/>
                  </a:moveTo>
                  <a:lnTo>
                    <a:pt x="12023" y="4530"/>
                  </a:lnTo>
                  <a:cubicBezTo>
                    <a:pt x="12040" y="4536"/>
                    <a:pt x="12049" y="4556"/>
                    <a:pt x="12043" y="4573"/>
                  </a:cubicBezTo>
                  <a:cubicBezTo>
                    <a:pt x="12036" y="4590"/>
                    <a:pt x="12017" y="4599"/>
                    <a:pt x="12000" y="4592"/>
                  </a:cubicBezTo>
                  <a:lnTo>
                    <a:pt x="11813" y="4521"/>
                  </a:lnTo>
                  <a:cubicBezTo>
                    <a:pt x="11795" y="4515"/>
                    <a:pt x="11787" y="4496"/>
                    <a:pt x="11793" y="4479"/>
                  </a:cubicBezTo>
                  <a:cubicBezTo>
                    <a:pt x="11800" y="4461"/>
                    <a:pt x="11819" y="4453"/>
                    <a:pt x="11836" y="4459"/>
                  </a:cubicBezTo>
                  <a:close/>
                  <a:moveTo>
                    <a:pt x="12273" y="4624"/>
                  </a:moveTo>
                  <a:lnTo>
                    <a:pt x="12460" y="4695"/>
                  </a:lnTo>
                  <a:cubicBezTo>
                    <a:pt x="12477" y="4701"/>
                    <a:pt x="12486" y="4720"/>
                    <a:pt x="12479" y="4738"/>
                  </a:cubicBezTo>
                  <a:cubicBezTo>
                    <a:pt x="12473" y="4755"/>
                    <a:pt x="12453" y="4764"/>
                    <a:pt x="12436" y="4757"/>
                  </a:cubicBezTo>
                  <a:lnTo>
                    <a:pt x="12249" y="4686"/>
                  </a:lnTo>
                  <a:cubicBezTo>
                    <a:pt x="12232" y="4680"/>
                    <a:pt x="12223" y="4661"/>
                    <a:pt x="12230" y="4643"/>
                  </a:cubicBezTo>
                  <a:cubicBezTo>
                    <a:pt x="12236" y="4626"/>
                    <a:pt x="12256" y="4618"/>
                    <a:pt x="12273" y="4624"/>
                  </a:cubicBezTo>
                  <a:close/>
                  <a:moveTo>
                    <a:pt x="12709" y="4789"/>
                  </a:moveTo>
                  <a:lnTo>
                    <a:pt x="12896" y="4860"/>
                  </a:lnTo>
                  <a:cubicBezTo>
                    <a:pt x="12914" y="4866"/>
                    <a:pt x="12922" y="4885"/>
                    <a:pt x="12916" y="4903"/>
                  </a:cubicBezTo>
                  <a:cubicBezTo>
                    <a:pt x="12909" y="4920"/>
                    <a:pt x="12890" y="4929"/>
                    <a:pt x="12873" y="4922"/>
                  </a:cubicBezTo>
                  <a:lnTo>
                    <a:pt x="12686" y="4851"/>
                  </a:lnTo>
                  <a:cubicBezTo>
                    <a:pt x="12669" y="4845"/>
                    <a:pt x="12660" y="4826"/>
                    <a:pt x="12666" y="4808"/>
                  </a:cubicBezTo>
                  <a:cubicBezTo>
                    <a:pt x="12673" y="4791"/>
                    <a:pt x="12692" y="4782"/>
                    <a:pt x="12709" y="4789"/>
                  </a:cubicBezTo>
                  <a:close/>
                  <a:moveTo>
                    <a:pt x="13146" y="4954"/>
                  </a:moveTo>
                  <a:lnTo>
                    <a:pt x="13333" y="5025"/>
                  </a:lnTo>
                  <a:cubicBezTo>
                    <a:pt x="13350" y="5031"/>
                    <a:pt x="13359" y="5050"/>
                    <a:pt x="13352" y="5068"/>
                  </a:cubicBezTo>
                  <a:cubicBezTo>
                    <a:pt x="13346" y="5085"/>
                    <a:pt x="13327" y="5093"/>
                    <a:pt x="13309" y="5087"/>
                  </a:cubicBezTo>
                  <a:lnTo>
                    <a:pt x="13122" y="5016"/>
                  </a:lnTo>
                  <a:cubicBezTo>
                    <a:pt x="13105" y="5010"/>
                    <a:pt x="13096" y="4991"/>
                    <a:pt x="13103" y="4973"/>
                  </a:cubicBezTo>
                  <a:cubicBezTo>
                    <a:pt x="13109" y="4956"/>
                    <a:pt x="13129" y="4947"/>
                    <a:pt x="13146" y="4954"/>
                  </a:cubicBezTo>
                  <a:close/>
                  <a:moveTo>
                    <a:pt x="13582" y="5119"/>
                  </a:moveTo>
                  <a:lnTo>
                    <a:pt x="13769" y="5189"/>
                  </a:lnTo>
                  <a:cubicBezTo>
                    <a:pt x="13787" y="5196"/>
                    <a:pt x="13795" y="5215"/>
                    <a:pt x="13789" y="5232"/>
                  </a:cubicBezTo>
                  <a:cubicBezTo>
                    <a:pt x="13782" y="5250"/>
                    <a:pt x="13763" y="5258"/>
                    <a:pt x="13746" y="5252"/>
                  </a:cubicBezTo>
                  <a:lnTo>
                    <a:pt x="13559" y="5181"/>
                  </a:lnTo>
                  <a:cubicBezTo>
                    <a:pt x="13542" y="5175"/>
                    <a:pt x="13533" y="5155"/>
                    <a:pt x="13539" y="5138"/>
                  </a:cubicBezTo>
                  <a:cubicBezTo>
                    <a:pt x="13546" y="5121"/>
                    <a:pt x="13565" y="5112"/>
                    <a:pt x="13582" y="5119"/>
                  </a:cubicBezTo>
                  <a:close/>
                  <a:moveTo>
                    <a:pt x="14019" y="5284"/>
                  </a:moveTo>
                  <a:lnTo>
                    <a:pt x="14206" y="5354"/>
                  </a:lnTo>
                  <a:cubicBezTo>
                    <a:pt x="14223" y="5361"/>
                    <a:pt x="14232" y="5380"/>
                    <a:pt x="14225" y="5397"/>
                  </a:cubicBezTo>
                  <a:cubicBezTo>
                    <a:pt x="14219" y="5415"/>
                    <a:pt x="14200" y="5423"/>
                    <a:pt x="14182" y="5417"/>
                  </a:cubicBezTo>
                  <a:lnTo>
                    <a:pt x="13995" y="5346"/>
                  </a:lnTo>
                  <a:cubicBezTo>
                    <a:pt x="13978" y="5340"/>
                    <a:pt x="13969" y="5320"/>
                    <a:pt x="13976" y="5303"/>
                  </a:cubicBezTo>
                  <a:cubicBezTo>
                    <a:pt x="13982" y="5286"/>
                    <a:pt x="14002" y="5277"/>
                    <a:pt x="14019" y="5284"/>
                  </a:cubicBezTo>
                  <a:close/>
                  <a:moveTo>
                    <a:pt x="14456" y="5449"/>
                  </a:moveTo>
                  <a:lnTo>
                    <a:pt x="14643" y="5519"/>
                  </a:lnTo>
                  <a:cubicBezTo>
                    <a:pt x="14660" y="5526"/>
                    <a:pt x="14669" y="5545"/>
                    <a:pt x="14662" y="5562"/>
                  </a:cubicBezTo>
                  <a:cubicBezTo>
                    <a:pt x="14656" y="5580"/>
                    <a:pt x="14636" y="5588"/>
                    <a:pt x="14619" y="5582"/>
                  </a:cubicBezTo>
                  <a:lnTo>
                    <a:pt x="14432" y="5511"/>
                  </a:lnTo>
                  <a:cubicBezTo>
                    <a:pt x="14415" y="5504"/>
                    <a:pt x="14406" y="5485"/>
                    <a:pt x="14413" y="5468"/>
                  </a:cubicBezTo>
                  <a:cubicBezTo>
                    <a:pt x="14419" y="5451"/>
                    <a:pt x="14438" y="5442"/>
                    <a:pt x="14456" y="5449"/>
                  </a:cubicBezTo>
                  <a:close/>
                  <a:moveTo>
                    <a:pt x="14892" y="5614"/>
                  </a:moveTo>
                  <a:lnTo>
                    <a:pt x="15079" y="5684"/>
                  </a:lnTo>
                  <a:cubicBezTo>
                    <a:pt x="15096" y="5691"/>
                    <a:pt x="15105" y="5710"/>
                    <a:pt x="15099" y="5727"/>
                  </a:cubicBezTo>
                  <a:cubicBezTo>
                    <a:pt x="15092" y="5744"/>
                    <a:pt x="15073" y="5753"/>
                    <a:pt x="15056" y="5747"/>
                  </a:cubicBezTo>
                  <a:lnTo>
                    <a:pt x="14869" y="5676"/>
                  </a:lnTo>
                  <a:cubicBezTo>
                    <a:pt x="14851" y="5669"/>
                    <a:pt x="14843" y="5650"/>
                    <a:pt x="14849" y="5633"/>
                  </a:cubicBezTo>
                  <a:cubicBezTo>
                    <a:pt x="14856" y="5616"/>
                    <a:pt x="14875" y="5607"/>
                    <a:pt x="14892" y="5614"/>
                  </a:cubicBezTo>
                  <a:close/>
                  <a:moveTo>
                    <a:pt x="15329" y="5778"/>
                  </a:moveTo>
                  <a:lnTo>
                    <a:pt x="15516" y="5849"/>
                  </a:lnTo>
                  <a:cubicBezTo>
                    <a:pt x="15533" y="5856"/>
                    <a:pt x="15542" y="5875"/>
                    <a:pt x="15535" y="5892"/>
                  </a:cubicBezTo>
                  <a:cubicBezTo>
                    <a:pt x="15529" y="5909"/>
                    <a:pt x="15509" y="5918"/>
                    <a:pt x="15492" y="5912"/>
                  </a:cubicBezTo>
                  <a:lnTo>
                    <a:pt x="15305" y="5841"/>
                  </a:lnTo>
                  <a:cubicBezTo>
                    <a:pt x="15288" y="5834"/>
                    <a:pt x="15279" y="5815"/>
                    <a:pt x="15286" y="5798"/>
                  </a:cubicBezTo>
                  <a:cubicBezTo>
                    <a:pt x="15292" y="5781"/>
                    <a:pt x="15311" y="5772"/>
                    <a:pt x="15329" y="5778"/>
                  </a:cubicBezTo>
                  <a:close/>
                  <a:moveTo>
                    <a:pt x="15765" y="5943"/>
                  </a:moveTo>
                  <a:lnTo>
                    <a:pt x="15952" y="6014"/>
                  </a:lnTo>
                  <a:cubicBezTo>
                    <a:pt x="15969" y="6021"/>
                    <a:pt x="15978" y="6040"/>
                    <a:pt x="15972" y="6057"/>
                  </a:cubicBezTo>
                  <a:cubicBezTo>
                    <a:pt x="15965" y="6074"/>
                    <a:pt x="15946" y="6083"/>
                    <a:pt x="15929" y="6076"/>
                  </a:cubicBezTo>
                  <a:lnTo>
                    <a:pt x="15742" y="6006"/>
                  </a:lnTo>
                  <a:cubicBezTo>
                    <a:pt x="15724" y="5999"/>
                    <a:pt x="15716" y="5980"/>
                    <a:pt x="15722" y="5963"/>
                  </a:cubicBezTo>
                  <a:cubicBezTo>
                    <a:pt x="15729" y="5946"/>
                    <a:pt x="15748" y="5937"/>
                    <a:pt x="15765" y="5943"/>
                  </a:cubicBezTo>
                  <a:close/>
                  <a:moveTo>
                    <a:pt x="16202" y="6108"/>
                  </a:moveTo>
                  <a:lnTo>
                    <a:pt x="16389" y="6179"/>
                  </a:lnTo>
                  <a:cubicBezTo>
                    <a:pt x="16406" y="6186"/>
                    <a:pt x="16415" y="6205"/>
                    <a:pt x="16408" y="6222"/>
                  </a:cubicBezTo>
                  <a:cubicBezTo>
                    <a:pt x="16402" y="6239"/>
                    <a:pt x="16382" y="6248"/>
                    <a:pt x="16365" y="6241"/>
                  </a:cubicBezTo>
                  <a:lnTo>
                    <a:pt x="16178" y="6171"/>
                  </a:lnTo>
                  <a:cubicBezTo>
                    <a:pt x="16161" y="6164"/>
                    <a:pt x="16152" y="6145"/>
                    <a:pt x="16159" y="6128"/>
                  </a:cubicBezTo>
                  <a:cubicBezTo>
                    <a:pt x="16165" y="6111"/>
                    <a:pt x="16185" y="6102"/>
                    <a:pt x="16202" y="6108"/>
                  </a:cubicBezTo>
                  <a:close/>
                  <a:moveTo>
                    <a:pt x="16638" y="6273"/>
                  </a:moveTo>
                  <a:lnTo>
                    <a:pt x="16825" y="6344"/>
                  </a:lnTo>
                  <a:cubicBezTo>
                    <a:pt x="16843" y="6350"/>
                    <a:pt x="16851" y="6370"/>
                    <a:pt x="16845" y="6387"/>
                  </a:cubicBezTo>
                  <a:cubicBezTo>
                    <a:pt x="16838" y="6404"/>
                    <a:pt x="16819" y="6413"/>
                    <a:pt x="16802" y="6406"/>
                  </a:cubicBezTo>
                  <a:lnTo>
                    <a:pt x="16615" y="6336"/>
                  </a:lnTo>
                  <a:cubicBezTo>
                    <a:pt x="16598" y="6329"/>
                    <a:pt x="16589" y="6310"/>
                    <a:pt x="16595" y="6293"/>
                  </a:cubicBezTo>
                  <a:cubicBezTo>
                    <a:pt x="16602" y="6275"/>
                    <a:pt x="16621" y="6267"/>
                    <a:pt x="16638" y="6273"/>
                  </a:cubicBezTo>
                  <a:close/>
                  <a:moveTo>
                    <a:pt x="17075" y="6438"/>
                  </a:moveTo>
                  <a:lnTo>
                    <a:pt x="17262" y="6509"/>
                  </a:lnTo>
                  <a:cubicBezTo>
                    <a:pt x="17279" y="6515"/>
                    <a:pt x="17288" y="6535"/>
                    <a:pt x="17281" y="6552"/>
                  </a:cubicBezTo>
                  <a:cubicBezTo>
                    <a:pt x="17275" y="6569"/>
                    <a:pt x="17256" y="6578"/>
                    <a:pt x="17238" y="6571"/>
                  </a:cubicBezTo>
                  <a:lnTo>
                    <a:pt x="17051" y="6501"/>
                  </a:lnTo>
                  <a:cubicBezTo>
                    <a:pt x="17034" y="6494"/>
                    <a:pt x="17025" y="6475"/>
                    <a:pt x="17032" y="6458"/>
                  </a:cubicBezTo>
                  <a:cubicBezTo>
                    <a:pt x="17038" y="6440"/>
                    <a:pt x="17058" y="6432"/>
                    <a:pt x="17075" y="6438"/>
                  </a:cubicBezTo>
                  <a:close/>
                  <a:moveTo>
                    <a:pt x="17511" y="6603"/>
                  </a:moveTo>
                  <a:lnTo>
                    <a:pt x="17699" y="6674"/>
                  </a:lnTo>
                  <a:cubicBezTo>
                    <a:pt x="17716" y="6680"/>
                    <a:pt x="17724" y="6700"/>
                    <a:pt x="17718" y="6717"/>
                  </a:cubicBezTo>
                  <a:cubicBezTo>
                    <a:pt x="17711" y="6734"/>
                    <a:pt x="17692" y="6743"/>
                    <a:pt x="17675" y="6736"/>
                  </a:cubicBezTo>
                  <a:lnTo>
                    <a:pt x="17488" y="6665"/>
                  </a:lnTo>
                  <a:cubicBezTo>
                    <a:pt x="17471" y="6659"/>
                    <a:pt x="17462" y="6640"/>
                    <a:pt x="17468" y="6623"/>
                  </a:cubicBezTo>
                  <a:cubicBezTo>
                    <a:pt x="17475" y="6605"/>
                    <a:pt x="17494" y="6597"/>
                    <a:pt x="17511" y="6603"/>
                  </a:cubicBezTo>
                  <a:close/>
                  <a:moveTo>
                    <a:pt x="17734" y="6509"/>
                  </a:moveTo>
                  <a:lnTo>
                    <a:pt x="18037" y="6837"/>
                  </a:lnTo>
                  <a:lnTo>
                    <a:pt x="17593" y="6883"/>
                  </a:lnTo>
                  <a:lnTo>
                    <a:pt x="17734" y="6509"/>
                  </a:lnTo>
                  <a:close/>
                </a:path>
              </a:pathLst>
            </a:custGeom>
            <a:solidFill>
              <a:srgbClr val="000000"/>
            </a:solidFill>
            <a:ln w="1" cap="flat">
              <a:solidFill>
                <a:srgbClr val="000000"/>
              </a:solidFill>
              <a:prstDash val="solid"/>
              <a:bevel/>
              <a:headEnd/>
              <a:tailEnd/>
            </a:ln>
          </p:spPr>
          <p:txBody>
            <a:bodyPr/>
            <a:lstStyle/>
            <a:p>
              <a:endParaRPr lang="en-US"/>
            </a:p>
          </p:txBody>
        </p:sp>
        <p:sp>
          <p:nvSpPr>
            <p:cNvPr id="32795" name="Freeform 22">
              <a:extLst>
                <a:ext uri="{FF2B5EF4-FFF2-40B4-BE49-F238E27FC236}">
                  <a16:creationId xmlns:a16="http://schemas.microsoft.com/office/drawing/2014/main" id="{3506A4E5-FDDD-D244-8AA0-43F57511B921}"/>
                </a:ext>
              </a:extLst>
            </p:cNvPr>
            <p:cNvSpPr>
              <a:spLocks noEditPoints="1"/>
            </p:cNvSpPr>
            <p:nvPr/>
          </p:nvSpPr>
          <p:spPr bwMode="auto">
            <a:xfrm>
              <a:off x="2046288" y="1303338"/>
              <a:ext cx="2281238" cy="1228725"/>
            </a:xfrm>
            <a:custGeom>
              <a:avLst/>
              <a:gdLst>
                <a:gd name="T0" fmla="*/ 2147483646 w 12036"/>
                <a:gd name="T1" fmla="*/ 2147483646 h 11236"/>
                <a:gd name="T2" fmla="*/ 2147483646 w 12036"/>
                <a:gd name="T3" fmla="*/ 2147483646 h 11236"/>
                <a:gd name="T4" fmla="*/ 2147483646 w 12036"/>
                <a:gd name="T5" fmla="*/ 2147483646 h 11236"/>
                <a:gd name="T6" fmla="*/ 2147483646 w 12036"/>
                <a:gd name="T7" fmla="*/ 2147483646 h 11236"/>
                <a:gd name="T8" fmla="*/ 2147483646 w 12036"/>
                <a:gd name="T9" fmla="*/ 2147483646 h 11236"/>
                <a:gd name="T10" fmla="*/ 2147483646 w 12036"/>
                <a:gd name="T11" fmla="*/ 2147483646 h 11236"/>
                <a:gd name="T12" fmla="*/ 2147483646 w 12036"/>
                <a:gd name="T13" fmla="*/ 2147483646 h 11236"/>
                <a:gd name="T14" fmla="*/ 2147483646 w 12036"/>
                <a:gd name="T15" fmla="*/ 2147483646 h 11236"/>
                <a:gd name="T16" fmla="*/ 2147483646 w 12036"/>
                <a:gd name="T17" fmla="*/ 2147483646 h 11236"/>
                <a:gd name="T18" fmla="*/ 2147483646 w 12036"/>
                <a:gd name="T19" fmla="*/ 2147483646 h 11236"/>
                <a:gd name="T20" fmla="*/ 2147483646 w 12036"/>
                <a:gd name="T21" fmla="*/ 2147483646 h 11236"/>
                <a:gd name="T22" fmla="*/ 2147483646 w 12036"/>
                <a:gd name="T23" fmla="*/ 2147483646 h 11236"/>
                <a:gd name="T24" fmla="*/ 2147483646 w 12036"/>
                <a:gd name="T25" fmla="*/ 2147483646 h 11236"/>
                <a:gd name="T26" fmla="*/ 2147483646 w 12036"/>
                <a:gd name="T27" fmla="*/ 2147483646 h 11236"/>
                <a:gd name="T28" fmla="*/ 2147483646 w 12036"/>
                <a:gd name="T29" fmla="*/ 2147483646 h 11236"/>
                <a:gd name="T30" fmla="*/ 2147483646 w 12036"/>
                <a:gd name="T31" fmla="*/ 2147483646 h 11236"/>
                <a:gd name="T32" fmla="*/ 2147483646 w 12036"/>
                <a:gd name="T33" fmla="*/ 2147483646 h 11236"/>
                <a:gd name="T34" fmla="*/ 2147483646 w 12036"/>
                <a:gd name="T35" fmla="*/ 2147483646 h 11236"/>
                <a:gd name="T36" fmla="*/ 2147483646 w 12036"/>
                <a:gd name="T37" fmla="*/ 2147483646 h 11236"/>
                <a:gd name="T38" fmla="*/ 2147483646 w 12036"/>
                <a:gd name="T39" fmla="*/ 2147483646 h 11236"/>
                <a:gd name="T40" fmla="*/ 2147483646 w 12036"/>
                <a:gd name="T41" fmla="*/ 2147483646 h 11236"/>
                <a:gd name="T42" fmla="*/ 2147483646 w 12036"/>
                <a:gd name="T43" fmla="*/ 2147483646 h 11236"/>
                <a:gd name="T44" fmla="*/ 2147483646 w 12036"/>
                <a:gd name="T45" fmla="*/ 2147483646 h 11236"/>
                <a:gd name="T46" fmla="*/ 2147483646 w 12036"/>
                <a:gd name="T47" fmla="*/ 2147483646 h 11236"/>
                <a:gd name="T48" fmla="*/ 2147483646 w 12036"/>
                <a:gd name="T49" fmla="*/ 2147483646 h 11236"/>
                <a:gd name="T50" fmla="*/ 2147483646 w 12036"/>
                <a:gd name="T51" fmla="*/ 2147483646 h 11236"/>
                <a:gd name="T52" fmla="*/ 2147483646 w 12036"/>
                <a:gd name="T53" fmla="*/ 2147483646 h 11236"/>
                <a:gd name="T54" fmla="*/ 2147483646 w 12036"/>
                <a:gd name="T55" fmla="*/ 2147483646 h 11236"/>
                <a:gd name="T56" fmla="*/ 2147483646 w 12036"/>
                <a:gd name="T57" fmla="*/ 2147483646 h 11236"/>
                <a:gd name="T58" fmla="*/ 2147483646 w 12036"/>
                <a:gd name="T59" fmla="*/ 2147483646 h 11236"/>
                <a:gd name="T60" fmla="*/ 2147483646 w 12036"/>
                <a:gd name="T61" fmla="*/ 2147483646 h 11236"/>
                <a:gd name="T62" fmla="*/ 2147483646 w 12036"/>
                <a:gd name="T63" fmla="*/ 2147483646 h 11236"/>
                <a:gd name="T64" fmla="*/ 2147483646 w 12036"/>
                <a:gd name="T65" fmla="*/ 2147483646 h 11236"/>
                <a:gd name="T66" fmla="*/ 2147483646 w 12036"/>
                <a:gd name="T67" fmla="*/ 2147483646 h 11236"/>
                <a:gd name="T68" fmla="*/ 2147483646 w 12036"/>
                <a:gd name="T69" fmla="*/ 2147483646 h 11236"/>
                <a:gd name="T70" fmla="*/ 2147483646 w 12036"/>
                <a:gd name="T71" fmla="*/ 2147483646 h 11236"/>
                <a:gd name="T72" fmla="*/ 2147483646 w 12036"/>
                <a:gd name="T73" fmla="*/ 2147483646 h 11236"/>
                <a:gd name="T74" fmla="*/ 2147483646 w 12036"/>
                <a:gd name="T75" fmla="*/ 2147483646 h 11236"/>
                <a:gd name="T76" fmla="*/ 2147483646 w 12036"/>
                <a:gd name="T77" fmla="*/ 2147483646 h 11236"/>
                <a:gd name="T78" fmla="*/ 2147483646 w 12036"/>
                <a:gd name="T79" fmla="*/ 2147483646 h 11236"/>
                <a:gd name="T80" fmla="*/ 2147483646 w 12036"/>
                <a:gd name="T81" fmla="*/ 2147483646 h 11236"/>
                <a:gd name="T82" fmla="*/ 2147483646 w 12036"/>
                <a:gd name="T83" fmla="*/ 2147483646 h 11236"/>
                <a:gd name="T84" fmla="*/ 2147483646 w 12036"/>
                <a:gd name="T85" fmla="*/ 2147483646 h 11236"/>
                <a:gd name="T86" fmla="*/ 2147483646 w 12036"/>
                <a:gd name="T87" fmla="*/ 2147483646 h 11236"/>
                <a:gd name="T88" fmla="*/ 2147483646 w 12036"/>
                <a:gd name="T89" fmla="*/ 2147483646 h 11236"/>
                <a:gd name="T90" fmla="*/ 2147483646 w 12036"/>
                <a:gd name="T91" fmla="*/ 2147483646 h 11236"/>
                <a:gd name="T92" fmla="*/ 2147483646 w 12036"/>
                <a:gd name="T93" fmla="*/ 2147483646 h 11236"/>
                <a:gd name="T94" fmla="*/ 2147483646 w 12036"/>
                <a:gd name="T95" fmla="*/ 2147483646 h 11236"/>
                <a:gd name="T96" fmla="*/ 2147483646 w 12036"/>
                <a:gd name="T97" fmla="*/ 2147483646 h 11236"/>
                <a:gd name="T98" fmla="*/ 2147483646 w 12036"/>
                <a:gd name="T99" fmla="*/ 2147483646 h 11236"/>
                <a:gd name="T100" fmla="*/ 2147483646 w 12036"/>
                <a:gd name="T101" fmla="*/ 2147483646 h 11236"/>
                <a:gd name="T102" fmla="*/ 2147483646 w 12036"/>
                <a:gd name="T103" fmla="*/ 2147483646 h 11236"/>
                <a:gd name="T104" fmla="*/ 2147483646 w 12036"/>
                <a:gd name="T105" fmla="*/ 2147483646 h 11236"/>
                <a:gd name="T106" fmla="*/ 2147483646 w 12036"/>
                <a:gd name="T107" fmla="*/ 2147483646 h 11236"/>
                <a:gd name="T108" fmla="*/ 2147483646 w 12036"/>
                <a:gd name="T109" fmla="*/ 2147483646 h 11236"/>
                <a:gd name="T110" fmla="*/ 2147483646 w 12036"/>
                <a:gd name="T111" fmla="*/ 2147483646 h 11236"/>
                <a:gd name="T112" fmla="*/ 2147483646 w 12036"/>
                <a:gd name="T113" fmla="*/ 2147483646 h 11236"/>
                <a:gd name="T114" fmla="*/ 2147483646 w 12036"/>
                <a:gd name="T115" fmla="*/ 2147483646 h 11236"/>
                <a:gd name="T116" fmla="*/ 2147483646 w 12036"/>
                <a:gd name="T117" fmla="*/ 2147483646 h 11236"/>
                <a:gd name="T118" fmla="*/ 2147483646 w 12036"/>
                <a:gd name="T119" fmla="*/ 2147483646 h 11236"/>
                <a:gd name="T120" fmla="*/ 2147483646 w 12036"/>
                <a:gd name="T121" fmla="*/ 2147483646 h 11236"/>
                <a:gd name="T122" fmla="*/ 2147483646 w 12036"/>
                <a:gd name="T123" fmla="*/ 2147483646 h 112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2036" h="11236">
                  <a:moveTo>
                    <a:pt x="59" y="12"/>
                  </a:moveTo>
                  <a:lnTo>
                    <a:pt x="205" y="149"/>
                  </a:lnTo>
                  <a:cubicBezTo>
                    <a:pt x="219" y="161"/>
                    <a:pt x="220" y="182"/>
                    <a:pt x="207" y="196"/>
                  </a:cubicBezTo>
                  <a:cubicBezTo>
                    <a:pt x="194" y="209"/>
                    <a:pt x="173" y="210"/>
                    <a:pt x="160" y="197"/>
                  </a:cubicBezTo>
                  <a:lnTo>
                    <a:pt x="14" y="61"/>
                  </a:lnTo>
                  <a:cubicBezTo>
                    <a:pt x="0" y="48"/>
                    <a:pt x="0" y="27"/>
                    <a:pt x="12" y="14"/>
                  </a:cubicBezTo>
                  <a:cubicBezTo>
                    <a:pt x="25" y="0"/>
                    <a:pt x="46" y="0"/>
                    <a:pt x="59" y="12"/>
                  </a:cubicBezTo>
                  <a:close/>
                  <a:moveTo>
                    <a:pt x="400" y="331"/>
                  </a:moveTo>
                  <a:lnTo>
                    <a:pt x="547" y="467"/>
                  </a:lnTo>
                  <a:cubicBezTo>
                    <a:pt x="560" y="480"/>
                    <a:pt x="561" y="501"/>
                    <a:pt x="548" y="514"/>
                  </a:cubicBezTo>
                  <a:cubicBezTo>
                    <a:pt x="536" y="528"/>
                    <a:pt x="515" y="528"/>
                    <a:pt x="501" y="516"/>
                  </a:cubicBezTo>
                  <a:lnTo>
                    <a:pt x="355" y="379"/>
                  </a:lnTo>
                  <a:cubicBezTo>
                    <a:pt x="341" y="367"/>
                    <a:pt x="341" y="346"/>
                    <a:pt x="353" y="332"/>
                  </a:cubicBezTo>
                  <a:cubicBezTo>
                    <a:pt x="366" y="319"/>
                    <a:pt x="387" y="318"/>
                    <a:pt x="400" y="331"/>
                  </a:cubicBezTo>
                  <a:close/>
                  <a:moveTo>
                    <a:pt x="742" y="649"/>
                  </a:moveTo>
                  <a:lnTo>
                    <a:pt x="888" y="785"/>
                  </a:lnTo>
                  <a:cubicBezTo>
                    <a:pt x="901" y="798"/>
                    <a:pt x="902" y="819"/>
                    <a:pt x="889" y="833"/>
                  </a:cubicBezTo>
                  <a:cubicBezTo>
                    <a:pt x="877" y="846"/>
                    <a:pt x="856" y="847"/>
                    <a:pt x="842" y="834"/>
                  </a:cubicBezTo>
                  <a:lnTo>
                    <a:pt x="696" y="698"/>
                  </a:lnTo>
                  <a:cubicBezTo>
                    <a:pt x="683" y="685"/>
                    <a:pt x="682" y="664"/>
                    <a:pt x="694" y="651"/>
                  </a:cubicBezTo>
                  <a:cubicBezTo>
                    <a:pt x="707" y="637"/>
                    <a:pt x="728" y="636"/>
                    <a:pt x="742" y="649"/>
                  </a:cubicBezTo>
                  <a:close/>
                  <a:moveTo>
                    <a:pt x="1083" y="967"/>
                  </a:moveTo>
                  <a:lnTo>
                    <a:pt x="1229" y="1104"/>
                  </a:lnTo>
                  <a:cubicBezTo>
                    <a:pt x="1242" y="1116"/>
                    <a:pt x="1243" y="1137"/>
                    <a:pt x="1231" y="1151"/>
                  </a:cubicBezTo>
                  <a:cubicBezTo>
                    <a:pt x="1218" y="1164"/>
                    <a:pt x="1197" y="1165"/>
                    <a:pt x="1183" y="1153"/>
                  </a:cubicBezTo>
                  <a:lnTo>
                    <a:pt x="1037" y="1016"/>
                  </a:lnTo>
                  <a:cubicBezTo>
                    <a:pt x="1024" y="1004"/>
                    <a:pt x="1023" y="982"/>
                    <a:pt x="1036" y="969"/>
                  </a:cubicBezTo>
                  <a:cubicBezTo>
                    <a:pt x="1048" y="956"/>
                    <a:pt x="1069" y="955"/>
                    <a:pt x="1083" y="967"/>
                  </a:cubicBezTo>
                  <a:close/>
                  <a:moveTo>
                    <a:pt x="1424" y="1286"/>
                  </a:moveTo>
                  <a:lnTo>
                    <a:pt x="1570" y="1422"/>
                  </a:lnTo>
                  <a:cubicBezTo>
                    <a:pt x="1584" y="1435"/>
                    <a:pt x="1584" y="1456"/>
                    <a:pt x="1572" y="1469"/>
                  </a:cubicBezTo>
                  <a:cubicBezTo>
                    <a:pt x="1559" y="1483"/>
                    <a:pt x="1538" y="1484"/>
                    <a:pt x="1525" y="1471"/>
                  </a:cubicBezTo>
                  <a:lnTo>
                    <a:pt x="1378" y="1334"/>
                  </a:lnTo>
                  <a:cubicBezTo>
                    <a:pt x="1365" y="1322"/>
                    <a:pt x="1364" y="1301"/>
                    <a:pt x="1377" y="1287"/>
                  </a:cubicBezTo>
                  <a:cubicBezTo>
                    <a:pt x="1389" y="1274"/>
                    <a:pt x="1410" y="1273"/>
                    <a:pt x="1424" y="1286"/>
                  </a:cubicBezTo>
                  <a:close/>
                  <a:moveTo>
                    <a:pt x="1765" y="1604"/>
                  </a:moveTo>
                  <a:lnTo>
                    <a:pt x="1911" y="1741"/>
                  </a:lnTo>
                  <a:cubicBezTo>
                    <a:pt x="1925" y="1753"/>
                    <a:pt x="1925" y="1774"/>
                    <a:pt x="1913" y="1788"/>
                  </a:cubicBezTo>
                  <a:cubicBezTo>
                    <a:pt x="1900" y="1801"/>
                    <a:pt x="1879" y="1802"/>
                    <a:pt x="1866" y="1789"/>
                  </a:cubicBezTo>
                  <a:lnTo>
                    <a:pt x="1720" y="1653"/>
                  </a:lnTo>
                  <a:cubicBezTo>
                    <a:pt x="1706" y="1640"/>
                    <a:pt x="1705" y="1619"/>
                    <a:pt x="1718" y="1606"/>
                  </a:cubicBezTo>
                  <a:cubicBezTo>
                    <a:pt x="1730" y="1592"/>
                    <a:pt x="1752" y="1592"/>
                    <a:pt x="1765" y="1604"/>
                  </a:cubicBezTo>
                  <a:close/>
                  <a:moveTo>
                    <a:pt x="2106" y="1923"/>
                  </a:moveTo>
                  <a:lnTo>
                    <a:pt x="2252" y="2059"/>
                  </a:lnTo>
                  <a:cubicBezTo>
                    <a:pt x="2266" y="2072"/>
                    <a:pt x="2267" y="2093"/>
                    <a:pt x="2254" y="2106"/>
                  </a:cubicBezTo>
                  <a:cubicBezTo>
                    <a:pt x="2241" y="2120"/>
                    <a:pt x="2220" y="2120"/>
                    <a:pt x="2207" y="2108"/>
                  </a:cubicBezTo>
                  <a:lnTo>
                    <a:pt x="2061" y="1971"/>
                  </a:lnTo>
                  <a:cubicBezTo>
                    <a:pt x="2047" y="1959"/>
                    <a:pt x="2046" y="1938"/>
                    <a:pt x="2059" y="1924"/>
                  </a:cubicBezTo>
                  <a:cubicBezTo>
                    <a:pt x="2072" y="1911"/>
                    <a:pt x="2093" y="1910"/>
                    <a:pt x="2106" y="1923"/>
                  </a:cubicBezTo>
                  <a:close/>
                  <a:moveTo>
                    <a:pt x="2447" y="2241"/>
                  </a:moveTo>
                  <a:lnTo>
                    <a:pt x="2594" y="2377"/>
                  </a:lnTo>
                  <a:cubicBezTo>
                    <a:pt x="2607" y="2390"/>
                    <a:pt x="2608" y="2411"/>
                    <a:pt x="2595" y="2425"/>
                  </a:cubicBezTo>
                  <a:cubicBezTo>
                    <a:pt x="2583" y="2438"/>
                    <a:pt x="2562" y="2439"/>
                    <a:pt x="2548" y="2426"/>
                  </a:cubicBezTo>
                  <a:lnTo>
                    <a:pt x="2402" y="2290"/>
                  </a:lnTo>
                  <a:cubicBezTo>
                    <a:pt x="2388" y="2277"/>
                    <a:pt x="2388" y="2256"/>
                    <a:pt x="2400" y="2243"/>
                  </a:cubicBezTo>
                  <a:cubicBezTo>
                    <a:pt x="2413" y="2229"/>
                    <a:pt x="2434" y="2228"/>
                    <a:pt x="2447" y="2241"/>
                  </a:cubicBezTo>
                  <a:close/>
                  <a:moveTo>
                    <a:pt x="2788" y="2559"/>
                  </a:moveTo>
                  <a:lnTo>
                    <a:pt x="2935" y="2696"/>
                  </a:lnTo>
                  <a:cubicBezTo>
                    <a:pt x="2948" y="2708"/>
                    <a:pt x="2949" y="2730"/>
                    <a:pt x="2936" y="2743"/>
                  </a:cubicBezTo>
                  <a:cubicBezTo>
                    <a:pt x="2924" y="2756"/>
                    <a:pt x="2903" y="2757"/>
                    <a:pt x="2889" y="2745"/>
                  </a:cubicBezTo>
                  <a:lnTo>
                    <a:pt x="2743" y="2608"/>
                  </a:lnTo>
                  <a:cubicBezTo>
                    <a:pt x="2730" y="2596"/>
                    <a:pt x="2729" y="2574"/>
                    <a:pt x="2741" y="2561"/>
                  </a:cubicBezTo>
                  <a:cubicBezTo>
                    <a:pt x="2754" y="2548"/>
                    <a:pt x="2775" y="2547"/>
                    <a:pt x="2788" y="2559"/>
                  </a:cubicBezTo>
                  <a:close/>
                  <a:moveTo>
                    <a:pt x="3130" y="2878"/>
                  </a:moveTo>
                  <a:lnTo>
                    <a:pt x="3276" y="3014"/>
                  </a:lnTo>
                  <a:cubicBezTo>
                    <a:pt x="3289" y="3027"/>
                    <a:pt x="3290" y="3048"/>
                    <a:pt x="3277" y="3061"/>
                  </a:cubicBezTo>
                  <a:cubicBezTo>
                    <a:pt x="3265" y="3075"/>
                    <a:pt x="3244" y="3076"/>
                    <a:pt x="3230" y="3063"/>
                  </a:cubicBezTo>
                  <a:lnTo>
                    <a:pt x="3084" y="2927"/>
                  </a:lnTo>
                  <a:cubicBezTo>
                    <a:pt x="3071" y="2914"/>
                    <a:pt x="3070" y="2893"/>
                    <a:pt x="3083" y="2879"/>
                  </a:cubicBezTo>
                  <a:cubicBezTo>
                    <a:pt x="3095" y="2866"/>
                    <a:pt x="3116" y="2865"/>
                    <a:pt x="3130" y="2878"/>
                  </a:cubicBezTo>
                  <a:close/>
                  <a:moveTo>
                    <a:pt x="3471" y="3196"/>
                  </a:moveTo>
                  <a:lnTo>
                    <a:pt x="3617" y="3333"/>
                  </a:lnTo>
                  <a:cubicBezTo>
                    <a:pt x="3630" y="3345"/>
                    <a:pt x="3631" y="3366"/>
                    <a:pt x="3619" y="3380"/>
                  </a:cubicBezTo>
                  <a:cubicBezTo>
                    <a:pt x="3606" y="3393"/>
                    <a:pt x="3585" y="3394"/>
                    <a:pt x="3572" y="3381"/>
                  </a:cubicBezTo>
                  <a:lnTo>
                    <a:pt x="3425" y="3245"/>
                  </a:lnTo>
                  <a:cubicBezTo>
                    <a:pt x="3412" y="3232"/>
                    <a:pt x="3411" y="3211"/>
                    <a:pt x="3424" y="3198"/>
                  </a:cubicBezTo>
                  <a:cubicBezTo>
                    <a:pt x="3436" y="3184"/>
                    <a:pt x="3457" y="3184"/>
                    <a:pt x="3471" y="3196"/>
                  </a:cubicBezTo>
                  <a:close/>
                  <a:moveTo>
                    <a:pt x="3812" y="3515"/>
                  </a:moveTo>
                  <a:lnTo>
                    <a:pt x="3958" y="3651"/>
                  </a:lnTo>
                  <a:cubicBezTo>
                    <a:pt x="3972" y="3664"/>
                    <a:pt x="3972" y="3685"/>
                    <a:pt x="3960" y="3698"/>
                  </a:cubicBezTo>
                  <a:cubicBezTo>
                    <a:pt x="3947" y="3712"/>
                    <a:pt x="3926" y="3712"/>
                    <a:pt x="3913" y="3700"/>
                  </a:cubicBezTo>
                  <a:lnTo>
                    <a:pt x="3766" y="3563"/>
                  </a:lnTo>
                  <a:cubicBezTo>
                    <a:pt x="3753" y="3551"/>
                    <a:pt x="3752" y="3530"/>
                    <a:pt x="3765" y="3516"/>
                  </a:cubicBezTo>
                  <a:cubicBezTo>
                    <a:pt x="3777" y="3503"/>
                    <a:pt x="3798" y="3502"/>
                    <a:pt x="3812" y="3515"/>
                  </a:cubicBezTo>
                  <a:close/>
                  <a:moveTo>
                    <a:pt x="4153" y="3833"/>
                  </a:moveTo>
                  <a:lnTo>
                    <a:pt x="4299" y="3970"/>
                  </a:lnTo>
                  <a:cubicBezTo>
                    <a:pt x="4313" y="3982"/>
                    <a:pt x="4314" y="4003"/>
                    <a:pt x="4301" y="4017"/>
                  </a:cubicBezTo>
                  <a:cubicBezTo>
                    <a:pt x="4288" y="4030"/>
                    <a:pt x="4267" y="4031"/>
                    <a:pt x="4254" y="4018"/>
                  </a:cubicBezTo>
                  <a:lnTo>
                    <a:pt x="4108" y="3882"/>
                  </a:lnTo>
                  <a:cubicBezTo>
                    <a:pt x="4094" y="3869"/>
                    <a:pt x="4093" y="3848"/>
                    <a:pt x="4106" y="3835"/>
                  </a:cubicBezTo>
                  <a:cubicBezTo>
                    <a:pt x="4119" y="3821"/>
                    <a:pt x="4140" y="3821"/>
                    <a:pt x="4153" y="3833"/>
                  </a:cubicBezTo>
                  <a:close/>
                  <a:moveTo>
                    <a:pt x="4494" y="4151"/>
                  </a:moveTo>
                  <a:lnTo>
                    <a:pt x="4640" y="4288"/>
                  </a:lnTo>
                  <a:cubicBezTo>
                    <a:pt x="4654" y="4301"/>
                    <a:pt x="4655" y="4322"/>
                    <a:pt x="4642" y="4335"/>
                  </a:cubicBezTo>
                  <a:cubicBezTo>
                    <a:pt x="4630" y="4349"/>
                    <a:pt x="4608" y="4349"/>
                    <a:pt x="4595" y="4337"/>
                  </a:cubicBezTo>
                  <a:lnTo>
                    <a:pt x="4449" y="4200"/>
                  </a:lnTo>
                  <a:cubicBezTo>
                    <a:pt x="4435" y="4188"/>
                    <a:pt x="4435" y="4167"/>
                    <a:pt x="4447" y="4153"/>
                  </a:cubicBezTo>
                  <a:cubicBezTo>
                    <a:pt x="4460" y="4140"/>
                    <a:pt x="4481" y="4139"/>
                    <a:pt x="4494" y="4151"/>
                  </a:cubicBezTo>
                  <a:close/>
                  <a:moveTo>
                    <a:pt x="4835" y="4470"/>
                  </a:moveTo>
                  <a:lnTo>
                    <a:pt x="4982" y="4606"/>
                  </a:lnTo>
                  <a:cubicBezTo>
                    <a:pt x="4995" y="4619"/>
                    <a:pt x="4996" y="4640"/>
                    <a:pt x="4983" y="4653"/>
                  </a:cubicBezTo>
                  <a:cubicBezTo>
                    <a:pt x="4971" y="4667"/>
                    <a:pt x="4950" y="4668"/>
                    <a:pt x="4936" y="4655"/>
                  </a:cubicBezTo>
                  <a:lnTo>
                    <a:pt x="4790" y="4519"/>
                  </a:lnTo>
                  <a:cubicBezTo>
                    <a:pt x="4776" y="4506"/>
                    <a:pt x="4776" y="4485"/>
                    <a:pt x="4788" y="4472"/>
                  </a:cubicBezTo>
                  <a:cubicBezTo>
                    <a:pt x="4801" y="4458"/>
                    <a:pt x="4822" y="4457"/>
                    <a:pt x="4835" y="4470"/>
                  </a:cubicBezTo>
                  <a:close/>
                  <a:moveTo>
                    <a:pt x="5177" y="4788"/>
                  </a:moveTo>
                  <a:lnTo>
                    <a:pt x="5323" y="4925"/>
                  </a:lnTo>
                  <a:cubicBezTo>
                    <a:pt x="5336" y="4937"/>
                    <a:pt x="5337" y="4958"/>
                    <a:pt x="5324" y="4972"/>
                  </a:cubicBezTo>
                  <a:cubicBezTo>
                    <a:pt x="5312" y="4985"/>
                    <a:pt x="5291" y="4986"/>
                    <a:pt x="5277" y="4974"/>
                  </a:cubicBezTo>
                  <a:lnTo>
                    <a:pt x="5131" y="4837"/>
                  </a:lnTo>
                  <a:cubicBezTo>
                    <a:pt x="5118" y="4824"/>
                    <a:pt x="5117" y="4803"/>
                    <a:pt x="5129" y="4790"/>
                  </a:cubicBezTo>
                  <a:cubicBezTo>
                    <a:pt x="5142" y="4776"/>
                    <a:pt x="5163" y="4776"/>
                    <a:pt x="5177" y="4788"/>
                  </a:cubicBezTo>
                  <a:close/>
                  <a:moveTo>
                    <a:pt x="5518" y="5107"/>
                  </a:moveTo>
                  <a:lnTo>
                    <a:pt x="5664" y="5243"/>
                  </a:lnTo>
                  <a:cubicBezTo>
                    <a:pt x="5677" y="5256"/>
                    <a:pt x="5678" y="5277"/>
                    <a:pt x="5666" y="5290"/>
                  </a:cubicBezTo>
                  <a:cubicBezTo>
                    <a:pt x="5653" y="5304"/>
                    <a:pt x="5632" y="5304"/>
                    <a:pt x="5618" y="5292"/>
                  </a:cubicBezTo>
                  <a:lnTo>
                    <a:pt x="5472" y="5155"/>
                  </a:lnTo>
                  <a:cubicBezTo>
                    <a:pt x="5459" y="5143"/>
                    <a:pt x="5458" y="5122"/>
                    <a:pt x="5471" y="5108"/>
                  </a:cubicBezTo>
                  <a:cubicBezTo>
                    <a:pt x="5483" y="5095"/>
                    <a:pt x="5504" y="5094"/>
                    <a:pt x="5518" y="5107"/>
                  </a:cubicBezTo>
                  <a:close/>
                  <a:moveTo>
                    <a:pt x="5859" y="5425"/>
                  </a:moveTo>
                  <a:lnTo>
                    <a:pt x="6005" y="5562"/>
                  </a:lnTo>
                  <a:cubicBezTo>
                    <a:pt x="6019" y="5574"/>
                    <a:pt x="6019" y="5595"/>
                    <a:pt x="6007" y="5609"/>
                  </a:cubicBezTo>
                  <a:cubicBezTo>
                    <a:pt x="5994" y="5622"/>
                    <a:pt x="5973" y="5623"/>
                    <a:pt x="5960" y="5610"/>
                  </a:cubicBezTo>
                  <a:lnTo>
                    <a:pt x="5813" y="5474"/>
                  </a:lnTo>
                  <a:cubicBezTo>
                    <a:pt x="5800" y="5461"/>
                    <a:pt x="5799" y="5440"/>
                    <a:pt x="5812" y="5427"/>
                  </a:cubicBezTo>
                  <a:cubicBezTo>
                    <a:pt x="5824" y="5413"/>
                    <a:pt x="5845" y="5413"/>
                    <a:pt x="5859" y="5425"/>
                  </a:cubicBezTo>
                  <a:close/>
                  <a:moveTo>
                    <a:pt x="6200" y="5744"/>
                  </a:moveTo>
                  <a:lnTo>
                    <a:pt x="6346" y="5880"/>
                  </a:lnTo>
                  <a:cubicBezTo>
                    <a:pt x="6360" y="5893"/>
                    <a:pt x="6360" y="5914"/>
                    <a:pt x="6348" y="5927"/>
                  </a:cubicBezTo>
                  <a:cubicBezTo>
                    <a:pt x="6335" y="5941"/>
                    <a:pt x="6314" y="5941"/>
                    <a:pt x="6301" y="5929"/>
                  </a:cubicBezTo>
                  <a:lnTo>
                    <a:pt x="6155" y="5792"/>
                  </a:lnTo>
                  <a:cubicBezTo>
                    <a:pt x="6141" y="5780"/>
                    <a:pt x="6140" y="5759"/>
                    <a:pt x="6153" y="5745"/>
                  </a:cubicBezTo>
                  <a:cubicBezTo>
                    <a:pt x="6166" y="5732"/>
                    <a:pt x="6187" y="5731"/>
                    <a:pt x="6200" y="5744"/>
                  </a:cubicBezTo>
                  <a:close/>
                  <a:moveTo>
                    <a:pt x="6541" y="6062"/>
                  </a:moveTo>
                  <a:lnTo>
                    <a:pt x="6687" y="6198"/>
                  </a:lnTo>
                  <a:cubicBezTo>
                    <a:pt x="6701" y="6211"/>
                    <a:pt x="6702" y="6232"/>
                    <a:pt x="6689" y="6246"/>
                  </a:cubicBezTo>
                  <a:cubicBezTo>
                    <a:pt x="6676" y="6259"/>
                    <a:pt x="6655" y="6260"/>
                    <a:pt x="6642" y="6247"/>
                  </a:cubicBezTo>
                  <a:lnTo>
                    <a:pt x="6496" y="6111"/>
                  </a:lnTo>
                  <a:cubicBezTo>
                    <a:pt x="6482" y="6098"/>
                    <a:pt x="6482" y="6077"/>
                    <a:pt x="6494" y="6064"/>
                  </a:cubicBezTo>
                  <a:cubicBezTo>
                    <a:pt x="6507" y="6050"/>
                    <a:pt x="6528" y="6049"/>
                    <a:pt x="6541" y="6062"/>
                  </a:cubicBezTo>
                  <a:close/>
                  <a:moveTo>
                    <a:pt x="6882" y="6380"/>
                  </a:moveTo>
                  <a:lnTo>
                    <a:pt x="7029" y="6517"/>
                  </a:lnTo>
                  <a:cubicBezTo>
                    <a:pt x="7042" y="6529"/>
                    <a:pt x="7043" y="6551"/>
                    <a:pt x="7030" y="6564"/>
                  </a:cubicBezTo>
                  <a:cubicBezTo>
                    <a:pt x="7018" y="6577"/>
                    <a:pt x="6997" y="6578"/>
                    <a:pt x="6983" y="6566"/>
                  </a:cubicBezTo>
                  <a:lnTo>
                    <a:pt x="6837" y="6429"/>
                  </a:lnTo>
                  <a:cubicBezTo>
                    <a:pt x="6823" y="6417"/>
                    <a:pt x="6823" y="6395"/>
                    <a:pt x="6835" y="6382"/>
                  </a:cubicBezTo>
                  <a:cubicBezTo>
                    <a:pt x="6848" y="6369"/>
                    <a:pt x="6869" y="6368"/>
                    <a:pt x="6882" y="6380"/>
                  </a:cubicBezTo>
                  <a:close/>
                  <a:moveTo>
                    <a:pt x="7224" y="6699"/>
                  </a:moveTo>
                  <a:lnTo>
                    <a:pt x="7370" y="6835"/>
                  </a:lnTo>
                  <a:cubicBezTo>
                    <a:pt x="7383" y="6848"/>
                    <a:pt x="7384" y="6869"/>
                    <a:pt x="7371" y="6882"/>
                  </a:cubicBezTo>
                  <a:cubicBezTo>
                    <a:pt x="7359" y="6896"/>
                    <a:pt x="7338" y="6897"/>
                    <a:pt x="7324" y="6884"/>
                  </a:cubicBezTo>
                  <a:lnTo>
                    <a:pt x="7178" y="6748"/>
                  </a:lnTo>
                  <a:cubicBezTo>
                    <a:pt x="7165" y="6735"/>
                    <a:pt x="7164" y="6714"/>
                    <a:pt x="7176" y="6700"/>
                  </a:cubicBezTo>
                  <a:cubicBezTo>
                    <a:pt x="7189" y="6687"/>
                    <a:pt x="7210" y="6686"/>
                    <a:pt x="7224" y="6699"/>
                  </a:cubicBezTo>
                  <a:close/>
                  <a:moveTo>
                    <a:pt x="7565" y="7017"/>
                  </a:moveTo>
                  <a:lnTo>
                    <a:pt x="7711" y="7154"/>
                  </a:lnTo>
                  <a:cubicBezTo>
                    <a:pt x="7724" y="7166"/>
                    <a:pt x="7725" y="7187"/>
                    <a:pt x="7713" y="7201"/>
                  </a:cubicBezTo>
                  <a:cubicBezTo>
                    <a:pt x="7700" y="7214"/>
                    <a:pt x="7679" y="7215"/>
                    <a:pt x="7665" y="7202"/>
                  </a:cubicBezTo>
                  <a:lnTo>
                    <a:pt x="7519" y="7066"/>
                  </a:lnTo>
                  <a:cubicBezTo>
                    <a:pt x="7506" y="7053"/>
                    <a:pt x="7505" y="7032"/>
                    <a:pt x="7518" y="7019"/>
                  </a:cubicBezTo>
                  <a:cubicBezTo>
                    <a:pt x="7530" y="7005"/>
                    <a:pt x="7551" y="7005"/>
                    <a:pt x="7565" y="7017"/>
                  </a:cubicBezTo>
                  <a:close/>
                  <a:moveTo>
                    <a:pt x="7906" y="7336"/>
                  </a:moveTo>
                  <a:lnTo>
                    <a:pt x="8052" y="7472"/>
                  </a:lnTo>
                  <a:cubicBezTo>
                    <a:pt x="8066" y="7485"/>
                    <a:pt x="8066" y="7506"/>
                    <a:pt x="8054" y="7519"/>
                  </a:cubicBezTo>
                  <a:cubicBezTo>
                    <a:pt x="8041" y="7533"/>
                    <a:pt x="8020" y="7533"/>
                    <a:pt x="8007" y="7521"/>
                  </a:cubicBezTo>
                  <a:lnTo>
                    <a:pt x="7860" y="7384"/>
                  </a:lnTo>
                  <a:cubicBezTo>
                    <a:pt x="7847" y="7372"/>
                    <a:pt x="7846" y="7351"/>
                    <a:pt x="7859" y="7337"/>
                  </a:cubicBezTo>
                  <a:cubicBezTo>
                    <a:pt x="7871" y="7324"/>
                    <a:pt x="7892" y="7323"/>
                    <a:pt x="7906" y="7336"/>
                  </a:cubicBezTo>
                  <a:close/>
                  <a:moveTo>
                    <a:pt x="8247" y="7654"/>
                  </a:moveTo>
                  <a:lnTo>
                    <a:pt x="8393" y="7791"/>
                  </a:lnTo>
                  <a:cubicBezTo>
                    <a:pt x="8407" y="7803"/>
                    <a:pt x="8407" y="7824"/>
                    <a:pt x="8395" y="7838"/>
                  </a:cubicBezTo>
                  <a:cubicBezTo>
                    <a:pt x="8382" y="7851"/>
                    <a:pt x="8361" y="7852"/>
                    <a:pt x="8348" y="7839"/>
                  </a:cubicBezTo>
                  <a:lnTo>
                    <a:pt x="8202" y="7703"/>
                  </a:lnTo>
                  <a:cubicBezTo>
                    <a:pt x="8188" y="7690"/>
                    <a:pt x="8187" y="7669"/>
                    <a:pt x="8200" y="7656"/>
                  </a:cubicBezTo>
                  <a:cubicBezTo>
                    <a:pt x="8212" y="7642"/>
                    <a:pt x="8234" y="7641"/>
                    <a:pt x="8247" y="7654"/>
                  </a:cubicBezTo>
                  <a:close/>
                  <a:moveTo>
                    <a:pt x="8588" y="7972"/>
                  </a:moveTo>
                  <a:lnTo>
                    <a:pt x="8734" y="8109"/>
                  </a:lnTo>
                  <a:cubicBezTo>
                    <a:pt x="8748" y="8121"/>
                    <a:pt x="8749" y="8143"/>
                    <a:pt x="8736" y="8156"/>
                  </a:cubicBezTo>
                  <a:cubicBezTo>
                    <a:pt x="8723" y="8169"/>
                    <a:pt x="8702" y="8170"/>
                    <a:pt x="8689" y="8158"/>
                  </a:cubicBezTo>
                  <a:lnTo>
                    <a:pt x="8543" y="8021"/>
                  </a:lnTo>
                  <a:cubicBezTo>
                    <a:pt x="8529" y="8009"/>
                    <a:pt x="8529" y="7988"/>
                    <a:pt x="8541" y="7974"/>
                  </a:cubicBezTo>
                  <a:cubicBezTo>
                    <a:pt x="8554" y="7961"/>
                    <a:pt x="8575" y="7960"/>
                    <a:pt x="8588" y="7972"/>
                  </a:cubicBezTo>
                  <a:close/>
                  <a:moveTo>
                    <a:pt x="8929" y="8291"/>
                  </a:moveTo>
                  <a:lnTo>
                    <a:pt x="9076" y="8427"/>
                  </a:lnTo>
                  <a:cubicBezTo>
                    <a:pt x="9089" y="8440"/>
                    <a:pt x="9090" y="8461"/>
                    <a:pt x="9077" y="8474"/>
                  </a:cubicBezTo>
                  <a:cubicBezTo>
                    <a:pt x="9065" y="8488"/>
                    <a:pt x="9044" y="8489"/>
                    <a:pt x="9030" y="8476"/>
                  </a:cubicBezTo>
                  <a:lnTo>
                    <a:pt x="8884" y="8340"/>
                  </a:lnTo>
                  <a:cubicBezTo>
                    <a:pt x="8870" y="8327"/>
                    <a:pt x="8870" y="8306"/>
                    <a:pt x="8882" y="8293"/>
                  </a:cubicBezTo>
                  <a:cubicBezTo>
                    <a:pt x="8895" y="8279"/>
                    <a:pt x="8916" y="8278"/>
                    <a:pt x="8929" y="8291"/>
                  </a:cubicBezTo>
                  <a:close/>
                  <a:moveTo>
                    <a:pt x="9270" y="8609"/>
                  </a:moveTo>
                  <a:lnTo>
                    <a:pt x="9417" y="8746"/>
                  </a:lnTo>
                  <a:cubicBezTo>
                    <a:pt x="9430" y="8758"/>
                    <a:pt x="9431" y="8779"/>
                    <a:pt x="9418" y="8793"/>
                  </a:cubicBezTo>
                  <a:cubicBezTo>
                    <a:pt x="9406" y="8806"/>
                    <a:pt x="9385" y="8807"/>
                    <a:pt x="9371" y="8794"/>
                  </a:cubicBezTo>
                  <a:lnTo>
                    <a:pt x="9225" y="8658"/>
                  </a:lnTo>
                  <a:cubicBezTo>
                    <a:pt x="9212" y="8645"/>
                    <a:pt x="9211" y="8624"/>
                    <a:pt x="9223" y="8611"/>
                  </a:cubicBezTo>
                  <a:cubicBezTo>
                    <a:pt x="9236" y="8597"/>
                    <a:pt x="9257" y="8597"/>
                    <a:pt x="9270" y="8609"/>
                  </a:cubicBezTo>
                  <a:close/>
                  <a:moveTo>
                    <a:pt x="9612" y="8928"/>
                  </a:moveTo>
                  <a:lnTo>
                    <a:pt x="9758" y="9064"/>
                  </a:lnTo>
                  <a:cubicBezTo>
                    <a:pt x="9771" y="9077"/>
                    <a:pt x="9772" y="9098"/>
                    <a:pt x="9759" y="9111"/>
                  </a:cubicBezTo>
                  <a:cubicBezTo>
                    <a:pt x="9747" y="9125"/>
                    <a:pt x="9726" y="9125"/>
                    <a:pt x="9712" y="9113"/>
                  </a:cubicBezTo>
                  <a:lnTo>
                    <a:pt x="9566" y="8976"/>
                  </a:lnTo>
                  <a:cubicBezTo>
                    <a:pt x="9553" y="8964"/>
                    <a:pt x="9552" y="8943"/>
                    <a:pt x="9565" y="8929"/>
                  </a:cubicBezTo>
                  <a:cubicBezTo>
                    <a:pt x="9577" y="8916"/>
                    <a:pt x="9598" y="8915"/>
                    <a:pt x="9612" y="8928"/>
                  </a:cubicBezTo>
                  <a:close/>
                  <a:moveTo>
                    <a:pt x="9953" y="9246"/>
                  </a:moveTo>
                  <a:lnTo>
                    <a:pt x="10099" y="9383"/>
                  </a:lnTo>
                  <a:cubicBezTo>
                    <a:pt x="10112" y="9395"/>
                    <a:pt x="10113" y="9416"/>
                    <a:pt x="10101" y="9430"/>
                  </a:cubicBezTo>
                  <a:cubicBezTo>
                    <a:pt x="10088" y="9443"/>
                    <a:pt x="10067" y="9444"/>
                    <a:pt x="10054" y="9431"/>
                  </a:cubicBezTo>
                  <a:lnTo>
                    <a:pt x="9907" y="9295"/>
                  </a:lnTo>
                  <a:cubicBezTo>
                    <a:pt x="9894" y="9282"/>
                    <a:pt x="9893" y="9261"/>
                    <a:pt x="9906" y="9248"/>
                  </a:cubicBezTo>
                  <a:cubicBezTo>
                    <a:pt x="9918" y="9234"/>
                    <a:pt x="9939" y="9234"/>
                    <a:pt x="9953" y="9246"/>
                  </a:cubicBezTo>
                  <a:close/>
                  <a:moveTo>
                    <a:pt x="10294" y="9565"/>
                  </a:moveTo>
                  <a:lnTo>
                    <a:pt x="10440" y="9701"/>
                  </a:lnTo>
                  <a:cubicBezTo>
                    <a:pt x="10454" y="9714"/>
                    <a:pt x="10454" y="9735"/>
                    <a:pt x="10442" y="9748"/>
                  </a:cubicBezTo>
                  <a:cubicBezTo>
                    <a:pt x="10429" y="9762"/>
                    <a:pt x="10408" y="9762"/>
                    <a:pt x="10395" y="9750"/>
                  </a:cubicBezTo>
                  <a:lnTo>
                    <a:pt x="10248" y="9613"/>
                  </a:lnTo>
                  <a:cubicBezTo>
                    <a:pt x="10235" y="9601"/>
                    <a:pt x="10234" y="9580"/>
                    <a:pt x="10247" y="9566"/>
                  </a:cubicBezTo>
                  <a:cubicBezTo>
                    <a:pt x="10259" y="9553"/>
                    <a:pt x="10281" y="9552"/>
                    <a:pt x="10294" y="9565"/>
                  </a:cubicBezTo>
                  <a:close/>
                  <a:moveTo>
                    <a:pt x="10635" y="9883"/>
                  </a:moveTo>
                  <a:lnTo>
                    <a:pt x="10781" y="10019"/>
                  </a:lnTo>
                  <a:cubicBezTo>
                    <a:pt x="10795" y="10032"/>
                    <a:pt x="10796" y="10053"/>
                    <a:pt x="10783" y="10067"/>
                  </a:cubicBezTo>
                  <a:cubicBezTo>
                    <a:pt x="10770" y="10080"/>
                    <a:pt x="10749" y="10081"/>
                    <a:pt x="10736" y="10068"/>
                  </a:cubicBezTo>
                  <a:lnTo>
                    <a:pt x="10590" y="9932"/>
                  </a:lnTo>
                  <a:cubicBezTo>
                    <a:pt x="10576" y="9919"/>
                    <a:pt x="10575" y="9898"/>
                    <a:pt x="10588" y="9885"/>
                  </a:cubicBezTo>
                  <a:cubicBezTo>
                    <a:pt x="10601" y="9871"/>
                    <a:pt x="10622" y="9870"/>
                    <a:pt x="10635" y="9883"/>
                  </a:cubicBezTo>
                  <a:close/>
                  <a:moveTo>
                    <a:pt x="10976" y="10201"/>
                  </a:moveTo>
                  <a:lnTo>
                    <a:pt x="11123" y="10338"/>
                  </a:lnTo>
                  <a:cubicBezTo>
                    <a:pt x="11136" y="10350"/>
                    <a:pt x="11137" y="10372"/>
                    <a:pt x="11124" y="10385"/>
                  </a:cubicBezTo>
                  <a:cubicBezTo>
                    <a:pt x="11112" y="10398"/>
                    <a:pt x="11090" y="10399"/>
                    <a:pt x="11077" y="10387"/>
                  </a:cubicBezTo>
                  <a:lnTo>
                    <a:pt x="10931" y="10250"/>
                  </a:lnTo>
                  <a:cubicBezTo>
                    <a:pt x="10917" y="10238"/>
                    <a:pt x="10917" y="10216"/>
                    <a:pt x="10929" y="10203"/>
                  </a:cubicBezTo>
                  <a:cubicBezTo>
                    <a:pt x="10942" y="10190"/>
                    <a:pt x="10963" y="10189"/>
                    <a:pt x="10976" y="10201"/>
                  </a:cubicBezTo>
                  <a:close/>
                  <a:moveTo>
                    <a:pt x="11317" y="10520"/>
                  </a:moveTo>
                  <a:lnTo>
                    <a:pt x="11464" y="10656"/>
                  </a:lnTo>
                  <a:cubicBezTo>
                    <a:pt x="11477" y="10669"/>
                    <a:pt x="11478" y="10690"/>
                    <a:pt x="11465" y="10703"/>
                  </a:cubicBezTo>
                  <a:cubicBezTo>
                    <a:pt x="11453" y="10717"/>
                    <a:pt x="11432" y="10718"/>
                    <a:pt x="11418" y="10705"/>
                  </a:cubicBezTo>
                  <a:lnTo>
                    <a:pt x="11272" y="10569"/>
                  </a:lnTo>
                  <a:cubicBezTo>
                    <a:pt x="11259" y="10556"/>
                    <a:pt x="11258" y="10535"/>
                    <a:pt x="11270" y="10521"/>
                  </a:cubicBezTo>
                  <a:cubicBezTo>
                    <a:pt x="11283" y="10508"/>
                    <a:pt x="11304" y="10507"/>
                    <a:pt x="11317" y="10520"/>
                  </a:cubicBezTo>
                  <a:close/>
                  <a:moveTo>
                    <a:pt x="11659" y="10838"/>
                  </a:moveTo>
                  <a:lnTo>
                    <a:pt x="11805" y="10975"/>
                  </a:lnTo>
                  <a:cubicBezTo>
                    <a:pt x="11818" y="10987"/>
                    <a:pt x="11819" y="11008"/>
                    <a:pt x="11806" y="11022"/>
                  </a:cubicBezTo>
                  <a:cubicBezTo>
                    <a:pt x="11794" y="11035"/>
                    <a:pt x="11773" y="11036"/>
                    <a:pt x="11759" y="11023"/>
                  </a:cubicBezTo>
                  <a:lnTo>
                    <a:pt x="11613" y="10887"/>
                  </a:lnTo>
                  <a:cubicBezTo>
                    <a:pt x="11600" y="10874"/>
                    <a:pt x="11599" y="10853"/>
                    <a:pt x="11612" y="10840"/>
                  </a:cubicBezTo>
                  <a:cubicBezTo>
                    <a:pt x="11624" y="10826"/>
                    <a:pt x="11645" y="10826"/>
                    <a:pt x="11659" y="10838"/>
                  </a:cubicBezTo>
                  <a:close/>
                  <a:moveTo>
                    <a:pt x="11881" y="10817"/>
                  </a:moveTo>
                  <a:lnTo>
                    <a:pt x="12036" y="11236"/>
                  </a:lnTo>
                  <a:lnTo>
                    <a:pt x="11608" y="11110"/>
                  </a:lnTo>
                  <a:lnTo>
                    <a:pt x="11881" y="10817"/>
                  </a:lnTo>
                  <a:close/>
                </a:path>
              </a:pathLst>
            </a:custGeom>
            <a:solidFill>
              <a:srgbClr val="000000"/>
            </a:solidFill>
            <a:ln w="1" cap="flat">
              <a:solidFill>
                <a:srgbClr val="000000"/>
              </a:solidFill>
              <a:prstDash val="solid"/>
              <a:bevel/>
              <a:headEnd/>
              <a:tailEnd/>
            </a:ln>
          </p:spPr>
          <p:txBody>
            <a:bodyPr/>
            <a:lstStyle/>
            <a:p>
              <a:endParaRPr lang="en-US"/>
            </a:p>
          </p:txBody>
        </p:sp>
        <p:sp>
          <p:nvSpPr>
            <p:cNvPr id="32796" name="Freeform 23">
              <a:extLst>
                <a:ext uri="{FF2B5EF4-FFF2-40B4-BE49-F238E27FC236}">
                  <a16:creationId xmlns:a16="http://schemas.microsoft.com/office/drawing/2014/main" id="{29D55BF2-EF15-1B44-9C59-57801CCD4221}"/>
                </a:ext>
              </a:extLst>
            </p:cNvPr>
            <p:cNvSpPr>
              <a:spLocks noEditPoints="1"/>
            </p:cNvSpPr>
            <p:nvPr/>
          </p:nvSpPr>
          <p:spPr bwMode="auto">
            <a:xfrm>
              <a:off x="865188" y="1227138"/>
              <a:ext cx="103188" cy="1527175"/>
            </a:xfrm>
            <a:custGeom>
              <a:avLst/>
              <a:gdLst>
                <a:gd name="T0" fmla="*/ 2147483646 w 543"/>
                <a:gd name="T1" fmla="*/ 2147483646 h 13966"/>
                <a:gd name="T2" fmla="*/ 2147483646 w 543"/>
                <a:gd name="T3" fmla="*/ 2147483646 h 13966"/>
                <a:gd name="T4" fmla="*/ 2147483646 w 543"/>
                <a:gd name="T5" fmla="*/ 2147483646 h 13966"/>
                <a:gd name="T6" fmla="*/ 2147483646 w 543"/>
                <a:gd name="T7" fmla="*/ 2147483646 h 13966"/>
                <a:gd name="T8" fmla="*/ 2147483646 w 543"/>
                <a:gd name="T9" fmla="*/ 2147483646 h 13966"/>
                <a:gd name="T10" fmla="*/ 2147483646 w 543"/>
                <a:gd name="T11" fmla="*/ 2147483646 h 13966"/>
                <a:gd name="T12" fmla="*/ 2147483646 w 543"/>
                <a:gd name="T13" fmla="*/ 2147483646 h 13966"/>
                <a:gd name="T14" fmla="*/ 2147483646 w 543"/>
                <a:gd name="T15" fmla="*/ 2147483646 h 13966"/>
                <a:gd name="T16" fmla="*/ 2147483646 w 543"/>
                <a:gd name="T17" fmla="*/ 0 h 13966"/>
                <a:gd name="T18" fmla="*/ 2147483646 w 543"/>
                <a:gd name="T19" fmla="*/ 2147483646 h 13966"/>
                <a:gd name="T20" fmla="*/ 2147483646 w 543"/>
                <a:gd name="T21" fmla="*/ 2147483646 h 13966"/>
                <a:gd name="T22" fmla="*/ 2147483646 w 543"/>
                <a:gd name="T23" fmla="*/ 2147483646 h 13966"/>
                <a:gd name="T24" fmla="*/ 2147483646 w 543"/>
                <a:gd name="T25" fmla="*/ 2147483646 h 13966"/>
                <a:gd name="T26" fmla="*/ 2147483646 w 543"/>
                <a:gd name="T27" fmla="*/ 2147483646 h 13966"/>
                <a:gd name="T28" fmla="*/ 2147483646 w 543"/>
                <a:gd name="T29" fmla="*/ 2147483646 h 13966"/>
                <a:gd name="T30" fmla="*/ 2147483646 w 543"/>
                <a:gd name="T31" fmla="*/ 2147483646 h 13966"/>
                <a:gd name="T32" fmla="*/ 2147483646 w 543"/>
                <a:gd name="T33" fmla="*/ 2147483646 h 139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3" h="13966">
                  <a:moveTo>
                    <a:pt x="305" y="66"/>
                  </a:moveTo>
                  <a:lnTo>
                    <a:pt x="305" y="13932"/>
                  </a:lnTo>
                  <a:cubicBezTo>
                    <a:pt x="305" y="13951"/>
                    <a:pt x="290" y="13966"/>
                    <a:pt x="271" y="13966"/>
                  </a:cubicBezTo>
                  <a:cubicBezTo>
                    <a:pt x="253" y="13966"/>
                    <a:pt x="238" y="13951"/>
                    <a:pt x="238" y="13932"/>
                  </a:cubicBezTo>
                  <a:lnTo>
                    <a:pt x="238" y="66"/>
                  </a:lnTo>
                  <a:cubicBezTo>
                    <a:pt x="238" y="47"/>
                    <a:pt x="253" y="32"/>
                    <a:pt x="271" y="32"/>
                  </a:cubicBezTo>
                  <a:cubicBezTo>
                    <a:pt x="290" y="32"/>
                    <a:pt x="305" y="47"/>
                    <a:pt x="305" y="66"/>
                  </a:cubicBezTo>
                  <a:close/>
                  <a:moveTo>
                    <a:pt x="9" y="449"/>
                  </a:moveTo>
                  <a:lnTo>
                    <a:pt x="271" y="0"/>
                  </a:lnTo>
                  <a:lnTo>
                    <a:pt x="534" y="449"/>
                  </a:lnTo>
                  <a:cubicBezTo>
                    <a:pt x="543" y="465"/>
                    <a:pt x="537" y="485"/>
                    <a:pt x="522" y="495"/>
                  </a:cubicBezTo>
                  <a:cubicBezTo>
                    <a:pt x="506" y="504"/>
                    <a:pt x="485" y="498"/>
                    <a:pt x="476" y="483"/>
                  </a:cubicBezTo>
                  <a:lnTo>
                    <a:pt x="243" y="83"/>
                  </a:lnTo>
                  <a:lnTo>
                    <a:pt x="300" y="83"/>
                  </a:lnTo>
                  <a:lnTo>
                    <a:pt x="67" y="483"/>
                  </a:lnTo>
                  <a:cubicBezTo>
                    <a:pt x="58" y="498"/>
                    <a:pt x="37" y="504"/>
                    <a:pt x="21" y="495"/>
                  </a:cubicBezTo>
                  <a:cubicBezTo>
                    <a:pt x="5" y="485"/>
                    <a:pt x="0" y="465"/>
                    <a:pt x="9" y="449"/>
                  </a:cubicBezTo>
                  <a:close/>
                </a:path>
              </a:pathLst>
            </a:custGeom>
            <a:solidFill>
              <a:srgbClr val="000000"/>
            </a:solidFill>
            <a:ln w="1" cap="flat">
              <a:solidFill>
                <a:srgbClr val="000000"/>
              </a:solidFill>
              <a:prstDash val="solid"/>
              <a:bevel/>
              <a:headEnd/>
              <a:tailEnd/>
            </a:ln>
          </p:spPr>
          <p:txBody>
            <a:bodyPr/>
            <a:lstStyle/>
            <a:p>
              <a:endParaRPr lang="en-US"/>
            </a:p>
          </p:txBody>
        </p:sp>
        <p:sp>
          <p:nvSpPr>
            <p:cNvPr id="32797" name="Freeform 24">
              <a:extLst>
                <a:ext uri="{FF2B5EF4-FFF2-40B4-BE49-F238E27FC236}">
                  <a16:creationId xmlns:a16="http://schemas.microsoft.com/office/drawing/2014/main" id="{CE069DD8-4C52-584B-A8F0-B4AD5E3B4530}"/>
                </a:ext>
              </a:extLst>
            </p:cNvPr>
            <p:cNvSpPr>
              <a:spLocks noEditPoints="1"/>
            </p:cNvSpPr>
            <p:nvPr/>
          </p:nvSpPr>
          <p:spPr bwMode="auto">
            <a:xfrm>
              <a:off x="457200" y="2573338"/>
              <a:ext cx="4406900" cy="4763"/>
            </a:xfrm>
            <a:custGeom>
              <a:avLst/>
              <a:gdLst>
                <a:gd name="T0" fmla="*/ 2147483646 w 23250"/>
                <a:gd name="T1" fmla="*/ 0 h 50"/>
                <a:gd name="T2" fmla="*/ 2147483646 w 23250"/>
                <a:gd name="T3" fmla="*/ 0 h 50"/>
                <a:gd name="T4" fmla="*/ 2147483646 w 23250"/>
                <a:gd name="T5" fmla="*/ 2147483646 h 50"/>
                <a:gd name="T6" fmla="*/ 2147483646 w 23250"/>
                <a:gd name="T7" fmla="*/ 2147483646 h 50"/>
                <a:gd name="T8" fmla="*/ 2147483646 w 23250"/>
                <a:gd name="T9" fmla="*/ 2147483646 h 50"/>
                <a:gd name="T10" fmla="*/ 2147483646 w 23250"/>
                <a:gd name="T11" fmla="*/ 2147483646 h 50"/>
                <a:gd name="T12" fmla="*/ 2147483646 w 23250"/>
                <a:gd name="T13" fmla="*/ 0 h 50"/>
                <a:gd name="T14" fmla="*/ 2147483646 w 23250"/>
                <a:gd name="T15" fmla="*/ 0 h 50"/>
                <a:gd name="T16" fmla="*/ 2147483646 w 23250"/>
                <a:gd name="T17" fmla="*/ 0 h 50"/>
                <a:gd name="T18" fmla="*/ 2147483646 w 23250"/>
                <a:gd name="T19" fmla="*/ 2147483646 h 50"/>
                <a:gd name="T20" fmla="*/ 2147483646 w 23250"/>
                <a:gd name="T21" fmla="*/ 2147483646 h 50"/>
                <a:gd name="T22" fmla="*/ 2147483646 w 23250"/>
                <a:gd name="T23" fmla="*/ 2147483646 h 50"/>
                <a:gd name="T24" fmla="*/ 2147483646 w 23250"/>
                <a:gd name="T25" fmla="*/ 2147483646 h 50"/>
                <a:gd name="T26" fmla="*/ 2147483646 w 23250"/>
                <a:gd name="T27" fmla="*/ 0 h 50"/>
                <a:gd name="T28" fmla="*/ 2147483646 w 23250"/>
                <a:gd name="T29" fmla="*/ 0 h 50"/>
                <a:gd name="T30" fmla="*/ 2147483646 w 23250"/>
                <a:gd name="T31" fmla="*/ 0 h 50"/>
                <a:gd name="T32" fmla="*/ 2147483646 w 23250"/>
                <a:gd name="T33" fmla="*/ 2147483646 h 50"/>
                <a:gd name="T34" fmla="*/ 2147483646 w 23250"/>
                <a:gd name="T35" fmla="*/ 2147483646 h 50"/>
                <a:gd name="T36" fmla="*/ 2147483646 w 23250"/>
                <a:gd name="T37" fmla="*/ 2147483646 h 50"/>
                <a:gd name="T38" fmla="*/ 2147483646 w 23250"/>
                <a:gd name="T39" fmla="*/ 2147483646 h 50"/>
                <a:gd name="T40" fmla="*/ 2147483646 w 23250"/>
                <a:gd name="T41" fmla="*/ 0 h 50"/>
                <a:gd name="T42" fmla="*/ 2147483646 w 23250"/>
                <a:gd name="T43" fmla="*/ 0 h 50"/>
                <a:gd name="T44" fmla="*/ 2147483646 w 23250"/>
                <a:gd name="T45" fmla="*/ 0 h 50"/>
                <a:gd name="T46" fmla="*/ 2147483646 w 23250"/>
                <a:gd name="T47" fmla="*/ 2147483646 h 50"/>
                <a:gd name="T48" fmla="*/ 2147483646 w 23250"/>
                <a:gd name="T49" fmla="*/ 2147483646 h 50"/>
                <a:gd name="T50" fmla="*/ 2147483646 w 23250"/>
                <a:gd name="T51" fmla="*/ 2147483646 h 50"/>
                <a:gd name="T52" fmla="*/ 2147483646 w 23250"/>
                <a:gd name="T53" fmla="*/ 2147483646 h 50"/>
                <a:gd name="T54" fmla="*/ 2147483646 w 23250"/>
                <a:gd name="T55" fmla="*/ 0 h 50"/>
                <a:gd name="T56" fmla="*/ 2147483646 w 23250"/>
                <a:gd name="T57" fmla="*/ 0 h 50"/>
                <a:gd name="T58" fmla="*/ 2147483646 w 23250"/>
                <a:gd name="T59" fmla="*/ 0 h 50"/>
                <a:gd name="T60" fmla="*/ 2147483646 w 23250"/>
                <a:gd name="T61" fmla="*/ 2147483646 h 50"/>
                <a:gd name="T62" fmla="*/ 2147483646 w 23250"/>
                <a:gd name="T63" fmla="*/ 2147483646 h 50"/>
                <a:gd name="T64" fmla="*/ 2147483646 w 23250"/>
                <a:gd name="T65" fmla="*/ 2147483646 h 50"/>
                <a:gd name="T66" fmla="*/ 2147483646 w 23250"/>
                <a:gd name="T67" fmla="*/ 2147483646 h 50"/>
                <a:gd name="T68" fmla="*/ 2147483646 w 23250"/>
                <a:gd name="T69" fmla="*/ 0 h 50"/>
                <a:gd name="T70" fmla="*/ 2147483646 w 23250"/>
                <a:gd name="T71" fmla="*/ 0 h 50"/>
                <a:gd name="T72" fmla="*/ 2147483646 w 23250"/>
                <a:gd name="T73" fmla="*/ 0 h 50"/>
                <a:gd name="T74" fmla="*/ 2147483646 w 23250"/>
                <a:gd name="T75" fmla="*/ 2147483646 h 50"/>
                <a:gd name="T76" fmla="*/ 2147483646 w 23250"/>
                <a:gd name="T77" fmla="*/ 2147483646 h 50"/>
                <a:gd name="T78" fmla="*/ 2147483646 w 23250"/>
                <a:gd name="T79" fmla="*/ 2147483646 h 50"/>
                <a:gd name="T80" fmla="*/ 2147483646 w 23250"/>
                <a:gd name="T81" fmla="*/ 2147483646 h 50"/>
                <a:gd name="T82" fmla="*/ 2147483646 w 23250"/>
                <a:gd name="T83" fmla="*/ 0 h 50"/>
                <a:gd name="T84" fmla="*/ 2147483646 w 23250"/>
                <a:gd name="T85" fmla="*/ 0 h 50"/>
                <a:gd name="T86" fmla="*/ 2147483646 w 23250"/>
                <a:gd name="T87" fmla="*/ 0 h 50"/>
                <a:gd name="T88" fmla="*/ 2147483646 w 23250"/>
                <a:gd name="T89" fmla="*/ 2147483646 h 50"/>
                <a:gd name="T90" fmla="*/ 2147483646 w 23250"/>
                <a:gd name="T91" fmla="*/ 2147483646 h 50"/>
                <a:gd name="T92" fmla="*/ 2147483646 w 23250"/>
                <a:gd name="T93" fmla="*/ 2147483646 h 50"/>
                <a:gd name="T94" fmla="*/ 2147483646 w 23250"/>
                <a:gd name="T95" fmla="*/ 2147483646 h 50"/>
                <a:gd name="T96" fmla="*/ 2147483646 w 23250"/>
                <a:gd name="T97" fmla="*/ 0 h 50"/>
                <a:gd name="T98" fmla="*/ 2147483646 w 23250"/>
                <a:gd name="T99" fmla="*/ 0 h 50"/>
                <a:gd name="T100" fmla="*/ 2147483646 w 23250"/>
                <a:gd name="T101" fmla="*/ 0 h 50"/>
                <a:gd name="T102" fmla="*/ 2147483646 w 23250"/>
                <a:gd name="T103" fmla="*/ 2147483646 h 50"/>
                <a:gd name="T104" fmla="*/ 2147483646 w 23250"/>
                <a:gd name="T105" fmla="*/ 2147483646 h 50"/>
                <a:gd name="T106" fmla="*/ 2147483646 w 23250"/>
                <a:gd name="T107" fmla="*/ 2147483646 h 50"/>
                <a:gd name="T108" fmla="*/ 2147483646 w 23250"/>
                <a:gd name="T109" fmla="*/ 2147483646 h 50"/>
                <a:gd name="T110" fmla="*/ 2147483646 w 23250"/>
                <a:gd name="T111" fmla="*/ 0 h 50"/>
                <a:gd name="T112" fmla="*/ 2147483646 w 23250"/>
                <a:gd name="T113" fmla="*/ 0 h 50"/>
                <a:gd name="T114" fmla="*/ 2147483646 w 23250"/>
                <a:gd name="T115" fmla="*/ 0 h 5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3250" h="50">
                  <a:moveTo>
                    <a:pt x="25" y="0"/>
                  </a:moveTo>
                  <a:lnTo>
                    <a:pt x="175" y="0"/>
                  </a:lnTo>
                  <a:cubicBezTo>
                    <a:pt x="189" y="0"/>
                    <a:pt x="200" y="12"/>
                    <a:pt x="200" y="25"/>
                  </a:cubicBezTo>
                  <a:cubicBezTo>
                    <a:pt x="200" y="39"/>
                    <a:pt x="189" y="50"/>
                    <a:pt x="175" y="50"/>
                  </a:cubicBezTo>
                  <a:lnTo>
                    <a:pt x="25" y="50"/>
                  </a:lnTo>
                  <a:cubicBezTo>
                    <a:pt x="12" y="50"/>
                    <a:pt x="0" y="39"/>
                    <a:pt x="0" y="25"/>
                  </a:cubicBezTo>
                  <a:cubicBezTo>
                    <a:pt x="0" y="12"/>
                    <a:pt x="12" y="0"/>
                    <a:pt x="25" y="0"/>
                  </a:cubicBezTo>
                  <a:close/>
                  <a:moveTo>
                    <a:pt x="375" y="0"/>
                  </a:moveTo>
                  <a:lnTo>
                    <a:pt x="525" y="0"/>
                  </a:lnTo>
                  <a:cubicBezTo>
                    <a:pt x="539" y="0"/>
                    <a:pt x="550" y="12"/>
                    <a:pt x="550" y="25"/>
                  </a:cubicBezTo>
                  <a:cubicBezTo>
                    <a:pt x="550" y="39"/>
                    <a:pt x="539" y="50"/>
                    <a:pt x="525" y="50"/>
                  </a:cubicBezTo>
                  <a:lnTo>
                    <a:pt x="375" y="50"/>
                  </a:lnTo>
                  <a:cubicBezTo>
                    <a:pt x="362" y="50"/>
                    <a:pt x="350" y="39"/>
                    <a:pt x="350" y="25"/>
                  </a:cubicBezTo>
                  <a:cubicBezTo>
                    <a:pt x="350" y="12"/>
                    <a:pt x="362" y="0"/>
                    <a:pt x="375" y="0"/>
                  </a:cubicBezTo>
                  <a:close/>
                  <a:moveTo>
                    <a:pt x="725" y="0"/>
                  </a:moveTo>
                  <a:lnTo>
                    <a:pt x="875" y="0"/>
                  </a:lnTo>
                  <a:cubicBezTo>
                    <a:pt x="889" y="0"/>
                    <a:pt x="900" y="12"/>
                    <a:pt x="900" y="25"/>
                  </a:cubicBezTo>
                  <a:cubicBezTo>
                    <a:pt x="900" y="39"/>
                    <a:pt x="889" y="50"/>
                    <a:pt x="875" y="50"/>
                  </a:cubicBezTo>
                  <a:lnTo>
                    <a:pt x="725" y="50"/>
                  </a:lnTo>
                  <a:cubicBezTo>
                    <a:pt x="712" y="50"/>
                    <a:pt x="700" y="39"/>
                    <a:pt x="700" y="25"/>
                  </a:cubicBezTo>
                  <a:cubicBezTo>
                    <a:pt x="700" y="12"/>
                    <a:pt x="712" y="0"/>
                    <a:pt x="725" y="0"/>
                  </a:cubicBezTo>
                  <a:close/>
                  <a:moveTo>
                    <a:pt x="1075" y="0"/>
                  </a:moveTo>
                  <a:lnTo>
                    <a:pt x="1225" y="0"/>
                  </a:lnTo>
                  <a:cubicBezTo>
                    <a:pt x="1239" y="0"/>
                    <a:pt x="1250" y="12"/>
                    <a:pt x="1250" y="25"/>
                  </a:cubicBezTo>
                  <a:cubicBezTo>
                    <a:pt x="1250" y="39"/>
                    <a:pt x="1239" y="50"/>
                    <a:pt x="1225" y="50"/>
                  </a:cubicBezTo>
                  <a:lnTo>
                    <a:pt x="1075" y="50"/>
                  </a:lnTo>
                  <a:cubicBezTo>
                    <a:pt x="1062" y="50"/>
                    <a:pt x="1050" y="39"/>
                    <a:pt x="1050" y="25"/>
                  </a:cubicBezTo>
                  <a:cubicBezTo>
                    <a:pt x="1050" y="12"/>
                    <a:pt x="1062" y="0"/>
                    <a:pt x="1075" y="0"/>
                  </a:cubicBezTo>
                  <a:close/>
                  <a:moveTo>
                    <a:pt x="1425" y="0"/>
                  </a:moveTo>
                  <a:lnTo>
                    <a:pt x="1575" y="0"/>
                  </a:lnTo>
                  <a:cubicBezTo>
                    <a:pt x="1589" y="0"/>
                    <a:pt x="1600" y="12"/>
                    <a:pt x="1600" y="25"/>
                  </a:cubicBezTo>
                  <a:cubicBezTo>
                    <a:pt x="1600" y="39"/>
                    <a:pt x="1589" y="50"/>
                    <a:pt x="1575" y="50"/>
                  </a:cubicBezTo>
                  <a:lnTo>
                    <a:pt x="1425" y="50"/>
                  </a:lnTo>
                  <a:cubicBezTo>
                    <a:pt x="1412" y="50"/>
                    <a:pt x="1400" y="39"/>
                    <a:pt x="1400" y="25"/>
                  </a:cubicBezTo>
                  <a:cubicBezTo>
                    <a:pt x="1400" y="12"/>
                    <a:pt x="1412" y="0"/>
                    <a:pt x="1425" y="0"/>
                  </a:cubicBezTo>
                  <a:close/>
                  <a:moveTo>
                    <a:pt x="1775" y="0"/>
                  </a:moveTo>
                  <a:lnTo>
                    <a:pt x="1925" y="0"/>
                  </a:lnTo>
                  <a:cubicBezTo>
                    <a:pt x="1939" y="0"/>
                    <a:pt x="1950" y="12"/>
                    <a:pt x="1950" y="25"/>
                  </a:cubicBezTo>
                  <a:cubicBezTo>
                    <a:pt x="1950" y="39"/>
                    <a:pt x="1939" y="50"/>
                    <a:pt x="1925" y="50"/>
                  </a:cubicBezTo>
                  <a:lnTo>
                    <a:pt x="1775" y="50"/>
                  </a:lnTo>
                  <a:cubicBezTo>
                    <a:pt x="1762" y="50"/>
                    <a:pt x="1750" y="39"/>
                    <a:pt x="1750" y="25"/>
                  </a:cubicBezTo>
                  <a:cubicBezTo>
                    <a:pt x="1750" y="12"/>
                    <a:pt x="1762" y="0"/>
                    <a:pt x="1775" y="0"/>
                  </a:cubicBezTo>
                  <a:close/>
                  <a:moveTo>
                    <a:pt x="2125" y="0"/>
                  </a:moveTo>
                  <a:lnTo>
                    <a:pt x="2275" y="0"/>
                  </a:lnTo>
                  <a:cubicBezTo>
                    <a:pt x="2289" y="0"/>
                    <a:pt x="2300" y="12"/>
                    <a:pt x="2300" y="25"/>
                  </a:cubicBezTo>
                  <a:cubicBezTo>
                    <a:pt x="2300" y="39"/>
                    <a:pt x="2289" y="50"/>
                    <a:pt x="2275" y="50"/>
                  </a:cubicBezTo>
                  <a:lnTo>
                    <a:pt x="2125" y="50"/>
                  </a:lnTo>
                  <a:cubicBezTo>
                    <a:pt x="2112" y="50"/>
                    <a:pt x="2100" y="39"/>
                    <a:pt x="2100" y="25"/>
                  </a:cubicBezTo>
                  <a:cubicBezTo>
                    <a:pt x="2100" y="12"/>
                    <a:pt x="2112" y="0"/>
                    <a:pt x="2125" y="0"/>
                  </a:cubicBezTo>
                  <a:close/>
                  <a:moveTo>
                    <a:pt x="2475" y="0"/>
                  </a:moveTo>
                  <a:lnTo>
                    <a:pt x="2625" y="0"/>
                  </a:lnTo>
                  <a:cubicBezTo>
                    <a:pt x="2639" y="0"/>
                    <a:pt x="2650" y="12"/>
                    <a:pt x="2650" y="25"/>
                  </a:cubicBezTo>
                  <a:cubicBezTo>
                    <a:pt x="2650" y="39"/>
                    <a:pt x="2639" y="50"/>
                    <a:pt x="2625" y="50"/>
                  </a:cubicBezTo>
                  <a:lnTo>
                    <a:pt x="2475" y="50"/>
                  </a:lnTo>
                  <a:cubicBezTo>
                    <a:pt x="2462" y="50"/>
                    <a:pt x="2450" y="39"/>
                    <a:pt x="2450" y="25"/>
                  </a:cubicBezTo>
                  <a:cubicBezTo>
                    <a:pt x="2450" y="12"/>
                    <a:pt x="2462" y="0"/>
                    <a:pt x="2475" y="0"/>
                  </a:cubicBezTo>
                  <a:close/>
                  <a:moveTo>
                    <a:pt x="2825" y="0"/>
                  </a:moveTo>
                  <a:lnTo>
                    <a:pt x="2975" y="0"/>
                  </a:lnTo>
                  <a:cubicBezTo>
                    <a:pt x="2989" y="0"/>
                    <a:pt x="3000" y="12"/>
                    <a:pt x="3000" y="25"/>
                  </a:cubicBezTo>
                  <a:cubicBezTo>
                    <a:pt x="3000" y="39"/>
                    <a:pt x="2989" y="50"/>
                    <a:pt x="2975" y="50"/>
                  </a:cubicBezTo>
                  <a:lnTo>
                    <a:pt x="2825" y="50"/>
                  </a:lnTo>
                  <a:cubicBezTo>
                    <a:pt x="2812" y="50"/>
                    <a:pt x="2800" y="39"/>
                    <a:pt x="2800" y="25"/>
                  </a:cubicBezTo>
                  <a:cubicBezTo>
                    <a:pt x="2800" y="12"/>
                    <a:pt x="2812" y="0"/>
                    <a:pt x="2825" y="0"/>
                  </a:cubicBezTo>
                  <a:close/>
                  <a:moveTo>
                    <a:pt x="3175" y="0"/>
                  </a:moveTo>
                  <a:lnTo>
                    <a:pt x="3325" y="0"/>
                  </a:lnTo>
                  <a:cubicBezTo>
                    <a:pt x="3339" y="0"/>
                    <a:pt x="3350" y="12"/>
                    <a:pt x="3350" y="25"/>
                  </a:cubicBezTo>
                  <a:cubicBezTo>
                    <a:pt x="3350" y="39"/>
                    <a:pt x="3339" y="50"/>
                    <a:pt x="3325" y="50"/>
                  </a:cubicBezTo>
                  <a:lnTo>
                    <a:pt x="3175" y="50"/>
                  </a:lnTo>
                  <a:cubicBezTo>
                    <a:pt x="3162" y="50"/>
                    <a:pt x="3150" y="39"/>
                    <a:pt x="3150" y="25"/>
                  </a:cubicBezTo>
                  <a:cubicBezTo>
                    <a:pt x="3150" y="12"/>
                    <a:pt x="3162" y="0"/>
                    <a:pt x="3175" y="0"/>
                  </a:cubicBezTo>
                  <a:close/>
                  <a:moveTo>
                    <a:pt x="3525" y="0"/>
                  </a:moveTo>
                  <a:lnTo>
                    <a:pt x="3675" y="0"/>
                  </a:lnTo>
                  <a:cubicBezTo>
                    <a:pt x="3689" y="0"/>
                    <a:pt x="3700" y="12"/>
                    <a:pt x="3700" y="25"/>
                  </a:cubicBezTo>
                  <a:cubicBezTo>
                    <a:pt x="3700" y="39"/>
                    <a:pt x="3689" y="50"/>
                    <a:pt x="3675" y="50"/>
                  </a:cubicBezTo>
                  <a:lnTo>
                    <a:pt x="3525" y="50"/>
                  </a:lnTo>
                  <a:cubicBezTo>
                    <a:pt x="3512" y="50"/>
                    <a:pt x="3500" y="39"/>
                    <a:pt x="3500" y="25"/>
                  </a:cubicBezTo>
                  <a:cubicBezTo>
                    <a:pt x="3500" y="12"/>
                    <a:pt x="3512" y="0"/>
                    <a:pt x="3525" y="0"/>
                  </a:cubicBezTo>
                  <a:close/>
                  <a:moveTo>
                    <a:pt x="3875" y="0"/>
                  </a:moveTo>
                  <a:lnTo>
                    <a:pt x="4025" y="0"/>
                  </a:lnTo>
                  <a:cubicBezTo>
                    <a:pt x="4039" y="0"/>
                    <a:pt x="4050" y="12"/>
                    <a:pt x="4050" y="25"/>
                  </a:cubicBezTo>
                  <a:cubicBezTo>
                    <a:pt x="4050" y="39"/>
                    <a:pt x="4039" y="50"/>
                    <a:pt x="4025" y="50"/>
                  </a:cubicBezTo>
                  <a:lnTo>
                    <a:pt x="3875" y="50"/>
                  </a:lnTo>
                  <a:cubicBezTo>
                    <a:pt x="3862" y="50"/>
                    <a:pt x="3850" y="39"/>
                    <a:pt x="3850" y="25"/>
                  </a:cubicBezTo>
                  <a:cubicBezTo>
                    <a:pt x="3850" y="12"/>
                    <a:pt x="3862" y="0"/>
                    <a:pt x="3875" y="0"/>
                  </a:cubicBezTo>
                  <a:close/>
                  <a:moveTo>
                    <a:pt x="4225" y="0"/>
                  </a:moveTo>
                  <a:lnTo>
                    <a:pt x="4375" y="0"/>
                  </a:lnTo>
                  <a:cubicBezTo>
                    <a:pt x="4389" y="0"/>
                    <a:pt x="4400" y="12"/>
                    <a:pt x="4400" y="25"/>
                  </a:cubicBezTo>
                  <a:cubicBezTo>
                    <a:pt x="4400" y="39"/>
                    <a:pt x="4389" y="50"/>
                    <a:pt x="4375" y="50"/>
                  </a:cubicBezTo>
                  <a:lnTo>
                    <a:pt x="4225" y="50"/>
                  </a:lnTo>
                  <a:cubicBezTo>
                    <a:pt x="4212" y="50"/>
                    <a:pt x="4200" y="39"/>
                    <a:pt x="4200" y="25"/>
                  </a:cubicBezTo>
                  <a:cubicBezTo>
                    <a:pt x="4200" y="12"/>
                    <a:pt x="4212" y="0"/>
                    <a:pt x="4225" y="0"/>
                  </a:cubicBezTo>
                  <a:close/>
                  <a:moveTo>
                    <a:pt x="4575" y="0"/>
                  </a:moveTo>
                  <a:lnTo>
                    <a:pt x="4725" y="0"/>
                  </a:lnTo>
                  <a:cubicBezTo>
                    <a:pt x="4739" y="0"/>
                    <a:pt x="4750" y="12"/>
                    <a:pt x="4750" y="25"/>
                  </a:cubicBezTo>
                  <a:cubicBezTo>
                    <a:pt x="4750" y="39"/>
                    <a:pt x="4739" y="50"/>
                    <a:pt x="4725" y="50"/>
                  </a:cubicBezTo>
                  <a:lnTo>
                    <a:pt x="4575" y="50"/>
                  </a:lnTo>
                  <a:cubicBezTo>
                    <a:pt x="4562" y="50"/>
                    <a:pt x="4550" y="39"/>
                    <a:pt x="4550" y="25"/>
                  </a:cubicBezTo>
                  <a:cubicBezTo>
                    <a:pt x="4550" y="12"/>
                    <a:pt x="4562" y="0"/>
                    <a:pt x="4575" y="0"/>
                  </a:cubicBezTo>
                  <a:close/>
                  <a:moveTo>
                    <a:pt x="4925" y="0"/>
                  </a:moveTo>
                  <a:lnTo>
                    <a:pt x="5075" y="0"/>
                  </a:lnTo>
                  <a:cubicBezTo>
                    <a:pt x="5089" y="0"/>
                    <a:pt x="5100" y="12"/>
                    <a:pt x="5100" y="25"/>
                  </a:cubicBezTo>
                  <a:cubicBezTo>
                    <a:pt x="5100" y="39"/>
                    <a:pt x="5089" y="50"/>
                    <a:pt x="5075" y="50"/>
                  </a:cubicBezTo>
                  <a:lnTo>
                    <a:pt x="4925" y="50"/>
                  </a:lnTo>
                  <a:cubicBezTo>
                    <a:pt x="4912" y="50"/>
                    <a:pt x="4900" y="39"/>
                    <a:pt x="4900" y="25"/>
                  </a:cubicBezTo>
                  <a:cubicBezTo>
                    <a:pt x="4900" y="12"/>
                    <a:pt x="4912" y="0"/>
                    <a:pt x="4925" y="0"/>
                  </a:cubicBezTo>
                  <a:close/>
                  <a:moveTo>
                    <a:pt x="5275" y="0"/>
                  </a:moveTo>
                  <a:lnTo>
                    <a:pt x="5425" y="0"/>
                  </a:lnTo>
                  <a:cubicBezTo>
                    <a:pt x="5439" y="0"/>
                    <a:pt x="5450" y="12"/>
                    <a:pt x="5450" y="25"/>
                  </a:cubicBezTo>
                  <a:cubicBezTo>
                    <a:pt x="5450" y="39"/>
                    <a:pt x="5439" y="50"/>
                    <a:pt x="5425" y="50"/>
                  </a:cubicBezTo>
                  <a:lnTo>
                    <a:pt x="5275" y="50"/>
                  </a:lnTo>
                  <a:cubicBezTo>
                    <a:pt x="5262" y="50"/>
                    <a:pt x="5250" y="39"/>
                    <a:pt x="5250" y="25"/>
                  </a:cubicBezTo>
                  <a:cubicBezTo>
                    <a:pt x="5250" y="12"/>
                    <a:pt x="5262" y="0"/>
                    <a:pt x="5275" y="0"/>
                  </a:cubicBezTo>
                  <a:close/>
                  <a:moveTo>
                    <a:pt x="5625" y="0"/>
                  </a:moveTo>
                  <a:lnTo>
                    <a:pt x="5775" y="0"/>
                  </a:lnTo>
                  <a:cubicBezTo>
                    <a:pt x="5789" y="0"/>
                    <a:pt x="5800" y="12"/>
                    <a:pt x="5800" y="25"/>
                  </a:cubicBezTo>
                  <a:cubicBezTo>
                    <a:pt x="5800" y="39"/>
                    <a:pt x="5789" y="50"/>
                    <a:pt x="5775" y="50"/>
                  </a:cubicBezTo>
                  <a:lnTo>
                    <a:pt x="5625" y="50"/>
                  </a:lnTo>
                  <a:cubicBezTo>
                    <a:pt x="5612" y="50"/>
                    <a:pt x="5600" y="39"/>
                    <a:pt x="5600" y="25"/>
                  </a:cubicBezTo>
                  <a:cubicBezTo>
                    <a:pt x="5600" y="12"/>
                    <a:pt x="5612" y="0"/>
                    <a:pt x="5625" y="0"/>
                  </a:cubicBezTo>
                  <a:close/>
                  <a:moveTo>
                    <a:pt x="5975" y="0"/>
                  </a:moveTo>
                  <a:lnTo>
                    <a:pt x="6125" y="0"/>
                  </a:lnTo>
                  <a:cubicBezTo>
                    <a:pt x="6139" y="0"/>
                    <a:pt x="6150" y="12"/>
                    <a:pt x="6150" y="25"/>
                  </a:cubicBezTo>
                  <a:cubicBezTo>
                    <a:pt x="6150" y="39"/>
                    <a:pt x="6139" y="50"/>
                    <a:pt x="6125" y="50"/>
                  </a:cubicBezTo>
                  <a:lnTo>
                    <a:pt x="5975" y="50"/>
                  </a:lnTo>
                  <a:cubicBezTo>
                    <a:pt x="5962" y="50"/>
                    <a:pt x="5950" y="39"/>
                    <a:pt x="5950" y="25"/>
                  </a:cubicBezTo>
                  <a:cubicBezTo>
                    <a:pt x="5950" y="12"/>
                    <a:pt x="5962" y="0"/>
                    <a:pt x="5975" y="0"/>
                  </a:cubicBezTo>
                  <a:close/>
                  <a:moveTo>
                    <a:pt x="6325" y="0"/>
                  </a:moveTo>
                  <a:lnTo>
                    <a:pt x="6475" y="0"/>
                  </a:lnTo>
                  <a:cubicBezTo>
                    <a:pt x="6489" y="0"/>
                    <a:pt x="6500" y="12"/>
                    <a:pt x="6500" y="25"/>
                  </a:cubicBezTo>
                  <a:cubicBezTo>
                    <a:pt x="6500" y="39"/>
                    <a:pt x="6489" y="50"/>
                    <a:pt x="6475" y="50"/>
                  </a:cubicBezTo>
                  <a:lnTo>
                    <a:pt x="6325" y="50"/>
                  </a:lnTo>
                  <a:cubicBezTo>
                    <a:pt x="6312" y="50"/>
                    <a:pt x="6300" y="39"/>
                    <a:pt x="6300" y="25"/>
                  </a:cubicBezTo>
                  <a:cubicBezTo>
                    <a:pt x="6300" y="12"/>
                    <a:pt x="6312" y="0"/>
                    <a:pt x="6325" y="0"/>
                  </a:cubicBezTo>
                  <a:close/>
                  <a:moveTo>
                    <a:pt x="6675" y="0"/>
                  </a:moveTo>
                  <a:lnTo>
                    <a:pt x="6825" y="0"/>
                  </a:lnTo>
                  <a:cubicBezTo>
                    <a:pt x="6839" y="0"/>
                    <a:pt x="6850" y="12"/>
                    <a:pt x="6850" y="25"/>
                  </a:cubicBezTo>
                  <a:cubicBezTo>
                    <a:pt x="6850" y="39"/>
                    <a:pt x="6839" y="50"/>
                    <a:pt x="6825" y="50"/>
                  </a:cubicBezTo>
                  <a:lnTo>
                    <a:pt x="6675" y="50"/>
                  </a:lnTo>
                  <a:cubicBezTo>
                    <a:pt x="6662" y="50"/>
                    <a:pt x="6650" y="39"/>
                    <a:pt x="6650" y="25"/>
                  </a:cubicBezTo>
                  <a:cubicBezTo>
                    <a:pt x="6650" y="12"/>
                    <a:pt x="6662" y="0"/>
                    <a:pt x="6675" y="0"/>
                  </a:cubicBezTo>
                  <a:close/>
                  <a:moveTo>
                    <a:pt x="7025" y="0"/>
                  </a:moveTo>
                  <a:lnTo>
                    <a:pt x="7175" y="0"/>
                  </a:lnTo>
                  <a:cubicBezTo>
                    <a:pt x="7189" y="0"/>
                    <a:pt x="7200" y="12"/>
                    <a:pt x="7200" y="25"/>
                  </a:cubicBezTo>
                  <a:cubicBezTo>
                    <a:pt x="7200" y="39"/>
                    <a:pt x="7189" y="50"/>
                    <a:pt x="7175" y="50"/>
                  </a:cubicBezTo>
                  <a:lnTo>
                    <a:pt x="7025" y="50"/>
                  </a:lnTo>
                  <a:cubicBezTo>
                    <a:pt x="7012" y="50"/>
                    <a:pt x="7000" y="39"/>
                    <a:pt x="7000" y="25"/>
                  </a:cubicBezTo>
                  <a:cubicBezTo>
                    <a:pt x="7000" y="12"/>
                    <a:pt x="7012" y="0"/>
                    <a:pt x="7025" y="0"/>
                  </a:cubicBezTo>
                  <a:close/>
                  <a:moveTo>
                    <a:pt x="7375" y="0"/>
                  </a:moveTo>
                  <a:lnTo>
                    <a:pt x="7525" y="0"/>
                  </a:lnTo>
                  <a:cubicBezTo>
                    <a:pt x="7539" y="0"/>
                    <a:pt x="7550" y="12"/>
                    <a:pt x="7550" y="25"/>
                  </a:cubicBezTo>
                  <a:cubicBezTo>
                    <a:pt x="7550" y="39"/>
                    <a:pt x="7539" y="50"/>
                    <a:pt x="7525" y="50"/>
                  </a:cubicBezTo>
                  <a:lnTo>
                    <a:pt x="7375" y="50"/>
                  </a:lnTo>
                  <a:cubicBezTo>
                    <a:pt x="7362" y="50"/>
                    <a:pt x="7350" y="39"/>
                    <a:pt x="7350" y="25"/>
                  </a:cubicBezTo>
                  <a:cubicBezTo>
                    <a:pt x="7350" y="12"/>
                    <a:pt x="7362" y="0"/>
                    <a:pt x="7375" y="0"/>
                  </a:cubicBezTo>
                  <a:close/>
                  <a:moveTo>
                    <a:pt x="7725" y="0"/>
                  </a:moveTo>
                  <a:lnTo>
                    <a:pt x="7875" y="0"/>
                  </a:lnTo>
                  <a:cubicBezTo>
                    <a:pt x="7889" y="0"/>
                    <a:pt x="7900" y="12"/>
                    <a:pt x="7900" y="25"/>
                  </a:cubicBezTo>
                  <a:cubicBezTo>
                    <a:pt x="7900" y="39"/>
                    <a:pt x="7889" y="50"/>
                    <a:pt x="7875" y="50"/>
                  </a:cubicBezTo>
                  <a:lnTo>
                    <a:pt x="7725" y="50"/>
                  </a:lnTo>
                  <a:cubicBezTo>
                    <a:pt x="7712" y="50"/>
                    <a:pt x="7700" y="39"/>
                    <a:pt x="7700" y="25"/>
                  </a:cubicBezTo>
                  <a:cubicBezTo>
                    <a:pt x="7700" y="12"/>
                    <a:pt x="7712" y="0"/>
                    <a:pt x="7725" y="0"/>
                  </a:cubicBezTo>
                  <a:close/>
                  <a:moveTo>
                    <a:pt x="8075" y="0"/>
                  </a:moveTo>
                  <a:lnTo>
                    <a:pt x="8225" y="0"/>
                  </a:lnTo>
                  <a:cubicBezTo>
                    <a:pt x="8239" y="0"/>
                    <a:pt x="8250" y="12"/>
                    <a:pt x="8250" y="25"/>
                  </a:cubicBezTo>
                  <a:cubicBezTo>
                    <a:pt x="8250" y="39"/>
                    <a:pt x="8239" y="50"/>
                    <a:pt x="8225" y="50"/>
                  </a:cubicBezTo>
                  <a:lnTo>
                    <a:pt x="8075" y="50"/>
                  </a:lnTo>
                  <a:cubicBezTo>
                    <a:pt x="8062" y="50"/>
                    <a:pt x="8050" y="39"/>
                    <a:pt x="8050" y="25"/>
                  </a:cubicBezTo>
                  <a:cubicBezTo>
                    <a:pt x="8050" y="12"/>
                    <a:pt x="8062" y="0"/>
                    <a:pt x="8075" y="0"/>
                  </a:cubicBezTo>
                  <a:close/>
                  <a:moveTo>
                    <a:pt x="8425" y="0"/>
                  </a:moveTo>
                  <a:lnTo>
                    <a:pt x="8575" y="0"/>
                  </a:lnTo>
                  <a:cubicBezTo>
                    <a:pt x="8589" y="0"/>
                    <a:pt x="8600" y="12"/>
                    <a:pt x="8600" y="25"/>
                  </a:cubicBezTo>
                  <a:cubicBezTo>
                    <a:pt x="8600" y="39"/>
                    <a:pt x="8589" y="50"/>
                    <a:pt x="8575" y="50"/>
                  </a:cubicBezTo>
                  <a:lnTo>
                    <a:pt x="8425" y="50"/>
                  </a:lnTo>
                  <a:cubicBezTo>
                    <a:pt x="8412" y="50"/>
                    <a:pt x="8400" y="39"/>
                    <a:pt x="8400" y="25"/>
                  </a:cubicBezTo>
                  <a:cubicBezTo>
                    <a:pt x="8400" y="12"/>
                    <a:pt x="8412" y="0"/>
                    <a:pt x="8425" y="0"/>
                  </a:cubicBezTo>
                  <a:close/>
                  <a:moveTo>
                    <a:pt x="8775" y="0"/>
                  </a:moveTo>
                  <a:lnTo>
                    <a:pt x="8925" y="0"/>
                  </a:lnTo>
                  <a:cubicBezTo>
                    <a:pt x="8939" y="0"/>
                    <a:pt x="8950" y="12"/>
                    <a:pt x="8950" y="25"/>
                  </a:cubicBezTo>
                  <a:cubicBezTo>
                    <a:pt x="8950" y="39"/>
                    <a:pt x="8939" y="50"/>
                    <a:pt x="8925" y="50"/>
                  </a:cubicBezTo>
                  <a:lnTo>
                    <a:pt x="8775" y="50"/>
                  </a:lnTo>
                  <a:cubicBezTo>
                    <a:pt x="8762" y="50"/>
                    <a:pt x="8750" y="39"/>
                    <a:pt x="8750" y="25"/>
                  </a:cubicBezTo>
                  <a:cubicBezTo>
                    <a:pt x="8750" y="12"/>
                    <a:pt x="8762" y="0"/>
                    <a:pt x="8775" y="0"/>
                  </a:cubicBezTo>
                  <a:close/>
                  <a:moveTo>
                    <a:pt x="9125" y="0"/>
                  </a:moveTo>
                  <a:lnTo>
                    <a:pt x="9275" y="0"/>
                  </a:lnTo>
                  <a:cubicBezTo>
                    <a:pt x="9289" y="0"/>
                    <a:pt x="9300" y="12"/>
                    <a:pt x="9300" y="25"/>
                  </a:cubicBezTo>
                  <a:cubicBezTo>
                    <a:pt x="9300" y="39"/>
                    <a:pt x="9289" y="50"/>
                    <a:pt x="9275" y="50"/>
                  </a:cubicBezTo>
                  <a:lnTo>
                    <a:pt x="9125" y="50"/>
                  </a:lnTo>
                  <a:cubicBezTo>
                    <a:pt x="9112" y="50"/>
                    <a:pt x="9100" y="39"/>
                    <a:pt x="9100" y="25"/>
                  </a:cubicBezTo>
                  <a:cubicBezTo>
                    <a:pt x="9100" y="12"/>
                    <a:pt x="9112" y="0"/>
                    <a:pt x="9125" y="0"/>
                  </a:cubicBezTo>
                  <a:close/>
                  <a:moveTo>
                    <a:pt x="9475" y="0"/>
                  </a:moveTo>
                  <a:lnTo>
                    <a:pt x="9625" y="0"/>
                  </a:lnTo>
                  <a:cubicBezTo>
                    <a:pt x="9639" y="0"/>
                    <a:pt x="9650" y="12"/>
                    <a:pt x="9650" y="25"/>
                  </a:cubicBezTo>
                  <a:cubicBezTo>
                    <a:pt x="9650" y="39"/>
                    <a:pt x="9639" y="50"/>
                    <a:pt x="9625" y="50"/>
                  </a:cubicBezTo>
                  <a:lnTo>
                    <a:pt x="9475" y="50"/>
                  </a:lnTo>
                  <a:cubicBezTo>
                    <a:pt x="9462" y="50"/>
                    <a:pt x="9450" y="39"/>
                    <a:pt x="9450" y="25"/>
                  </a:cubicBezTo>
                  <a:cubicBezTo>
                    <a:pt x="9450" y="12"/>
                    <a:pt x="9462" y="0"/>
                    <a:pt x="9475" y="0"/>
                  </a:cubicBezTo>
                  <a:close/>
                  <a:moveTo>
                    <a:pt x="9825" y="0"/>
                  </a:moveTo>
                  <a:lnTo>
                    <a:pt x="9975" y="0"/>
                  </a:lnTo>
                  <a:cubicBezTo>
                    <a:pt x="9989" y="0"/>
                    <a:pt x="10000" y="12"/>
                    <a:pt x="10000" y="25"/>
                  </a:cubicBezTo>
                  <a:cubicBezTo>
                    <a:pt x="10000" y="39"/>
                    <a:pt x="9989" y="50"/>
                    <a:pt x="9975" y="50"/>
                  </a:cubicBezTo>
                  <a:lnTo>
                    <a:pt x="9825" y="50"/>
                  </a:lnTo>
                  <a:cubicBezTo>
                    <a:pt x="9812" y="50"/>
                    <a:pt x="9800" y="39"/>
                    <a:pt x="9800" y="25"/>
                  </a:cubicBezTo>
                  <a:cubicBezTo>
                    <a:pt x="9800" y="12"/>
                    <a:pt x="9812" y="0"/>
                    <a:pt x="9825" y="0"/>
                  </a:cubicBezTo>
                  <a:close/>
                  <a:moveTo>
                    <a:pt x="10175" y="0"/>
                  </a:moveTo>
                  <a:lnTo>
                    <a:pt x="10325" y="0"/>
                  </a:lnTo>
                  <a:cubicBezTo>
                    <a:pt x="10339" y="0"/>
                    <a:pt x="10350" y="12"/>
                    <a:pt x="10350" y="25"/>
                  </a:cubicBezTo>
                  <a:cubicBezTo>
                    <a:pt x="10350" y="39"/>
                    <a:pt x="10339" y="50"/>
                    <a:pt x="10325" y="50"/>
                  </a:cubicBezTo>
                  <a:lnTo>
                    <a:pt x="10175" y="50"/>
                  </a:lnTo>
                  <a:cubicBezTo>
                    <a:pt x="10162" y="50"/>
                    <a:pt x="10150" y="39"/>
                    <a:pt x="10150" y="25"/>
                  </a:cubicBezTo>
                  <a:cubicBezTo>
                    <a:pt x="10150" y="12"/>
                    <a:pt x="10162" y="0"/>
                    <a:pt x="10175" y="0"/>
                  </a:cubicBezTo>
                  <a:close/>
                  <a:moveTo>
                    <a:pt x="10525" y="0"/>
                  </a:moveTo>
                  <a:lnTo>
                    <a:pt x="10675" y="0"/>
                  </a:lnTo>
                  <a:cubicBezTo>
                    <a:pt x="10689" y="0"/>
                    <a:pt x="10700" y="12"/>
                    <a:pt x="10700" y="25"/>
                  </a:cubicBezTo>
                  <a:cubicBezTo>
                    <a:pt x="10700" y="39"/>
                    <a:pt x="10689" y="50"/>
                    <a:pt x="10675" y="50"/>
                  </a:cubicBezTo>
                  <a:lnTo>
                    <a:pt x="10525" y="50"/>
                  </a:lnTo>
                  <a:cubicBezTo>
                    <a:pt x="10512" y="50"/>
                    <a:pt x="10500" y="39"/>
                    <a:pt x="10500" y="25"/>
                  </a:cubicBezTo>
                  <a:cubicBezTo>
                    <a:pt x="10500" y="12"/>
                    <a:pt x="10512" y="0"/>
                    <a:pt x="10525" y="0"/>
                  </a:cubicBezTo>
                  <a:close/>
                  <a:moveTo>
                    <a:pt x="10875" y="0"/>
                  </a:moveTo>
                  <a:lnTo>
                    <a:pt x="11025" y="0"/>
                  </a:lnTo>
                  <a:cubicBezTo>
                    <a:pt x="11039" y="0"/>
                    <a:pt x="11050" y="12"/>
                    <a:pt x="11050" y="25"/>
                  </a:cubicBezTo>
                  <a:cubicBezTo>
                    <a:pt x="11050" y="39"/>
                    <a:pt x="11039" y="50"/>
                    <a:pt x="11025" y="50"/>
                  </a:cubicBezTo>
                  <a:lnTo>
                    <a:pt x="10875" y="50"/>
                  </a:lnTo>
                  <a:cubicBezTo>
                    <a:pt x="10862" y="50"/>
                    <a:pt x="10850" y="39"/>
                    <a:pt x="10850" y="25"/>
                  </a:cubicBezTo>
                  <a:cubicBezTo>
                    <a:pt x="10850" y="12"/>
                    <a:pt x="10862" y="0"/>
                    <a:pt x="10875" y="0"/>
                  </a:cubicBezTo>
                  <a:close/>
                  <a:moveTo>
                    <a:pt x="11225" y="0"/>
                  </a:moveTo>
                  <a:lnTo>
                    <a:pt x="11375" y="0"/>
                  </a:lnTo>
                  <a:cubicBezTo>
                    <a:pt x="11389" y="0"/>
                    <a:pt x="11400" y="12"/>
                    <a:pt x="11400" y="25"/>
                  </a:cubicBezTo>
                  <a:cubicBezTo>
                    <a:pt x="11400" y="39"/>
                    <a:pt x="11389" y="50"/>
                    <a:pt x="11375" y="50"/>
                  </a:cubicBezTo>
                  <a:lnTo>
                    <a:pt x="11225" y="50"/>
                  </a:lnTo>
                  <a:cubicBezTo>
                    <a:pt x="11212" y="50"/>
                    <a:pt x="11200" y="39"/>
                    <a:pt x="11200" y="25"/>
                  </a:cubicBezTo>
                  <a:cubicBezTo>
                    <a:pt x="11200" y="12"/>
                    <a:pt x="11212" y="0"/>
                    <a:pt x="11225" y="0"/>
                  </a:cubicBezTo>
                  <a:close/>
                  <a:moveTo>
                    <a:pt x="11575" y="0"/>
                  </a:moveTo>
                  <a:lnTo>
                    <a:pt x="11725" y="0"/>
                  </a:lnTo>
                  <a:cubicBezTo>
                    <a:pt x="11739" y="0"/>
                    <a:pt x="11750" y="12"/>
                    <a:pt x="11750" y="25"/>
                  </a:cubicBezTo>
                  <a:cubicBezTo>
                    <a:pt x="11750" y="39"/>
                    <a:pt x="11739" y="50"/>
                    <a:pt x="11725" y="50"/>
                  </a:cubicBezTo>
                  <a:lnTo>
                    <a:pt x="11575" y="50"/>
                  </a:lnTo>
                  <a:cubicBezTo>
                    <a:pt x="11562" y="50"/>
                    <a:pt x="11550" y="39"/>
                    <a:pt x="11550" y="25"/>
                  </a:cubicBezTo>
                  <a:cubicBezTo>
                    <a:pt x="11550" y="12"/>
                    <a:pt x="11562" y="0"/>
                    <a:pt x="11575" y="0"/>
                  </a:cubicBezTo>
                  <a:close/>
                  <a:moveTo>
                    <a:pt x="11925" y="0"/>
                  </a:moveTo>
                  <a:lnTo>
                    <a:pt x="12075" y="0"/>
                  </a:lnTo>
                  <a:cubicBezTo>
                    <a:pt x="12089" y="0"/>
                    <a:pt x="12100" y="12"/>
                    <a:pt x="12100" y="25"/>
                  </a:cubicBezTo>
                  <a:cubicBezTo>
                    <a:pt x="12100" y="39"/>
                    <a:pt x="12089" y="50"/>
                    <a:pt x="12075" y="50"/>
                  </a:cubicBezTo>
                  <a:lnTo>
                    <a:pt x="11925" y="50"/>
                  </a:lnTo>
                  <a:cubicBezTo>
                    <a:pt x="11912" y="50"/>
                    <a:pt x="11900" y="39"/>
                    <a:pt x="11900" y="25"/>
                  </a:cubicBezTo>
                  <a:cubicBezTo>
                    <a:pt x="11900" y="12"/>
                    <a:pt x="11912" y="0"/>
                    <a:pt x="11925" y="0"/>
                  </a:cubicBezTo>
                  <a:close/>
                  <a:moveTo>
                    <a:pt x="12275" y="0"/>
                  </a:moveTo>
                  <a:lnTo>
                    <a:pt x="12425" y="0"/>
                  </a:lnTo>
                  <a:cubicBezTo>
                    <a:pt x="12439" y="0"/>
                    <a:pt x="12450" y="12"/>
                    <a:pt x="12450" y="25"/>
                  </a:cubicBezTo>
                  <a:cubicBezTo>
                    <a:pt x="12450" y="39"/>
                    <a:pt x="12439" y="50"/>
                    <a:pt x="12425" y="50"/>
                  </a:cubicBezTo>
                  <a:lnTo>
                    <a:pt x="12275" y="50"/>
                  </a:lnTo>
                  <a:cubicBezTo>
                    <a:pt x="12262" y="50"/>
                    <a:pt x="12250" y="39"/>
                    <a:pt x="12250" y="25"/>
                  </a:cubicBezTo>
                  <a:cubicBezTo>
                    <a:pt x="12250" y="12"/>
                    <a:pt x="12262" y="0"/>
                    <a:pt x="12275" y="0"/>
                  </a:cubicBezTo>
                  <a:close/>
                  <a:moveTo>
                    <a:pt x="12625" y="0"/>
                  </a:moveTo>
                  <a:lnTo>
                    <a:pt x="12775" y="0"/>
                  </a:lnTo>
                  <a:cubicBezTo>
                    <a:pt x="12789" y="0"/>
                    <a:pt x="12800" y="12"/>
                    <a:pt x="12800" y="25"/>
                  </a:cubicBezTo>
                  <a:cubicBezTo>
                    <a:pt x="12800" y="39"/>
                    <a:pt x="12789" y="50"/>
                    <a:pt x="12775" y="50"/>
                  </a:cubicBezTo>
                  <a:lnTo>
                    <a:pt x="12625" y="50"/>
                  </a:lnTo>
                  <a:cubicBezTo>
                    <a:pt x="12612" y="50"/>
                    <a:pt x="12600" y="39"/>
                    <a:pt x="12600" y="25"/>
                  </a:cubicBezTo>
                  <a:cubicBezTo>
                    <a:pt x="12600" y="12"/>
                    <a:pt x="12612" y="0"/>
                    <a:pt x="12625" y="0"/>
                  </a:cubicBezTo>
                  <a:close/>
                  <a:moveTo>
                    <a:pt x="12975" y="0"/>
                  </a:moveTo>
                  <a:lnTo>
                    <a:pt x="13125" y="0"/>
                  </a:lnTo>
                  <a:cubicBezTo>
                    <a:pt x="13139" y="0"/>
                    <a:pt x="13150" y="12"/>
                    <a:pt x="13150" y="25"/>
                  </a:cubicBezTo>
                  <a:cubicBezTo>
                    <a:pt x="13150" y="39"/>
                    <a:pt x="13139" y="50"/>
                    <a:pt x="13125" y="50"/>
                  </a:cubicBezTo>
                  <a:lnTo>
                    <a:pt x="12975" y="50"/>
                  </a:lnTo>
                  <a:cubicBezTo>
                    <a:pt x="12962" y="50"/>
                    <a:pt x="12950" y="39"/>
                    <a:pt x="12950" y="25"/>
                  </a:cubicBezTo>
                  <a:cubicBezTo>
                    <a:pt x="12950" y="12"/>
                    <a:pt x="12962" y="0"/>
                    <a:pt x="12975" y="0"/>
                  </a:cubicBezTo>
                  <a:close/>
                  <a:moveTo>
                    <a:pt x="13325" y="0"/>
                  </a:moveTo>
                  <a:lnTo>
                    <a:pt x="13475" y="0"/>
                  </a:lnTo>
                  <a:cubicBezTo>
                    <a:pt x="13489" y="0"/>
                    <a:pt x="13500" y="12"/>
                    <a:pt x="13500" y="25"/>
                  </a:cubicBezTo>
                  <a:cubicBezTo>
                    <a:pt x="13500" y="39"/>
                    <a:pt x="13489" y="50"/>
                    <a:pt x="13475" y="50"/>
                  </a:cubicBezTo>
                  <a:lnTo>
                    <a:pt x="13325" y="50"/>
                  </a:lnTo>
                  <a:cubicBezTo>
                    <a:pt x="13312" y="50"/>
                    <a:pt x="13300" y="39"/>
                    <a:pt x="13300" y="25"/>
                  </a:cubicBezTo>
                  <a:cubicBezTo>
                    <a:pt x="13300" y="12"/>
                    <a:pt x="13312" y="0"/>
                    <a:pt x="13325" y="0"/>
                  </a:cubicBezTo>
                  <a:close/>
                  <a:moveTo>
                    <a:pt x="13675" y="0"/>
                  </a:moveTo>
                  <a:lnTo>
                    <a:pt x="13825" y="0"/>
                  </a:lnTo>
                  <a:cubicBezTo>
                    <a:pt x="13839" y="0"/>
                    <a:pt x="13850" y="12"/>
                    <a:pt x="13850" y="25"/>
                  </a:cubicBezTo>
                  <a:cubicBezTo>
                    <a:pt x="13850" y="39"/>
                    <a:pt x="13839" y="50"/>
                    <a:pt x="13825" y="50"/>
                  </a:cubicBezTo>
                  <a:lnTo>
                    <a:pt x="13675" y="50"/>
                  </a:lnTo>
                  <a:cubicBezTo>
                    <a:pt x="13662" y="50"/>
                    <a:pt x="13650" y="39"/>
                    <a:pt x="13650" y="25"/>
                  </a:cubicBezTo>
                  <a:cubicBezTo>
                    <a:pt x="13650" y="12"/>
                    <a:pt x="13662" y="0"/>
                    <a:pt x="13675" y="0"/>
                  </a:cubicBezTo>
                  <a:close/>
                  <a:moveTo>
                    <a:pt x="14025" y="0"/>
                  </a:moveTo>
                  <a:lnTo>
                    <a:pt x="14175" y="0"/>
                  </a:lnTo>
                  <a:cubicBezTo>
                    <a:pt x="14189" y="0"/>
                    <a:pt x="14200" y="12"/>
                    <a:pt x="14200" y="25"/>
                  </a:cubicBezTo>
                  <a:cubicBezTo>
                    <a:pt x="14200" y="39"/>
                    <a:pt x="14189" y="50"/>
                    <a:pt x="14175" y="50"/>
                  </a:cubicBezTo>
                  <a:lnTo>
                    <a:pt x="14025" y="50"/>
                  </a:lnTo>
                  <a:cubicBezTo>
                    <a:pt x="14012" y="50"/>
                    <a:pt x="14000" y="39"/>
                    <a:pt x="14000" y="25"/>
                  </a:cubicBezTo>
                  <a:cubicBezTo>
                    <a:pt x="14000" y="12"/>
                    <a:pt x="14012" y="0"/>
                    <a:pt x="14025" y="0"/>
                  </a:cubicBezTo>
                  <a:close/>
                  <a:moveTo>
                    <a:pt x="14375" y="0"/>
                  </a:moveTo>
                  <a:lnTo>
                    <a:pt x="14525" y="0"/>
                  </a:lnTo>
                  <a:cubicBezTo>
                    <a:pt x="14539" y="0"/>
                    <a:pt x="14550" y="12"/>
                    <a:pt x="14550" y="25"/>
                  </a:cubicBezTo>
                  <a:cubicBezTo>
                    <a:pt x="14550" y="39"/>
                    <a:pt x="14539" y="50"/>
                    <a:pt x="14525" y="50"/>
                  </a:cubicBezTo>
                  <a:lnTo>
                    <a:pt x="14375" y="50"/>
                  </a:lnTo>
                  <a:cubicBezTo>
                    <a:pt x="14362" y="50"/>
                    <a:pt x="14350" y="39"/>
                    <a:pt x="14350" y="25"/>
                  </a:cubicBezTo>
                  <a:cubicBezTo>
                    <a:pt x="14350" y="12"/>
                    <a:pt x="14362" y="0"/>
                    <a:pt x="14375" y="0"/>
                  </a:cubicBezTo>
                  <a:close/>
                  <a:moveTo>
                    <a:pt x="14725" y="0"/>
                  </a:moveTo>
                  <a:lnTo>
                    <a:pt x="14875" y="0"/>
                  </a:lnTo>
                  <a:cubicBezTo>
                    <a:pt x="14889" y="0"/>
                    <a:pt x="14900" y="12"/>
                    <a:pt x="14900" y="25"/>
                  </a:cubicBezTo>
                  <a:cubicBezTo>
                    <a:pt x="14900" y="39"/>
                    <a:pt x="14889" y="50"/>
                    <a:pt x="14875" y="50"/>
                  </a:cubicBezTo>
                  <a:lnTo>
                    <a:pt x="14725" y="50"/>
                  </a:lnTo>
                  <a:cubicBezTo>
                    <a:pt x="14712" y="50"/>
                    <a:pt x="14700" y="39"/>
                    <a:pt x="14700" y="25"/>
                  </a:cubicBezTo>
                  <a:cubicBezTo>
                    <a:pt x="14700" y="12"/>
                    <a:pt x="14712" y="0"/>
                    <a:pt x="14725" y="0"/>
                  </a:cubicBezTo>
                  <a:close/>
                  <a:moveTo>
                    <a:pt x="15075" y="0"/>
                  </a:moveTo>
                  <a:lnTo>
                    <a:pt x="15225" y="0"/>
                  </a:lnTo>
                  <a:cubicBezTo>
                    <a:pt x="15239" y="0"/>
                    <a:pt x="15250" y="12"/>
                    <a:pt x="15250" y="25"/>
                  </a:cubicBezTo>
                  <a:cubicBezTo>
                    <a:pt x="15250" y="39"/>
                    <a:pt x="15239" y="50"/>
                    <a:pt x="15225" y="50"/>
                  </a:cubicBezTo>
                  <a:lnTo>
                    <a:pt x="15075" y="50"/>
                  </a:lnTo>
                  <a:cubicBezTo>
                    <a:pt x="15062" y="50"/>
                    <a:pt x="15050" y="39"/>
                    <a:pt x="15050" y="25"/>
                  </a:cubicBezTo>
                  <a:cubicBezTo>
                    <a:pt x="15050" y="12"/>
                    <a:pt x="15062" y="0"/>
                    <a:pt x="15075" y="0"/>
                  </a:cubicBezTo>
                  <a:close/>
                  <a:moveTo>
                    <a:pt x="15425" y="0"/>
                  </a:moveTo>
                  <a:lnTo>
                    <a:pt x="15575" y="0"/>
                  </a:lnTo>
                  <a:cubicBezTo>
                    <a:pt x="15589" y="0"/>
                    <a:pt x="15600" y="12"/>
                    <a:pt x="15600" y="25"/>
                  </a:cubicBezTo>
                  <a:cubicBezTo>
                    <a:pt x="15600" y="39"/>
                    <a:pt x="15589" y="50"/>
                    <a:pt x="15575" y="50"/>
                  </a:cubicBezTo>
                  <a:lnTo>
                    <a:pt x="15425" y="50"/>
                  </a:lnTo>
                  <a:cubicBezTo>
                    <a:pt x="15412" y="50"/>
                    <a:pt x="15400" y="39"/>
                    <a:pt x="15400" y="25"/>
                  </a:cubicBezTo>
                  <a:cubicBezTo>
                    <a:pt x="15400" y="12"/>
                    <a:pt x="15412" y="0"/>
                    <a:pt x="15425" y="0"/>
                  </a:cubicBezTo>
                  <a:close/>
                  <a:moveTo>
                    <a:pt x="15775" y="0"/>
                  </a:moveTo>
                  <a:lnTo>
                    <a:pt x="15925" y="0"/>
                  </a:lnTo>
                  <a:cubicBezTo>
                    <a:pt x="15939" y="0"/>
                    <a:pt x="15950" y="12"/>
                    <a:pt x="15950" y="25"/>
                  </a:cubicBezTo>
                  <a:cubicBezTo>
                    <a:pt x="15950" y="39"/>
                    <a:pt x="15939" y="50"/>
                    <a:pt x="15925" y="50"/>
                  </a:cubicBezTo>
                  <a:lnTo>
                    <a:pt x="15775" y="50"/>
                  </a:lnTo>
                  <a:cubicBezTo>
                    <a:pt x="15762" y="50"/>
                    <a:pt x="15750" y="39"/>
                    <a:pt x="15750" y="25"/>
                  </a:cubicBezTo>
                  <a:cubicBezTo>
                    <a:pt x="15750" y="12"/>
                    <a:pt x="15762" y="0"/>
                    <a:pt x="15775" y="0"/>
                  </a:cubicBezTo>
                  <a:close/>
                  <a:moveTo>
                    <a:pt x="16125" y="0"/>
                  </a:moveTo>
                  <a:lnTo>
                    <a:pt x="16275" y="0"/>
                  </a:lnTo>
                  <a:cubicBezTo>
                    <a:pt x="16289" y="0"/>
                    <a:pt x="16300" y="12"/>
                    <a:pt x="16300" y="25"/>
                  </a:cubicBezTo>
                  <a:cubicBezTo>
                    <a:pt x="16300" y="39"/>
                    <a:pt x="16289" y="50"/>
                    <a:pt x="16275" y="50"/>
                  </a:cubicBezTo>
                  <a:lnTo>
                    <a:pt x="16125" y="50"/>
                  </a:lnTo>
                  <a:cubicBezTo>
                    <a:pt x="16112" y="50"/>
                    <a:pt x="16100" y="39"/>
                    <a:pt x="16100" y="25"/>
                  </a:cubicBezTo>
                  <a:cubicBezTo>
                    <a:pt x="16100" y="12"/>
                    <a:pt x="16112" y="0"/>
                    <a:pt x="16125" y="0"/>
                  </a:cubicBezTo>
                  <a:close/>
                  <a:moveTo>
                    <a:pt x="16475" y="0"/>
                  </a:moveTo>
                  <a:lnTo>
                    <a:pt x="16625" y="0"/>
                  </a:lnTo>
                  <a:cubicBezTo>
                    <a:pt x="16639" y="0"/>
                    <a:pt x="16650" y="12"/>
                    <a:pt x="16650" y="25"/>
                  </a:cubicBezTo>
                  <a:cubicBezTo>
                    <a:pt x="16650" y="39"/>
                    <a:pt x="16639" y="50"/>
                    <a:pt x="16625" y="50"/>
                  </a:cubicBezTo>
                  <a:lnTo>
                    <a:pt x="16475" y="50"/>
                  </a:lnTo>
                  <a:cubicBezTo>
                    <a:pt x="16462" y="50"/>
                    <a:pt x="16450" y="39"/>
                    <a:pt x="16450" y="25"/>
                  </a:cubicBezTo>
                  <a:cubicBezTo>
                    <a:pt x="16450" y="12"/>
                    <a:pt x="16462" y="0"/>
                    <a:pt x="16475" y="0"/>
                  </a:cubicBezTo>
                  <a:close/>
                  <a:moveTo>
                    <a:pt x="16825" y="0"/>
                  </a:moveTo>
                  <a:lnTo>
                    <a:pt x="16975" y="0"/>
                  </a:lnTo>
                  <a:cubicBezTo>
                    <a:pt x="16989" y="0"/>
                    <a:pt x="17000" y="12"/>
                    <a:pt x="17000" y="25"/>
                  </a:cubicBezTo>
                  <a:cubicBezTo>
                    <a:pt x="17000" y="39"/>
                    <a:pt x="16989" y="50"/>
                    <a:pt x="16975" y="50"/>
                  </a:cubicBezTo>
                  <a:lnTo>
                    <a:pt x="16825" y="50"/>
                  </a:lnTo>
                  <a:cubicBezTo>
                    <a:pt x="16812" y="50"/>
                    <a:pt x="16800" y="39"/>
                    <a:pt x="16800" y="25"/>
                  </a:cubicBezTo>
                  <a:cubicBezTo>
                    <a:pt x="16800" y="12"/>
                    <a:pt x="16812" y="0"/>
                    <a:pt x="16825" y="0"/>
                  </a:cubicBezTo>
                  <a:close/>
                  <a:moveTo>
                    <a:pt x="17175" y="0"/>
                  </a:moveTo>
                  <a:lnTo>
                    <a:pt x="17325" y="0"/>
                  </a:lnTo>
                  <a:cubicBezTo>
                    <a:pt x="17339" y="0"/>
                    <a:pt x="17350" y="12"/>
                    <a:pt x="17350" y="25"/>
                  </a:cubicBezTo>
                  <a:cubicBezTo>
                    <a:pt x="17350" y="39"/>
                    <a:pt x="17339" y="50"/>
                    <a:pt x="17325" y="50"/>
                  </a:cubicBezTo>
                  <a:lnTo>
                    <a:pt x="17175" y="50"/>
                  </a:lnTo>
                  <a:cubicBezTo>
                    <a:pt x="17162" y="50"/>
                    <a:pt x="17150" y="39"/>
                    <a:pt x="17150" y="25"/>
                  </a:cubicBezTo>
                  <a:cubicBezTo>
                    <a:pt x="17150" y="12"/>
                    <a:pt x="17162" y="0"/>
                    <a:pt x="17175" y="0"/>
                  </a:cubicBezTo>
                  <a:close/>
                  <a:moveTo>
                    <a:pt x="17525" y="0"/>
                  </a:moveTo>
                  <a:lnTo>
                    <a:pt x="17675" y="0"/>
                  </a:lnTo>
                  <a:cubicBezTo>
                    <a:pt x="17689" y="0"/>
                    <a:pt x="17700" y="12"/>
                    <a:pt x="17700" y="25"/>
                  </a:cubicBezTo>
                  <a:cubicBezTo>
                    <a:pt x="17700" y="39"/>
                    <a:pt x="17689" y="50"/>
                    <a:pt x="17675" y="50"/>
                  </a:cubicBezTo>
                  <a:lnTo>
                    <a:pt x="17525" y="50"/>
                  </a:lnTo>
                  <a:cubicBezTo>
                    <a:pt x="17512" y="50"/>
                    <a:pt x="17500" y="39"/>
                    <a:pt x="17500" y="25"/>
                  </a:cubicBezTo>
                  <a:cubicBezTo>
                    <a:pt x="17500" y="12"/>
                    <a:pt x="17512" y="0"/>
                    <a:pt x="17525" y="0"/>
                  </a:cubicBezTo>
                  <a:close/>
                  <a:moveTo>
                    <a:pt x="17875" y="0"/>
                  </a:moveTo>
                  <a:lnTo>
                    <a:pt x="18025" y="0"/>
                  </a:lnTo>
                  <a:cubicBezTo>
                    <a:pt x="18039" y="0"/>
                    <a:pt x="18050" y="12"/>
                    <a:pt x="18050" y="25"/>
                  </a:cubicBezTo>
                  <a:cubicBezTo>
                    <a:pt x="18050" y="39"/>
                    <a:pt x="18039" y="50"/>
                    <a:pt x="18025" y="50"/>
                  </a:cubicBezTo>
                  <a:lnTo>
                    <a:pt x="17875" y="50"/>
                  </a:lnTo>
                  <a:cubicBezTo>
                    <a:pt x="17862" y="50"/>
                    <a:pt x="17850" y="39"/>
                    <a:pt x="17850" y="25"/>
                  </a:cubicBezTo>
                  <a:cubicBezTo>
                    <a:pt x="17850" y="12"/>
                    <a:pt x="17862" y="0"/>
                    <a:pt x="17875" y="0"/>
                  </a:cubicBezTo>
                  <a:close/>
                  <a:moveTo>
                    <a:pt x="18225" y="0"/>
                  </a:moveTo>
                  <a:lnTo>
                    <a:pt x="18375" y="0"/>
                  </a:lnTo>
                  <a:cubicBezTo>
                    <a:pt x="18389" y="0"/>
                    <a:pt x="18400" y="12"/>
                    <a:pt x="18400" y="25"/>
                  </a:cubicBezTo>
                  <a:cubicBezTo>
                    <a:pt x="18400" y="39"/>
                    <a:pt x="18389" y="50"/>
                    <a:pt x="18375" y="50"/>
                  </a:cubicBezTo>
                  <a:lnTo>
                    <a:pt x="18225" y="50"/>
                  </a:lnTo>
                  <a:cubicBezTo>
                    <a:pt x="18212" y="50"/>
                    <a:pt x="18200" y="39"/>
                    <a:pt x="18200" y="25"/>
                  </a:cubicBezTo>
                  <a:cubicBezTo>
                    <a:pt x="18200" y="12"/>
                    <a:pt x="18212" y="0"/>
                    <a:pt x="18225" y="0"/>
                  </a:cubicBezTo>
                  <a:close/>
                  <a:moveTo>
                    <a:pt x="18575" y="0"/>
                  </a:moveTo>
                  <a:lnTo>
                    <a:pt x="18725" y="0"/>
                  </a:lnTo>
                  <a:cubicBezTo>
                    <a:pt x="18739" y="0"/>
                    <a:pt x="18750" y="12"/>
                    <a:pt x="18750" y="25"/>
                  </a:cubicBezTo>
                  <a:cubicBezTo>
                    <a:pt x="18750" y="39"/>
                    <a:pt x="18739" y="50"/>
                    <a:pt x="18725" y="50"/>
                  </a:cubicBezTo>
                  <a:lnTo>
                    <a:pt x="18575" y="50"/>
                  </a:lnTo>
                  <a:cubicBezTo>
                    <a:pt x="18562" y="50"/>
                    <a:pt x="18550" y="39"/>
                    <a:pt x="18550" y="25"/>
                  </a:cubicBezTo>
                  <a:cubicBezTo>
                    <a:pt x="18550" y="12"/>
                    <a:pt x="18562" y="0"/>
                    <a:pt x="18575" y="0"/>
                  </a:cubicBezTo>
                  <a:close/>
                  <a:moveTo>
                    <a:pt x="18925" y="0"/>
                  </a:moveTo>
                  <a:lnTo>
                    <a:pt x="19075" y="0"/>
                  </a:lnTo>
                  <a:cubicBezTo>
                    <a:pt x="19089" y="0"/>
                    <a:pt x="19100" y="12"/>
                    <a:pt x="19100" y="25"/>
                  </a:cubicBezTo>
                  <a:cubicBezTo>
                    <a:pt x="19100" y="39"/>
                    <a:pt x="19089" y="50"/>
                    <a:pt x="19075" y="50"/>
                  </a:cubicBezTo>
                  <a:lnTo>
                    <a:pt x="18925" y="50"/>
                  </a:lnTo>
                  <a:cubicBezTo>
                    <a:pt x="18912" y="50"/>
                    <a:pt x="18900" y="39"/>
                    <a:pt x="18900" y="25"/>
                  </a:cubicBezTo>
                  <a:cubicBezTo>
                    <a:pt x="18900" y="12"/>
                    <a:pt x="18912" y="0"/>
                    <a:pt x="18925" y="0"/>
                  </a:cubicBezTo>
                  <a:close/>
                  <a:moveTo>
                    <a:pt x="19275" y="0"/>
                  </a:moveTo>
                  <a:lnTo>
                    <a:pt x="19425" y="0"/>
                  </a:lnTo>
                  <a:cubicBezTo>
                    <a:pt x="19439" y="0"/>
                    <a:pt x="19450" y="12"/>
                    <a:pt x="19450" y="25"/>
                  </a:cubicBezTo>
                  <a:cubicBezTo>
                    <a:pt x="19450" y="39"/>
                    <a:pt x="19439" y="50"/>
                    <a:pt x="19425" y="50"/>
                  </a:cubicBezTo>
                  <a:lnTo>
                    <a:pt x="19275" y="50"/>
                  </a:lnTo>
                  <a:cubicBezTo>
                    <a:pt x="19262" y="50"/>
                    <a:pt x="19250" y="39"/>
                    <a:pt x="19250" y="25"/>
                  </a:cubicBezTo>
                  <a:cubicBezTo>
                    <a:pt x="19250" y="12"/>
                    <a:pt x="19262" y="0"/>
                    <a:pt x="19275" y="0"/>
                  </a:cubicBezTo>
                  <a:close/>
                  <a:moveTo>
                    <a:pt x="19625" y="0"/>
                  </a:moveTo>
                  <a:lnTo>
                    <a:pt x="19775" y="0"/>
                  </a:lnTo>
                  <a:cubicBezTo>
                    <a:pt x="19789" y="0"/>
                    <a:pt x="19800" y="12"/>
                    <a:pt x="19800" y="25"/>
                  </a:cubicBezTo>
                  <a:cubicBezTo>
                    <a:pt x="19800" y="39"/>
                    <a:pt x="19789" y="50"/>
                    <a:pt x="19775" y="50"/>
                  </a:cubicBezTo>
                  <a:lnTo>
                    <a:pt x="19625" y="50"/>
                  </a:lnTo>
                  <a:cubicBezTo>
                    <a:pt x="19612" y="50"/>
                    <a:pt x="19600" y="39"/>
                    <a:pt x="19600" y="25"/>
                  </a:cubicBezTo>
                  <a:cubicBezTo>
                    <a:pt x="19600" y="12"/>
                    <a:pt x="19612" y="0"/>
                    <a:pt x="19625" y="0"/>
                  </a:cubicBezTo>
                  <a:close/>
                  <a:moveTo>
                    <a:pt x="19975" y="0"/>
                  </a:moveTo>
                  <a:lnTo>
                    <a:pt x="20125" y="0"/>
                  </a:lnTo>
                  <a:cubicBezTo>
                    <a:pt x="20139" y="0"/>
                    <a:pt x="20150" y="12"/>
                    <a:pt x="20150" y="25"/>
                  </a:cubicBezTo>
                  <a:cubicBezTo>
                    <a:pt x="20150" y="39"/>
                    <a:pt x="20139" y="50"/>
                    <a:pt x="20125" y="50"/>
                  </a:cubicBezTo>
                  <a:lnTo>
                    <a:pt x="19975" y="50"/>
                  </a:lnTo>
                  <a:cubicBezTo>
                    <a:pt x="19962" y="50"/>
                    <a:pt x="19950" y="39"/>
                    <a:pt x="19950" y="25"/>
                  </a:cubicBezTo>
                  <a:cubicBezTo>
                    <a:pt x="19950" y="12"/>
                    <a:pt x="19962" y="0"/>
                    <a:pt x="19975" y="0"/>
                  </a:cubicBezTo>
                  <a:close/>
                  <a:moveTo>
                    <a:pt x="20325" y="0"/>
                  </a:moveTo>
                  <a:lnTo>
                    <a:pt x="20475" y="0"/>
                  </a:lnTo>
                  <a:cubicBezTo>
                    <a:pt x="20489" y="0"/>
                    <a:pt x="20500" y="12"/>
                    <a:pt x="20500" y="25"/>
                  </a:cubicBezTo>
                  <a:cubicBezTo>
                    <a:pt x="20500" y="39"/>
                    <a:pt x="20489" y="50"/>
                    <a:pt x="20475" y="50"/>
                  </a:cubicBezTo>
                  <a:lnTo>
                    <a:pt x="20325" y="50"/>
                  </a:lnTo>
                  <a:cubicBezTo>
                    <a:pt x="20312" y="50"/>
                    <a:pt x="20300" y="39"/>
                    <a:pt x="20300" y="25"/>
                  </a:cubicBezTo>
                  <a:cubicBezTo>
                    <a:pt x="20300" y="12"/>
                    <a:pt x="20312" y="0"/>
                    <a:pt x="20325" y="0"/>
                  </a:cubicBezTo>
                  <a:close/>
                  <a:moveTo>
                    <a:pt x="20675" y="0"/>
                  </a:moveTo>
                  <a:lnTo>
                    <a:pt x="20825" y="0"/>
                  </a:lnTo>
                  <a:cubicBezTo>
                    <a:pt x="20839" y="0"/>
                    <a:pt x="20850" y="12"/>
                    <a:pt x="20850" y="25"/>
                  </a:cubicBezTo>
                  <a:cubicBezTo>
                    <a:pt x="20850" y="39"/>
                    <a:pt x="20839" y="50"/>
                    <a:pt x="20825" y="50"/>
                  </a:cubicBezTo>
                  <a:lnTo>
                    <a:pt x="20675" y="50"/>
                  </a:lnTo>
                  <a:cubicBezTo>
                    <a:pt x="20662" y="50"/>
                    <a:pt x="20650" y="39"/>
                    <a:pt x="20650" y="25"/>
                  </a:cubicBezTo>
                  <a:cubicBezTo>
                    <a:pt x="20650" y="12"/>
                    <a:pt x="20662" y="0"/>
                    <a:pt x="20675" y="0"/>
                  </a:cubicBezTo>
                  <a:close/>
                  <a:moveTo>
                    <a:pt x="21025" y="0"/>
                  </a:moveTo>
                  <a:lnTo>
                    <a:pt x="21175" y="0"/>
                  </a:lnTo>
                  <a:cubicBezTo>
                    <a:pt x="21189" y="0"/>
                    <a:pt x="21200" y="12"/>
                    <a:pt x="21200" y="25"/>
                  </a:cubicBezTo>
                  <a:cubicBezTo>
                    <a:pt x="21200" y="39"/>
                    <a:pt x="21189" y="50"/>
                    <a:pt x="21175" y="50"/>
                  </a:cubicBezTo>
                  <a:lnTo>
                    <a:pt x="21025" y="50"/>
                  </a:lnTo>
                  <a:cubicBezTo>
                    <a:pt x="21012" y="50"/>
                    <a:pt x="21000" y="39"/>
                    <a:pt x="21000" y="25"/>
                  </a:cubicBezTo>
                  <a:cubicBezTo>
                    <a:pt x="21000" y="12"/>
                    <a:pt x="21012" y="0"/>
                    <a:pt x="21025" y="0"/>
                  </a:cubicBezTo>
                  <a:close/>
                  <a:moveTo>
                    <a:pt x="21375" y="0"/>
                  </a:moveTo>
                  <a:lnTo>
                    <a:pt x="21525" y="0"/>
                  </a:lnTo>
                  <a:cubicBezTo>
                    <a:pt x="21539" y="0"/>
                    <a:pt x="21550" y="12"/>
                    <a:pt x="21550" y="25"/>
                  </a:cubicBezTo>
                  <a:cubicBezTo>
                    <a:pt x="21550" y="39"/>
                    <a:pt x="21539" y="50"/>
                    <a:pt x="21525" y="50"/>
                  </a:cubicBezTo>
                  <a:lnTo>
                    <a:pt x="21375" y="50"/>
                  </a:lnTo>
                  <a:cubicBezTo>
                    <a:pt x="21362" y="50"/>
                    <a:pt x="21350" y="39"/>
                    <a:pt x="21350" y="25"/>
                  </a:cubicBezTo>
                  <a:cubicBezTo>
                    <a:pt x="21350" y="12"/>
                    <a:pt x="21362" y="0"/>
                    <a:pt x="21375" y="0"/>
                  </a:cubicBezTo>
                  <a:close/>
                  <a:moveTo>
                    <a:pt x="21725" y="0"/>
                  </a:moveTo>
                  <a:lnTo>
                    <a:pt x="21875" y="0"/>
                  </a:lnTo>
                  <a:cubicBezTo>
                    <a:pt x="21889" y="0"/>
                    <a:pt x="21900" y="12"/>
                    <a:pt x="21900" y="25"/>
                  </a:cubicBezTo>
                  <a:cubicBezTo>
                    <a:pt x="21900" y="39"/>
                    <a:pt x="21889" y="50"/>
                    <a:pt x="21875" y="50"/>
                  </a:cubicBezTo>
                  <a:lnTo>
                    <a:pt x="21725" y="50"/>
                  </a:lnTo>
                  <a:cubicBezTo>
                    <a:pt x="21712" y="50"/>
                    <a:pt x="21700" y="39"/>
                    <a:pt x="21700" y="25"/>
                  </a:cubicBezTo>
                  <a:cubicBezTo>
                    <a:pt x="21700" y="12"/>
                    <a:pt x="21712" y="0"/>
                    <a:pt x="21725" y="0"/>
                  </a:cubicBezTo>
                  <a:close/>
                  <a:moveTo>
                    <a:pt x="22075" y="0"/>
                  </a:moveTo>
                  <a:lnTo>
                    <a:pt x="22225" y="0"/>
                  </a:lnTo>
                  <a:cubicBezTo>
                    <a:pt x="22239" y="0"/>
                    <a:pt x="22250" y="12"/>
                    <a:pt x="22250" y="25"/>
                  </a:cubicBezTo>
                  <a:cubicBezTo>
                    <a:pt x="22250" y="39"/>
                    <a:pt x="22239" y="50"/>
                    <a:pt x="22225" y="50"/>
                  </a:cubicBezTo>
                  <a:lnTo>
                    <a:pt x="22075" y="50"/>
                  </a:lnTo>
                  <a:cubicBezTo>
                    <a:pt x="22062" y="50"/>
                    <a:pt x="22050" y="39"/>
                    <a:pt x="22050" y="25"/>
                  </a:cubicBezTo>
                  <a:cubicBezTo>
                    <a:pt x="22050" y="12"/>
                    <a:pt x="22062" y="0"/>
                    <a:pt x="22075" y="0"/>
                  </a:cubicBezTo>
                  <a:close/>
                  <a:moveTo>
                    <a:pt x="22425" y="0"/>
                  </a:moveTo>
                  <a:lnTo>
                    <a:pt x="22575" y="0"/>
                  </a:lnTo>
                  <a:cubicBezTo>
                    <a:pt x="22589" y="0"/>
                    <a:pt x="22600" y="12"/>
                    <a:pt x="22600" y="25"/>
                  </a:cubicBezTo>
                  <a:cubicBezTo>
                    <a:pt x="22600" y="39"/>
                    <a:pt x="22589" y="50"/>
                    <a:pt x="22575" y="50"/>
                  </a:cubicBezTo>
                  <a:lnTo>
                    <a:pt x="22425" y="50"/>
                  </a:lnTo>
                  <a:cubicBezTo>
                    <a:pt x="22412" y="50"/>
                    <a:pt x="22400" y="39"/>
                    <a:pt x="22400" y="25"/>
                  </a:cubicBezTo>
                  <a:cubicBezTo>
                    <a:pt x="22400" y="12"/>
                    <a:pt x="22412" y="0"/>
                    <a:pt x="22425" y="0"/>
                  </a:cubicBezTo>
                  <a:close/>
                  <a:moveTo>
                    <a:pt x="22775" y="0"/>
                  </a:moveTo>
                  <a:lnTo>
                    <a:pt x="22925" y="0"/>
                  </a:lnTo>
                  <a:cubicBezTo>
                    <a:pt x="22939" y="0"/>
                    <a:pt x="22950" y="12"/>
                    <a:pt x="22950" y="25"/>
                  </a:cubicBezTo>
                  <a:cubicBezTo>
                    <a:pt x="22950" y="39"/>
                    <a:pt x="22939" y="50"/>
                    <a:pt x="22925" y="50"/>
                  </a:cubicBezTo>
                  <a:lnTo>
                    <a:pt x="22775" y="50"/>
                  </a:lnTo>
                  <a:cubicBezTo>
                    <a:pt x="22762" y="50"/>
                    <a:pt x="22750" y="39"/>
                    <a:pt x="22750" y="25"/>
                  </a:cubicBezTo>
                  <a:cubicBezTo>
                    <a:pt x="22750" y="12"/>
                    <a:pt x="22762" y="0"/>
                    <a:pt x="22775" y="0"/>
                  </a:cubicBezTo>
                  <a:close/>
                  <a:moveTo>
                    <a:pt x="23125" y="0"/>
                  </a:moveTo>
                  <a:lnTo>
                    <a:pt x="23225" y="0"/>
                  </a:lnTo>
                  <a:cubicBezTo>
                    <a:pt x="23239" y="0"/>
                    <a:pt x="23250" y="12"/>
                    <a:pt x="23250" y="25"/>
                  </a:cubicBezTo>
                  <a:cubicBezTo>
                    <a:pt x="23250" y="39"/>
                    <a:pt x="23239" y="50"/>
                    <a:pt x="23225" y="50"/>
                  </a:cubicBezTo>
                  <a:lnTo>
                    <a:pt x="23125" y="50"/>
                  </a:lnTo>
                  <a:cubicBezTo>
                    <a:pt x="23112" y="50"/>
                    <a:pt x="23100" y="39"/>
                    <a:pt x="23100" y="25"/>
                  </a:cubicBezTo>
                  <a:cubicBezTo>
                    <a:pt x="23100" y="12"/>
                    <a:pt x="23112" y="0"/>
                    <a:pt x="23125" y="0"/>
                  </a:cubicBezTo>
                  <a:close/>
                </a:path>
              </a:pathLst>
            </a:custGeom>
            <a:solidFill>
              <a:srgbClr val="000000"/>
            </a:solidFill>
            <a:ln w="1" cap="flat">
              <a:solidFill>
                <a:srgbClr val="000000"/>
              </a:solidFill>
              <a:prstDash val="solid"/>
              <a:bevel/>
              <a:headEnd/>
              <a:tailEnd/>
            </a:ln>
          </p:spPr>
          <p:txBody>
            <a:bodyPr/>
            <a:lstStyle/>
            <a:p>
              <a:endParaRPr lang="en-US"/>
            </a:p>
          </p:txBody>
        </p:sp>
        <p:sp>
          <p:nvSpPr>
            <p:cNvPr id="32798" name="Freeform 25">
              <a:extLst>
                <a:ext uri="{FF2B5EF4-FFF2-40B4-BE49-F238E27FC236}">
                  <a16:creationId xmlns:a16="http://schemas.microsoft.com/office/drawing/2014/main" id="{FAF07ED2-8A54-4F42-BD6F-5C19F2CB86C1}"/>
                </a:ext>
              </a:extLst>
            </p:cNvPr>
            <p:cNvSpPr>
              <a:spLocks noEditPoints="1"/>
            </p:cNvSpPr>
            <p:nvPr/>
          </p:nvSpPr>
          <p:spPr bwMode="auto">
            <a:xfrm>
              <a:off x="681038" y="1574800"/>
              <a:ext cx="2801938" cy="1092200"/>
            </a:xfrm>
            <a:custGeom>
              <a:avLst/>
              <a:gdLst>
                <a:gd name="T0" fmla="*/ 2147483646 w 14782"/>
                <a:gd name="T1" fmla="*/ 2147483646 h 10001"/>
                <a:gd name="T2" fmla="*/ 2147483646 w 14782"/>
                <a:gd name="T3" fmla="*/ 2147483646 h 10001"/>
                <a:gd name="T4" fmla="*/ 2147483646 w 14782"/>
                <a:gd name="T5" fmla="*/ 2147483646 h 10001"/>
                <a:gd name="T6" fmla="*/ 2147483646 w 14782"/>
                <a:gd name="T7" fmla="*/ 2147483646 h 10001"/>
                <a:gd name="T8" fmla="*/ 2147483646 w 14782"/>
                <a:gd name="T9" fmla="*/ 2147483646 h 10001"/>
                <a:gd name="T10" fmla="*/ 2147483646 w 14782"/>
                <a:gd name="T11" fmla="*/ 2147483646 h 10001"/>
                <a:gd name="T12" fmla="*/ 2147483646 w 14782"/>
                <a:gd name="T13" fmla="*/ 2147483646 h 10001"/>
                <a:gd name="T14" fmla="*/ 2147483646 w 14782"/>
                <a:gd name="T15" fmla="*/ 2147483646 h 10001"/>
                <a:gd name="T16" fmla="*/ 2147483646 w 14782"/>
                <a:gd name="T17" fmla="*/ 2147483646 h 10001"/>
                <a:gd name="T18" fmla="*/ 2147483646 w 14782"/>
                <a:gd name="T19" fmla="*/ 2147483646 h 10001"/>
                <a:gd name="T20" fmla="*/ 2147483646 w 14782"/>
                <a:gd name="T21" fmla="*/ 2147483646 h 10001"/>
                <a:gd name="T22" fmla="*/ 2147483646 w 14782"/>
                <a:gd name="T23" fmla="*/ 2147483646 h 10001"/>
                <a:gd name="T24" fmla="*/ 2147483646 w 14782"/>
                <a:gd name="T25" fmla="*/ 2147483646 h 10001"/>
                <a:gd name="T26" fmla="*/ 2147483646 w 14782"/>
                <a:gd name="T27" fmla="*/ 2147483646 h 10001"/>
                <a:gd name="T28" fmla="*/ 2147483646 w 14782"/>
                <a:gd name="T29" fmla="*/ 2147483646 h 10001"/>
                <a:gd name="T30" fmla="*/ 2147483646 w 14782"/>
                <a:gd name="T31" fmla="*/ 2147483646 h 10001"/>
                <a:gd name="T32" fmla="*/ 2147483646 w 14782"/>
                <a:gd name="T33" fmla="*/ 2147483646 h 1000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782" h="10001">
                  <a:moveTo>
                    <a:pt x="19" y="9936"/>
                  </a:moveTo>
                  <a:lnTo>
                    <a:pt x="14708" y="11"/>
                  </a:lnTo>
                  <a:cubicBezTo>
                    <a:pt x="14724" y="0"/>
                    <a:pt x="14744" y="4"/>
                    <a:pt x="14755" y="19"/>
                  </a:cubicBezTo>
                  <a:cubicBezTo>
                    <a:pt x="14765" y="35"/>
                    <a:pt x="14761" y="55"/>
                    <a:pt x="14746" y="66"/>
                  </a:cubicBezTo>
                  <a:lnTo>
                    <a:pt x="56" y="9991"/>
                  </a:lnTo>
                  <a:cubicBezTo>
                    <a:pt x="41" y="10001"/>
                    <a:pt x="20" y="9997"/>
                    <a:pt x="10" y="9982"/>
                  </a:cubicBezTo>
                  <a:cubicBezTo>
                    <a:pt x="0" y="9967"/>
                    <a:pt x="4" y="9946"/>
                    <a:pt x="19" y="9936"/>
                  </a:cubicBezTo>
                  <a:close/>
                  <a:moveTo>
                    <a:pt x="14263" y="35"/>
                  </a:moveTo>
                  <a:lnTo>
                    <a:pt x="14782" y="1"/>
                  </a:lnTo>
                  <a:lnTo>
                    <a:pt x="14556" y="470"/>
                  </a:lnTo>
                  <a:cubicBezTo>
                    <a:pt x="14548" y="486"/>
                    <a:pt x="14528" y="493"/>
                    <a:pt x="14512" y="485"/>
                  </a:cubicBezTo>
                  <a:cubicBezTo>
                    <a:pt x="14495" y="477"/>
                    <a:pt x="14488" y="458"/>
                    <a:pt x="14496" y="441"/>
                  </a:cubicBezTo>
                  <a:lnTo>
                    <a:pt x="14697" y="24"/>
                  </a:lnTo>
                  <a:lnTo>
                    <a:pt x="14729" y="71"/>
                  </a:lnTo>
                  <a:lnTo>
                    <a:pt x="14267" y="102"/>
                  </a:lnTo>
                  <a:cubicBezTo>
                    <a:pt x="14249" y="103"/>
                    <a:pt x="14233" y="89"/>
                    <a:pt x="14232" y="71"/>
                  </a:cubicBezTo>
                  <a:cubicBezTo>
                    <a:pt x="14230" y="53"/>
                    <a:pt x="14244" y="37"/>
                    <a:pt x="14263" y="35"/>
                  </a:cubicBezTo>
                  <a:close/>
                </a:path>
              </a:pathLst>
            </a:custGeom>
            <a:solidFill>
              <a:srgbClr val="000000"/>
            </a:solidFill>
            <a:ln w="1" cap="flat">
              <a:solidFill>
                <a:srgbClr val="000000"/>
              </a:solidFill>
              <a:prstDash val="solid"/>
              <a:bevel/>
              <a:headEnd/>
              <a:tailEnd/>
            </a:ln>
          </p:spPr>
          <p:txBody>
            <a:bodyPr/>
            <a:lstStyle/>
            <a:p>
              <a:endParaRPr lang="en-US"/>
            </a:p>
          </p:txBody>
        </p:sp>
        <p:sp>
          <p:nvSpPr>
            <p:cNvPr id="32799" name="Freeform 26">
              <a:extLst>
                <a:ext uri="{FF2B5EF4-FFF2-40B4-BE49-F238E27FC236}">
                  <a16:creationId xmlns:a16="http://schemas.microsoft.com/office/drawing/2014/main" id="{6893CD81-EEDB-D948-A6A3-FE77A031CE6E}"/>
                </a:ext>
              </a:extLst>
            </p:cNvPr>
            <p:cNvSpPr>
              <a:spLocks noEditPoints="1"/>
            </p:cNvSpPr>
            <p:nvPr/>
          </p:nvSpPr>
          <p:spPr bwMode="auto">
            <a:xfrm>
              <a:off x="606425" y="2397125"/>
              <a:ext cx="1817688" cy="1004888"/>
            </a:xfrm>
            <a:custGeom>
              <a:avLst/>
              <a:gdLst>
                <a:gd name="T0" fmla="*/ 2147483646 w 9588"/>
                <a:gd name="T1" fmla="*/ 2147483646 h 9190"/>
                <a:gd name="T2" fmla="*/ 2147483646 w 9588"/>
                <a:gd name="T3" fmla="*/ 2147483646 h 9190"/>
                <a:gd name="T4" fmla="*/ 2147483646 w 9588"/>
                <a:gd name="T5" fmla="*/ 2147483646 h 9190"/>
                <a:gd name="T6" fmla="*/ 2147483646 w 9588"/>
                <a:gd name="T7" fmla="*/ 2147483646 h 9190"/>
                <a:gd name="T8" fmla="*/ 2147483646 w 9588"/>
                <a:gd name="T9" fmla="*/ 2147483646 h 9190"/>
                <a:gd name="T10" fmla="*/ 2147483646 w 9588"/>
                <a:gd name="T11" fmla="*/ 2147483646 h 9190"/>
                <a:gd name="T12" fmla="*/ 2147483646 w 9588"/>
                <a:gd name="T13" fmla="*/ 2147483646 h 9190"/>
                <a:gd name="T14" fmla="*/ 2147483646 w 9588"/>
                <a:gd name="T15" fmla="*/ 2147483646 h 9190"/>
                <a:gd name="T16" fmla="*/ 2147483646 w 9588"/>
                <a:gd name="T17" fmla="*/ 2147483646 h 9190"/>
                <a:gd name="T18" fmla="*/ 2147483646 w 9588"/>
                <a:gd name="T19" fmla="*/ 2147483646 h 9190"/>
                <a:gd name="T20" fmla="*/ 2147483646 w 9588"/>
                <a:gd name="T21" fmla="*/ 2147483646 h 9190"/>
                <a:gd name="T22" fmla="*/ 2147483646 w 9588"/>
                <a:gd name="T23" fmla="*/ 2147483646 h 9190"/>
                <a:gd name="T24" fmla="*/ 2147483646 w 9588"/>
                <a:gd name="T25" fmla="*/ 2147483646 h 9190"/>
                <a:gd name="T26" fmla="*/ 2147483646 w 9588"/>
                <a:gd name="T27" fmla="*/ 2147483646 h 9190"/>
                <a:gd name="T28" fmla="*/ 2147483646 w 9588"/>
                <a:gd name="T29" fmla="*/ 2147483646 h 9190"/>
                <a:gd name="T30" fmla="*/ 2147483646 w 9588"/>
                <a:gd name="T31" fmla="*/ 2147483646 h 9190"/>
                <a:gd name="T32" fmla="*/ 2147483646 w 9588"/>
                <a:gd name="T33" fmla="*/ 2147483646 h 91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588" h="9190">
                  <a:moveTo>
                    <a:pt x="60" y="12"/>
                  </a:moveTo>
                  <a:lnTo>
                    <a:pt x="9563" y="9120"/>
                  </a:lnTo>
                  <a:cubicBezTo>
                    <a:pt x="9577" y="9133"/>
                    <a:pt x="9577" y="9154"/>
                    <a:pt x="9564" y="9167"/>
                  </a:cubicBezTo>
                  <a:cubicBezTo>
                    <a:pt x="9552" y="9181"/>
                    <a:pt x="9531" y="9181"/>
                    <a:pt x="9517" y="9168"/>
                  </a:cubicBezTo>
                  <a:lnTo>
                    <a:pt x="13" y="61"/>
                  </a:lnTo>
                  <a:cubicBezTo>
                    <a:pt x="0" y="48"/>
                    <a:pt x="0" y="27"/>
                    <a:pt x="12" y="13"/>
                  </a:cubicBezTo>
                  <a:cubicBezTo>
                    <a:pt x="25" y="0"/>
                    <a:pt x="46" y="0"/>
                    <a:pt x="60" y="12"/>
                  </a:cubicBezTo>
                  <a:close/>
                  <a:moveTo>
                    <a:pt x="9445" y="8690"/>
                  </a:moveTo>
                  <a:lnTo>
                    <a:pt x="9588" y="9190"/>
                  </a:lnTo>
                  <a:lnTo>
                    <a:pt x="9082" y="9068"/>
                  </a:lnTo>
                  <a:cubicBezTo>
                    <a:pt x="9064" y="9064"/>
                    <a:pt x="9053" y="9046"/>
                    <a:pt x="9058" y="9028"/>
                  </a:cubicBezTo>
                  <a:cubicBezTo>
                    <a:pt x="9062" y="9010"/>
                    <a:pt x="9080" y="8999"/>
                    <a:pt x="9098" y="9003"/>
                  </a:cubicBezTo>
                  <a:lnTo>
                    <a:pt x="9548" y="9112"/>
                  </a:lnTo>
                  <a:lnTo>
                    <a:pt x="9508" y="9153"/>
                  </a:lnTo>
                  <a:lnTo>
                    <a:pt x="9381" y="8708"/>
                  </a:lnTo>
                  <a:cubicBezTo>
                    <a:pt x="9376" y="8690"/>
                    <a:pt x="9386" y="8672"/>
                    <a:pt x="9404" y="8667"/>
                  </a:cubicBezTo>
                  <a:cubicBezTo>
                    <a:pt x="9421" y="8662"/>
                    <a:pt x="9440" y="8672"/>
                    <a:pt x="9445" y="8690"/>
                  </a:cubicBezTo>
                  <a:close/>
                </a:path>
              </a:pathLst>
            </a:custGeom>
            <a:solidFill>
              <a:srgbClr val="000000"/>
            </a:solidFill>
            <a:ln w="1" cap="flat">
              <a:solidFill>
                <a:srgbClr val="000000"/>
              </a:solidFill>
              <a:prstDash val="solid"/>
              <a:bevel/>
              <a:headEnd/>
              <a:tailEnd/>
            </a:ln>
          </p:spPr>
          <p:txBody>
            <a:bodyPr/>
            <a:lstStyle/>
            <a:p>
              <a:endParaRPr lang="en-US"/>
            </a:p>
          </p:txBody>
        </p:sp>
        <p:sp>
          <p:nvSpPr>
            <p:cNvPr id="32800" name="Rectangle 27">
              <a:extLst>
                <a:ext uri="{FF2B5EF4-FFF2-40B4-BE49-F238E27FC236}">
                  <a16:creationId xmlns:a16="http://schemas.microsoft.com/office/drawing/2014/main" id="{CFDB8FEE-FF98-B743-8F81-FB60AADE7539}"/>
                </a:ext>
              </a:extLst>
            </p:cNvPr>
            <p:cNvSpPr>
              <a:spLocks noChangeArrowheads="1"/>
            </p:cNvSpPr>
            <p:nvPr/>
          </p:nvSpPr>
          <p:spPr bwMode="auto">
            <a:xfrm>
              <a:off x="612775" y="1055688"/>
              <a:ext cx="236538"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eaLnBrk="1" hangingPunct="1">
                <a:spcBef>
                  <a:spcPct val="0"/>
                </a:spcBef>
                <a:buFontTx/>
                <a:buNone/>
              </a:pPr>
              <a:r>
                <a:rPr lang="en-US" altLang="en-US" sz="1000">
                  <a:solidFill>
                    <a:srgbClr val="000000"/>
                  </a:solidFill>
                  <a:latin typeface="Arial" panose="020B0604020202020204" pitchFamily="34" charset="0"/>
                  <a:cs typeface="Arial" panose="020B0604020202020204" pitchFamily="34" charset="0"/>
                </a:rPr>
                <a:t>z</a:t>
              </a:r>
              <a:endParaRPr lang="en-US" altLang="en-US" sz="1800" b="0">
                <a:solidFill>
                  <a:schemeClr val="tx1"/>
                </a:solidFill>
                <a:latin typeface="Arial" panose="020B0604020202020204" pitchFamily="34" charset="0"/>
                <a:cs typeface="Arial" panose="020B0604020202020204" pitchFamily="34" charset="0"/>
              </a:endParaRPr>
            </a:p>
          </p:txBody>
        </p:sp>
        <p:sp>
          <p:nvSpPr>
            <p:cNvPr id="32801" name="Rectangle 29">
              <a:extLst>
                <a:ext uri="{FF2B5EF4-FFF2-40B4-BE49-F238E27FC236}">
                  <a16:creationId xmlns:a16="http://schemas.microsoft.com/office/drawing/2014/main" id="{0BB6BD7D-FF3F-7449-8DF7-1F27E76D6501}"/>
                </a:ext>
              </a:extLst>
            </p:cNvPr>
            <p:cNvSpPr>
              <a:spLocks noChangeArrowheads="1"/>
            </p:cNvSpPr>
            <p:nvPr/>
          </p:nvSpPr>
          <p:spPr bwMode="auto">
            <a:xfrm>
              <a:off x="3662363" y="1428750"/>
              <a:ext cx="25082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eaLnBrk="1" hangingPunct="1">
                <a:spcBef>
                  <a:spcPct val="0"/>
                </a:spcBef>
                <a:buFontTx/>
                <a:buNone/>
              </a:pPr>
              <a:r>
                <a:rPr lang="en-US" altLang="en-US" sz="1000">
                  <a:solidFill>
                    <a:srgbClr val="000000"/>
                  </a:solidFill>
                  <a:latin typeface="Arial" panose="020B0604020202020204" pitchFamily="34" charset="0"/>
                  <a:cs typeface="Arial" panose="020B0604020202020204" pitchFamily="34" charset="0"/>
                </a:rPr>
                <a:t>y</a:t>
              </a:r>
              <a:endParaRPr lang="en-US" altLang="en-US" sz="1800" b="0">
                <a:solidFill>
                  <a:schemeClr val="tx1"/>
                </a:solidFill>
                <a:latin typeface="Arial" panose="020B0604020202020204" pitchFamily="34" charset="0"/>
                <a:cs typeface="Arial" panose="020B0604020202020204" pitchFamily="34" charset="0"/>
              </a:endParaRPr>
            </a:p>
          </p:txBody>
        </p:sp>
        <p:sp>
          <p:nvSpPr>
            <p:cNvPr id="32802" name="Rectangle 31">
              <a:extLst>
                <a:ext uri="{FF2B5EF4-FFF2-40B4-BE49-F238E27FC236}">
                  <a16:creationId xmlns:a16="http://schemas.microsoft.com/office/drawing/2014/main" id="{58E43471-CF63-3545-AC2D-822E9CDE008E}"/>
                </a:ext>
              </a:extLst>
            </p:cNvPr>
            <p:cNvSpPr>
              <a:spLocks noChangeArrowheads="1"/>
            </p:cNvSpPr>
            <p:nvPr/>
          </p:nvSpPr>
          <p:spPr bwMode="auto">
            <a:xfrm>
              <a:off x="1250289" y="1376935"/>
              <a:ext cx="290513"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eaLnBrk="1" hangingPunct="1">
                <a:spcBef>
                  <a:spcPct val="0"/>
                </a:spcBef>
                <a:buFontTx/>
                <a:buNone/>
              </a:pPr>
              <a:r>
                <a:rPr lang="en-US" altLang="en-US" sz="1000">
                  <a:solidFill>
                    <a:srgbClr val="000000"/>
                  </a:solidFill>
                  <a:latin typeface="Arial" panose="020B0604020202020204" pitchFamily="34" charset="0"/>
                  <a:cs typeface="Arial" panose="020B0604020202020204" pitchFamily="34" charset="0"/>
                </a:rPr>
                <a:t>B</a:t>
              </a:r>
              <a:endParaRPr lang="en-US" altLang="en-US" sz="1800" b="0">
                <a:solidFill>
                  <a:schemeClr val="tx1"/>
                </a:solidFill>
                <a:latin typeface="Arial" panose="020B0604020202020204" pitchFamily="34" charset="0"/>
                <a:cs typeface="Arial" panose="020B0604020202020204" pitchFamily="34" charset="0"/>
              </a:endParaRPr>
            </a:p>
          </p:txBody>
        </p:sp>
        <p:sp>
          <p:nvSpPr>
            <p:cNvPr id="32803" name="Rectangle 32">
              <a:extLst>
                <a:ext uri="{FF2B5EF4-FFF2-40B4-BE49-F238E27FC236}">
                  <a16:creationId xmlns:a16="http://schemas.microsoft.com/office/drawing/2014/main" id="{2E34F10D-8E6B-2B48-8EB9-25380657879A}"/>
                </a:ext>
              </a:extLst>
            </p:cNvPr>
            <p:cNvSpPr>
              <a:spLocks noChangeArrowheads="1"/>
            </p:cNvSpPr>
            <p:nvPr/>
          </p:nvSpPr>
          <p:spPr bwMode="auto">
            <a:xfrm>
              <a:off x="2146300" y="2074863"/>
              <a:ext cx="282575"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eaLnBrk="1" hangingPunct="1">
                <a:spcBef>
                  <a:spcPct val="0"/>
                </a:spcBef>
                <a:buFontTx/>
                <a:buNone/>
              </a:pPr>
              <a:r>
                <a:rPr lang="en-US" altLang="en-US" sz="1000">
                  <a:solidFill>
                    <a:srgbClr val="000000"/>
                  </a:solidFill>
                  <a:latin typeface="Symbol" pitchFamily="2" charset="2"/>
                  <a:cs typeface="Arial" panose="020B0604020202020204" pitchFamily="34" charset="0"/>
                </a:rPr>
                <a:t>r</a:t>
              </a:r>
              <a:endParaRPr lang="en-US" altLang="en-US" sz="1800" b="0">
                <a:solidFill>
                  <a:schemeClr val="tx1"/>
                </a:solidFill>
                <a:latin typeface="Arial" panose="020B0604020202020204" pitchFamily="34" charset="0"/>
                <a:cs typeface="Arial" panose="020B0604020202020204" pitchFamily="34" charset="0"/>
              </a:endParaRPr>
            </a:p>
          </p:txBody>
        </p:sp>
        <p:sp>
          <p:nvSpPr>
            <p:cNvPr id="32804" name="Rectangle 33">
              <a:extLst>
                <a:ext uri="{FF2B5EF4-FFF2-40B4-BE49-F238E27FC236}">
                  <a16:creationId xmlns:a16="http://schemas.microsoft.com/office/drawing/2014/main" id="{A1832576-C491-7F4E-BE9F-076A897B772C}"/>
                </a:ext>
              </a:extLst>
            </p:cNvPr>
            <p:cNvSpPr>
              <a:spLocks noChangeArrowheads="1"/>
            </p:cNvSpPr>
            <p:nvPr/>
          </p:nvSpPr>
          <p:spPr bwMode="auto">
            <a:xfrm>
              <a:off x="2270125" y="2162175"/>
              <a:ext cx="15875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eaLnBrk="1" hangingPunct="1">
                <a:spcBef>
                  <a:spcPct val="0"/>
                </a:spcBef>
                <a:buFontTx/>
                <a:buNone/>
              </a:pPr>
              <a:r>
                <a:rPr lang="en-US" altLang="en-US" sz="700">
                  <a:solidFill>
                    <a:srgbClr val="000000"/>
                  </a:solidFill>
                  <a:latin typeface="Arial" panose="020B0604020202020204" pitchFamily="34" charset="0"/>
                  <a:cs typeface="Arial" panose="020B0604020202020204" pitchFamily="34" charset="0"/>
                </a:rPr>
                <a:t>1</a:t>
              </a:r>
              <a:endParaRPr lang="en-US" altLang="en-US" sz="1800" b="0">
                <a:solidFill>
                  <a:schemeClr val="tx1"/>
                </a:solidFill>
                <a:latin typeface="Arial" panose="020B0604020202020204" pitchFamily="34" charset="0"/>
                <a:cs typeface="Arial" panose="020B0604020202020204" pitchFamily="34" charset="0"/>
              </a:endParaRPr>
            </a:p>
          </p:txBody>
        </p:sp>
        <p:sp>
          <p:nvSpPr>
            <p:cNvPr id="32805" name="Rectangle 34">
              <a:extLst>
                <a:ext uri="{FF2B5EF4-FFF2-40B4-BE49-F238E27FC236}">
                  <a16:creationId xmlns:a16="http://schemas.microsoft.com/office/drawing/2014/main" id="{AD27A11E-DC28-024E-949A-D6E5EC83184C}"/>
                </a:ext>
              </a:extLst>
            </p:cNvPr>
            <p:cNvSpPr>
              <a:spLocks noChangeArrowheads="1"/>
            </p:cNvSpPr>
            <p:nvPr/>
          </p:nvSpPr>
          <p:spPr bwMode="auto">
            <a:xfrm>
              <a:off x="2373313" y="1593850"/>
              <a:ext cx="282575"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eaLnBrk="1" hangingPunct="1">
                <a:spcBef>
                  <a:spcPct val="0"/>
                </a:spcBef>
                <a:buFontTx/>
                <a:buNone/>
              </a:pPr>
              <a:r>
                <a:rPr lang="en-US" altLang="en-US" sz="1000">
                  <a:solidFill>
                    <a:srgbClr val="000000"/>
                  </a:solidFill>
                  <a:latin typeface="Symbol" pitchFamily="2" charset="2"/>
                  <a:cs typeface="Arial" panose="020B0604020202020204" pitchFamily="34" charset="0"/>
                </a:rPr>
                <a:t>r</a:t>
              </a:r>
              <a:endParaRPr lang="en-US" altLang="en-US" sz="1800" b="0">
                <a:solidFill>
                  <a:schemeClr val="tx1"/>
                </a:solidFill>
                <a:latin typeface="Arial" panose="020B0604020202020204" pitchFamily="34" charset="0"/>
                <a:cs typeface="Arial" panose="020B0604020202020204" pitchFamily="34" charset="0"/>
              </a:endParaRPr>
            </a:p>
          </p:txBody>
        </p:sp>
        <p:sp>
          <p:nvSpPr>
            <p:cNvPr id="32806" name="Rectangle 35">
              <a:extLst>
                <a:ext uri="{FF2B5EF4-FFF2-40B4-BE49-F238E27FC236}">
                  <a16:creationId xmlns:a16="http://schemas.microsoft.com/office/drawing/2014/main" id="{FBA0AE85-4EB2-9B4C-82EB-F5C54F501E0F}"/>
                </a:ext>
              </a:extLst>
            </p:cNvPr>
            <p:cNvSpPr>
              <a:spLocks noChangeArrowheads="1"/>
            </p:cNvSpPr>
            <p:nvPr/>
          </p:nvSpPr>
          <p:spPr bwMode="auto">
            <a:xfrm>
              <a:off x="2498725" y="1681163"/>
              <a:ext cx="15875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eaLnBrk="1" hangingPunct="1">
                <a:spcBef>
                  <a:spcPct val="0"/>
                </a:spcBef>
                <a:buFontTx/>
                <a:buNone/>
              </a:pPr>
              <a:r>
                <a:rPr lang="en-US" altLang="en-US" sz="700">
                  <a:solidFill>
                    <a:srgbClr val="000000"/>
                  </a:solidFill>
                  <a:latin typeface="Arial" panose="020B0604020202020204" pitchFamily="34" charset="0"/>
                  <a:cs typeface="Arial" panose="020B0604020202020204" pitchFamily="34" charset="0"/>
                </a:rPr>
                <a:t>2</a:t>
              </a:r>
              <a:endParaRPr lang="en-US" altLang="en-US" sz="1800" b="0">
                <a:solidFill>
                  <a:schemeClr val="tx1"/>
                </a:solidFill>
                <a:latin typeface="Arial" panose="020B0604020202020204" pitchFamily="34" charset="0"/>
                <a:cs typeface="Arial" panose="020B0604020202020204" pitchFamily="34" charset="0"/>
              </a:endParaRPr>
            </a:p>
          </p:txBody>
        </p:sp>
        <p:sp>
          <p:nvSpPr>
            <p:cNvPr id="32807" name="Rectangle 36">
              <a:extLst>
                <a:ext uri="{FF2B5EF4-FFF2-40B4-BE49-F238E27FC236}">
                  <a16:creationId xmlns:a16="http://schemas.microsoft.com/office/drawing/2014/main" id="{EA4E453F-4BE6-3844-BE70-E452CF64718D}"/>
                </a:ext>
              </a:extLst>
            </p:cNvPr>
            <p:cNvSpPr>
              <a:spLocks noChangeArrowheads="1"/>
            </p:cNvSpPr>
            <p:nvPr/>
          </p:nvSpPr>
          <p:spPr bwMode="auto">
            <a:xfrm>
              <a:off x="554038" y="1550988"/>
              <a:ext cx="32385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eaLnBrk="1" hangingPunct="1">
                <a:spcBef>
                  <a:spcPct val="0"/>
                </a:spcBef>
                <a:buFontTx/>
                <a:buNone/>
              </a:pPr>
              <a:r>
                <a:rPr lang="en-US" altLang="en-US" sz="1000">
                  <a:solidFill>
                    <a:srgbClr val="000000"/>
                  </a:solidFill>
                  <a:latin typeface="Symbol" pitchFamily="2" charset="2"/>
                  <a:cs typeface="Arial" panose="020B0604020202020204" pitchFamily="34" charset="0"/>
                </a:rPr>
                <a:t>A</a:t>
              </a:r>
              <a:endParaRPr lang="en-US" altLang="en-US" sz="1800" b="0">
                <a:solidFill>
                  <a:schemeClr val="tx1"/>
                </a:solidFill>
                <a:latin typeface="Arial" panose="020B0604020202020204" pitchFamily="34" charset="0"/>
                <a:cs typeface="Arial" panose="020B0604020202020204" pitchFamily="34" charset="0"/>
              </a:endParaRPr>
            </a:p>
          </p:txBody>
        </p:sp>
        <p:sp>
          <p:nvSpPr>
            <p:cNvPr id="32808" name="Rectangle 37">
              <a:extLst>
                <a:ext uri="{FF2B5EF4-FFF2-40B4-BE49-F238E27FC236}">
                  <a16:creationId xmlns:a16="http://schemas.microsoft.com/office/drawing/2014/main" id="{31C9CC81-0F81-4F41-97BA-ABE9EBE986C0}"/>
                </a:ext>
              </a:extLst>
            </p:cNvPr>
            <p:cNvSpPr>
              <a:spLocks noChangeArrowheads="1"/>
            </p:cNvSpPr>
            <p:nvPr/>
          </p:nvSpPr>
          <p:spPr bwMode="auto">
            <a:xfrm>
              <a:off x="717550" y="1638300"/>
              <a:ext cx="15875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eaLnBrk="1" hangingPunct="1">
                <a:spcBef>
                  <a:spcPct val="0"/>
                </a:spcBef>
                <a:buFontTx/>
                <a:buNone/>
              </a:pPr>
              <a:r>
                <a:rPr lang="en-US" altLang="en-US" sz="700">
                  <a:solidFill>
                    <a:srgbClr val="000000"/>
                  </a:solidFill>
                  <a:latin typeface="Arial" panose="020B0604020202020204" pitchFamily="34" charset="0"/>
                  <a:cs typeface="Arial" panose="020B0604020202020204" pitchFamily="34" charset="0"/>
                </a:rPr>
                <a:t>1</a:t>
              </a:r>
              <a:endParaRPr lang="en-US" altLang="en-US" sz="1800" b="0">
                <a:solidFill>
                  <a:schemeClr val="tx1"/>
                </a:solidFill>
                <a:latin typeface="Arial" panose="020B0604020202020204" pitchFamily="34" charset="0"/>
                <a:cs typeface="Arial" panose="020B0604020202020204" pitchFamily="34" charset="0"/>
              </a:endParaRPr>
            </a:p>
          </p:txBody>
        </p:sp>
        <p:sp>
          <p:nvSpPr>
            <p:cNvPr id="32809" name="Rectangle 38">
              <a:extLst>
                <a:ext uri="{FF2B5EF4-FFF2-40B4-BE49-F238E27FC236}">
                  <a16:creationId xmlns:a16="http://schemas.microsoft.com/office/drawing/2014/main" id="{4C3AAE73-D76F-A643-AD5F-1D570CE681EA}"/>
                </a:ext>
              </a:extLst>
            </p:cNvPr>
            <p:cNvSpPr>
              <a:spLocks noChangeArrowheads="1"/>
            </p:cNvSpPr>
            <p:nvPr/>
          </p:nvSpPr>
          <p:spPr bwMode="auto">
            <a:xfrm>
              <a:off x="1766888" y="1069975"/>
              <a:ext cx="32385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eaLnBrk="1" hangingPunct="1">
                <a:spcBef>
                  <a:spcPct val="0"/>
                </a:spcBef>
                <a:buFontTx/>
                <a:buNone/>
              </a:pPr>
              <a:r>
                <a:rPr lang="en-US" altLang="en-US" sz="1000">
                  <a:solidFill>
                    <a:srgbClr val="000000"/>
                  </a:solidFill>
                  <a:latin typeface="Symbol" pitchFamily="2" charset="2"/>
                  <a:cs typeface="Arial" panose="020B0604020202020204" pitchFamily="34" charset="0"/>
                </a:rPr>
                <a:t>A</a:t>
              </a:r>
              <a:endParaRPr lang="en-US" altLang="en-US" sz="1800" b="0">
                <a:solidFill>
                  <a:schemeClr val="tx1"/>
                </a:solidFill>
                <a:latin typeface="Arial" panose="020B0604020202020204" pitchFamily="34" charset="0"/>
                <a:cs typeface="Arial" panose="020B0604020202020204" pitchFamily="34" charset="0"/>
              </a:endParaRPr>
            </a:p>
          </p:txBody>
        </p:sp>
        <p:sp>
          <p:nvSpPr>
            <p:cNvPr id="32810" name="Rectangle 39">
              <a:extLst>
                <a:ext uri="{FF2B5EF4-FFF2-40B4-BE49-F238E27FC236}">
                  <a16:creationId xmlns:a16="http://schemas.microsoft.com/office/drawing/2014/main" id="{2DC51C34-6825-F446-97BB-2E08D05F9111}"/>
                </a:ext>
              </a:extLst>
            </p:cNvPr>
            <p:cNvSpPr>
              <a:spLocks noChangeArrowheads="1"/>
            </p:cNvSpPr>
            <p:nvPr/>
          </p:nvSpPr>
          <p:spPr bwMode="auto">
            <a:xfrm>
              <a:off x="1930400" y="1157288"/>
              <a:ext cx="15875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eaLnBrk="1" hangingPunct="1">
                <a:spcBef>
                  <a:spcPct val="0"/>
                </a:spcBef>
                <a:buFontTx/>
                <a:buNone/>
              </a:pPr>
              <a:r>
                <a:rPr lang="en-US" altLang="en-US" sz="700">
                  <a:solidFill>
                    <a:srgbClr val="000000"/>
                  </a:solidFill>
                  <a:latin typeface="Arial" panose="020B0604020202020204" pitchFamily="34" charset="0"/>
                  <a:cs typeface="Arial" panose="020B0604020202020204" pitchFamily="34" charset="0"/>
                </a:rPr>
                <a:t>2</a:t>
              </a:r>
              <a:endParaRPr lang="en-US" altLang="en-US" sz="1800" b="0">
                <a:solidFill>
                  <a:schemeClr val="tx1"/>
                </a:solidFill>
                <a:latin typeface="Arial" panose="020B0604020202020204" pitchFamily="34" charset="0"/>
                <a:cs typeface="Arial" panose="020B0604020202020204" pitchFamily="34" charset="0"/>
              </a:endParaRPr>
            </a:p>
          </p:txBody>
        </p:sp>
        <p:sp>
          <p:nvSpPr>
            <p:cNvPr id="32811" name="Freeform 40">
              <a:extLst>
                <a:ext uri="{FF2B5EF4-FFF2-40B4-BE49-F238E27FC236}">
                  <a16:creationId xmlns:a16="http://schemas.microsoft.com/office/drawing/2014/main" id="{FD094256-8062-484F-B3B6-4CAC91518224}"/>
                </a:ext>
              </a:extLst>
            </p:cNvPr>
            <p:cNvSpPr>
              <a:spLocks noEditPoints="1"/>
            </p:cNvSpPr>
            <p:nvPr/>
          </p:nvSpPr>
          <p:spPr bwMode="auto">
            <a:xfrm>
              <a:off x="909638" y="1876425"/>
              <a:ext cx="354013" cy="222250"/>
            </a:xfrm>
            <a:custGeom>
              <a:avLst/>
              <a:gdLst>
                <a:gd name="T0" fmla="*/ 2147483646 w 1873"/>
                <a:gd name="T1" fmla="*/ 2147483646 h 2037"/>
                <a:gd name="T2" fmla="*/ 2147483646 w 1873"/>
                <a:gd name="T3" fmla="*/ 2147483646 h 2037"/>
                <a:gd name="T4" fmla="*/ 2147483646 w 1873"/>
                <a:gd name="T5" fmla="*/ 2147483646 h 2037"/>
                <a:gd name="T6" fmla="*/ 2147483646 w 1873"/>
                <a:gd name="T7" fmla="*/ 2147483646 h 2037"/>
                <a:gd name="T8" fmla="*/ 2147483646 w 1873"/>
                <a:gd name="T9" fmla="*/ 2147483646 h 2037"/>
                <a:gd name="T10" fmla="*/ 2147483646 w 1873"/>
                <a:gd name="T11" fmla="*/ 2147483646 h 2037"/>
                <a:gd name="T12" fmla="*/ 2147483646 w 1873"/>
                <a:gd name="T13" fmla="*/ 2147483646 h 2037"/>
                <a:gd name="T14" fmla="*/ 2147483646 w 1873"/>
                <a:gd name="T15" fmla="*/ 2147483646 h 2037"/>
                <a:gd name="T16" fmla="*/ 2147483646 w 1873"/>
                <a:gd name="T17" fmla="*/ 2147483646 h 2037"/>
                <a:gd name="T18" fmla="*/ 2147483646 w 1873"/>
                <a:gd name="T19" fmla="*/ 2147483646 h 2037"/>
                <a:gd name="T20" fmla="*/ 2147483646 w 1873"/>
                <a:gd name="T21" fmla="*/ 2147483646 h 2037"/>
                <a:gd name="T22" fmla="*/ 2147483646 w 1873"/>
                <a:gd name="T23" fmla="*/ 2147483646 h 2037"/>
                <a:gd name="T24" fmla="*/ 2147483646 w 1873"/>
                <a:gd name="T25" fmla="*/ 2147483646 h 2037"/>
                <a:gd name="T26" fmla="*/ 2147483646 w 1873"/>
                <a:gd name="T27" fmla="*/ 2147483646 h 2037"/>
                <a:gd name="T28" fmla="*/ 2147483646 w 1873"/>
                <a:gd name="T29" fmla="*/ 2147483646 h 2037"/>
                <a:gd name="T30" fmla="*/ 2147483646 w 1873"/>
                <a:gd name="T31" fmla="*/ 2147483646 h 2037"/>
                <a:gd name="T32" fmla="*/ 2147483646 w 1873"/>
                <a:gd name="T33" fmla="*/ 2147483646 h 2037"/>
                <a:gd name="T34" fmla="*/ 2147483646 w 1873"/>
                <a:gd name="T35" fmla="*/ 2147483646 h 2037"/>
                <a:gd name="T36" fmla="*/ 2147483646 w 1873"/>
                <a:gd name="T37" fmla="*/ 2147483646 h 2037"/>
                <a:gd name="T38" fmla="*/ 2147483646 w 1873"/>
                <a:gd name="T39" fmla="*/ 2147483646 h 2037"/>
                <a:gd name="T40" fmla="*/ 2147483646 w 1873"/>
                <a:gd name="T41" fmla="*/ 2147483646 h 2037"/>
                <a:gd name="T42" fmla="*/ 2147483646 w 1873"/>
                <a:gd name="T43" fmla="*/ 2147483646 h 2037"/>
                <a:gd name="T44" fmla="*/ 2147483646 w 1873"/>
                <a:gd name="T45" fmla="*/ 2147483646 h 2037"/>
                <a:gd name="T46" fmla="*/ 2147483646 w 1873"/>
                <a:gd name="T47" fmla="*/ 2147483646 h 2037"/>
                <a:gd name="T48" fmla="*/ 2147483646 w 1873"/>
                <a:gd name="T49" fmla="*/ 2147483646 h 2037"/>
                <a:gd name="T50" fmla="*/ 2147483646 w 1873"/>
                <a:gd name="T51" fmla="*/ 2147483646 h 2037"/>
                <a:gd name="T52" fmla="*/ 2147483646 w 1873"/>
                <a:gd name="T53" fmla="*/ 2147483646 h 2037"/>
                <a:gd name="T54" fmla="*/ 2147483646 w 1873"/>
                <a:gd name="T55" fmla="*/ 2147483646 h 2037"/>
                <a:gd name="T56" fmla="*/ 2147483646 w 1873"/>
                <a:gd name="T57" fmla="*/ 2147483646 h 2037"/>
                <a:gd name="T58" fmla="*/ 2147483646 w 1873"/>
                <a:gd name="T59" fmla="*/ 2147483646 h 2037"/>
                <a:gd name="T60" fmla="*/ 2147483646 w 1873"/>
                <a:gd name="T61" fmla="*/ 2147483646 h 2037"/>
                <a:gd name="T62" fmla="*/ 2147483646 w 1873"/>
                <a:gd name="T63" fmla="*/ 2147483646 h 2037"/>
                <a:gd name="T64" fmla="*/ 2147483646 w 1873"/>
                <a:gd name="T65" fmla="*/ 2147483646 h 2037"/>
                <a:gd name="T66" fmla="*/ 2147483646 w 1873"/>
                <a:gd name="T67" fmla="*/ 2147483646 h 2037"/>
                <a:gd name="T68" fmla="*/ 2147483646 w 1873"/>
                <a:gd name="T69" fmla="*/ 2147483646 h 2037"/>
                <a:gd name="T70" fmla="*/ 2147483646 w 1873"/>
                <a:gd name="T71" fmla="*/ 2147483646 h 2037"/>
                <a:gd name="T72" fmla="*/ 2147483646 w 1873"/>
                <a:gd name="T73" fmla="*/ 2147483646 h 2037"/>
                <a:gd name="T74" fmla="*/ 2147483646 w 1873"/>
                <a:gd name="T75" fmla="*/ 2147483646 h 2037"/>
                <a:gd name="T76" fmla="*/ 2147483646 w 1873"/>
                <a:gd name="T77" fmla="*/ 2147483646 h 2037"/>
                <a:gd name="T78" fmla="*/ 2147483646 w 1873"/>
                <a:gd name="T79" fmla="*/ 2147483646 h 2037"/>
                <a:gd name="T80" fmla="*/ 2147483646 w 1873"/>
                <a:gd name="T81" fmla="*/ 2147483646 h 20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873" h="2037">
                  <a:moveTo>
                    <a:pt x="29" y="1968"/>
                  </a:moveTo>
                  <a:lnTo>
                    <a:pt x="204" y="1930"/>
                  </a:lnTo>
                  <a:lnTo>
                    <a:pt x="376" y="1891"/>
                  </a:lnTo>
                  <a:lnTo>
                    <a:pt x="460" y="1871"/>
                  </a:lnTo>
                  <a:lnTo>
                    <a:pt x="543" y="1850"/>
                  </a:lnTo>
                  <a:lnTo>
                    <a:pt x="624" y="1829"/>
                  </a:lnTo>
                  <a:lnTo>
                    <a:pt x="702" y="1806"/>
                  </a:lnTo>
                  <a:lnTo>
                    <a:pt x="779" y="1782"/>
                  </a:lnTo>
                  <a:lnTo>
                    <a:pt x="852" y="1757"/>
                  </a:lnTo>
                  <a:lnTo>
                    <a:pt x="922" y="1731"/>
                  </a:lnTo>
                  <a:lnTo>
                    <a:pt x="989" y="1702"/>
                  </a:lnTo>
                  <a:lnTo>
                    <a:pt x="1053" y="1673"/>
                  </a:lnTo>
                  <a:lnTo>
                    <a:pt x="1112" y="1641"/>
                  </a:lnTo>
                  <a:lnTo>
                    <a:pt x="1167" y="1608"/>
                  </a:lnTo>
                  <a:lnTo>
                    <a:pt x="1217" y="1573"/>
                  </a:lnTo>
                  <a:lnTo>
                    <a:pt x="1263" y="1536"/>
                  </a:lnTo>
                  <a:lnTo>
                    <a:pt x="1304" y="1496"/>
                  </a:lnTo>
                  <a:lnTo>
                    <a:pt x="1342" y="1453"/>
                  </a:lnTo>
                  <a:lnTo>
                    <a:pt x="1376" y="1408"/>
                  </a:lnTo>
                  <a:lnTo>
                    <a:pt x="1406" y="1362"/>
                  </a:lnTo>
                  <a:lnTo>
                    <a:pt x="1434" y="1313"/>
                  </a:lnTo>
                  <a:lnTo>
                    <a:pt x="1459" y="1263"/>
                  </a:lnTo>
                  <a:lnTo>
                    <a:pt x="1481" y="1212"/>
                  </a:lnTo>
                  <a:lnTo>
                    <a:pt x="1501" y="1160"/>
                  </a:lnTo>
                  <a:lnTo>
                    <a:pt x="1519" y="1107"/>
                  </a:lnTo>
                  <a:lnTo>
                    <a:pt x="1536" y="1054"/>
                  </a:lnTo>
                  <a:lnTo>
                    <a:pt x="1551" y="1001"/>
                  </a:lnTo>
                  <a:lnTo>
                    <a:pt x="1579" y="895"/>
                  </a:lnTo>
                  <a:lnTo>
                    <a:pt x="1592" y="843"/>
                  </a:lnTo>
                  <a:lnTo>
                    <a:pt x="1604" y="792"/>
                  </a:lnTo>
                  <a:lnTo>
                    <a:pt x="1615" y="743"/>
                  </a:lnTo>
                  <a:lnTo>
                    <a:pt x="1624" y="694"/>
                  </a:lnTo>
                  <a:lnTo>
                    <a:pt x="1631" y="646"/>
                  </a:lnTo>
                  <a:lnTo>
                    <a:pt x="1636" y="597"/>
                  </a:lnTo>
                  <a:lnTo>
                    <a:pt x="1639" y="548"/>
                  </a:lnTo>
                  <a:lnTo>
                    <a:pt x="1641" y="499"/>
                  </a:lnTo>
                  <a:lnTo>
                    <a:pt x="1641" y="401"/>
                  </a:lnTo>
                  <a:lnTo>
                    <a:pt x="1634" y="335"/>
                  </a:lnTo>
                  <a:cubicBezTo>
                    <a:pt x="1633" y="317"/>
                    <a:pt x="1646" y="301"/>
                    <a:pt x="1665" y="299"/>
                  </a:cubicBezTo>
                  <a:cubicBezTo>
                    <a:pt x="1683" y="297"/>
                    <a:pt x="1699" y="311"/>
                    <a:pt x="1701" y="329"/>
                  </a:cubicBezTo>
                  <a:lnTo>
                    <a:pt x="1707" y="400"/>
                  </a:lnTo>
                  <a:lnTo>
                    <a:pt x="1708" y="502"/>
                  </a:lnTo>
                  <a:lnTo>
                    <a:pt x="1706" y="553"/>
                  </a:lnTo>
                  <a:lnTo>
                    <a:pt x="1702" y="604"/>
                  </a:lnTo>
                  <a:lnTo>
                    <a:pt x="1697" y="655"/>
                  </a:lnTo>
                  <a:lnTo>
                    <a:pt x="1690" y="707"/>
                  </a:lnTo>
                  <a:lnTo>
                    <a:pt x="1680" y="758"/>
                  </a:lnTo>
                  <a:lnTo>
                    <a:pt x="1669" y="808"/>
                  </a:lnTo>
                  <a:lnTo>
                    <a:pt x="1656" y="859"/>
                  </a:lnTo>
                  <a:lnTo>
                    <a:pt x="1643" y="912"/>
                  </a:lnTo>
                  <a:lnTo>
                    <a:pt x="1616" y="1019"/>
                  </a:lnTo>
                  <a:lnTo>
                    <a:pt x="1600" y="1074"/>
                  </a:lnTo>
                  <a:lnTo>
                    <a:pt x="1582" y="1129"/>
                  </a:lnTo>
                  <a:lnTo>
                    <a:pt x="1563" y="1184"/>
                  </a:lnTo>
                  <a:lnTo>
                    <a:pt x="1542" y="1239"/>
                  </a:lnTo>
                  <a:lnTo>
                    <a:pt x="1518" y="1293"/>
                  </a:lnTo>
                  <a:lnTo>
                    <a:pt x="1492" y="1346"/>
                  </a:lnTo>
                  <a:lnTo>
                    <a:pt x="1462" y="1398"/>
                  </a:lnTo>
                  <a:lnTo>
                    <a:pt x="1429" y="1449"/>
                  </a:lnTo>
                  <a:lnTo>
                    <a:pt x="1392" y="1497"/>
                  </a:lnTo>
                  <a:lnTo>
                    <a:pt x="1351" y="1544"/>
                  </a:lnTo>
                  <a:lnTo>
                    <a:pt x="1305" y="1587"/>
                  </a:lnTo>
                  <a:lnTo>
                    <a:pt x="1255" y="1628"/>
                  </a:lnTo>
                  <a:lnTo>
                    <a:pt x="1201" y="1665"/>
                  </a:lnTo>
                  <a:lnTo>
                    <a:pt x="1143" y="1700"/>
                  </a:lnTo>
                  <a:lnTo>
                    <a:pt x="1081" y="1733"/>
                  </a:lnTo>
                  <a:lnTo>
                    <a:pt x="1015" y="1764"/>
                  </a:lnTo>
                  <a:lnTo>
                    <a:pt x="946" y="1793"/>
                  </a:lnTo>
                  <a:lnTo>
                    <a:pt x="874" y="1820"/>
                  </a:lnTo>
                  <a:lnTo>
                    <a:pt x="798" y="1846"/>
                  </a:lnTo>
                  <a:lnTo>
                    <a:pt x="721" y="1870"/>
                  </a:lnTo>
                  <a:lnTo>
                    <a:pt x="641" y="1893"/>
                  </a:lnTo>
                  <a:lnTo>
                    <a:pt x="559" y="1915"/>
                  </a:lnTo>
                  <a:lnTo>
                    <a:pt x="476" y="1936"/>
                  </a:lnTo>
                  <a:lnTo>
                    <a:pt x="391" y="1956"/>
                  </a:lnTo>
                  <a:lnTo>
                    <a:pt x="218" y="1995"/>
                  </a:lnTo>
                  <a:lnTo>
                    <a:pt x="44" y="2033"/>
                  </a:lnTo>
                  <a:cubicBezTo>
                    <a:pt x="26" y="2037"/>
                    <a:pt x="8" y="2026"/>
                    <a:pt x="4" y="2008"/>
                  </a:cubicBezTo>
                  <a:cubicBezTo>
                    <a:pt x="0" y="1990"/>
                    <a:pt x="11" y="1972"/>
                    <a:pt x="29" y="1968"/>
                  </a:cubicBezTo>
                  <a:close/>
                  <a:moveTo>
                    <a:pt x="1475" y="417"/>
                  </a:moveTo>
                  <a:lnTo>
                    <a:pt x="1636" y="0"/>
                  </a:lnTo>
                  <a:lnTo>
                    <a:pt x="1873" y="380"/>
                  </a:lnTo>
                  <a:lnTo>
                    <a:pt x="1475" y="417"/>
                  </a:lnTo>
                  <a:close/>
                </a:path>
              </a:pathLst>
            </a:custGeom>
            <a:solidFill>
              <a:srgbClr val="000000"/>
            </a:solidFill>
            <a:ln w="1" cap="flat">
              <a:solidFill>
                <a:srgbClr val="000000"/>
              </a:solidFill>
              <a:prstDash val="solid"/>
              <a:bevel/>
              <a:headEnd/>
              <a:tailEnd/>
            </a:ln>
          </p:spPr>
          <p:txBody>
            <a:bodyPr/>
            <a:lstStyle/>
            <a:p>
              <a:endParaRPr lang="en-US"/>
            </a:p>
          </p:txBody>
        </p:sp>
        <p:sp>
          <p:nvSpPr>
            <p:cNvPr id="32812" name="Rectangle 41">
              <a:extLst>
                <a:ext uri="{FF2B5EF4-FFF2-40B4-BE49-F238E27FC236}">
                  <a16:creationId xmlns:a16="http://schemas.microsoft.com/office/drawing/2014/main" id="{0EABAADE-72ED-DE4A-960E-815C9EB191E5}"/>
                </a:ext>
              </a:extLst>
            </p:cNvPr>
            <p:cNvSpPr>
              <a:spLocks noChangeArrowheads="1"/>
            </p:cNvSpPr>
            <p:nvPr/>
          </p:nvSpPr>
          <p:spPr bwMode="auto">
            <a:xfrm>
              <a:off x="1311275" y="1987550"/>
              <a:ext cx="27305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eaLnBrk="1" hangingPunct="1">
                <a:spcBef>
                  <a:spcPct val="0"/>
                </a:spcBef>
                <a:buFontTx/>
                <a:buNone/>
              </a:pPr>
              <a:r>
                <a:rPr lang="en-US" altLang="en-US" sz="1000" b="0">
                  <a:solidFill>
                    <a:srgbClr val="000000"/>
                  </a:solidFill>
                  <a:latin typeface="Symbol" pitchFamily="2" charset="2"/>
                  <a:cs typeface="Arial" panose="020B0604020202020204" pitchFamily="34" charset="0"/>
                </a:rPr>
                <a:t>q</a:t>
              </a:r>
              <a:endParaRPr lang="en-US" altLang="en-US" sz="1800" b="0">
                <a:solidFill>
                  <a:schemeClr val="tx1"/>
                </a:solidFill>
                <a:latin typeface="Arial" panose="020B0604020202020204" pitchFamily="34" charset="0"/>
                <a:cs typeface="Arial" panose="020B0604020202020204" pitchFamily="34" charset="0"/>
              </a:endParaRPr>
            </a:p>
          </p:txBody>
        </p:sp>
        <p:sp>
          <p:nvSpPr>
            <p:cNvPr id="32813" name="Freeform 49">
              <a:extLst>
                <a:ext uri="{FF2B5EF4-FFF2-40B4-BE49-F238E27FC236}">
                  <a16:creationId xmlns:a16="http://schemas.microsoft.com/office/drawing/2014/main" id="{1221BC13-521C-4744-9378-2217918271EC}"/>
                </a:ext>
              </a:extLst>
            </p:cNvPr>
            <p:cNvSpPr>
              <a:spLocks noEditPoints="1"/>
            </p:cNvSpPr>
            <p:nvPr/>
          </p:nvSpPr>
          <p:spPr bwMode="auto">
            <a:xfrm>
              <a:off x="4100513" y="2444750"/>
              <a:ext cx="234950" cy="92075"/>
            </a:xfrm>
            <a:custGeom>
              <a:avLst/>
              <a:gdLst>
                <a:gd name="T0" fmla="*/ 2147483646 w 1238"/>
                <a:gd name="T1" fmla="*/ 2147483646 h 838"/>
                <a:gd name="T2" fmla="*/ 2147483646 w 1238"/>
                <a:gd name="T3" fmla="*/ 2147483646 h 838"/>
                <a:gd name="T4" fmla="*/ 2147483646 w 1238"/>
                <a:gd name="T5" fmla="*/ 2147483646 h 838"/>
                <a:gd name="T6" fmla="*/ 2147483646 w 1238"/>
                <a:gd name="T7" fmla="*/ 2147483646 h 838"/>
                <a:gd name="T8" fmla="*/ 2147483646 w 1238"/>
                <a:gd name="T9" fmla="*/ 2147483646 h 838"/>
                <a:gd name="T10" fmla="*/ 2147483646 w 1238"/>
                <a:gd name="T11" fmla="*/ 2147483646 h 838"/>
                <a:gd name="T12" fmla="*/ 2147483646 w 1238"/>
                <a:gd name="T13" fmla="*/ 2147483646 h 838"/>
                <a:gd name="T14" fmla="*/ 2147483646 w 1238"/>
                <a:gd name="T15" fmla="*/ 2147483646 h 838"/>
                <a:gd name="T16" fmla="*/ 0 w 1238"/>
                <a:gd name="T17" fmla="*/ 0 h 838"/>
                <a:gd name="T18" fmla="*/ 2147483646 w 1238"/>
                <a:gd name="T19" fmla="*/ 2147483646 h 838"/>
                <a:gd name="T20" fmla="*/ 2147483646 w 1238"/>
                <a:gd name="T21" fmla="*/ 2147483646 h 8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38" h="838">
                  <a:moveTo>
                    <a:pt x="1182" y="828"/>
                  </a:moveTo>
                  <a:lnTo>
                    <a:pt x="259" y="213"/>
                  </a:lnTo>
                  <a:cubicBezTo>
                    <a:pt x="244" y="203"/>
                    <a:pt x="240" y="182"/>
                    <a:pt x="250" y="167"/>
                  </a:cubicBezTo>
                  <a:cubicBezTo>
                    <a:pt x="260" y="152"/>
                    <a:pt x="281" y="147"/>
                    <a:pt x="296" y="158"/>
                  </a:cubicBezTo>
                  <a:lnTo>
                    <a:pt x="1219" y="773"/>
                  </a:lnTo>
                  <a:cubicBezTo>
                    <a:pt x="1234" y="783"/>
                    <a:pt x="1238" y="804"/>
                    <a:pt x="1228" y="819"/>
                  </a:cubicBezTo>
                  <a:cubicBezTo>
                    <a:pt x="1218" y="834"/>
                    <a:pt x="1197" y="838"/>
                    <a:pt x="1182" y="828"/>
                  </a:cubicBezTo>
                  <a:close/>
                  <a:moveTo>
                    <a:pt x="222" y="389"/>
                  </a:moveTo>
                  <a:lnTo>
                    <a:pt x="0" y="0"/>
                  </a:lnTo>
                  <a:lnTo>
                    <a:pt x="444" y="56"/>
                  </a:lnTo>
                  <a:lnTo>
                    <a:pt x="222" y="389"/>
                  </a:lnTo>
                  <a:close/>
                </a:path>
              </a:pathLst>
            </a:custGeom>
            <a:solidFill>
              <a:srgbClr val="000000"/>
            </a:solidFill>
            <a:ln w="1" cap="flat">
              <a:solidFill>
                <a:srgbClr val="000000"/>
              </a:solidFill>
              <a:prstDash val="solid"/>
              <a:bevel/>
              <a:headEnd/>
              <a:tailEnd/>
            </a:ln>
          </p:spPr>
          <p:txBody>
            <a:bodyPr/>
            <a:lstStyle/>
            <a:p>
              <a:endParaRPr lang="en-US"/>
            </a:p>
          </p:txBody>
        </p:sp>
        <p:sp>
          <p:nvSpPr>
            <p:cNvPr id="32814" name="Rectangle 50">
              <a:extLst>
                <a:ext uri="{FF2B5EF4-FFF2-40B4-BE49-F238E27FC236}">
                  <a16:creationId xmlns:a16="http://schemas.microsoft.com/office/drawing/2014/main" id="{5928C035-1F7C-994F-849D-22C315FEAA4A}"/>
                </a:ext>
              </a:extLst>
            </p:cNvPr>
            <p:cNvSpPr>
              <a:spLocks noChangeArrowheads="1"/>
            </p:cNvSpPr>
            <p:nvPr/>
          </p:nvSpPr>
          <p:spPr bwMode="auto">
            <a:xfrm>
              <a:off x="4344988" y="2652713"/>
              <a:ext cx="26352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eaLnBrk="1" hangingPunct="1">
                <a:spcBef>
                  <a:spcPct val="0"/>
                </a:spcBef>
                <a:buFontTx/>
                <a:buNone/>
              </a:pPr>
              <a:r>
                <a:rPr lang="en-US" altLang="en-US" sz="1000">
                  <a:solidFill>
                    <a:srgbClr val="000000"/>
                  </a:solidFill>
                  <a:latin typeface="Arial" panose="020B0604020202020204" pitchFamily="34" charset="0"/>
                  <a:cs typeface="Arial" panose="020B0604020202020204" pitchFamily="34" charset="0"/>
                </a:rPr>
                <a:t>T</a:t>
              </a:r>
              <a:endParaRPr lang="en-US" altLang="en-US" sz="1800" b="0">
                <a:solidFill>
                  <a:schemeClr val="tx1"/>
                </a:solidFill>
                <a:latin typeface="Arial" panose="020B0604020202020204" pitchFamily="34" charset="0"/>
                <a:cs typeface="Arial" panose="020B0604020202020204" pitchFamily="34" charset="0"/>
              </a:endParaRPr>
            </a:p>
          </p:txBody>
        </p:sp>
        <p:grpSp>
          <p:nvGrpSpPr>
            <p:cNvPr id="32815" name="Group 53">
              <a:extLst>
                <a:ext uri="{FF2B5EF4-FFF2-40B4-BE49-F238E27FC236}">
                  <a16:creationId xmlns:a16="http://schemas.microsoft.com/office/drawing/2014/main" id="{437EFE5D-3495-C54D-9198-BBEECE6784F4}"/>
                </a:ext>
              </a:extLst>
            </p:cNvPr>
            <p:cNvGrpSpPr>
              <a:grpSpLocks/>
            </p:cNvGrpSpPr>
            <p:nvPr/>
          </p:nvGrpSpPr>
          <p:grpSpPr bwMode="auto">
            <a:xfrm>
              <a:off x="4327525" y="2532063"/>
              <a:ext cx="76200" cy="44450"/>
              <a:chOff x="2726" y="1595"/>
              <a:chExt cx="48" cy="28"/>
            </a:xfrm>
          </p:grpSpPr>
          <p:sp>
            <p:nvSpPr>
              <p:cNvPr id="32852" name="Oval 51">
                <a:extLst>
                  <a:ext uri="{FF2B5EF4-FFF2-40B4-BE49-F238E27FC236}">
                    <a16:creationId xmlns:a16="http://schemas.microsoft.com/office/drawing/2014/main" id="{4DC59B2C-BA3D-8447-BC91-6B5CD14BBBF0}"/>
                  </a:ext>
                </a:extLst>
              </p:cNvPr>
              <p:cNvSpPr>
                <a:spLocks noChangeArrowheads="1"/>
              </p:cNvSpPr>
              <p:nvPr/>
            </p:nvSpPr>
            <p:spPr bwMode="auto">
              <a:xfrm>
                <a:off x="2726" y="1595"/>
                <a:ext cx="48" cy="28"/>
              </a:xfrm>
              <a:prstGeom prst="ellipse">
                <a:avLst/>
              </a:prstGeom>
              <a:solidFill>
                <a:srgbClr val="BBE0E3"/>
              </a:solidFill>
              <a:ln w="0">
                <a:solidFill>
                  <a:srgbClr val="000000"/>
                </a:solidFill>
                <a:round/>
                <a:headEnd/>
                <a:tailEnd/>
              </a:ln>
            </p:spPr>
            <p:txBody>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endParaRPr lang="en-US" altLang="en-US" sz="2400" b="0">
                  <a:solidFill>
                    <a:schemeClr val="tx1"/>
                  </a:solidFill>
                  <a:latin typeface="Times" pitchFamily="2" charset="0"/>
                </a:endParaRPr>
              </a:p>
            </p:txBody>
          </p:sp>
          <p:sp>
            <p:nvSpPr>
              <p:cNvPr id="32853" name="Oval 52">
                <a:extLst>
                  <a:ext uri="{FF2B5EF4-FFF2-40B4-BE49-F238E27FC236}">
                    <a16:creationId xmlns:a16="http://schemas.microsoft.com/office/drawing/2014/main" id="{355EDEF5-7E18-E744-996C-C48AE9A8C058}"/>
                  </a:ext>
                </a:extLst>
              </p:cNvPr>
              <p:cNvSpPr>
                <a:spLocks noChangeArrowheads="1"/>
              </p:cNvSpPr>
              <p:nvPr/>
            </p:nvSpPr>
            <p:spPr bwMode="auto">
              <a:xfrm>
                <a:off x="2726" y="1595"/>
                <a:ext cx="48" cy="28"/>
              </a:xfrm>
              <a:prstGeom prst="ellipse">
                <a:avLst/>
              </a:prstGeom>
              <a:noFill/>
              <a:ln w="6"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endParaRPr lang="en-US" altLang="en-US" sz="2400" b="0">
                  <a:solidFill>
                    <a:schemeClr val="tx1"/>
                  </a:solidFill>
                  <a:latin typeface="Times" pitchFamily="2" charset="0"/>
                </a:endParaRPr>
              </a:p>
            </p:txBody>
          </p:sp>
        </p:grpSp>
        <p:sp>
          <p:nvSpPr>
            <p:cNvPr id="32816" name="Rectangle 54">
              <a:extLst>
                <a:ext uri="{FF2B5EF4-FFF2-40B4-BE49-F238E27FC236}">
                  <a16:creationId xmlns:a16="http://schemas.microsoft.com/office/drawing/2014/main" id="{67DE56BA-C035-7E43-B226-824F092CD99B}"/>
                </a:ext>
              </a:extLst>
            </p:cNvPr>
            <p:cNvSpPr>
              <a:spLocks noChangeArrowheads="1"/>
            </p:cNvSpPr>
            <p:nvPr/>
          </p:nvSpPr>
          <p:spPr bwMode="auto">
            <a:xfrm>
              <a:off x="4419600" y="2171700"/>
              <a:ext cx="25082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eaLnBrk="1" hangingPunct="1">
                <a:spcBef>
                  <a:spcPct val="0"/>
                </a:spcBef>
                <a:buFontTx/>
                <a:buNone/>
              </a:pPr>
              <a:r>
                <a:rPr lang="en-US" altLang="en-US" sz="1000">
                  <a:solidFill>
                    <a:srgbClr val="000000"/>
                  </a:solidFill>
                  <a:latin typeface="Arial" panose="020B0604020202020204" pitchFamily="34" charset="0"/>
                  <a:cs typeface="Arial" panose="020B0604020202020204" pitchFamily="34" charset="0"/>
                </a:rPr>
                <a:t>v</a:t>
              </a:r>
              <a:endParaRPr lang="en-US" altLang="en-US" sz="1800" b="0">
                <a:solidFill>
                  <a:schemeClr val="tx1"/>
                </a:solidFill>
                <a:latin typeface="Arial" panose="020B0604020202020204" pitchFamily="34" charset="0"/>
                <a:cs typeface="Arial" panose="020B0604020202020204" pitchFamily="34" charset="0"/>
              </a:endParaRPr>
            </a:p>
          </p:txBody>
        </p:sp>
        <p:sp>
          <p:nvSpPr>
            <p:cNvPr id="32817" name="Rectangle 55">
              <a:extLst>
                <a:ext uri="{FF2B5EF4-FFF2-40B4-BE49-F238E27FC236}">
                  <a16:creationId xmlns:a16="http://schemas.microsoft.com/office/drawing/2014/main" id="{CE7BD10F-08E8-B54F-92E6-5CB69978B4CC}"/>
                </a:ext>
              </a:extLst>
            </p:cNvPr>
            <p:cNvSpPr>
              <a:spLocks noChangeArrowheads="1"/>
            </p:cNvSpPr>
            <p:nvPr/>
          </p:nvSpPr>
          <p:spPr bwMode="auto">
            <a:xfrm>
              <a:off x="4546600" y="2247900"/>
              <a:ext cx="16827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eaLnBrk="1" hangingPunct="1">
                <a:spcBef>
                  <a:spcPct val="0"/>
                </a:spcBef>
                <a:buFontTx/>
                <a:buNone/>
              </a:pPr>
              <a:r>
                <a:rPr lang="en-US" altLang="en-US" sz="700">
                  <a:solidFill>
                    <a:srgbClr val="000000"/>
                  </a:solidFill>
                  <a:latin typeface="Arial" panose="020B0604020202020204" pitchFamily="34" charset="0"/>
                  <a:cs typeface="Arial" panose="020B0604020202020204" pitchFamily="34" charset="0"/>
                </a:rPr>
                <a:t>T</a:t>
              </a:r>
              <a:endParaRPr lang="en-US" altLang="en-US" sz="1800" b="0">
                <a:solidFill>
                  <a:schemeClr val="tx1"/>
                </a:solidFill>
                <a:latin typeface="Arial" panose="020B0604020202020204" pitchFamily="34" charset="0"/>
                <a:cs typeface="Arial" panose="020B0604020202020204" pitchFamily="34" charset="0"/>
              </a:endParaRPr>
            </a:p>
          </p:txBody>
        </p:sp>
        <p:sp>
          <p:nvSpPr>
            <p:cNvPr id="32818" name="Rectangle 56">
              <a:extLst>
                <a:ext uri="{FF2B5EF4-FFF2-40B4-BE49-F238E27FC236}">
                  <a16:creationId xmlns:a16="http://schemas.microsoft.com/office/drawing/2014/main" id="{F510CE86-9636-1F4D-A158-D384F1DA6866}"/>
                </a:ext>
              </a:extLst>
            </p:cNvPr>
            <p:cNvSpPr>
              <a:spLocks noChangeArrowheads="1"/>
            </p:cNvSpPr>
            <p:nvPr/>
          </p:nvSpPr>
          <p:spPr bwMode="auto">
            <a:xfrm>
              <a:off x="2827338" y="947738"/>
              <a:ext cx="25082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eaLnBrk="1" hangingPunct="1">
                <a:spcBef>
                  <a:spcPct val="0"/>
                </a:spcBef>
                <a:buFontTx/>
                <a:buNone/>
              </a:pPr>
              <a:r>
                <a:rPr lang="en-US" altLang="en-US" sz="1000">
                  <a:solidFill>
                    <a:srgbClr val="000000"/>
                  </a:solidFill>
                  <a:latin typeface="Arial" panose="020B0604020202020204" pitchFamily="34" charset="0"/>
                  <a:cs typeface="Arial" panose="020B0604020202020204" pitchFamily="34" charset="0"/>
                </a:rPr>
                <a:t>v</a:t>
              </a:r>
              <a:endParaRPr lang="en-US" altLang="en-US" sz="1800" b="0">
                <a:solidFill>
                  <a:schemeClr val="tx1"/>
                </a:solidFill>
                <a:latin typeface="Arial" panose="020B0604020202020204" pitchFamily="34" charset="0"/>
                <a:cs typeface="Arial" panose="020B0604020202020204" pitchFamily="34" charset="0"/>
              </a:endParaRPr>
            </a:p>
          </p:txBody>
        </p:sp>
        <p:sp>
          <p:nvSpPr>
            <p:cNvPr id="32819" name="Rectangle 57">
              <a:extLst>
                <a:ext uri="{FF2B5EF4-FFF2-40B4-BE49-F238E27FC236}">
                  <a16:creationId xmlns:a16="http://schemas.microsoft.com/office/drawing/2014/main" id="{2C4D7B73-7126-FD4C-ABE0-563B92A14F5C}"/>
                </a:ext>
              </a:extLst>
            </p:cNvPr>
            <p:cNvSpPr>
              <a:spLocks noChangeArrowheads="1"/>
            </p:cNvSpPr>
            <p:nvPr/>
          </p:nvSpPr>
          <p:spPr bwMode="auto">
            <a:xfrm>
              <a:off x="2954338" y="1023938"/>
              <a:ext cx="176213"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eaLnBrk="1" hangingPunct="1">
                <a:spcBef>
                  <a:spcPct val="0"/>
                </a:spcBef>
                <a:buFontTx/>
                <a:buNone/>
              </a:pPr>
              <a:r>
                <a:rPr lang="en-US" altLang="en-US" sz="700">
                  <a:solidFill>
                    <a:srgbClr val="000000"/>
                  </a:solidFill>
                  <a:latin typeface="Arial" panose="020B0604020202020204" pitchFamily="34" charset="0"/>
                  <a:cs typeface="Arial" panose="020B0604020202020204" pitchFamily="34" charset="0"/>
                </a:rPr>
                <a:t>S</a:t>
              </a:r>
              <a:endParaRPr lang="en-US" altLang="en-US" sz="1800" b="0">
                <a:solidFill>
                  <a:schemeClr val="tx1"/>
                </a:solidFill>
                <a:latin typeface="Arial" panose="020B0604020202020204" pitchFamily="34" charset="0"/>
                <a:cs typeface="Arial" panose="020B0604020202020204" pitchFamily="34" charset="0"/>
              </a:endParaRPr>
            </a:p>
          </p:txBody>
        </p:sp>
        <p:sp>
          <p:nvSpPr>
            <p:cNvPr id="32820" name="Freeform 60">
              <a:extLst>
                <a:ext uri="{FF2B5EF4-FFF2-40B4-BE49-F238E27FC236}">
                  <a16:creationId xmlns:a16="http://schemas.microsoft.com/office/drawing/2014/main" id="{16B19E74-9073-F64E-8807-3717F43F2302}"/>
                </a:ext>
              </a:extLst>
            </p:cNvPr>
            <p:cNvSpPr>
              <a:spLocks noEditPoints="1"/>
            </p:cNvSpPr>
            <p:nvPr/>
          </p:nvSpPr>
          <p:spPr bwMode="auto">
            <a:xfrm>
              <a:off x="865188" y="1227138"/>
              <a:ext cx="103188" cy="1527175"/>
            </a:xfrm>
            <a:custGeom>
              <a:avLst/>
              <a:gdLst>
                <a:gd name="T0" fmla="*/ 2147483646 w 543"/>
                <a:gd name="T1" fmla="*/ 2147483646 h 13966"/>
                <a:gd name="T2" fmla="*/ 2147483646 w 543"/>
                <a:gd name="T3" fmla="*/ 2147483646 h 13966"/>
                <a:gd name="T4" fmla="*/ 2147483646 w 543"/>
                <a:gd name="T5" fmla="*/ 2147483646 h 13966"/>
                <a:gd name="T6" fmla="*/ 2147483646 w 543"/>
                <a:gd name="T7" fmla="*/ 2147483646 h 13966"/>
                <a:gd name="T8" fmla="*/ 2147483646 w 543"/>
                <a:gd name="T9" fmla="*/ 2147483646 h 13966"/>
                <a:gd name="T10" fmla="*/ 2147483646 w 543"/>
                <a:gd name="T11" fmla="*/ 2147483646 h 13966"/>
                <a:gd name="T12" fmla="*/ 2147483646 w 543"/>
                <a:gd name="T13" fmla="*/ 2147483646 h 13966"/>
                <a:gd name="T14" fmla="*/ 2147483646 w 543"/>
                <a:gd name="T15" fmla="*/ 2147483646 h 13966"/>
                <a:gd name="T16" fmla="*/ 2147483646 w 543"/>
                <a:gd name="T17" fmla="*/ 0 h 13966"/>
                <a:gd name="T18" fmla="*/ 2147483646 w 543"/>
                <a:gd name="T19" fmla="*/ 2147483646 h 13966"/>
                <a:gd name="T20" fmla="*/ 2147483646 w 543"/>
                <a:gd name="T21" fmla="*/ 2147483646 h 13966"/>
                <a:gd name="T22" fmla="*/ 2147483646 w 543"/>
                <a:gd name="T23" fmla="*/ 2147483646 h 13966"/>
                <a:gd name="T24" fmla="*/ 2147483646 w 543"/>
                <a:gd name="T25" fmla="*/ 2147483646 h 13966"/>
                <a:gd name="T26" fmla="*/ 2147483646 w 543"/>
                <a:gd name="T27" fmla="*/ 2147483646 h 13966"/>
                <a:gd name="T28" fmla="*/ 2147483646 w 543"/>
                <a:gd name="T29" fmla="*/ 2147483646 h 13966"/>
                <a:gd name="T30" fmla="*/ 2147483646 w 543"/>
                <a:gd name="T31" fmla="*/ 2147483646 h 13966"/>
                <a:gd name="T32" fmla="*/ 2147483646 w 543"/>
                <a:gd name="T33" fmla="*/ 2147483646 h 139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3" h="13966">
                  <a:moveTo>
                    <a:pt x="305" y="66"/>
                  </a:moveTo>
                  <a:lnTo>
                    <a:pt x="305" y="13932"/>
                  </a:lnTo>
                  <a:cubicBezTo>
                    <a:pt x="305" y="13951"/>
                    <a:pt x="290" y="13966"/>
                    <a:pt x="271" y="13966"/>
                  </a:cubicBezTo>
                  <a:cubicBezTo>
                    <a:pt x="253" y="13966"/>
                    <a:pt x="238" y="13951"/>
                    <a:pt x="238" y="13932"/>
                  </a:cubicBezTo>
                  <a:lnTo>
                    <a:pt x="238" y="66"/>
                  </a:lnTo>
                  <a:cubicBezTo>
                    <a:pt x="238" y="47"/>
                    <a:pt x="253" y="32"/>
                    <a:pt x="271" y="32"/>
                  </a:cubicBezTo>
                  <a:cubicBezTo>
                    <a:pt x="290" y="32"/>
                    <a:pt x="305" y="47"/>
                    <a:pt x="305" y="66"/>
                  </a:cubicBezTo>
                  <a:close/>
                  <a:moveTo>
                    <a:pt x="9" y="449"/>
                  </a:moveTo>
                  <a:lnTo>
                    <a:pt x="271" y="0"/>
                  </a:lnTo>
                  <a:lnTo>
                    <a:pt x="534" y="449"/>
                  </a:lnTo>
                  <a:cubicBezTo>
                    <a:pt x="543" y="465"/>
                    <a:pt x="537" y="485"/>
                    <a:pt x="522" y="495"/>
                  </a:cubicBezTo>
                  <a:cubicBezTo>
                    <a:pt x="506" y="504"/>
                    <a:pt x="485" y="498"/>
                    <a:pt x="476" y="483"/>
                  </a:cubicBezTo>
                  <a:lnTo>
                    <a:pt x="243" y="83"/>
                  </a:lnTo>
                  <a:lnTo>
                    <a:pt x="300" y="83"/>
                  </a:lnTo>
                  <a:lnTo>
                    <a:pt x="67" y="483"/>
                  </a:lnTo>
                  <a:cubicBezTo>
                    <a:pt x="58" y="498"/>
                    <a:pt x="37" y="504"/>
                    <a:pt x="21" y="495"/>
                  </a:cubicBezTo>
                  <a:cubicBezTo>
                    <a:pt x="5" y="485"/>
                    <a:pt x="0" y="465"/>
                    <a:pt x="9" y="449"/>
                  </a:cubicBezTo>
                  <a:close/>
                </a:path>
              </a:pathLst>
            </a:custGeom>
            <a:solidFill>
              <a:srgbClr val="000000"/>
            </a:solidFill>
            <a:ln w="1" cap="flat">
              <a:solidFill>
                <a:srgbClr val="000000"/>
              </a:solidFill>
              <a:prstDash val="solid"/>
              <a:bevel/>
              <a:headEnd/>
              <a:tailEnd/>
            </a:ln>
          </p:spPr>
          <p:txBody>
            <a:bodyPr/>
            <a:lstStyle/>
            <a:p>
              <a:endParaRPr lang="en-US"/>
            </a:p>
          </p:txBody>
        </p:sp>
        <p:sp>
          <p:nvSpPr>
            <p:cNvPr id="32821" name="Freeform 61">
              <a:extLst>
                <a:ext uri="{FF2B5EF4-FFF2-40B4-BE49-F238E27FC236}">
                  <a16:creationId xmlns:a16="http://schemas.microsoft.com/office/drawing/2014/main" id="{BF8E3E63-02D2-0E42-B1E1-91F269456BB6}"/>
                </a:ext>
              </a:extLst>
            </p:cNvPr>
            <p:cNvSpPr>
              <a:spLocks noEditPoints="1"/>
            </p:cNvSpPr>
            <p:nvPr/>
          </p:nvSpPr>
          <p:spPr bwMode="auto">
            <a:xfrm>
              <a:off x="457200" y="2573338"/>
              <a:ext cx="4406900" cy="4763"/>
            </a:xfrm>
            <a:custGeom>
              <a:avLst/>
              <a:gdLst>
                <a:gd name="T0" fmla="*/ 2147483646 w 23250"/>
                <a:gd name="T1" fmla="*/ 0 h 50"/>
                <a:gd name="T2" fmla="*/ 2147483646 w 23250"/>
                <a:gd name="T3" fmla="*/ 0 h 50"/>
                <a:gd name="T4" fmla="*/ 2147483646 w 23250"/>
                <a:gd name="T5" fmla="*/ 2147483646 h 50"/>
                <a:gd name="T6" fmla="*/ 2147483646 w 23250"/>
                <a:gd name="T7" fmla="*/ 2147483646 h 50"/>
                <a:gd name="T8" fmla="*/ 2147483646 w 23250"/>
                <a:gd name="T9" fmla="*/ 2147483646 h 50"/>
                <a:gd name="T10" fmla="*/ 2147483646 w 23250"/>
                <a:gd name="T11" fmla="*/ 2147483646 h 50"/>
                <a:gd name="T12" fmla="*/ 2147483646 w 23250"/>
                <a:gd name="T13" fmla="*/ 0 h 50"/>
                <a:gd name="T14" fmla="*/ 2147483646 w 23250"/>
                <a:gd name="T15" fmla="*/ 0 h 50"/>
                <a:gd name="T16" fmla="*/ 2147483646 w 23250"/>
                <a:gd name="T17" fmla="*/ 0 h 50"/>
                <a:gd name="T18" fmla="*/ 2147483646 w 23250"/>
                <a:gd name="T19" fmla="*/ 2147483646 h 50"/>
                <a:gd name="T20" fmla="*/ 2147483646 w 23250"/>
                <a:gd name="T21" fmla="*/ 2147483646 h 50"/>
                <a:gd name="T22" fmla="*/ 2147483646 w 23250"/>
                <a:gd name="T23" fmla="*/ 2147483646 h 50"/>
                <a:gd name="T24" fmla="*/ 2147483646 w 23250"/>
                <a:gd name="T25" fmla="*/ 2147483646 h 50"/>
                <a:gd name="T26" fmla="*/ 2147483646 w 23250"/>
                <a:gd name="T27" fmla="*/ 0 h 50"/>
                <a:gd name="T28" fmla="*/ 2147483646 w 23250"/>
                <a:gd name="T29" fmla="*/ 0 h 50"/>
                <a:gd name="T30" fmla="*/ 2147483646 w 23250"/>
                <a:gd name="T31" fmla="*/ 0 h 50"/>
                <a:gd name="T32" fmla="*/ 2147483646 w 23250"/>
                <a:gd name="T33" fmla="*/ 2147483646 h 50"/>
                <a:gd name="T34" fmla="*/ 2147483646 w 23250"/>
                <a:gd name="T35" fmla="*/ 2147483646 h 50"/>
                <a:gd name="T36" fmla="*/ 2147483646 w 23250"/>
                <a:gd name="T37" fmla="*/ 2147483646 h 50"/>
                <a:gd name="T38" fmla="*/ 2147483646 w 23250"/>
                <a:gd name="T39" fmla="*/ 2147483646 h 50"/>
                <a:gd name="T40" fmla="*/ 2147483646 w 23250"/>
                <a:gd name="T41" fmla="*/ 0 h 50"/>
                <a:gd name="T42" fmla="*/ 2147483646 w 23250"/>
                <a:gd name="T43" fmla="*/ 0 h 50"/>
                <a:gd name="T44" fmla="*/ 2147483646 w 23250"/>
                <a:gd name="T45" fmla="*/ 0 h 50"/>
                <a:gd name="T46" fmla="*/ 2147483646 w 23250"/>
                <a:gd name="T47" fmla="*/ 2147483646 h 50"/>
                <a:gd name="T48" fmla="*/ 2147483646 w 23250"/>
                <a:gd name="T49" fmla="*/ 2147483646 h 50"/>
                <a:gd name="T50" fmla="*/ 2147483646 w 23250"/>
                <a:gd name="T51" fmla="*/ 2147483646 h 50"/>
                <a:gd name="T52" fmla="*/ 2147483646 w 23250"/>
                <a:gd name="T53" fmla="*/ 2147483646 h 50"/>
                <a:gd name="T54" fmla="*/ 2147483646 w 23250"/>
                <a:gd name="T55" fmla="*/ 0 h 50"/>
                <a:gd name="T56" fmla="*/ 2147483646 w 23250"/>
                <a:gd name="T57" fmla="*/ 0 h 50"/>
                <a:gd name="T58" fmla="*/ 2147483646 w 23250"/>
                <a:gd name="T59" fmla="*/ 0 h 50"/>
                <a:gd name="T60" fmla="*/ 2147483646 w 23250"/>
                <a:gd name="T61" fmla="*/ 2147483646 h 50"/>
                <a:gd name="T62" fmla="*/ 2147483646 w 23250"/>
                <a:gd name="T63" fmla="*/ 2147483646 h 50"/>
                <a:gd name="T64" fmla="*/ 2147483646 w 23250"/>
                <a:gd name="T65" fmla="*/ 2147483646 h 50"/>
                <a:gd name="T66" fmla="*/ 2147483646 w 23250"/>
                <a:gd name="T67" fmla="*/ 2147483646 h 50"/>
                <a:gd name="T68" fmla="*/ 2147483646 w 23250"/>
                <a:gd name="T69" fmla="*/ 0 h 50"/>
                <a:gd name="T70" fmla="*/ 2147483646 w 23250"/>
                <a:gd name="T71" fmla="*/ 0 h 50"/>
                <a:gd name="T72" fmla="*/ 2147483646 w 23250"/>
                <a:gd name="T73" fmla="*/ 0 h 50"/>
                <a:gd name="T74" fmla="*/ 2147483646 w 23250"/>
                <a:gd name="T75" fmla="*/ 2147483646 h 50"/>
                <a:gd name="T76" fmla="*/ 2147483646 w 23250"/>
                <a:gd name="T77" fmla="*/ 2147483646 h 50"/>
                <a:gd name="T78" fmla="*/ 2147483646 w 23250"/>
                <a:gd name="T79" fmla="*/ 2147483646 h 50"/>
                <a:gd name="T80" fmla="*/ 2147483646 w 23250"/>
                <a:gd name="T81" fmla="*/ 2147483646 h 50"/>
                <a:gd name="T82" fmla="*/ 2147483646 w 23250"/>
                <a:gd name="T83" fmla="*/ 0 h 50"/>
                <a:gd name="T84" fmla="*/ 2147483646 w 23250"/>
                <a:gd name="T85" fmla="*/ 0 h 50"/>
                <a:gd name="T86" fmla="*/ 2147483646 w 23250"/>
                <a:gd name="T87" fmla="*/ 0 h 50"/>
                <a:gd name="T88" fmla="*/ 2147483646 w 23250"/>
                <a:gd name="T89" fmla="*/ 2147483646 h 50"/>
                <a:gd name="T90" fmla="*/ 2147483646 w 23250"/>
                <a:gd name="T91" fmla="*/ 2147483646 h 50"/>
                <a:gd name="T92" fmla="*/ 2147483646 w 23250"/>
                <a:gd name="T93" fmla="*/ 2147483646 h 50"/>
                <a:gd name="T94" fmla="*/ 2147483646 w 23250"/>
                <a:gd name="T95" fmla="*/ 2147483646 h 50"/>
                <a:gd name="T96" fmla="*/ 2147483646 w 23250"/>
                <a:gd name="T97" fmla="*/ 0 h 50"/>
                <a:gd name="T98" fmla="*/ 2147483646 w 23250"/>
                <a:gd name="T99" fmla="*/ 0 h 50"/>
                <a:gd name="T100" fmla="*/ 2147483646 w 23250"/>
                <a:gd name="T101" fmla="*/ 0 h 50"/>
                <a:gd name="T102" fmla="*/ 2147483646 w 23250"/>
                <a:gd name="T103" fmla="*/ 2147483646 h 50"/>
                <a:gd name="T104" fmla="*/ 2147483646 w 23250"/>
                <a:gd name="T105" fmla="*/ 2147483646 h 50"/>
                <a:gd name="T106" fmla="*/ 2147483646 w 23250"/>
                <a:gd name="T107" fmla="*/ 2147483646 h 50"/>
                <a:gd name="T108" fmla="*/ 2147483646 w 23250"/>
                <a:gd name="T109" fmla="*/ 2147483646 h 50"/>
                <a:gd name="T110" fmla="*/ 2147483646 w 23250"/>
                <a:gd name="T111" fmla="*/ 0 h 50"/>
                <a:gd name="T112" fmla="*/ 2147483646 w 23250"/>
                <a:gd name="T113" fmla="*/ 0 h 50"/>
                <a:gd name="T114" fmla="*/ 2147483646 w 23250"/>
                <a:gd name="T115" fmla="*/ 0 h 5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3250" h="50">
                  <a:moveTo>
                    <a:pt x="25" y="0"/>
                  </a:moveTo>
                  <a:lnTo>
                    <a:pt x="175" y="0"/>
                  </a:lnTo>
                  <a:cubicBezTo>
                    <a:pt x="189" y="0"/>
                    <a:pt x="200" y="12"/>
                    <a:pt x="200" y="25"/>
                  </a:cubicBezTo>
                  <a:cubicBezTo>
                    <a:pt x="200" y="39"/>
                    <a:pt x="189" y="50"/>
                    <a:pt x="175" y="50"/>
                  </a:cubicBezTo>
                  <a:lnTo>
                    <a:pt x="25" y="50"/>
                  </a:lnTo>
                  <a:cubicBezTo>
                    <a:pt x="12" y="50"/>
                    <a:pt x="0" y="39"/>
                    <a:pt x="0" y="25"/>
                  </a:cubicBezTo>
                  <a:cubicBezTo>
                    <a:pt x="0" y="12"/>
                    <a:pt x="12" y="0"/>
                    <a:pt x="25" y="0"/>
                  </a:cubicBezTo>
                  <a:close/>
                  <a:moveTo>
                    <a:pt x="375" y="0"/>
                  </a:moveTo>
                  <a:lnTo>
                    <a:pt x="525" y="0"/>
                  </a:lnTo>
                  <a:cubicBezTo>
                    <a:pt x="539" y="0"/>
                    <a:pt x="550" y="12"/>
                    <a:pt x="550" y="25"/>
                  </a:cubicBezTo>
                  <a:cubicBezTo>
                    <a:pt x="550" y="39"/>
                    <a:pt x="539" y="50"/>
                    <a:pt x="525" y="50"/>
                  </a:cubicBezTo>
                  <a:lnTo>
                    <a:pt x="375" y="50"/>
                  </a:lnTo>
                  <a:cubicBezTo>
                    <a:pt x="362" y="50"/>
                    <a:pt x="350" y="39"/>
                    <a:pt x="350" y="25"/>
                  </a:cubicBezTo>
                  <a:cubicBezTo>
                    <a:pt x="350" y="12"/>
                    <a:pt x="362" y="0"/>
                    <a:pt x="375" y="0"/>
                  </a:cubicBezTo>
                  <a:close/>
                  <a:moveTo>
                    <a:pt x="725" y="0"/>
                  </a:moveTo>
                  <a:lnTo>
                    <a:pt x="875" y="0"/>
                  </a:lnTo>
                  <a:cubicBezTo>
                    <a:pt x="889" y="0"/>
                    <a:pt x="900" y="12"/>
                    <a:pt x="900" y="25"/>
                  </a:cubicBezTo>
                  <a:cubicBezTo>
                    <a:pt x="900" y="39"/>
                    <a:pt x="889" y="50"/>
                    <a:pt x="875" y="50"/>
                  </a:cubicBezTo>
                  <a:lnTo>
                    <a:pt x="725" y="50"/>
                  </a:lnTo>
                  <a:cubicBezTo>
                    <a:pt x="712" y="50"/>
                    <a:pt x="700" y="39"/>
                    <a:pt x="700" y="25"/>
                  </a:cubicBezTo>
                  <a:cubicBezTo>
                    <a:pt x="700" y="12"/>
                    <a:pt x="712" y="0"/>
                    <a:pt x="725" y="0"/>
                  </a:cubicBezTo>
                  <a:close/>
                  <a:moveTo>
                    <a:pt x="1075" y="0"/>
                  </a:moveTo>
                  <a:lnTo>
                    <a:pt x="1225" y="0"/>
                  </a:lnTo>
                  <a:cubicBezTo>
                    <a:pt x="1239" y="0"/>
                    <a:pt x="1250" y="12"/>
                    <a:pt x="1250" y="25"/>
                  </a:cubicBezTo>
                  <a:cubicBezTo>
                    <a:pt x="1250" y="39"/>
                    <a:pt x="1239" y="50"/>
                    <a:pt x="1225" y="50"/>
                  </a:cubicBezTo>
                  <a:lnTo>
                    <a:pt x="1075" y="50"/>
                  </a:lnTo>
                  <a:cubicBezTo>
                    <a:pt x="1062" y="50"/>
                    <a:pt x="1050" y="39"/>
                    <a:pt x="1050" y="25"/>
                  </a:cubicBezTo>
                  <a:cubicBezTo>
                    <a:pt x="1050" y="12"/>
                    <a:pt x="1062" y="0"/>
                    <a:pt x="1075" y="0"/>
                  </a:cubicBezTo>
                  <a:close/>
                  <a:moveTo>
                    <a:pt x="1425" y="0"/>
                  </a:moveTo>
                  <a:lnTo>
                    <a:pt x="1575" y="0"/>
                  </a:lnTo>
                  <a:cubicBezTo>
                    <a:pt x="1589" y="0"/>
                    <a:pt x="1600" y="12"/>
                    <a:pt x="1600" y="25"/>
                  </a:cubicBezTo>
                  <a:cubicBezTo>
                    <a:pt x="1600" y="39"/>
                    <a:pt x="1589" y="50"/>
                    <a:pt x="1575" y="50"/>
                  </a:cubicBezTo>
                  <a:lnTo>
                    <a:pt x="1425" y="50"/>
                  </a:lnTo>
                  <a:cubicBezTo>
                    <a:pt x="1412" y="50"/>
                    <a:pt x="1400" y="39"/>
                    <a:pt x="1400" y="25"/>
                  </a:cubicBezTo>
                  <a:cubicBezTo>
                    <a:pt x="1400" y="12"/>
                    <a:pt x="1412" y="0"/>
                    <a:pt x="1425" y="0"/>
                  </a:cubicBezTo>
                  <a:close/>
                  <a:moveTo>
                    <a:pt x="1775" y="0"/>
                  </a:moveTo>
                  <a:lnTo>
                    <a:pt x="1925" y="0"/>
                  </a:lnTo>
                  <a:cubicBezTo>
                    <a:pt x="1939" y="0"/>
                    <a:pt x="1950" y="12"/>
                    <a:pt x="1950" y="25"/>
                  </a:cubicBezTo>
                  <a:cubicBezTo>
                    <a:pt x="1950" y="39"/>
                    <a:pt x="1939" y="50"/>
                    <a:pt x="1925" y="50"/>
                  </a:cubicBezTo>
                  <a:lnTo>
                    <a:pt x="1775" y="50"/>
                  </a:lnTo>
                  <a:cubicBezTo>
                    <a:pt x="1762" y="50"/>
                    <a:pt x="1750" y="39"/>
                    <a:pt x="1750" y="25"/>
                  </a:cubicBezTo>
                  <a:cubicBezTo>
                    <a:pt x="1750" y="12"/>
                    <a:pt x="1762" y="0"/>
                    <a:pt x="1775" y="0"/>
                  </a:cubicBezTo>
                  <a:close/>
                  <a:moveTo>
                    <a:pt x="2125" y="0"/>
                  </a:moveTo>
                  <a:lnTo>
                    <a:pt x="2275" y="0"/>
                  </a:lnTo>
                  <a:cubicBezTo>
                    <a:pt x="2289" y="0"/>
                    <a:pt x="2300" y="12"/>
                    <a:pt x="2300" y="25"/>
                  </a:cubicBezTo>
                  <a:cubicBezTo>
                    <a:pt x="2300" y="39"/>
                    <a:pt x="2289" y="50"/>
                    <a:pt x="2275" y="50"/>
                  </a:cubicBezTo>
                  <a:lnTo>
                    <a:pt x="2125" y="50"/>
                  </a:lnTo>
                  <a:cubicBezTo>
                    <a:pt x="2112" y="50"/>
                    <a:pt x="2100" y="39"/>
                    <a:pt x="2100" y="25"/>
                  </a:cubicBezTo>
                  <a:cubicBezTo>
                    <a:pt x="2100" y="12"/>
                    <a:pt x="2112" y="0"/>
                    <a:pt x="2125" y="0"/>
                  </a:cubicBezTo>
                  <a:close/>
                  <a:moveTo>
                    <a:pt x="2475" y="0"/>
                  </a:moveTo>
                  <a:lnTo>
                    <a:pt x="2625" y="0"/>
                  </a:lnTo>
                  <a:cubicBezTo>
                    <a:pt x="2639" y="0"/>
                    <a:pt x="2650" y="12"/>
                    <a:pt x="2650" y="25"/>
                  </a:cubicBezTo>
                  <a:cubicBezTo>
                    <a:pt x="2650" y="39"/>
                    <a:pt x="2639" y="50"/>
                    <a:pt x="2625" y="50"/>
                  </a:cubicBezTo>
                  <a:lnTo>
                    <a:pt x="2475" y="50"/>
                  </a:lnTo>
                  <a:cubicBezTo>
                    <a:pt x="2462" y="50"/>
                    <a:pt x="2450" y="39"/>
                    <a:pt x="2450" y="25"/>
                  </a:cubicBezTo>
                  <a:cubicBezTo>
                    <a:pt x="2450" y="12"/>
                    <a:pt x="2462" y="0"/>
                    <a:pt x="2475" y="0"/>
                  </a:cubicBezTo>
                  <a:close/>
                  <a:moveTo>
                    <a:pt x="2825" y="0"/>
                  </a:moveTo>
                  <a:lnTo>
                    <a:pt x="2975" y="0"/>
                  </a:lnTo>
                  <a:cubicBezTo>
                    <a:pt x="2989" y="0"/>
                    <a:pt x="3000" y="12"/>
                    <a:pt x="3000" y="25"/>
                  </a:cubicBezTo>
                  <a:cubicBezTo>
                    <a:pt x="3000" y="39"/>
                    <a:pt x="2989" y="50"/>
                    <a:pt x="2975" y="50"/>
                  </a:cubicBezTo>
                  <a:lnTo>
                    <a:pt x="2825" y="50"/>
                  </a:lnTo>
                  <a:cubicBezTo>
                    <a:pt x="2812" y="50"/>
                    <a:pt x="2800" y="39"/>
                    <a:pt x="2800" y="25"/>
                  </a:cubicBezTo>
                  <a:cubicBezTo>
                    <a:pt x="2800" y="12"/>
                    <a:pt x="2812" y="0"/>
                    <a:pt x="2825" y="0"/>
                  </a:cubicBezTo>
                  <a:close/>
                  <a:moveTo>
                    <a:pt x="3175" y="0"/>
                  </a:moveTo>
                  <a:lnTo>
                    <a:pt x="3325" y="0"/>
                  </a:lnTo>
                  <a:cubicBezTo>
                    <a:pt x="3339" y="0"/>
                    <a:pt x="3350" y="12"/>
                    <a:pt x="3350" y="25"/>
                  </a:cubicBezTo>
                  <a:cubicBezTo>
                    <a:pt x="3350" y="39"/>
                    <a:pt x="3339" y="50"/>
                    <a:pt x="3325" y="50"/>
                  </a:cubicBezTo>
                  <a:lnTo>
                    <a:pt x="3175" y="50"/>
                  </a:lnTo>
                  <a:cubicBezTo>
                    <a:pt x="3162" y="50"/>
                    <a:pt x="3150" y="39"/>
                    <a:pt x="3150" y="25"/>
                  </a:cubicBezTo>
                  <a:cubicBezTo>
                    <a:pt x="3150" y="12"/>
                    <a:pt x="3162" y="0"/>
                    <a:pt x="3175" y="0"/>
                  </a:cubicBezTo>
                  <a:close/>
                  <a:moveTo>
                    <a:pt x="3525" y="0"/>
                  </a:moveTo>
                  <a:lnTo>
                    <a:pt x="3675" y="0"/>
                  </a:lnTo>
                  <a:cubicBezTo>
                    <a:pt x="3689" y="0"/>
                    <a:pt x="3700" y="12"/>
                    <a:pt x="3700" y="25"/>
                  </a:cubicBezTo>
                  <a:cubicBezTo>
                    <a:pt x="3700" y="39"/>
                    <a:pt x="3689" y="50"/>
                    <a:pt x="3675" y="50"/>
                  </a:cubicBezTo>
                  <a:lnTo>
                    <a:pt x="3525" y="50"/>
                  </a:lnTo>
                  <a:cubicBezTo>
                    <a:pt x="3512" y="50"/>
                    <a:pt x="3500" y="39"/>
                    <a:pt x="3500" y="25"/>
                  </a:cubicBezTo>
                  <a:cubicBezTo>
                    <a:pt x="3500" y="12"/>
                    <a:pt x="3512" y="0"/>
                    <a:pt x="3525" y="0"/>
                  </a:cubicBezTo>
                  <a:close/>
                  <a:moveTo>
                    <a:pt x="3875" y="0"/>
                  </a:moveTo>
                  <a:lnTo>
                    <a:pt x="4025" y="0"/>
                  </a:lnTo>
                  <a:cubicBezTo>
                    <a:pt x="4039" y="0"/>
                    <a:pt x="4050" y="12"/>
                    <a:pt x="4050" y="25"/>
                  </a:cubicBezTo>
                  <a:cubicBezTo>
                    <a:pt x="4050" y="39"/>
                    <a:pt x="4039" y="50"/>
                    <a:pt x="4025" y="50"/>
                  </a:cubicBezTo>
                  <a:lnTo>
                    <a:pt x="3875" y="50"/>
                  </a:lnTo>
                  <a:cubicBezTo>
                    <a:pt x="3862" y="50"/>
                    <a:pt x="3850" y="39"/>
                    <a:pt x="3850" y="25"/>
                  </a:cubicBezTo>
                  <a:cubicBezTo>
                    <a:pt x="3850" y="12"/>
                    <a:pt x="3862" y="0"/>
                    <a:pt x="3875" y="0"/>
                  </a:cubicBezTo>
                  <a:close/>
                  <a:moveTo>
                    <a:pt x="4225" y="0"/>
                  </a:moveTo>
                  <a:lnTo>
                    <a:pt x="4375" y="0"/>
                  </a:lnTo>
                  <a:cubicBezTo>
                    <a:pt x="4389" y="0"/>
                    <a:pt x="4400" y="12"/>
                    <a:pt x="4400" y="25"/>
                  </a:cubicBezTo>
                  <a:cubicBezTo>
                    <a:pt x="4400" y="39"/>
                    <a:pt x="4389" y="50"/>
                    <a:pt x="4375" y="50"/>
                  </a:cubicBezTo>
                  <a:lnTo>
                    <a:pt x="4225" y="50"/>
                  </a:lnTo>
                  <a:cubicBezTo>
                    <a:pt x="4212" y="50"/>
                    <a:pt x="4200" y="39"/>
                    <a:pt x="4200" y="25"/>
                  </a:cubicBezTo>
                  <a:cubicBezTo>
                    <a:pt x="4200" y="12"/>
                    <a:pt x="4212" y="0"/>
                    <a:pt x="4225" y="0"/>
                  </a:cubicBezTo>
                  <a:close/>
                  <a:moveTo>
                    <a:pt x="4575" y="0"/>
                  </a:moveTo>
                  <a:lnTo>
                    <a:pt x="4725" y="0"/>
                  </a:lnTo>
                  <a:cubicBezTo>
                    <a:pt x="4739" y="0"/>
                    <a:pt x="4750" y="12"/>
                    <a:pt x="4750" y="25"/>
                  </a:cubicBezTo>
                  <a:cubicBezTo>
                    <a:pt x="4750" y="39"/>
                    <a:pt x="4739" y="50"/>
                    <a:pt x="4725" y="50"/>
                  </a:cubicBezTo>
                  <a:lnTo>
                    <a:pt x="4575" y="50"/>
                  </a:lnTo>
                  <a:cubicBezTo>
                    <a:pt x="4562" y="50"/>
                    <a:pt x="4550" y="39"/>
                    <a:pt x="4550" y="25"/>
                  </a:cubicBezTo>
                  <a:cubicBezTo>
                    <a:pt x="4550" y="12"/>
                    <a:pt x="4562" y="0"/>
                    <a:pt x="4575" y="0"/>
                  </a:cubicBezTo>
                  <a:close/>
                  <a:moveTo>
                    <a:pt x="4925" y="0"/>
                  </a:moveTo>
                  <a:lnTo>
                    <a:pt x="5075" y="0"/>
                  </a:lnTo>
                  <a:cubicBezTo>
                    <a:pt x="5089" y="0"/>
                    <a:pt x="5100" y="12"/>
                    <a:pt x="5100" y="25"/>
                  </a:cubicBezTo>
                  <a:cubicBezTo>
                    <a:pt x="5100" y="39"/>
                    <a:pt x="5089" y="50"/>
                    <a:pt x="5075" y="50"/>
                  </a:cubicBezTo>
                  <a:lnTo>
                    <a:pt x="4925" y="50"/>
                  </a:lnTo>
                  <a:cubicBezTo>
                    <a:pt x="4912" y="50"/>
                    <a:pt x="4900" y="39"/>
                    <a:pt x="4900" y="25"/>
                  </a:cubicBezTo>
                  <a:cubicBezTo>
                    <a:pt x="4900" y="12"/>
                    <a:pt x="4912" y="0"/>
                    <a:pt x="4925" y="0"/>
                  </a:cubicBezTo>
                  <a:close/>
                  <a:moveTo>
                    <a:pt x="5275" y="0"/>
                  </a:moveTo>
                  <a:lnTo>
                    <a:pt x="5425" y="0"/>
                  </a:lnTo>
                  <a:cubicBezTo>
                    <a:pt x="5439" y="0"/>
                    <a:pt x="5450" y="12"/>
                    <a:pt x="5450" y="25"/>
                  </a:cubicBezTo>
                  <a:cubicBezTo>
                    <a:pt x="5450" y="39"/>
                    <a:pt x="5439" y="50"/>
                    <a:pt x="5425" y="50"/>
                  </a:cubicBezTo>
                  <a:lnTo>
                    <a:pt x="5275" y="50"/>
                  </a:lnTo>
                  <a:cubicBezTo>
                    <a:pt x="5262" y="50"/>
                    <a:pt x="5250" y="39"/>
                    <a:pt x="5250" y="25"/>
                  </a:cubicBezTo>
                  <a:cubicBezTo>
                    <a:pt x="5250" y="12"/>
                    <a:pt x="5262" y="0"/>
                    <a:pt x="5275" y="0"/>
                  </a:cubicBezTo>
                  <a:close/>
                  <a:moveTo>
                    <a:pt x="5625" y="0"/>
                  </a:moveTo>
                  <a:lnTo>
                    <a:pt x="5775" y="0"/>
                  </a:lnTo>
                  <a:cubicBezTo>
                    <a:pt x="5789" y="0"/>
                    <a:pt x="5800" y="12"/>
                    <a:pt x="5800" y="25"/>
                  </a:cubicBezTo>
                  <a:cubicBezTo>
                    <a:pt x="5800" y="39"/>
                    <a:pt x="5789" y="50"/>
                    <a:pt x="5775" y="50"/>
                  </a:cubicBezTo>
                  <a:lnTo>
                    <a:pt x="5625" y="50"/>
                  </a:lnTo>
                  <a:cubicBezTo>
                    <a:pt x="5612" y="50"/>
                    <a:pt x="5600" y="39"/>
                    <a:pt x="5600" y="25"/>
                  </a:cubicBezTo>
                  <a:cubicBezTo>
                    <a:pt x="5600" y="12"/>
                    <a:pt x="5612" y="0"/>
                    <a:pt x="5625" y="0"/>
                  </a:cubicBezTo>
                  <a:close/>
                  <a:moveTo>
                    <a:pt x="5975" y="0"/>
                  </a:moveTo>
                  <a:lnTo>
                    <a:pt x="6125" y="0"/>
                  </a:lnTo>
                  <a:cubicBezTo>
                    <a:pt x="6139" y="0"/>
                    <a:pt x="6150" y="12"/>
                    <a:pt x="6150" y="25"/>
                  </a:cubicBezTo>
                  <a:cubicBezTo>
                    <a:pt x="6150" y="39"/>
                    <a:pt x="6139" y="50"/>
                    <a:pt x="6125" y="50"/>
                  </a:cubicBezTo>
                  <a:lnTo>
                    <a:pt x="5975" y="50"/>
                  </a:lnTo>
                  <a:cubicBezTo>
                    <a:pt x="5962" y="50"/>
                    <a:pt x="5950" y="39"/>
                    <a:pt x="5950" y="25"/>
                  </a:cubicBezTo>
                  <a:cubicBezTo>
                    <a:pt x="5950" y="12"/>
                    <a:pt x="5962" y="0"/>
                    <a:pt x="5975" y="0"/>
                  </a:cubicBezTo>
                  <a:close/>
                  <a:moveTo>
                    <a:pt x="6325" y="0"/>
                  </a:moveTo>
                  <a:lnTo>
                    <a:pt x="6475" y="0"/>
                  </a:lnTo>
                  <a:cubicBezTo>
                    <a:pt x="6489" y="0"/>
                    <a:pt x="6500" y="12"/>
                    <a:pt x="6500" y="25"/>
                  </a:cubicBezTo>
                  <a:cubicBezTo>
                    <a:pt x="6500" y="39"/>
                    <a:pt x="6489" y="50"/>
                    <a:pt x="6475" y="50"/>
                  </a:cubicBezTo>
                  <a:lnTo>
                    <a:pt x="6325" y="50"/>
                  </a:lnTo>
                  <a:cubicBezTo>
                    <a:pt x="6312" y="50"/>
                    <a:pt x="6300" y="39"/>
                    <a:pt x="6300" y="25"/>
                  </a:cubicBezTo>
                  <a:cubicBezTo>
                    <a:pt x="6300" y="12"/>
                    <a:pt x="6312" y="0"/>
                    <a:pt x="6325" y="0"/>
                  </a:cubicBezTo>
                  <a:close/>
                  <a:moveTo>
                    <a:pt x="6675" y="0"/>
                  </a:moveTo>
                  <a:lnTo>
                    <a:pt x="6825" y="0"/>
                  </a:lnTo>
                  <a:cubicBezTo>
                    <a:pt x="6839" y="0"/>
                    <a:pt x="6850" y="12"/>
                    <a:pt x="6850" y="25"/>
                  </a:cubicBezTo>
                  <a:cubicBezTo>
                    <a:pt x="6850" y="39"/>
                    <a:pt x="6839" y="50"/>
                    <a:pt x="6825" y="50"/>
                  </a:cubicBezTo>
                  <a:lnTo>
                    <a:pt x="6675" y="50"/>
                  </a:lnTo>
                  <a:cubicBezTo>
                    <a:pt x="6662" y="50"/>
                    <a:pt x="6650" y="39"/>
                    <a:pt x="6650" y="25"/>
                  </a:cubicBezTo>
                  <a:cubicBezTo>
                    <a:pt x="6650" y="12"/>
                    <a:pt x="6662" y="0"/>
                    <a:pt x="6675" y="0"/>
                  </a:cubicBezTo>
                  <a:close/>
                  <a:moveTo>
                    <a:pt x="7025" y="0"/>
                  </a:moveTo>
                  <a:lnTo>
                    <a:pt x="7175" y="0"/>
                  </a:lnTo>
                  <a:cubicBezTo>
                    <a:pt x="7189" y="0"/>
                    <a:pt x="7200" y="12"/>
                    <a:pt x="7200" y="25"/>
                  </a:cubicBezTo>
                  <a:cubicBezTo>
                    <a:pt x="7200" y="39"/>
                    <a:pt x="7189" y="50"/>
                    <a:pt x="7175" y="50"/>
                  </a:cubicBezTo>
                  <a:lnTo>
                    <a:pt x="7025" y="50"/>
                  </a:lnTo>
                  <a:cubicBezTo>
                    <a:pt x="7012" y="50"/>
                    <a:pt x="7000" y="39"/>
                    <a:pt x="7000" y="25"/>
                  </a:cubicBezTo>
                  <a:cubicBezTo>
                    <a:pt x="7000" y="12"/>
                    <a:pt x="7012" y="0"/>
                    <a:pt x="7025" y="0"/>
                  </a:cubicBezTo>
                  <a:close/>
                  <a:moveTo>
                    <a:pt x="7375" y="0"/>
                  </a:moveTo>
                  <a:lnTo>
                    <a:pt x="7525" y="0"/>
                  </a:lnTo>
                  <a:cubicBezTo>
                    <a:pt x="7539" y="0"/>
                    <a:pt x="7550" y="12"/>
                    <a:pt x="7550" y="25"/>
                  </a:cubicBezTo>
                  <a:cubicBezTo>
                    <a:pt x="7550" y="39"/>
                    <a:pt x="7539" y="50"/>
                    <a:pt x="7525" y="50"/>
                  </a:cubicBezTo>
                  <a:lnTo>
                    <a:pt x="7375" y="50"/>
                  </a:lnTo>
                  <a:cubicBezTo>
                    <a:pt x="7362" y="50"/>
                    <a:pt x="7350" y="39"/>
                    <a:pt x="7350" y="25"/>
                  </a:cubicBezTo>
                  <a:cubicBezTo>
                    <a:pt x="7350" y="12"/>
                    <a:pt x="7362" y="0"/>
                    <a:pt x="7375" y="0"/>
                  </a:cubicBezTo>
                  <a:close/>
                  <a:moveTo>
                    <a:pt x="7725" y="0"/>
                  </a:moveTo>
                  <a:lnTo>
                    <a:pt x="7875" y="0"/>
                  </a:lnTo>
                  <a:cubicBezTo>
                    <a:pt x="7889" y="0"/>
                    <a:pt x="7900" y="12"/>
                    <a:pt x="7900" y="25"/>
                  </a:cubicBezTo>
                  <a:cubicBezTo>
                    <a:pt x="7900" y="39"/>
                    <a:pt x="7889" y="50"/>
                    <a:pt x="7875" y="50"/>
                  </a:cubicBezTo>
                  <a:lnTo>
                    <a:pt x="7725" y="50"/>
                  </a:lnTo>
                  <a:cubicBezTo>
                    <a:pt x="7712" y="50"/>
                    <a:pt x="7700" y="39"/>
                    <a:pt x="7700" y="25"/>
                  </a:cubicBezTo>
                  <a:cubicBezTo>
                    <a:pt x="7700" y="12"/>
                    <a:pt x="7712" y="0"/>
                    <a:pt x="7725" y="0"/>
                  </a:cubicBezTo>
                  <a:close/>
                  <a:moveTo>
                    <a:pt x="8075" y="0"/>
                  </a:moveTo>
                  <a:lnTo>
                    <a:pt x="8225" y="0"/>
                  </a:lnTo>
                  <a:cubicBezTo>
                    <a:pt x="8239" y="0"/>
                    <a:pt x="8250" y="12"/>
                    <a:pt x="8250" y="25"/>
                  </a:cubicBezTo>
                  <a:cubicBezTo>
                    <a:pt x="8250" y="39"/>
                    <a:pt x="8239" y="50"/>
                    <a:pt x="8225" y="50"/>
                  </a:cubicBezTo>
                  <a:lnTo>
                    <a:pt x="8075" y="50"/>
                  </a:lnTo>
                  <a:cubicBezTo>
                    <a:pt x="8062" y="50"/>
                    <a:pt x="8050" y="39"/>
                    <a:pt x="8050" y="25"/>
                  </a:cubicBezTo>
                  <a:cubicBezTo>
                    <a:pt x="8050" y="12"/>
                    <a:pt x="8062" y="0"/>
                    <a:pt x="8075" y="0"/>
                  </a:cubicBezTo>
                  <a:close/>
                  <a:moveTo>
                    <a:pt x="8425" y="0"/>
                  </a:moveTo>
                  <a:lnTo>
                    <a:pt x="8575" y="0"/>
                  </a:lnTo>
                  <a:cubicBezTo>
                    <a:pt x="8589" y="0"/>
                    <a:pt x="8600" y="12"/>
                    <a:pt x="8600" y="25"/>
                  </a:cubicBezTo>
                  <a:cubicBezTo>
                    <a:pt x="8600" y="39"/>
                    <a:pt x="8589" y="50"/>
                    <a:pt x="8575" y="50"/>
                  </a:cubicBezTo>
                  <a:lnTo>
                    <a:pt x="8425" y="50"/>
                  </a:lnTo>
                  <a:cubicBezTo>
                    <a:pt x="8412" y="50"/>
                    <a:pt x="8400" y="39"/>
                    <a:pt x="8400" y="25"/>
                  </a:cubicBezTo>
                  <a:cubicBezTo>
                    <a:pt x="8400" y="12"/>
                    <a:pt x="8412" y="0"/>
                    <a:pt x="8425" y="0"/>
                  </a:cubicBezTo>
                  <a:close/>
                  <a:moveTo>
                    <a:pt x="8775" y="0"/>
                  </a:moveTo>
                  <a:lnTo>
                    <a:pt x="8925" y="0"/>
                  </a:lnTo>
                  <a:cubicBezTo>
                    <a:pt x="8939" y="0"/>
                    <a:pt x="8950" y="12"/>
                    <a:pt x="8950" y="25"/>
                  </a:cubicBezTo>
                  <a:cubicBezTo>
                    <a:pt x="8950" y="39"/>
                    <a:pt x="8939" y="50"/>
                    <a:pt x="8925" y="50"/>
                  </a:cubicBezTo>
                  <a:lnTo>
                    <a:pt x="8775" y="50"/>
                  </a:lnTo>
                  <a:cubicBezTo>
                    <a:pt x="8762" y="50"/>
                    <a:pt x="8750" y="39"/>
                    <a:pt x="8750" y="25"/>
                  </a:cubicBezTo>
                  <a:cubicBezTo>
                    <a:pt x="8750" y="12"/>
                    <a:pt x="8762" y="0"/>
                    <a:pt x="8775" y="0"/>
                  </a:cubicBezTo>
                  <a:close/>
                  <a:moveTo>
                    <a:pt x="9125" y="0"/>
                  </a:moveTo>
                  <a:lnTo>
                    <a:pt x="9275" y="0"/>
                  </a:lnTo>
                  <a:cubicBezTo>
                    <a:pt x="9289" y="0"/>
                    <a:pt x="9300" y="12"/>
                    <a:pt x="9300" y="25"/>
                  </a:cubicBezTo>
                  <a:cubicBezTo>
                    <a:pt x="9300" y="39"/>
                    <a:pt x="9289" y="50"/>
                    <a:pt x="9275" y="50"/>
                  </a:cubicBezTo>
                  <a:lnTo>
                    <a:pt x="9125" y="50"/>
                  </a:lnTo>
                  <a:cubicBezTo>
                    <a:pt x="9112" y="50"/>
                    <a:pt x="9100" y="39"/>
                    <a:pt x="9100" y="25"/>
                  </a:cubicBezTo>
                  <a:cubicBezTo>
                    <a:pt x="9100" y="12"/>
                    <a:pt x="9112" y="0"/>
                    <a:pt x="9125" y="0"/>
                  </a:cubicBezTo>
                  <a:close/>
                  <a:moveTo>
                    <a:pt x="9475" y="0"/>
                  </a:moveTo>
                  <a:lnTo>
                    <a:pt x="9625" y="0"/>
                  </a:lnTo>
                  <a:cubicBezTo>
                    <a:pt x="9639" y="0"/>
                    <a:pt x="9650" y="12"/>
                    <a:pt x="9650" y="25"/>
                  </a:cubicBezTo>
                  <a:cubicBezTo>
                    <a:pt x="9650" y="39"/>
                    <a:pt x="9639" y="50"/>
                    <a:pt x="9625" y="50"/>
                  </a:cubicBezTo>
                  <a:lnTo>
                    <a:pt x="9475" y="50"/>
                  </a:lnTo>
                  <a:cubicBezTo>
                    <a:pt x="9462" y="50"/>
                    <a:pt x="9450" y="39"/>
                    <a:pt x="9450" y="25"/>
                  </a:cubicBezTo>
                  <a:cubicBezTo>
                    <a:pt x="9450" y="12"/>
                    <a:pt x="9462" y="0"/>
                    <a:pt x="9475" y="0"/>
                  </a:cubicBezTo>
                  <a:close/>
                  <a:moveTo>
                    <a:pt x="9825" y="0"/>
                  </a:moveTo>
                  <a:lnTo>
                    <a:pt x="9975" y="0"/>
                  </a:lnTo>
                  <a:cubicBezTo>
                    <a:pt x="9989" y="0"/>
                    <a:pt x="10000" y="12"/>
                    <a:pt x="10000" y="25"/>
                  </a:cubicBezTo>
                  <a:cubicBezTo>
                    <a:pt x="10000" y="39"/>
                    <a:pt x="9989" y="50"/>
                    <a:pt x="9975" y="50"/>
                  </a:cubicBezTo>
                  <a:lnTo>
                    <a:pt x="9825" y="50"/>
                  </a:lnTo>
                  <a:cubicBezTo>
                    <a:pt x="9812" y="50"/>
                    <a:pt x="9800" y="39"/>
                    <a:pt x="9800" y="25"/>
                  </a:cubicBezTo>
                  <a:cubicBezTo>
                    <a:pt x="9800" y="12"/>
                    <a:pt x="9812" y="0"/>
                    <a:pt x="9825" y="0"/>
                  </a:cubicBezTo>
                  <a:close/>
                  <a:moveTo>
                    <a:pt x="10175" y="0"/>
                  </a:moveTo>
                  <a:lnTo>
                    <a:pt x="10325" y="0"/>
                  </a:lnTo>
                  <a:cubicBezTo>
                    <a:pt x="10339" y="0"/>
                    <a:pt x="10350" y="12"/>
                    <a:pt x="10350" y="25"/>
                  </a:cubicBezTo>
                  <a:cubicBezTo>
                    <a:pt x="10350" y="39"/>
                    <a:pt x="10339" y="50"/>
                    <a:pt x="10325" y="50"/>
                  </a:cubicBezTo>
                  <a:lnTo>
                    <a:pt x="10175" y="50"/>
                  </a:lnTo>
                  <a:cubicBezTo>
                    <a:pt x="10162" y="50"/>
                    <a:pt x="10150" y="39"/>
                    <a:pt x="10150" y="25"/>
                  </a:cubicBezTo>
                  <a:cubicBezTo>
                    <a:pt x="10150" y="12"/>
                    <a:pt x="10162" y="0"/>
                    <a:pt x="10175" y="0"/>
                  </a:cubicBezTo>
                  <a:close/>
                  <a:moveTo>
                    <a:pt x="10525" y="0"/>
                  </a:moveTo>
                  <a:lnTo>
                    <a:pt x="10675" y="0"/>
                  </a:lnTo>
                  <a:cubicBezTo>
                    <a:pt x="10689" y="0"/>
                    <a:pt x="10700" y="12"/>
                    <a:pt x="10700" y="25"/>
                  </a:cubicBezTo>
                  <a:cubicBezTo>
                    <a:pt x="10700" y="39"/>
                    <a:pt x="10689" y="50"/>
                    <a:pt x="10675" y="50"/>
                  </a:cubicBezTo>
                  <a:lnTo>
                    <a:pt x="10525" y="50"/>
                  </a:lnTo>
                  <a:cubicBezTo>
                    <a:pt x="10512" y="50"/>
                    <a:pt x="10500" y="39"/>
                    <a:pt x="10500" y="25"/>
                  </a:cubicBezTo>
                  <a:cubicBezTo>
                    <a:pt x="10500" y="12"/>
                    <a:pt x="10512" y="0"/>
                    <a:pt x="10525" y="0"/>
                  </a:cubicBezTo>
                  <a:close/>
                  <a:moveTo>
                    <a:pt x="10875" y="0"/>
                  </a:moveTo>
                  <a:lnTo>
                    <a:pt x="11025" y="0"/>
                  </a:lnTo>
                  <a:cubicBezTo>
                    <a:pt x="11039" y="0"/>
                    <a:pt x="11050" y="12"/>
                    <a:pt x="11050" y="25"/>
                  </a:cubicBezTo>
                  <a:cubicBezTo>
                    <a:pt x="11050" y="39"/>
                    <a:pt x="11039" y="50"/>
                    <a:pt x="11025" y="50"/>
                  </a:cubicBezTo>
                  <a:lnTo>
                    <a:pt x="10875" y="50"/>
                  </a:lnTo>
                  <a:cubicBezTo>
                    <a:pt x="10862" y="50"/>
                    <a:pt x="10850" y="39"/>
                    <a:pt x="10850" y="25"/>
                  </a:cubicBezTo>
                  <a:cubicBezTo>
                    <a:pt x="10850" y="12"/>
                    <a:pt x="10862" y="0"/>
                    <a:pt x="10875" y="0"/>
                  </a:cubicBezTo>
                  <a:close/>
                  <a:moveTo>
                    <a:pt x="11225" y="0"/>
                  </a:moveTo>
                  <a:lnTo>
                    <a:pt x="11375" y="0"/>
                  </a:lnTo>
                  <a:cubicBezTo>
                    <a:pt x="11389" y="0"/>
                    <a:pt x="11400" y="12"/>
                    <a:pt x="11400" y="25"/>
                  </a:cubicBezTo>
                  <a:cubicBezTo>
                    <a:pt x="11400" y="39"/>
                    <a:pt x="11389" y="50"/>
                    <a:pt x="11375" y="50"/>
                  </a:cubicBezTo>
                  <a:lnTo>
                    <a:pt x="11225" y="50"/>
                  </a:lnTo>
                  <a:cubicBezTo>
                    <a:pt x="11212" y="50"/>
                    <a:pt x="11200" y="39"/>
                    <a:pt x="11200" y="25"/>
                  </a:cubicBezTo>
                  <a:cubicBezTo>
                    <a:pt x="11200" y="12"/>
                    <a:pt x="11212" y="0"/>
                    <a:pt x="11225" y="0"/>
                  </a:cubicBezTo>
                  <a:close/>
                  <a:moveTo>
                    <a:pt x="11575" y="0"/>
                  </a:moveTo>
                  <a:lnTo>
                    <a:pt x="11725" y="0"/>
                  </a:lnTo>
                  <a:cubicBezTo>
                    <a:pt x="11739" y="0"/>
                    <a:pt x="11750" y="12"/>
                    <a:pt x="11750" y="25"/>
                  </a:cubicBezTo>
                  <a:cubicBezTo>
                    <a:pt x="11750" y="39"/>
                    <a:pt x="11739" y="50"/>
                    <a:pt x="11725" y="50"/>
                  </a:cubicBezTo>
                  <a:lnTo>
                    <a:pt x="11575" y="50"/>
                  </a:lnTo>
                  <a:cubicBezTo>
                    <a:pt x="11562" y="50"/>
                    <a:pt x="11550" y="39"/>
                    <a:pt x="11550" y="25"/>
                  </a:cubicBezTo>
                  <a:cubicBezTo>
                    <a:pt x="11550" y="12"/>
                    <a:pt x="11562" y="0"/>
                    <a:pt x="11575" y="0"/>
                  </a:cubicBezTo>
                  <a:close/>
                  <a:moveTo>
                    <a:pt x="11925" y="0"/>
                  </a:moveTo>
                  <a:lnTo>
                    <a:pt x="12075" y="0"/>
                  </a:lnTo>
                  <a:cubicBezTo>
                    <a:pt x="12089" y="0"/>
                    <a:pt x="12100" y="12"/>
                    <a:pt x="12100" y="25"/>
                  </a:cubicBezTo>
                  <a:cubicBezTo>
                    <a:pt x="12100" y="39"/>
                    <a:pt x="12089" y="50"/>
                    <a:pt x="12075" y="50"/>
                  </a:cubicBezTo>
                  <a:lnTo>
                    <a:pt x="11925" y="50"/>
                  </a:lnTo>
                  <a:cubicBezTo>
                    <a:pt x="11912" y="50"/>
                    <a:pt x="11900" y="39"/>
                    <a:pt x="11900" y="25"/>
                  </a:cubicBezTo>
                  <a:cubicBezTo>
                    <a:pt x="11900" y="12"/>
                    <a:pt x="11912" y="0"/>
                    <a:pt x="11925" y="0"/>
                  </a:cubicBezTo>
                  <a:close/>
                  <a:moveTo>
                    <a:pt x="12275" y="0"/>
                  </a:moveTo>
                  <a:lnTo>
                    <a:pt x="12425" y="0"/>
                  </a:lnTo>
                  <a:cubicBezTo>
                    <a:pt x="12439" y="0"/>
                    <a:pt x="12450" y="12"/>
                    <a:pt x="12450" y="25"/>
                  </a:cubicBezTo>
                  <a:cubicBezTo>
                    <a:pt x="12450" y="39"/>
                    <a:pt x="12439" y="50"/>
                    <a:pt x="12425" y="50"/>
                  </a:cubicBezTo>
                  <a:lnTo>
                    <a:pt x="12275" y="50"/>
                  </a:lnTo>
                  <a:cubicBezTo>
                    <a:pt x="12262" y="50"/>
                    <a:pt x="12250" y="39"/>
                    <a:pt x="12250" y="25"/>
                  </a:cubicBezTo>
                  <a:cubicBezTo>
                    <a:pt x="12250" y="12"/>
                    <a:pt x="12262" y="0"/>
                    <a:pt x="12275" y="0"/>
                  </a:cubicBezTo>
                  <a:close/>
                  <a:moveTo>
                    <a:pt x="12625" y="0"/>
                  </a:moveTo>
                  <a:lnTo>
                    <a:pt x="12775" y="0"/>
                  </a:lnTo>
                  <a:cubicBezTo>
                    <a:pt x="12789" y="0"/>
                    <a:pt x="12800" y="12"/>
                    <a:pt x="12800" y="25"/>
                  </a:cubicBezTo>
                  <a:cubicBezTo>
                    <a:pt x="12800" y="39"/>
                    <a:pt x="12789" y="50"/>
                    <a:pt x="12775" y="50"/>
                  </a:cubicBezTo>
                  <a:lnTo>
                    <a:pt x="12625" y="50"/>
                  </a:lnTo>
                  <a:cubicBezTo>
                    <a:pt x="12612" y="50"/>
                    <a:pt x="12600" y="39"/>
                    <a:pt x="12600" y="25"/>
                  </a:cubicBezTo>
                  <a:cubicBezTo>
                    <a:pt x="12600" y="12"/>
                    <a:pt x="12612" y="0"/>
                    <a:pt x="12625" y="0"/>
                  </a:cubicBezTo>
                  <a:close/>
                  <a:moveTo>
                    <a:pt x="12975" y="0"/>
                  </a:moveTo>
                  <a:lnTo>
                    <a:pt x="13125" y="0"/>
                  </a:lnTo>
                  <a:cubicBezTo>
                    <a:pt x="13139" y="0"/>
                    <a:pt x="13150" y="12"/>
                    <a:pt x="13150" y="25"/>
                  </a:cubicBezTo>
                  <a:cubicBezTo>
                    <a:pt x="13150" y="39"/>
                    <a:pt x="13139" y="50"/>
                    <a:pt x="13125" y="50"/>
                  </a:cubicBezTo>
                  <a:lnTo>
                    <a:pt x="12975" y="50"/>
                  </a:lnTo>
                  <a:cubicBezTo>
                    <a:pt x="12962" y="50"/>
                    <a:pt x="12950" y="39"/>
                    <a:pt x="12950" y="25"/>
                  </a:cubicBezTo>
                  <a:cubicBezTo>
                    <a:pt x="12950" y="12"/>
                    <a:pt x="12962" y="0"/>
                    <a:pt x="12975" y="0"/>
                  </a:cubicBezTo>
                  <a:close/>
                  <a:moveTo>
                    <a:pt x="13325" y="0"/>
                  </a:moveTo>
                  <a:lnTo>
                    <a:pt x="13475" y="0"/>
                  </a:lnTo>
                  <a:cubicBezTo>
                    <a:pt x="13489" y="0"/>
                    <a:pt x="13500" y="12"/>
                    <a:pt x="13500" y="25"/>
                  </a:cubicBezTo>
                  <a:cubicBezTo>
                    <a:pt x="13500" y="39"/>
                    <a:pt x="13489" y="50"/>
                    <a:pt x="13475" y="50"/>
                  </a:cubicBezTo>
                  <a:lnTo>
                    <a:pt x="13325" y="50"/>
                  </a:lnTo>
                  <a:cubicBezTo>
                    <a:pt x="13312" y="50"/>
                    <a:pt x="13300" y="39"/>
                    <a:pt x="13300" y="25"/>
                  </a:cubicBezTo>
                  <a:cubicBezTo>
                    <a:pt x="13300" y="12"/>
                    <a:pt x="13312" y="0"/>
                    <a:pt x="13325" y="0"/>
                  </a:cubicBezTo>
                  <a:close/>
                  <a:moveTo>
                    <a:pt x="13675" y="0"/>
                  </a:moveTo>
                  <a:lnTo>
                    <a:pt x="13825" y="0"/>
                  </a:lnTo>
                  <a:cubicBezTo>
                    <a:pt x="13839" y="0"/>
                    <a:pt x="13850" y="12"/>
                    <a:pt x="13850" y="25"/>
                  </a:cubicBezTo>
                  <a:cubicBezTo>
                    <a:pt x="13850" y="39"/>
                    <a:pt x="13839" y="50"/>
                    <a:pt x="13825" y="50"/>
                  </a:cubicBezTo>
                  <a:lnTo>
                    <a:pt x="13675" y="50"/>
                  </a:lnTo>
                  <a:cubicBezTo>
                    <a:pt x="13662" y="50"/>
                    <a:pt x="13650" y="39"/>
                    <a:pt x="13650" y="25"/>
                  </a:cubicBezTo>
                  <a:cubicBezTo>
                    <a:pt x="13650" y="12"/>
                    <a:pt x="13662" y="0"/>
                    <a:pt x="13675" y="0"/>
                  </a:cubicBezTo>
                  <a:close/>
                  <a:moveTo>
                    <a:pt x="14025" y="0"/>
                  </a:moveTo>
                  <a:lnTo>
                    <a:pt x="14175" y="0"/>
                  </a:lnTo>
                  <a:cubicBezTo>
                    <a:pt x="14189" y="0"/>
                    <a:pt x="14200" y="12"/>
                    <a:pt x="14200" y="25"/>
                  </a:cubicBezTo>
                  <a:cubicBezTo>
                    <a:pt x="14200" y="39"/>
                    <a:pt x="14189" y="50"/>
                    <a:pt x="14175" y="50"/>
                  </a:cubicBezTo>
                  <a:lnTo>
                    <a:pt x="14025" y="50"/>
                  </a:lnTo>
                  <a:cubicBezTo>
                    <a:pt x="14012" y="50"/>
                    <a:pt x="14000" y="39"/>
                    <a:pt x="14000" y="25"/>
                  </a:cubicBezTo>
                  <a:cubicBezTo>
                    <a:pt x="14000" y="12"/>
                    <a:pt x="14012" y="0"/>
                    <a:pt x="14025" y="0"/>
                  </a:cubicBezTo>
                  <a:close/>
                  <a:moveTo>
                    <a:pt x="14375" y="0"/>
                  </a:moveTo>
                  <a:lnTo>
                    <a:pt x="14525" y="0"/>
                  </a:lnTo>
                  <a:cubicBezTo>
                    <a:pt x="14539" y="0"/>
                    <a:pt x="14550" y="12"/>
                    <a:pt x="14550" y="25"/>
                  </a:cubicBezTo>
                  <a:cubicBezTo>
                    <a:pt x="14550" y="39"/>
                    <a:pt x="14539" y="50"/>
                    <a:pt x="14525" y="50"/>
                  </a:cubicBezTo>
                  <a:lnTo>
                    <a:pt x="14375" y="50"/>
                  </a:lnTo>
                  <a:cubicBezTo>
                    <a:pt x="14362" y="50"/>
                    <a:pt x="14350" y="39"/>
                    <a:pt x="14350" y="25"/>
                  </a:cubicBezTo>
                  <a:cubicBezTo>
                    <a:pt x="14350" y="12"/>
                    <a:pt x="14362" y="0"/>
                    <a:pt x="14375" y="0"/>
                  </a:cubicBezTo>
                  <a:close/>
                  <a:moveTo>
                    <a:pt x="14725" y="0"/>
                  </a:moveTo>
                  <a:lnTo>
                    <a:pt x="14875" y="0"/>
                  </a:lnTo>
                  <a:cubicBezTo>
                    <a:pt x="14889" y="0"/>
                    <a:pt x="14900" y="12"/>
                    <a:pt x="14900" y="25"/>
                  </a:cubicBezTo>
                  <a:cubicBezTo>
                    <a:pt x="14900" y="39"/>
                    <a:pt x="14889" y="50"/>
                    <a:pt x="14875" y="50"/>
                  </a:cubicBezTo>
                  <a:lnTo>
                    <a:pt x="14725" y="50"/>
                  </a:lnTo>
                  <a:cubicBezTo>
                    <a:pt x="14712" y="50"/>
                    <a:pt x="14700" y="39"/>
                    <a:pt x="14700" y="25"/>
                  </a:cubicBezTo>
                  <a:cubicBezTo>
                    <a:pt x="14700" y="12"/>
                    <a:pt x="14712" y="0"/>
                    <a:pt x="14725" y="0"/>
                  </a:cubicBezTo>
                  <a:close/>
                  <a:moveTo>
                    <a:pt x="15075" y="0"/>
                  </a:moveTo>
                  <a:lnTo>
                    <a:pt x="15225" y="0"/>
                  </a:lnTo>
                  <a:cubicBezTo>
                    <a:pt x="15239" y="0"/>
                    <a:pt x="15250" y="12"/>
                    <a:pt x="15250" y="25"/>
                  </a:cubicBezTo>
                  <a:cubicBezTo>
                    <a:pt x="15250" y="39"/>
                    <a:pt x="15239" y="50"/>
                    <a:pt x="15225" y="50"/>
                  </a:cubicBezTo>
                  <a:lnTo>
                    <a:pt x="15075" y="50"/>
                  </a:lnTo>
                  <a:cubicBezTo>
                    <a:pt x="15062" y="50"/>
                    <a:pt x="15050" y="39"/>
                    <a:pt x="15050" y="25"/>
                  </a:cubicBezTo>
                  <a:cubicBezTo>
                    <a:pt x="15050" y="12"/>
                    <a:pt x="15062" y="0"/>
                    <a:pt x="15075" y="0"/>
                  </a:cubicBezTo>
                  <a:close/>
                  <a:moveTo>
                    <a:pt x="15425" y="0"/>
                  </a:moveTo>
                  <a:lnTo>
                    <a:pt x="15575" y="0"/>
                  </a:lnTo>
                  <a:cubicBezTo>
                    <a:pt x="15589" y="0"/>
                    <a:pt x="15600" y="12"/>
                    <a:pt x="15600" y="25"/>
                  </a:cubicBezTo>
                  <a:cubicBezTo>
                    <a:pt x="15600" y="39"/>
                    <a:pt x="15589" y="50"/>
                    <a:pt x="15575" y="50"/>
                  </a:cubicBezTo>
                  <a:lnTo>
                    <a:pt x="15425" y="50"/>
                  </a:lnTo>
                  <a:cubicBezTo>
                    <a:pt x="15412" y="50"/>
                    <a:pt x="15400" y="39"/>
                    <a:pt x="15400" y="25"/>
                  </a:cubicBezTo>
                  <a:cubicBezTo>
                    <a:pt x="15400" y="12"/>
                    <a:pt x="15412" y="0"/>
                    <a:pt x="15425" y="0"/>
                  </a:cubicBezTo>
                  <a:close/>
                  <a:moveTo>
                    <a:pt x="15775" y="0"/>
                  </a:moveTo>
                  <a:lnTo>
                    <a:pt x="15925" y="0"/>
                  </a:lnTo>
                  <a:cubicBezTo>
                    <a:pt x="15939" y="0"/>
                    <a:pt x="15950" y="12"/>
                    <a:pt x="15950" y="25"/>
                  </a:cubicBezTo>
                  <a:cubicBezTo>
                    <a:pt x="15950" y="39"/>
                    <a:pt x="15939" y="50"/>
                    <a:pt x="15925" y="50"/>
                  </a:cubicBezTo>
                  <a:lnTo>
                    <a:pt x="15775" y="50"/>
                  </a:lnTo>
                  <a:cubicBezTo>
                    <a:pt x="15762" y="50"/>
                    <a:pt x="15750" y="39"/>
                    <a:pt x="15750" y="25"/>
                  </a:cubicBezTo>
                  <a:cubicBezTo>
                    <a:pt x="15750" y="12"/>
                    <a:pt x="15762" y="0"/>
                    <a:pt x="15775" y="0"/>
                  </a:cubicBezTo>
                  <a:close/>
                  <a:moveTo>
                    <a:pt x="16125" y="0"/>
                  </a:moveTo>
                  <a:lnTo>
                    <a:pt x="16275" y="0"/>
                  </a:lnTo>
                  <a:cubicBezTo>
                    <a:pt x="16289" y="0"/>
                    <a:pt x="16300" y="12"/>
                    <a:pt x="16300" y="25"/>
                  </a:cubicBezTo>
                  <a:cubicBezTo>
                    <a:pt x="16300" y="39"/>
                    <a:pt x="16289" y="50"/>
                    <a:pt x="16275" y="50"/>
                  </a:cubicBezTo>
                  <a:lnTo>
                    <a:pt x="16125" y="50"/>
                  </a:lnTo>
                  <a:cubicBezTo>
                    <a:pt x="16112" y="50"/>
                    <a:pt x="16100" y="39"/>
                    <a:pt x="16100" y="25"/>
                  </a:cubicBezTo>
                  <a:cubicBezTo>
                    <a:pt x="16100" y="12"/>
                    <a:pt x="16112" y="0"/>
                    <a:pt x="16125" y="0"/>
                  </a:cubicBezTo>
                  <a:close/>
                  <a:moveTo>
                    <a:pt x="16475" y="0"/>
                  </a:moveTo>
                  <a:lnTo>
                    <a:pt x="16625" y="0"/>
                  </a:lnTo>
                  <a:cubicBezTo>
                    <a:pt x="16639" y="0"/>
                    <a:pt x="16650" y="12"/>
                    <a:pt x="16650" y="25"/>
                  </a:cubicBezTo>
                  <a:cubicBezTo>
                    <a:pt x="16650" y="39"/>
                    <a:pt x="16639" y="50"/>
                    <a:pt x="16625" y="50"/>
                  </a:cubicBezTo>
                  <a:lnTo>
                    <a:pt x="16475" y="50"/>
                  </a:lnTo>
                  <a:cubicBezTo>
                    <a:pt x="16462" y="50"/>
                    <a:pt x="16450" y="39"/>
                    <a:pt x="16450" y="25"/>
                  </a:cubicBezTo>
                  <a:cubicBezTo>
                    <a:pt x="16450" y="12"/>
                    <a:pt x="16462" y="0"/>
                    <a:pt x="16475" y="0"/>
                  </a:cubicBezTo>
                  <a:close/>
                  <a:moveTo>
                    <a:pt x="16825" y="0"/>
                  </a:moveTo>
                  <a:lnTo>
                    <a:pt x="16975" y="0"/>
                  </a:lnTo>
                  <a:cubicBezTo>
                    <a:pt x="16989" y="0"/>
                    <a:pt x="17000" y="12"/>
                    <a:pt x="17000" y="25"/>
                  </a:cubicBezTo>
                  <a:cubicBezTo>
                    <a:pt x="17000" y="39"/>
                    <a:pt x="16989" y="50"/>
                    <a:pt x="16975" y="50"/>
                  </a:cubicBezTo>
                  <a:lnTo>
                    <a:pt x="16825" y="50"/>
                  </a:lnTo>
                  <a:cubicBezTo>
                    <a:pt x="16812" y="50"/>
                    <a:pt x="16800" y="39"/>
                    <a:pt x="16800" y="25"/>
                  </a:cubicBezTo>
                  <a:cubicBezTo>
                    <a:pt x="16800" y="12"/>
                    <a:pt x="16812" y="0"/>
                    <a:pt x="16825" y="0"/>
                  </a:cubicBezTo>
                  <a:close/>
                  <a:moveTo>
                    <a:pt x="17175" y="0"/>
                  </a:moveTo>
                  <a:lnTo>
                    <a:pt x="17325" y="0"/>
                  </a:lnTo>
                  <a:cubicBezTo>
                    <a:pt x="17339" y="0"/>
                    <a:pt x="17350" y="12"/>
                    <a:pt x="17350" y="25"/>
                  </a:cubicBezTo>
                  <a:cubicBezTo>
                    <a:pt x="17350" y="39"/>
                    <a:pt x="17339" y="50"/>
                    <a:pt x="17325" y="50"/>
                  </a:cubicBezTo>
                  <a:lnTo>
                    <a:pt x="17175" y="50"/>
                  </a:lnTo>
                  <a:cubicBezTo>
                    <a:pt x="17162" y="50"/>
                    <a:pt x="17150" y="39"/>
                    <a:pt x="17150" y="25"/>
                  </a:cubicBezTo>
                  <a:cubicBezTo>
                    <a:pt x="17150" y="12"/>
                    <a:pt x="17162" y="0"/>
                    <a:pt x="17175" y="0"/>
                  </a:cubicBezTo>
                  <a:close/>
                  <a:moveTo>
                    <a:pt x="17525" y="0"/>
                  </a:moveTo>
                  <a:lnTo>
                    <a:pt x="17675" y="0"/>
                  </a:lnTo>
                  <a:cubicBezTo>
                    <a:pt x="17689" y="0"/>
                    <a:pt x="17700" y="12"/>
                    <a:pt x="17700" y="25"/>
                  </a:cubicBezTo>
                  <a:cubicBezTo>
                    <a:pt x="17700" y="39"/>
                    <a:pt x="17689" y="50"/>
                    <a:pt x="17675" y="50"/>
                  </a:cubicBezTo>
                  <a:lnTo>
                    <a:pt x="17525" y="50"/>
                  </a:lnTo>
                  <a:cubicBezTo>
                    <a:pt x="17512" y="50"/>
                    <a:pt x="17500" y="39"/>
                    <a:pt x="17500" y="25"/>
                  </a:cubicBezTo>
                  <a:cubicBezTo>
                    <a:pt x="17500" y="12"/>
                    <a:pt x="17512" y="0"/>
                    <a:pt x="17525" y="0"/>
                  </a:cubicBezTo>
                  <a:close/>
                  <a:moveTo>
                    <a:pt x="17875" y="0"/>
                  </a:moveTo>
                  <a:lnTo>
                    <a:pt x="18025" y="0"/>
                  </a:lnTo>
                  <a:cubicBezTo>
                    <a:pt x="18039" y="0"/>
                    <a:pt x="18050" y="12"/>
                    <a:pt x="18050" y="25"/>
                  </a:cubicBezTo>
                  <a:cubicBezTo>
                    <a:pt x="18050" y="39"/>
                    <a:pt x="18039" y="50"/>
                    <a:pt x="18025" y="50"/>
                  </a:cubicBezTo>
                  <a:lnTo>
                    <a:pt x="17875" y="50"/>
                  </a:lnTo>
                  <a:cubicBezTo>
                    <a:pt x="17862" y="50"/>
                    <a:pt x="17850" y="39"/>
                    <a:pt x="17850" y="25"/>
                  </a:cubicBezTo>
                  <a:cubicBezTo>
                    <a:pt x="17850" y="12"/>
                    <a:pt x="17862" y="0"/>
                    <a:pt x="17875" y="0"/>
                  </a:cubicBezTo>
                  <a:close/>
                  <a:moveTo>
                    <a:pt x="18225" y="0"/>
                  </a:moveTo>
                  <a:lnTo>
                    <a:pt x="18375" y="0"/>
                  </a:lnTo>
                  <a:cubicBezTo>
                    <a:pt x="18389" y="0"/>
                    <a:pt x="18400" y="12"/>
                    <a:pt x="18400" y="25"/>
                  </a:cubicBezTo>
                  <a:cubicBezTo>
                    <a:pt x="18400" y="39"/>
                    <a:pt x="18389" y="50"/>
                    <a:pt x="18375" y="50"/>
                  </a:cubicBezTo>
                  <a:lnTo>
                    <a:pt x="18225" y="50"/>
                  </a:lnTo>
                  <a:cubicBezTo>
                    <a:pt x="18212" y="50"/>
                    <a:pt x="18200" y="39"/>
                    <a:pt x="18200" y="25"/>
                  </a:cubicBezTo>
                  <a:cubicBezTo>
                    <a:pt x="18200" y="12"/>
                    <a:pt x="18212" y="0"/>
                    <a:pt x="18225" y="0"/>
                  </a:cubicBezTo>
                  <a:close/>
                  <a:moveTo>
                    <a:pt x="18575" y="0"/>
                  </a:moveTo>
                  <a:lnTo>
                    <a:pt x="18725" y="0"/>
                  </a:lnTo>
                  <a:cubicBezTo>
                    <a:pt x="18739" y="0"/>
                    <a:pt x="18750" y="12"/>
                    <a:pt x="18750" y="25"/>
                  </a:cubicBezTo>
                  <a:cubicBezTo>
                    <a:pt x="18750" y="39"/>
                    <a:pt x="18739" y="50"/>
                    <a:pt x="18725" y="50"/>
                  </a:cubicBezTo>
                  <a:lnTo>
                    <a:pt x="18575" y="50"/>
                  </a:lnTo>
                  <a:cubicBezTo>
                    <a:pt x="18562" y="50"/>
                    <a:pt x="18550" y="39"/>
                    <a:pt x="18550" y="25"/>
                  </a:cubicBezTo>
                  <a:cubicBezTo>
                    <a:pt x="18550" y="12"/>
                    <a:pt x="18562" y="0"/>
                    <a:pt x="18575" y="0"/>
                  </a:cubicBezTo>
                  <a:close/>
                  <a:moveTo>
                    <a:pt x="18925" y="0"/>
                  </a:moveTo>
                  <a:lnTo>
                    <a:pt x="19075" y="0"/>
                  </a:lnTo>
                  <a:cubicBezTo>
                    <a:pt x="19089" y="0"/>
                    <a:pt x="19100" y="12"/>
                    <a:pt x="19100" y="25"/>
                  </a:cubicBezTo>
                  <a:cubicBezTo>
                    <a:pt x="19100" y="39"/>
                    <a:pt x="19089" y="50"/>
                    <a:pt x="19075" y="50"/>
                  </a:cubicBezTo>
                  <a:lnTo>
                    <a:pt x="18925" y="50"/>
                  </a:lnTo>
                  <a:cubicBezTo>
                    <a:pt x="18912" y="50"/>
                    <a:pt x="18900" y="39"/>
                    <a:pt x="18900" y="25"/>
                  </a:cubicBezTo>
                  <a:cubicBezTo>
                    <a:pt x="18900" y="12"/>
                    <a:pt x="18912" y="0"/>
                    <a:pt x="18925" y="0"/>
                  </a:cubicBezTo>
                  <a:close/>
                  <a:moveTo>
                    <a:pt x="19275" y="0"/>
                  </a:moveTo>
                  <a:lnTo>
                    <a:pt x="19425" y="0"/>
                  </a:lnTo>
                  <a:cubicBezTo>
                    <a:pt x="19439" y="0"/>
                    <a:pt x="19450" y="12"/>
                    <a:pt x="19450" y="25"/>
                  </a:cubicBezTo>
                  <a:cubicBezTo>
                    <a:pt x="19450" y="39"/>
                    <a:pt x="19439" y="50"/>
                    <a:pt x="19425" y="50"/>
                  </a:cubicBezTo>
                  <a:lnTo>
                    <a:pt x="19275" y="50"/>
                  </a:lnTo>
                  <a:cubicBezTo>
                    <a:pt x="19262" y="50"/>
                    <a:pt x="19250" y="39"/>
                    <a:pt x="19250" y="25"/>
                  </a:cubicBezTo>
                  <a:cubicBezTo>
                    <a:pt x="19250" y="12"/>
                    <a:pt x="19262" y="0"/>
                    <a:pt x="19275" y="0"/>
                  </a:cubicBezTo>
                  <a:close/>
                  <a:moveTo>
                    <a:pt x="19625" y="0"/>
                  </a:moveTo>
                  <a:lnTo>
                    <a:pt x="19775" y="0"/>
                  </a:lnTo>
                  <a:cubicBezTo>
                    <a:pt x="19789" y="0"/>
                    <a:pt x="19800" y="12"/>
                    <a:pt x="19800" y="25"/>
                  </a:cubicBezTo>
                  <a:cubicBezTo>
                    <a:pt x="19800" y="39"/>
                    <a:pt x="19789" y="50"/>
                    <a:pt x="19775" y="50"/>
                  </a:cubicBezTo>
                  <a:lnTo>
                    <a:pt x="19625" y="50"/>
                  </a:lnTo>
                  <a:cubicBezTo>
                    <a:pt x="19612" y="50"/>
                    <a:pt x="19600" y="39"/>
                    <a:pt x="19600" y="25"/>
                  </a:cubicBezTo>
                  <a:cubicBezTo>
                    <a:pt x="19600" y="12"/>
                    <a:pt x="19612" y="0"/>
                    <a:pt x="19625" y="0"/>
                  </a:cubicBezTo>
                  <a:close/>
                  <a:moveTo>
                    <a:pt x="19975" y="0"/>
                  </a:moveTo>
                  <a:lnTo>
                    <a:pt x="20125" y="0"/>
                  </a:lnTo>
                  <a:cubicBezTo>
                    <a:pt x="20139" y="0"/>
                    <a:pt x="20150" y="12"/>
                    <a:pt x="20150" y="25"/>
                  </a:cubicBezTo>
                  <a:cubicBezTo>
                    <a:pt x="20150" y="39"/>
                    <a:pt x="20139" y="50"/>
                    <a:pt x="20125" y="50"/>
                  </a:cubicBezTo>
                  <a:lnTo>
                    <a:pt x="19975" y="50"/>
                  </a:lnTo>
                  <a:cubicBezTo>
                    <a:pt x="19962" y="50"/>
                    <a:pt x="19950" y="39"/>
                    <a:pt x="19950" y="25"/>
                  </a:cubicBezTo>
                  <a:cubicBezTo>
                    <a:pt x="19950" y="12"/>
                    <a:pt x="19962" y="0"/>
                    <a:pt x="19975" y="0"/>
                  </a:cubicBezTo>
                  <a:close/>
                  <a:moveTo>
                    <a:pt x="20325" y="0"/>
                  </a:moveTo>
                  <a:lnTo>
                    <a:pt x="20475" y="0"/>
                  </a:lnTo>
                  <a:cubicBezTo>
                    <a:pt x="20489" y="0"/>
                    <a:pt x="20500" y="12"/>
                    <a:pt x="20500" y="25"/>
                  </a:cubicBezTo>
                  <a:cubicBezTo>
                    <a:pt x="20500" y="39"/>
                    <a:pt x="20489" y="50"/>
                    <a:pt x="20475" y="50"/>
                  </a:cubicBezTo>
                  <a:lnTo>
                    <a:pt x="20325" y="50"/>
                  </a:lnTo>
                  <a:cubicBezTo>
                    <a:pt x="20312" y="50"/>
                    <a:pt x="20300" y="39"/>
                    <a:pt x="20300" y="25"/>
                  </a:cubicBezTo>
                  <a:cubicBezTo>
                    <a:pt x="20300" y="12"/>
                    <a:pt x="20312" y="0"/>
                    <a:pt x="20325" y="0"/>
                  </a:cubicBezTo>
                  <a:close/>
                  <a:moveTo>
                    <a:pt x="20675" y="0"/>
                  </a:moveTo>
                  <a:lnTo>
                    <a:pt x="20825" y="0"/>
                  </a:lnTo>
                  <a:cubicBezTo>
                    <a:pt x="20839" y="0"/>
                    <a:pt x="20850" y="12"/>
                    <a:pt x="20850" y="25"/>
                  </a:cubicBezTo>
                  <a:cubicBezTo>
                    <a:pt x="20850" y="39"/>
                    <a:pt x="20839" y="50"/>
                    <a:pt x="20825" y="50"/>
                  </a:cubicBezTo>
                  <a:lnTo>
                    <a:pt x="20675" y="50"/>
                  </a:lnTo>
                  <a:cubicBezTo>
                    <a:pt x="20662" y="50"/>
                    <a:pt x="20650" y="39"/>
                    <a:pt x="20650" y="25"/>
                  </a:cubicBezTo>
                  <a:cubicBezTo>
                    <a:pt x="20650" y="12"/>
                    <a:pt x="20662" y="0"/>
                    <a:pt x="20675" y="0"/>
                  </a:cubicBezTo>
                  <a:close/>
                  <a:moveTo>
                    <a:pt x="21025" y="0"/>
                  </a:moveTo>
                  <a:lnTo>
                    <a:pt x="21175" y="0"/>
                  </a:lnTo>
                  <a:cubicBezTo>
                    <a:pt x="21189" y="0"/>
                    <a:pt x="21200" y="12"/>
                    <a:pt x="21200" y="25"/>
                  </a:cubicBezTo>
                  <a:cubicBezTo>
                    <a:pt x="21200" y="39"/>
                    <a:pt x="21189" y="50"/>
                    <a:pt x="21175" y="50"/>
                  </a:cubicBezTo>
                  <a:lnTo>
                    <a:pt x="21025" y="50"/>
                  </a:lnTo>
                  <a:cubicBezTo>
                    <a:pt x="21012" y="50"/>
                    <a:pt x="21000" y="39"/>
                    <a:pt x="21000" y="25"/>
                  </a:cubicBezTo>
                  <a:cubicBezTo>
                    <a:pt x="21000" y="12"/>
                    <a:pt x="21012" y="0"/>
                    <a:pt x="21025" y="0"/>
                  </a:cubicBezTo>
                  <a:close/>
                  <a:moveTo>
                    <a:pt x="21375" y="0"/>
                  </a:moveTo>
                  <a:lnTo>
                    <a:pt x="21525" y="0"/>
                  </a:lnTo>
                  <a:cubicBezTo>
                    <a:pt x="21539" y="0"/>
                    <a:pt x="21550" y="12"/>
                    <a:pt x="21550" y="25"/>
                  </a:cubicBezTo>
                  <a:cubicBezTo>
                    <a:pt x="21550" y="39"/>
                    <a:pt x="21539" y="50"/>
                    <a:pt x="21525" y="50"/>
                  </a:cubicBezTo>
                  <a:lnTo>
                    <a:pt x="21375" y="50"/>
                  </a:lnTo>
                  <a:cubicBezTo>
                    <a:pt x="21362" y="50"/>
                    <a:pt x="21350" y="39"/>
                    <a:pt x="21350" y="25"/>
                  </a:cubicBezTo>
                  <a:cubicBezTo>
                    <a:pt x="21350" y="12"/>
                    <a:pt x="21362" y="0"/>
                    <a:pt x="21375" y="0"/>
                  </a:cubicBezTo>
                  <a:close/>
                  <a:moveTo>
                    <a:pt x="21725" y="0"/>
                  </a:moveTo>
                  <a:lnTo>
                    <a:pt x="21875" y="0"/>
                  </a:lnTo>
                  <a:cubicBezTo>
                    <a:pt x="21889" y="0"/>
                    <a:pt x="21900" y="12"/>
                    <a:pt x="21900" y="25"/>
                  </a:cubicBezTo>
                  <a:cubicBezTo>
                    <a:pt x="21900" y="39"/>
                    <a:pt x="21889" y="50"/>
                    <a:pt x="21875" y="50"/>
                  </a:cubicBezTo>
                  <a:lnTo>
                    <a:pt x="21725" y="50"/>
                  </a:lnTo>
                  <a:cubicBezTo>
                    <a:pt x="21712" y="50"/>
                    <a:pt x="21700" y="39"/>
                    <a:pt x="21700" y="25"/>
                  </a:cubicBezTo>
                  <a:cubicBezTo>
                    <a:pt x="21700" y="12"/>
                    <a:pt x="21712" y="0"/>
                    <a:pt x="21725" y="0"/>
                  </a:cubicBezTo>
                  <a:close/>
                  <a:moveTo>
                    <a:pt x="22075" y="0"/>
                  </a:moveTo>
                  <a:lnTo>
                    <a:pt x="22225" y="0"/>
                  </a:lnTo>
                  <a:cubicBezTo>
                    <a:pt x="22239" y="0"/>
                    <a:pt x="22250" y="12"/>
                    <a:pt x="22250" y="25"/>
                  </a:cubicBezTo>
                  <a:cubicBezTo>
                    <a:pt x="22250" y="39"/>
                    <a:pt x="22239" y="50"/>
                    <a:pt x="22225" y="50"/>
                  </a:cubicBezTo>
                  <a:lnTo>
                    <a:pt x="22075" y="50"/>
                  </a:lnTo>
                  <a:cubicBezTo>
                    <a:pt x="22062" y="50"/>
                    <a:pt x="22050" y="39"/>
                    <a:pt x="22050" y="25"/>
                  </a:cubicBezTo>
                  <a:cubicBezTo>
                    <a:pt x="22050" y="12"/>
                    <a:pt x="22062" y="0"/>
                    <a:pt x="22075" y="0"/>
                  </a:cubicBezTo>
                  <a:close/>
                  <a:moveTo>
                    <a:pt x="22425" y="0"/>
                  </a:moveTo>
                  <a:lnTo>
                    <a:pt x="22575" y="0"/>
                  </a:lnTo>
                  <a:cubicBezTo>
                    <a:pt x="22589" y="0"/>
                    <a:pt x="22600" y="12"/>
                    <a:pt x="22600" y="25"/>
                  </a:cubicBezTo>
                  <a:cubicBezTo>
                    <a:pt x="22600" y="39"/>
                    <a:pt x="22589" y="50"/>
                    <a:pt x="22575" y="50"/>
                  </a:cubicBezTo>
                  <a:lnTo>
                    <a:pt x="22425" y="50"/>
                  </a:lnTo>
                  <a:cubicBezTo>
                    <a:pt x="22412" y="50"/>
                    <a:pt x="22400" y="39"/>
                    <a:pt x="22400" y="25"/>
                  </a:cubicBezTo>
                  <a:cubicBezTo>
                    <a:pt x="22400" y="12"/>
                    <a:pt x="22412" y="0"/>
                    <a:pt x="22425" y="0"/>
                  </a:cubicBezTo>
                  <a:close/>
                  <a:moveTo>
                    <a:pt x="22775" y="0"/>
                  </a:moveTo>
                  <a:lnTo>
                    <a:pt x="22925" y="0"/>
                  </a:lnTo>
                  <a:cubicBezTo>
                    <a:pt x="22939" y="0"/>
                    <a:pt x="22950" y="12"/>
                    <a:pt x="22950" y="25"/>
                  </a:cubicBezTo>
                  <a:cubicBezTo>
                    <a:pt x="22950" y="39"/>
                    <a:pt x="22939" y="50"/>
                    <a:pt x="22925" y="50"/>
                  </a:cubicBezTo>
                  <a:lnTo>
                    <a:pt x="22775" y="50"/>
                  </a:lnTo>
                  <a:cubicBezTo>
                    <a:pt x="22762" y="50"/>
                    <a:pt x="22750" y="39"/>
                    <a:pt x="22750" y="25"/>
                  </a:cubicBezTo>
                  <a:cubicBezTo>
                    <a:pt x="22750" y="12"/>
                    <a:pt x="22762" y="0"/>
                    <a:pt x="22775" y="0"/>
                  </a:cubicBezTo>
                  <a:close/>
                  <a:moveTo>
                    <a:pt x="23125" y="0"/>
                  </a:moveTo>
                  <a:lnTo>
                    <a:pt x="23225" y="0"/>
                  </a:lnTo>
                  <a:cubicBezTo>
                    <a:pt x="23239" y="0"/>
                    <a:pt x="23250" y="12"/>
                    <a:pt x="23250" y="25"/>
                  </a:cubicBezTo>
                  <a:cubicBezTo>
                    <a:pt x="23250" y="39"/>
                    <a:pt x="23239" y="50"/>
                    <a:pt x="23225" y="50"/>
                  </a:cubicBezTo>
                  <a:lnTo>
                    <a:pt x="23125" y="50"/>
                  </a:lnTo>
                  <a:cubicBezTo>
                    <a:pt x="23112" y="50"/>
                    <a:pt x="23100" y="39"/>
                    <a:pt x="23100" y="25"/>
                  </a:cubicBezTo>
                  <a:cubicBezTo>
                    <a:pt x="23100" y="12"/>
                    <a:pt x="23112" y="0"/>
                    <a:pt x="23125" y="0"/>
                  </a:cubicBezTo>
                  <a:close/>
                </a:path>
              </a:pathLst>
            </a:custGeom>
            <a:solidFill>
              <a:srgbClr val="000000"/>
            </a:solidFill>
            <a:ln w="1" cap="flat">
              <a:solidFill>
                <a:srgbClr val="000000"/>
              </a:solidFill>
              <a:prstDash val="solid"/>
              <a:bevel/>
              <a:headEnd/>
              <a:tailEnd/>
            </a:ln>
          </p:spPr>
          <p:txBody>
            <a:bodyPr/>
            <a:lstStyle/>
            <a:p>
              <a:endParaRPr lang="en-US"/>
            </a:p>
          </p:txBody>
        </p:sp>
        <p:sp>
          <p:nvSpPr>
            <p:cNvPr id="32822" name="Freeform 62">
              <a:extLst>
                <a:ext uri="{FF2B5EF4-FFF2-40B4-BE49-F238E27FC236}">
                  <a16:creationId xmlns:a16="http://schemas.microsoft.com/office/drawing/2014/main" id="{C602A6FE-6267-2E4A-B014-449F754D1981}"/>
                </a:ext>
              </a:extLst>
            </p:cNvPr>
            <p:cNvSpPr>
              <a:spLocks noEditPoints="1"/>
            </p:cNvSpPr>
            <p:nvPr/>
          </p:nvSpPr>
          <p:spPr bwMode="auto">
            <a:xfrm>
              <a:off x="681038" y="1574800"/>
              <a:ext cx="2801938" cy="1092200"/>
            </a:xfrm>
            <a:custGeom>
              <a:avLst/>
              <a:gdLst>
                <a:gd name="T0" fmla="*/ 2147483646 w 14782"/>
                <a:gd name="T1" fmla="*/ 2147483646 h 10001"/>
                <a:gd name="T2" fmla="*/ 2147483646 w 14782"/>
                <a:gd name="T3" fmla="*/ 2147483646 h 10001"/>
                <a:gd name="T4" fmla="*/ 2147483646 w 14782"/>
                <a:gd name="T5" fmla="*/ 2147483646 h 10001"/>
                <a:gd name="T6" fmla="*/ 2147483646 w 14782"/>
                <a:gd name="T7" fmla="*/ 2147483646 h 10001"/>
                <a:gd name="T8" fmla="*/ 2147483646 w 14782"/>
                <a:gd name="T9" fmla="*/ 2147483646 h 10001"/>
                <a:gd name="T10" fmla="*/ 2147483646 w 14782"/>
                <a:gd name="T11" fmla="*/ 2147483646 h 10001"/>
                <a:gd name="T12" fmla="*/ 2147483646 w 14782"/>
                <a:gd name="T13" fmla="*/ 2147483646 h 10001"/>
                <a:gd name="T14" fmla="*/ 2147483646 w 14782"/>
                <a:gd name="T15" fmla="*/ 2147483646 h 10001"/>
                <a:gd name="T16" fmla="*/ 2147483646 w 14782"/>
                <a:gd name="T17" fmla="*/ 2147483646 h 10001"/>
                <a:gd name="T18" fmla="*/ 2147483646 w 14782"/>
                <a:gd name="T19" fmla="*/ 2147483646 h 10001"/>
                <a:gd name="T20" fmla="*/ 2147483646 w 14782"/>
                <a:gd name="T21" fmla="*/ 2147483646 h 10001"/>
                <a:gd name="T22" fmla="*/ 2147483646 w 14782"/>
                <a:gd name="T23" fmla="*/ 2147483646 h 10001"/>
                <a:gd name="T24" fmla="*/ 2147483646 w 14782"/>
                <a:gd name="T25" fmla="*/ 2147483646 h 10001"/>
                <a:gd name="T26" fmla="*/ 2147483646 w 14782"/>
                <a:gd name="T27" fmla="*/ 2147483646 h 10001"/>
                <a:gd name="T28" fmla="*/ 2147483646 w 14782"/>
                <a:gd name="T29" fmla="*/ 2147483646 h 10001"/>
                <a:gd name="T30" fmla="*/ 2147483646 w 14782"/>
                <a:gd name="T31" fmla="*/ 2147483646 h 10001"/>
                <a:gd name="T32" fmla="*/ 2147483646 w 14782"/>
                <a:gd name="T33" fmla="*/ 2147483646 h 1000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782" h="10001">
                  <a:moveTo>
                    <a:pt x="19" y="9936"/>
                  </a:moveTo>
                  <a:lnTo>
                    <a:pt x="14708" y="11"/>
                  </a:lnTo>
                  <a:cubicBezTo>
                    <a:pt x="14724" y="0"/>
                    <a:pt x="14744" y="4"/>
                    <a:pt x="14755" y="19"/>
                  </a:cubicBezTo>
                  <a:cubicBezTo>
                    <a:pt x="14765" y="35"/>
                    <a:pt x="14761" y="55"/>
                    <a:pt x="14746" y="66"/>
                  </a:cubicBezTo>
                  <a:lnTo>
                    <a:pt x="56" y="9991"/>
                  </a:lnTo>
                  <a:cubicBezTo>
                    <a:pt x="41" y="10001"/>
                    <a:pt x="20" y="9997"/>
                    <a:pt x="10" y="9982"/>
                  </a:cubicBezTo>
                  <a:cubicBezTo>
                    <a:pt x="0" y="9967"/>
                    <a:pt x="4" y="9946"/>
                    <a:pt x="19" y="9936"/>
                  </a:cubicBezTo>
                  <a:close/>
                  <a:moveTo>
                    <a:pt x="14263" y="35"/>
                  </a:moveTo>
                  <a:lnTo>
                    <a:pt x="14782" y="1"/>
                  </a:lnTo>
                  <a:lnTo>
                    <a:pt x="14556" y="470"/>
                  </a:lnTo>
                  <a:cubicBezTo>
                    <a:pt x="14548" y="486"/>
                    <a:pt x="14528" y="493"/>
                    <a:pt x="14512" y="485"/>
                  </a:cubicBezTo>
                  <a:cubicBezTo>
                    <a:pt x="14495" y="477"/>
                    <a:pt x="14488" y="458"/>
                    <a:pt x="14496" y="441"/>
                  </a:cubicBezTo>
                  <a:lnTo>
                    <a:pt x="14697" y="24"/>
                  </a:lnTo>
                  <a:lnTo>
                    <a:pt x="14729" y="71"/>
                  </a:lnTo>
                  <a:lnTo>
                    <a:pt x="14267" y="102"/>
                  </a:lnTo>
                  <a:cubicBezTo>
                    <a:pt x="14249" y="103"/>
                    <a:pt x="14233" y="89"/>
                    <a:pt x="14232" y="71"/>
                  </a:cubicBezTo>
                  <a:cubicBezTo>
                    <a:pt x="14230" y="53"/>
                    <a:pt x="14244" y="37"/>
                    <a:pt x="14263" y="35"/>
                  </a:cubicBezTo>
                  <a:close/>
                </a:path>
              </a:pathLst>
            </a:custGeom>
            <a:solidFill>
              <a:srgbClr val="000000"/>
            </a:solidFill>
            <a:ln w="1" cap="flat">
              <a:solidFill>
                <a:srgbClr val="000000"/>
              </a:solidFill>
              <a:prstDash val="solid"/>
              <a:bevel/>
              <a:headEnd/>
              <a:tailEnd/>
            </a:ln>
          </p:spPr>
          <p:txBody>
            <a:bodyPr/>
            <a:lstStyle/>
            <a:p>
              <a:endParaRPr lang="en-US"/>
            </a:p>
          </p:txBody>
        </p:sp>
        <p:sp>
          <p:nvSpPr>
            <p:cNvPr id="32823" name="Freeform 63">
              <a:extLst>
                <a:ext uri="{FF2B5EF4-FFF2-40B4-BE49-F238E27FC236}">
                  <a16:creationId xmlns:a16="http://schemas.microsoft.com/office/drawing/2014/main" id="{ABA57BC1-D6DB-FC43-BDEA-83661072C76F}"/>
                </a:ext>
              </a:extLst>
            </p:cNvPr>
            <p:cNvSpPr>
              <a:spLocks noEditPoints="1"/>
            </p:cNvSpPr>
            <p:nvPr/>
          </p:nvSpPr>
          <p:spPr bwMode="auto">
            <a:xfrm>
              <a:off x="606425" y="2397125"/>
              <a:ext cx="1817688" cy="1004888"/>
            </a:xfrm>
            <a:custGeom>
              <a:avLst/>
              <a:gdLst>
                <a:gd name="T0" fmla="*/ 2147483646 w 9588"/>
                <a:gd name="T1" fmla="*/ 2147483646 h 9190"/>
                <a:gd name="T2" fmla="*/ 2147483646 w 9588"/>
                <a:gd name="T3" fmla="*/ 2147483646 h 9190"/>
                <a:gd name="T4" fmla="*/ 2147483646 w 9588"/>
                <a:gd name="T5" fmla="*/ 2147483646 h 9190"/>
                <a:gd name="T6" fmla="*/ 2147483646 w 9588"/>
                <a:gd name="T7" fmla="*/ 2147483646 h 9190"/>
                <a:gd name="T8" fmla="*/ 2147483646 w 9588"/>
                <a:gd name="T9" fmla="*/ 2147483646 h 9190"/>
                <a:gd name="T10" fmla="*/ 2147483646 w 9588"/>
                <a:gd name="T11" fmla="*/ 2147483646 h 9190"/>
                <a:gd name="T12" fmla="*/ 2147483646 w 9588"/>
                <a:gd name="T13" fmla="*/ 2147483646 h 9190"/>
                <a:gd name="T14" fmla="*/ 2147483646 w 9588"/>
                <a:gd name="T15" fmla="*/ 2147483646 h 9190"/>
                <a:gd name="T16" fmla="*/ 2147483646 w 9588"/>
                <a:gd name="T17" fmla="*/ 2147483646 h 9190"/>
                <a:gd name="T18" fmla="*/ 2147483646 w 9588"/>
                <a:gd name="T19" fmla="*/ 2147483646 h 9190"/>
                <a:gd name="T20" fmla="*/ 2147483646 w 9588"/>
                <a:gd name="T21" fmla="*/ 2147483646 h 9190"/>
                <a:gd name="T22" fmla="*/ 2147483646 w 9588"/>
                <a:gd name="T23" fmla="*/ 2147483646 h 9190"/>
                <a:gd name="T24" fmla="*/ 2147483646 w 9588"/>
                <a:gd name="T25" fmla="*/ 2147483646 h 9190"/>
                <a:gd name="T26" fmla="*/ 2147483646 w 9588"/>
                <a:gd name="T27" fmla="*/ 2147483646 h 9190"/>
                <a:gd name="T28" fmla="*/ 2147483646 w 9588"/>
                <a:gd name="T29" fmla="*/ 2147483646 h 9190"/>
                <a:gd name="T30" fmla="*/ 2147483646 w 9588"/>
                <a:gd name="T31" fmla="*/ 2147483646 h 9190"/>
                <a:gd name="T32" fmla="*/ 2147483646 w 9588"/>
                <a:gd name="T33" fmla="*/ 2147483646 h 91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588" h="9190">
                  <a:moveTo>
                    <a:pt x="60" y="12"/>
                  </a:moveTo>
                  <a:lnTo>
                    <a:pt x="9563" y="9120"/>
                  </a:lnTo>
                  <a:cubicBezTo>
                    <a:pt x="9577" y="9133"/>
                    <a:pt x="9577" y="9154"/>
                    <a:pt x="9564" y="9167"/>
                  </a:cubicBezTo>
                  <a:cubicBezTo>
                    <a:pt x="9552" y="9181"/>
                    <a:pt x="9531" y="9181"/>
                    <a:pt x="9517" y="9168"/>
                  </a:cubicBezTo>
                  <a:lnTo>
                    <a:pt x="13" y="61"/>
                  </a:lnTo>
                  <a:cubicBezTo>
                    <a:pt x="0" y="48"/>
                    <a:pt x="0" y="27"/>
                    <a:pt x="12" y="13"/>
                  </a:cubicBezTo>
                  <a:cubicBezTo>
                    <a:pt x="25" y="0"/>
                    <a:pt x="46" y="0"/>
                    <a:pt x="60" y="12"/>
                  </a:cubicBezTo>
                  <a:close/>
                  <a:moveTo>
                    <a:pt x="9445" y="8690"/>
                  </a:moveTo>
                  <a:lnTo>
                    <a:pt x="9588" y="9190"/>
                  </a:lnTo>
                  <a:lnTo>
                    <a:pt x="9082" y="9068"/>
                  </a:lnTo>
                  <a:cubicBezTo>
                    <a:pt x="9064" y="9064"/>
                    <a:pt x="9053" y="9046"/>
                    <a:pt x="9058" y="9028"/>
                  </a:cubicBezTo>
                  <a:cubicBezTo>
                    <a:pt x="9062" y="9010"/>
                    <a:pt x="9080" y="8999"/>
                    <a:pt x="9098" y="9003"/>
                  </a:cubicBezTo>
                  <a:lnTo>
                    <a:pt x="9548" y="9112"/>
                  </a:lnTo>
                  <a:lnTo>
                    <a:pt x="9508" y="9153"/>
                  </a:lnTo>
                  <a:lnTo>
                    <a:pt x="9381" y="8708"/>
                  </a:lnTo>
                  <a:cubicBezTo>
                    <a:pt x="9376" y="8690"/>
                    <a:pt x="9386" y="8672"/>
                    <a:pt x="9404" y="8667"/>
                  </a:cubicBezTo>
                  <a:cubicBezTo>
                    <a:pt x="9421" y="8662"/>
                    <a:pt x="9440" y="8672"/>
                    <a:pt x="9445" y="8690"/>
                  </a:cubicBezTo>
                  <a:close/>
                </a:path>
              </a:pathLst>
            </a:custGeom>
            <a:solidFill>
              <a:srgbClr val="000000"/>
            </a:solidFill>
            <a:ln w="1" cap="flat">
              <a:solidFill>
                <a:srgbClr val="000000"/>
              </a:solidFill>
              <a:prstDash val="solid"/>
              <a:bevel/>
              <a:headEnd/>
              <a:tailEnd/>
            </a:ln>
          </p:spPr>
          <p:txBody>
            <a:bodyPr/>
            <a:lstStyle/>
            <a:p>
              <a:endParaRPr lang="en-US"/>
            </a:p>
          </p:txBody>
        </p:sp>
        <p:sp>
          <p:nvSpPr>
            <p:cNvPr id="32824" name="Rectangle 64">
              <a:extLst>
                <a:ext uri="{FF2B5EF4-FFF2-40B4-BE49-F238E27FC236}">
                  <a16:creationId xmlns:a16="http://schemas.microsoft.com/office/drawing/2014/main" id="{15DA2D93-BAAE-9840-9BA2-AFC26F53B666}"/>
                </a:ext>
              </a:extLst>
            </p:cNvPr>
            <p:cNvSpPr>
              <a:spLocks noChangeArrowheads="1"/>
            </p:cNvSpPr>
            <p:nvPr/>
          </p:nvSpPr>
          <p:spPr bwMode="auto">
            <a:xfrm>
              <a:off x="612775" y="1055688"/>
              <a:ext cx="236538"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eaLnBrk="1" hangingPunct="1">
                <a:spcBef>
                  <a:spcPct val="0"/>
                </a:spcBef>
                <a:buFontTx/>
                <a:buNone/>
              </a:pPr>
              <a:r>
                <a:rPr lang="en-US" altLang="en-US" sz="1000">
                  <a:solidFill>
                    <a:srgbClr val="000000"/>
                  </a:solidFill>
                  <a:latin typeface="Arial" panose="020B0604020202020204" pitchFamily="34" charset="0"/>
                  <a:cs typeface="Arial" panose="020B0604020202020204" pitchFamily="34" charset="0"/>
                </a:rPr>
                <a:t>z</a:t>
              </a:r>
              <a:endParaRPr lang="en-US" altLang="en-US" sz="1800" b="0">
                <a:solidFill>
                  <a:schemeClr val="tx1"/>
                </a:solidFill>
                <a:latin typeface="Arial" panose="020B0604020202020204" pitchFamily="34" charset="0"/>
                <a:cs typeface="Arial" panose="020B0604020202020204" pitchFamily="34" charset="0"/>
              </a:endParaRPr>
            </a:p>
          </p:txBody>
        </p:sp>
        <p:sp>
          <p:nvSpPr>
            <p:cNvPr id="32825" name="Rectangle 66">
              <a:extLst>
                <a:ext uri="{FF2B5EF4-FFF2-40B4-BE49-F238E27FC236}">
                  <a16:creationId xmlns:a16="http://schemas.microsoft.com/office/drawing/2014/main" id="{8C9718A8-D828-AB4F-BE7C-EE8ED146E5C0}"/>
                </a:ext>
              </a:extLst>
            </p:cNvPr>
            <p:cNvSpPr>
              <a:spLocks noChangeArrowheads="1"/>
            </p:cNvSpPr>
            <p:nvPr/>
          </p:nvSpPr>
          <p:spPr bwMode="auto">
            <a:xfrm>
              <a:off x="3662363" y="1428750"/>
              <a:ext cx="25082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eaLnBrk="1" hangingPunct="1">
                <a:spcBef>
                  <a:spcPct val="0"/>
                </a:spcBef>
                <a:buFontTx/>
                <a:buNone/>
              </a:pPr>
              <a:r>
                <a:rPr lang="en-US" altLang="en-US" sz="1000">
                  <a:solidFill>
                    <a:srgbClr val="000000"/>
                  </a:solidFill>
                  <a:latin typeface="Arial" panose="020B0604020202020204" pitchFamily="34" charset="0"/>
                  <a:cs typeface="Arial" panose="020B0604020202020204" pitchFamily="34" charset="0"/>
                </a:rPr>
                <a:t>y</a:t>
              </a:r>
              <a:endParaRPr lang="en-US" altLang="en-US" sz="1800" b="0">
                <a:solidFill>
                  <a:schemeClr val="tx1"/>
                </a:solidFill>
                <a:latin typeface="Arial" panose="020B0604020202020204" pitchFamily="34" charset="0"/>
                <a:cs typeface="Arial" panose="020B0604020202020204" pitchFamily="34" charset="0"/>
              </a:endParaRPr>
            </a:p>
          </p:txBody>
        </p:sp>
        <p:sp>
          <p:nvSpPr>
            <p:cNvPr id="32826" name="Rectangle 69">
              <a:extLst>
                <a:ext uri="{FF2B5EF4-FFF2-40B4-BE49-F238E27FC236}">
                  <a16:creationId xmlns:a16="http://schemas.microsoft.com/office/drawing/2014/main" id="{E5962EBB-8118-9B4B-B90D-EF83DD8B2CCB}"/>
                </a:ext>
              </a:extLst>
            </p:cNvPr>
            <p:cNvSpPr>
              <a:spLocks noChangeArrowheads="1"/>
            </p:cNvSpPr>
            <p:nvPr/>
          </p:nvSpPr>
          <p:spPr bwMode="auto">
            <a:xfrm>
              <a:off x="2146300" y="2074863"/>
              <a:ext cx="282575"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eaLnBrk="1" hangingPunct="1">
                <a:spcBef>
                  <a:spcPct val="0"/>
                </a:spcBef>
                <a:buFontTx/>
                <a:buNone/>
              </a:pPr>
              <a:r>
                <a:rPr lang="en-US" altLang="en-US" sz="1000">
                  <a:solidFill>
                    <a:srgbClr val="000000"/>
                  </a:solidFill>
                  <a:latin typeface="Symbol" pitchFamily="2" charset="2"/>
                  <a:cs typeface="Arial" panose="020B0604020202020204" pitchFamily="34" charset="0"/>
                </a:rPr>
                <a:t>r</a:t>
              </a:r>
              <a:endParaRPr lang="en-US" altLang="en-US" sz="1800" b="0">
                <a:solidFill>
                  <a:schemeClr val="tx1"/>
                </a:solidFill>
                <a:latin typeface="Arial" panose="020B0604020202020204" pitchFamily="34" charset="0"/>
                <a:cs typeface="Arial" panose="020B0604020202020204" pitchFamily="34" charset="0"/>
              </a:endParaRPr>
            </a:p>
          </p:txBody>
        </p:sp>
        <p:sp>
          <p:nvSpPr>
            <p:cNvPr id="32827" name="Rectangle 70">
              <a:extLst>
                <a:ext uri="{FF2B5EF4-FFF2-40B4-BE49-F238E27FC236}">
                  <a16:creationId xmlns:a16="http://schemas.microsoft.com/office/drawing/2014/main" id="{E670EF66-A868-B445-8372-1ABCA3B45FFF}"/>
                </a:ext>
              </a:extLst>
            </p:cNvPr>
            <p:cNvSpPr>
              <a:spLocks noChangeArrowheads="1"/>
            </p:cNvSpPr>
            <p:nvPr/>
          </p:nvSpPr>
          <p:spPr bwMode="auto">
            <a:xfrm>
              <a:off x="2270125" y="2162175"/>
              <a:ext cx="15875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eaLnBrk="1" hangingPunct="1">
                <a:spcBef>
                  <a:spcPct val="0"/>
                </a:spcBef>
                <a:buFontTx/>
                <a:buNone/>
              </a:pPr>
              <a:r>
                <a:rPr lang="en-US" altLang="en-US" sz="700">
                  <a:solidFill>
                    <a:srgbClr val="000000"/>
                  </a:solidFill>
                  <a:latin typeface="Arial" panose="020B0604020202020204" pitchFamily="34" charset="0"/>
                  <a:cs typeface="Arial" panose="020B0604020202020204" pitchFamily="34" charset="0"/>
                </a:rPr>
                <a:t>1</a:t>
              </a:r>
              <a:endParaRPr lang="en-US" altLang="en-US" sz="1800" b="0">
                <a:solidFill>
                  <a:schemeClr val="tx1"/>
                </a:solidFill>
                <a:latin typeface="Arial" panose="020B0604020202020204" pitchFamily="34" charset="0"/>
                <a:cs typeface="Arial" panose="020B0604020202020204" pitchFamily="34" charset="0"/>
              </a:endParaRPr>
            </a:p>
          </p:txBody>
        </p:sp>
        <p:sp>
          <p:nvSpPr>
            <p:cNvPr id="32828" name="Rectangle 71">
              <a:extLst>
                <a:ext uri="{FF2B5EF4-FFF2-40B4-BE49-F238E27FC236}">
                  <a16:creationId xmlns:a16="http://schemas.microsoft.com/office/drawing/2014/main" id="{2524CEE5-D082-B948-98C7-7A61894496BD}"/>
                </a:ext>
              </a:extLst>
            </p:cNvPr>
            <p:cNvSpPr>
              <a:spLocks noChangeArrowheads="1"/>
            </p:cNvSpPr>
            <p:nvPr/>
          </p:nvSpPr>
          <p:spPr bwMode="auto">
            <a:xfrm>
              <a:off x="2373313" y="1593850"/>
              <a:ext cx="282575"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eaLnBrk="1" hangingPunct="1">
                <a:spcBef>
                  <a:spcPct val="0"/>
                </a:spcBef>
                <a:buFontTx/>
                <a:buNone/>
              </a:pPr>
              <a:r>
                <a:rPr lang="en-US" altLang="en-US" sz="1000">
                  <a:solidFill>
                    <a:srgbClr val="000000"/>
                  </a:solidFill>
                  <a:latin typeface="Symbol" pitchFamily="2" charset="2"/>
                  <a:cs typeface="Arial" panose="020B0604020202020204" pitchFamily="34" charset="0"/>
                </a:rPr>
                <a:t>r</a:t>
              </a:r>
              <a:endParaRPr lang="en-US" altLang="en-US" sz="1800" b="0">
                <a:solidFill>
                  <a:schemeClr val="tx1"/>
                </a:solidFill>
                <a:latin typeface="Arial" panose="020B0604020202020204" pitchFamily="34" charset="0"/>
                <a:cs typeface="Arial" panose="020B0604020202020204" pitchFamily="34" charset="0"/>
              </a:endParaRPr>
            </a:p>
          </p:txBody>
        </p:sp>
        <p:sp>
          <p:nvSpPr>
            <p:cNvPr id="32829" name="Rectangle 72">
              <a:extLst>
                <a:ext uri="{FF2B5EF4-FFF2-40B4-BE49-F238E27FC236}">
                  <a16:creationId xmlns:a16="http://schemas.microsoft.com/office/drawing/2014/main" id="{DDA4A1B2-9D1F-E145-A10F-4CD5B4921DA5}"/>
                </a:ext>
              </a:extLst>
            </p:cNvPr>
            <p:cNvSpPr>
              <a:spLocks noChangeArrowheads="1"/>
            </p:cNvSpPr>
            <p:nvPr/>
          </p:nvSpPr>
          <p:spPr bwMode="auto">
            <a:xfrm>
              <a:off x="2498725" y="1681163"/>
              <a:ext cx="15875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eaLnBrk="1" hangingPunct="1">
                <a:spcBef>
                  <a:spcPct val="0"/>
                </a:spcBef>
                <a:buFontTx/>
                <a:buNone/>
              </a:pPr>
              <a:r>
                <a:rPr lang="en-US" altLang="en-US" sz="700">
                  <a:solidFill>
                    <a:srgbClr val="000000"/>
                  </a:solidFill>
                  <a:latin typeface="Arial" panose="020B0604020202020204" pitchFamily="34" charset="0"/>
                  <a:cs typeface="Arial" panose="020B0604020202020204" pitchFamily="34" charset="0"/>
                </a:rPr>
                <a:t>2</a:t>
              </a:r>
              <a:endParaRPr lang="en-US" altLang="en-US" sz="1800" b="0">
                <a:solidFill>
                  <a:schemeClr val="tx1"/>
                </a:solidFill>
                <a:latin typeface="Arial" panose="020B0604020202020204" pitchFamily="34" charset="0"/>
                <a:cs typeface="Arial" panose="020B0604020202020204" pitchFamily="34" charset="0"/>
              </a:endParaRPr>
            </a:p>
          </p:txBody>
        </p:sp>
        <p:sp>
          <p:nvSpPr>
            <p:cNvPr id="32830" name="Rectangle 73">
              <a:extLst>
                <a:ext uri="{FF2B5EF4-FFF2-40B4-BE49-F238E27FC236}">
                  <a16:creationId xmlns:a16="http://schemas.microsoft.com/office/drawing/2014/main" id="{9DAD4534-1338-B14C-A7A8-E2AE9EE56352}"/>
                </a:ext>
              </a:extLst>
            </p:cNvPr>
            <p:cNvSpPr>
              <a:spLocks noChangeArrowheads="1"/>
            </p:cNvSpPr>
            <p:nvPr/>
          </p:nvSpPr>
          <p:spPr bwMode="auto">
            <a:xfrm>
              <a:off x="554038" y="1550988"/>
              <a:ext cx="32385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eaLnBrk="1" hangingPunct="1">
                <a:spcBef>
                  <a:spcPct val="0"/>
                </a:spcBef>
                <a:buFontTx/>
                <a:buNone/>
              </a:pPr>
              <a:r>
                <a:rPr lang="en-US" altLang="en-US" sz="1000">
                  <a:solidFill>
                    <a:srgbClr val="000000"/>
                  </a:solidFill>
                  <a:latin typeface="Symbol" pitchFamily="2" charset="2"/>
                  <a:cs typeface="Arial" panose="020B0604020202020204" pitchFamily="34" charset="0"/>
                </a:rPr>
                <a:t>A</a:t>
              </a:r>
              <a:endParaRPr lang="en-US" altLang="en-US" sz="1800" b="0">
                <a:solidFill>
                  <a:schemeClr val="tx1"/>
                </a:solidFill>
                <a:latin typeface="Arial" panose="020B0604020202020204" pitchFamily="34" charset="0"/>
                <a:cs typeface="Arial" panose="020B0604020202020204" pitchFamily="34" charset="0"/>
              </a:endParaRPr>
            </a:p>
          </p:txBody>
        </p:sp>
        <p:sp>
          <p:nvSpPr>
            <p:cNvPr id="32831" name="Rectangle 74">
              <a:extLst>
                <a:ext uri="{FF2B5EF4-FFF2-40B4-BE49-F238E27FC236}">
                  <a16:creationId xmlns:a16="http://schemas.microsoft.com/office/drawing/2014/main" id="{0BBF947F-39F4-4B44-BC60-57B3CE1DC06F}"/>
                </a:ext>
              </a:extLst>
            </p:cNvPr>
            <p:cNvSpPr>
              <a:spLocks noChangeArrowheads="1"/>
            </p:cNvSpPr>
            <p:nvPr/>
          </p:nvSpPr>
          <p:spPr bwMode="auto">
            <a:xfrm>
              <a:off x="717550" y="1638300"/>
              <a:ext cx="15875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eaLnBrk="1" hangingPunct="1">
                <a:spcBef>
                  <a:spcPct val="0"/>
                </a:spcBef>
                <a:buFontTx/>
                <a:buNone/>
              </a:pPr>
              <a:r>
                <a:rPr lang="en-US" altLang="en-US" sz="700">
                  <a:solidFill>
                    <a:srgbClr val="000000"/>
                  </a:solidFill>
                  <a:latin typeface="Arial" panose="020B0604020202020204" pitchFamily="34" charset="0"/>
                  <a:cs typeface="Arial" panose="020B0604020202020204" pitchFamily="34" charset="0"/>
                </a:rPr>
                <a:t>1</a:t>
              </a:r>
              <a:endParaRPr lang="en-US" altLang="en-US" sz="1800" b="0">
                <a:solidFill>
                  <a:schemeClr val="tx1"/>
                </a:solidFill>
                <a:latin typeface="Arial" panose="020B0604020202020204" pitchFamily="34" charset="0"/>
                <a:cs typeface="Arial" panose="020B0604020202020204" pitchFamily="34" charset="0"/>
              </a:endParaRPr>
            </a:p>
          </p:txBody>
        </p:sp>
        <p:sp>
          <p:nvSpPr>
            <p:cNvPr id="32832" name="Rectangle 75">
              <a:extLst>
                <a:ext uri="{FF2B5EF4-FFF2-40B4-BE49-F238E27FC236}">
                  <a16:creationId xmlns:a16="http://schemas.microsoft.com/office/drawing/2014/main" id="{151D248E-8899-324A-9B6B-6465078B5E1E}"/>
                </a:ext>
              </a:extLst>
            </p:cNvPr>
            <p:cNvSpPr>
              <a:spLocks noChangeArrowheads="1"/>
            </p:cNvSpPr>
            <p:nvPr/>
          </p:nvSpPr>
          <p:spPr bwMode="auto">
            <a:xfrm>
              <a:off x="1766888" y="1069975"/>
              <a:ext cx="32385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eaLnBrk="1" hangingPunct="1">
                <a:spcBef>
                  <a:spcPct val="0"/>
                </a:spcBef>
                <a:buFontTx/>
                <a:buNone/>
              </a:pPr>
              <a:r>
                <a:rPr lang="en-US" altLang="en-US" sz="1000">
                  <a:solidFill>
                    <a:srgbClr val="000000"/>
                  </a:solidFill>
                  <a:latin typeface="Symbol" pitchFamily="2" charset="2"/>
                  <a:cs typeface="Arial" panose="020B0604020202020204" pitchFamily="34" charset="0"/>
                </a:rPr>
                <a:t>A</a:t>
              </a:r>
              <a:endParaRPr lang="en-US" altLang="en-US" sz="1800" b="0">
                <a:solidFill>
                  <a:schemeClr val="tx1"/>
                </a:solidFill>
                <a:latin typeface="Arial" panose="020B0604020202020204" pitchFamily="34" charset="0"/>
                <a:cs typeface="Arial" panose="020B0604020202020204" pitchFamily="34" charset="0"/>
              </a:endParaRPr>
            </a:p>
          </p:txBody>
        </p:sp>
        <p:sp>
          <p:nvSpPr>
            <p:cNvPr id="32833" name="Rectangle 76">
              <a:extLst>
                <a:ext uri="{FF2B5EF4-FFF2-40B4-BE49-F238E27FC236}">
                  <a16:creationId xmlns:a16="http://schemas.microsoft.com/office/drawing/2014/main" id="{5DBD322A-A63C-D14F-903E-605B77056663}"/>
                </a:ext>
              </a:extLst>
            </p:cNvPr>
            <p:cNvSpPr>
              <a:spLocks noChangeArrowheads="1"/>
            </p:cNvSpPr>
            <p:nvPr/>
          </p:nvSpPr>
          <p:spPr bwMode="auto">
            <a:xfrm>
              <a:off x="1930400" y="1157288"/>
              <a:ext cx="15875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eaLnBrk="1" hangingPunct="1">
                <a:spcBef>
                  <a:spcPct val="0"/>
                </a:spcBef>
                <a:buFontTx/>
                <a:buNone/>
              </a:pPr>
              <a:r>
                <a:rPr lang="en-US" altLang="en-US" sz="700">
                  <a:solidFill>
                    <a:srgbClr val="000000"/>
                  </a:solidFill>
                  <a:latin typeface="Arial" panose="020B0604020202020204" pitchFamily="34" charset="0"/>
                  <a:cs typeface="Arial" panose="020B0604020202020204" pitchFamily="34" charset="0"/>
                </a:rPr>
                <a:t>2</a:t>
              </a:r>
              <a:endParaRPr lang="en-US" altLang="en-US" sz="1800" b="0">
                <a:solidFill>
                  <a:schemeClr val="tx1"/>
                </a:solidFill>
                <a:latin typeface="Arial" panose="020B0604020202020204" pitchFamily="34" charset="0"/>
                <a:cs typeface="Arial" panose="020B0604020202020204" pitchFamily="34" charset="0"/>
              </a:endParaRPr>
            </a:p>
          </p:txBody>
        </p:sp>
        <p:sp>
          <p:nvSpPr>
            <p:cNvPr id="32834" name="Freeform 77">
              <a:extLst>
                <a:ext uri="{FF2B5EF4-FFF2-40B4-BE49-F238E27FC236}">
                  <a16:creationId xmlns:a16="http://schemas.microsoft.com/office/drawing/2014/main" id="{9B4148E4-3074-D444-863E-2099E3E20945}"/>
                </a:ext>
              </a:extLst>
            </p:cNvPr>
            <p:cNvSpPr>
              <a:spLocks noEditPoints="1"/>
            </p:cNvSpPr>
            <p:nvPr/>
          </p:nvSpPr>
          <p:spPr bwMode="auto">
            <a:xfrm>
              <a:off x="909638" y="1876425"/>
              <a:ext cx="354013" cy="222250"/>
            </a:xfrm>
            <a:custGeom>
              <a:avLst/>
              <a:gdLst>
                <a:gd name="T0" fmla="*/ 2147483646 w 1873"/>
                <a:gd name="T1" fmla="*/ 2147483646 h 2037"/>
                <a:gd name="T2" fmla="*/ 2147483646 w 1873"/>
                <a:gd name="T3" fmla="*/ 2147483646 h 2037"/>
                <a:gd name="T4" fmla="*/ 2147483646 w 1873"/>
                <a:gd name="T5" fmla="*/ 2147483646 h 2037"/>
                <a:gd name="T6" fmla="*/ 2147483646 w 1873"/>
                <a:gd name="T7" fmla="*/ 2147483646 h 2037"/>
                <a:gd name="T8" fmla="*/ 2147483646 w 1873"/>
                <a:gd name="T9" fmla="*/ 2147483646 h 2037"/>
                <a:gd name="T10" fmla="*/ 2147483646 w 1873"/>
                <a:gd name="T11" fmla="*/ 2147483646 h 2037"/>
                <a:gd name="T12" fmla="*/ 2147483646 w 1873"/>
                <a:gd name="T13" fmla="*/ 2147483646 h 2037"/>
                <a:gd name="T14" fmla="*/ 2147483646 w 1873"/>
                <a:gd name="T15" fmla="*/ 2147483646 h 2037"/>
                <a:gd name="T16" fmla="*/ 2147483646 w 1873"/>
                <a:gd name="T17" fmla="*/ 2147483646 h 2037"/>
                <a:gd name="T18" fmla="*/ 2147483646 w 1873"/>
                <a:gd name="T19" fmla="*/ 2147483646 h 2037"/>
                <a:gd name="T20" fmla="*/ 2147483646 w 1873"/>
                <a:gd name="T21" fmla="*/ 2147483646 h 2037"/>
                <a:gd name="T22" fmla="*/ 2147483646 w 1873"/>
                <a:gd name="T23" fmla="*/ 2147483646 h 2037"/>
                <a:gd name="T24" fmla="*/ 2147483646 w 1873"/>
                <a:gd name="T25" fmla="*/ 2147483646 h 2037"/>
                <a:gd name="T26" fmla="*/ 2147483646 w 1873"/>
                <a:gd name="T27" fmla="*/ 2147483646 h 2037"/>
                <a:gd name="T28" fmla="*/ 2147483646 w 1873"/>
                <a:gd name="T29" fmla="*/ 2147483646 h 2037"/>
                <a:gd name="T30" fmla="*/ 2147483646 w 1873"/>
                <a:gd name="T31" fmla="*/ 2147483646 h 2037"/>
                <a:gd name="T32" fmla="*/ 2147483646 w 1873"/>
                <a:gd name="T33" fmla="*/ 2147483646 h 2037"/>
                <a:gd name="T34" fmla="*/ 2147483646 w 1873"/>
                <a:gd name="T35" fmla="*/ 2147483646 h 2037"/>
                <a:gd name="T36" fmla="*/ 2147483646 w 1873"/>
                <a:gd name="T37" fmla="*/ 2147483646 h 2037"/>
                <a:gd name="T38" fmla="*/ 2147483646 w 1873"/>
                <a:gd name="T39" fmla="*/ 2147483646 h 2037"/>
                <a:gd name="T40" fmla="*/ 2147483646 w 1873"/>
                <a:gd name="T41" fmla="*/ 2147483646 h 2037"/>
                <a:gd name="T42" fmla="*/ 2147483646 w 1873"/>
                <a:gd name="T43" fmla="*/ 2147483646 h 2037"/>
                <a:gd name="T44" fmla="*/ 2147483646 w 1873"/>
                <a:gd name="T45" fmla="*/ 2147483646 h 2037"/>
                <a:gd name="T46" fmla="*/ 2147483646 w 1873"/>
                <a:gd name="T47" fmla="*/ 2147483646 h 2037"/>
                <a:gd name="T48" fmla="*/ 2147483646 w 1873"/>
                <a:gd name="T49" fmla="*/ 2147483646 h 2037"/>
                <a:gd name="T50" fmla="*/ 2147483646 w 1873"/>
                <a:gd name="T51" fmla="*/ 2147483646 h 2037"/>
                <a:gd name="T52" fmla="*/ 2147483646 w 1873"/>
                <a:gd name="T53" fmla="*/ 2147483646 h 2037"/>
                <a:gd name="T54" fmla="*/ 2147483646 w 1873"/>
                <a:gd name="T55" fmla="*/ 2147483646 h 2037"/>
                <a:gd name="T56" fmla="*/ 2147483646 w 1873"/>
                <a:gd name="T57" fmla="*/ 2147483646 h 2037"/>
                <a:gd name="T58" fmla="*/ 2147483646 w 1873"/>
                <a:gd name="T59" fmla="*/ 2147483646 h 2037"/>
                <a:gd name="T60" fmla="*/ 2147483646 w 1873"/>
                <a:gd name="T61" fmla="*/ 2147483646 h 2037"/>
                <a:gd name="T62" fmla="*/ 2147483646 w 1873"/>
                <a:gd name="T63" fmla="*/ 2147483646 h 2037"/>
                <a:gd name="T64" fmla="*/ 2147483646 w 1873"/>
                <a:gd name="T65" fmla="*/ 2147483646 h 2037"/>
                <a:gd name="T66" fmla="*/ 2147483646 w 1873"/>
                <a:gd name="T67" fmla="*/ 2147483646 h 2037"/>
                <a:gd name="T68" fmla="*/ 2147483646 w 1873"/>
                <a:gd name="T69" fmla="*/ 2147483646 h 2037"/>
                <a:gd name="T70" fmla="*/ 2147483646 w 1873"/>
                <a:gd name="T71" fmla="*/ 2147483646 h 2037"/>
                <a:gd name="T72" fmla="*/ 2147483646 w 1873"/>
                <a:gd name="T73" fmla="*/ 2147483646 h 2037"/>
                <a:gd name="T74" fmla="*/ 2147483646 w 1873"/>
                <a:gd name="T75" fmla="*/ 2147483646 h 2037"/>
                <a:gd name="T76" fmla="*/ 2147483646 w 1873"/>
                <a:gd name="T77" fmla="*/ 2147483646 h 2037"/>
                <a:gd name="T78" fmla="*/ 2147483646 w 1873"/>
                <a:gd name="T79" fmla="*/ 2147483646 h 2037"/>
                <a:gd name="T80" fmla="*/ 2147483646 w 1873"/>
                <a:gd name="T81" fmla="*/ 2147483646 h 20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873" h="2037">
                  <a:moveTo>
                    <a:pt x="29" y="1968"/>
                  </a:moveTo>
                  <a:lnTo>
                    <a:pt x="204" y="1930"/>
                  </a:lnTo>
                  <a:lnTo>
                    <a:pt x="376" y="1891"/>
                  </a:lnTo>
                  <a:lnTo>
                    <a:pt x="460" y="1871"/>
                  </a:lnTo>
                  <a:lnTo>
                    <a:pt x="543" y="1850"/>
                  </a:lnTo>
                  <a:lnTo>
                    <a:pt x="624" y="1829"/>
                  </a:lnTo>
                  <a:lnTo>
                    <a:pt x="702" y="1806"/>
                  </a:lnTo>
                  <a:lnTo>
                    <a:pt x="779" y="1782"/>
                  </a:lnTo>
                  <a:lnTo>
                    <a:pt x="852" y="1757"/>
                  </a:lnTo>
                  <a:lnTo>
                    <a:pt x="922" y="1731"/>
                  </a:lnTo>
                  <a:lnTo>
                    <a:pt x="989" y="1702"/>
                  </a:lnTo>
                  <a:lnTo>
                    <a:pt x="1053" y="1673"/>
                  </a:lnTo>
                  <a:lnTo>
                    <a:pt x="1112" y="1641"/>
                  </a:lnTo>
                  <a:lnTo>
                    <a:pt x="1167" y="1608"/>
                  </a:lnTo>
                  <a:lnTo>
                    <a:pt x="1217" y="1573"/>
                  </a:lnTo>
                  <a:lnTo>
                    <a:pt x="1263" y="1536"/>
                  </a:lnTo>
                  <a:lnTo>
                    <a:pt x="1304" y="1496"/>
                  </a:lnTo>
                  <a:lnTo>
                    <a:pt x="1342" y="1453"/>
                  </a:lnTo>
                  <a:lnTo>
                    <a:pt x="1376" y="1408"/>
                  </a:lnTo>
                  <a:lnTo>
                    <a:pt x="1406" y="1362"/>
                  </a:lnTo>
                  <a:lnTo>
                    <a:pt x="1434" y="1313"/>
                  </a:lnTo>
                  <a:lnTo>
                    <a:pt x="1459" y="1263"/>
                  </a:lnTo>
                  <a:lnTo>
                    <a:pt x="1481" y="1212"/>
                  </a:lnTo>
                  <a:lnTo>
                    <a:pt x="1501" y="1160"/>
                  </a:lnTo>
                  <a:lnTo>
                    <a:pt x="1519" y="1107"/>
                  </a:lnTo>
                  <a:lnTo>
                    <a:pt x="1536" y="1054"/>
                  </a:lnTo>
                  <a:lnTo>
                    <a:pt x="1551" y="1001"/>
                  </a:lnTo>
                  <a:lnTo>
                    <a:pt x="1579" y="895"/>
                  </a:lnTo>
                  <a:lnTo>
                    <a:pt x="1592" y="843"/>
                  </a:lnTo>
                  <a:lnTo>
                    <a:pt x="1604" y="792"/>
                  </a:lnTo>
                  <a:lnTo>
                    <a:pt x="1615" y="743"/>
                  </a:lnTo>
                  <a:lnTo>
                    <a:pt x="1624" y="694"/>
                  </a:lnTo>
                  <a:lnTo>
                    <a:pt x="1631" y="646"/>
                  </a:lnTo>
                  <a:lnTo>
                    <a:pt x="1636" y="597"/>
                  </a:lnTo>
                  <a:lnTo>
                    <a:pt x="1639" y="548"/>
                  </a:lnTo>
                  <a:lnTo>
                    <a:pt x="1641" y="499"/>
                  </a:lnTo>
                  <a:lnTo>
                    <a:pt x="1641" y="401"/>
                  </a:lnTo>
                  <a:lnTo>
                    <a:pt x="1634" y="335"/>
                  </a:lnTo>
                  <a:cubicBezTo>
                    <a:pt x="1633" y="317"/>
                    <a:pt x="1646" y="301"/>
                    <a:pt x="1665" y="299"/>
                  </a:cubicBezTo>
                  <a:cubicBezTo>
                    <a:pt x="1683" y="297"/>
                    <a:pt x="1699" y="311"/>
                    <a:pt x="1701" y="329"/>
                  </a:cubicBezTo>
                  <a:lnTo>
                    <a:pt x="1707" y="400"/>
                  </a:lnTo>
                  <a:lnTo>
                    <a:pt x="1708" y="502"/>
                  </a:lnTo>
                  <a:lnTo>
                    <a:pt x="1706" y="553"/>
                  </a:lnTo>
                  <a:lnTo>
                    <a:pt x="1702" y="604"/>
                  </a:lnTo>
                  <a:lnTo>
                    <a:pt x="1697" y="655"/>
                  </a:lnTo>
                  <a:lnTo>
                    <a:pt x="1690" y="707"/>
                  </a:lnTo>
                  <a:lnTo>
                    <a:pt x="1680" y="758"/>
                  </a:lnTo>
                  <a:lnTo>
                    <a:pt x="1669" y="808"/>
                  </a:lnTo>
                  <a:lnTo>
                    <a:pt x="1656" y="859"/>
                  </a:lnTo>
                  <a:lnTo>
                    <a:pt x="1643" y="912"/>
                  </a:lnTo>
                  <a:lnTo>
                    <a:pt x="1616" y="1019"/>
                  </a:lnTo>
                  <a:lnTo>
                    <a:pt x="1600" y="1074"/>
                  </a:lnTo>
                  <a:lnTo>
                    <a:pt x="1582" y="1129"/>
                  </a:lnTo>
                  <a:lnTo>
                    <a:pt x="1563" y="1184"/>
                  </a:lnTo>
                  <a:lnTo>
                    <a:pt x="1542" y="1239"/>
                  </a:lnTo>
                  <a:lnTo>
                    <a:pt x="1518" y="1293"/>
                  </a:lnTo>
                  <a:lnTo>
                    <a:pt x="1492" y="1346"/>
                  </a:lnTo>
                  <a:lnTo>
                    <a:pt x="1462" y="1398"/>
                  </a:lnTo>
                  <a:lnTo>
                    <a:pt x="1429" y="1449"/>
                  </a:lnTo>
                  <a:lnTo>
                    <a:pt x="1392" y="1497"/>
                  </a:lnTo>
                  <a:lnTo>
                    <a:pt x="1351" y="1544"/>
                  </a:lnTo>
                  <a:lnTo>
                    <a:pt x="1305" y="1587"/>
                  </a:lnTo>
                  <a:lnTo>
                    <a:pt x="1255" y="1628"/>
                  </a:lnTo>
                  <a:lnTo>
                    <a:pt x="1201" y="1665"/>
                  </a:lnTo>
                  <a:lnTo>
                    <a:pt x="1143" y="1700"/>
                  </a:lnTo>
                  <a:lnTo>
                    <a:pt x="1081" y="1733"/>
                  </a:lnTo>
                  <a:lnTo>
                    <a:pt x="1015" y="1764"/>
                  </a:lnTo>
                  <a:lnTo>
                    <a:pt x="946" y="1793"/>
                  </a:lnTo>
                  <a:lnTo>
                    <a:pt x="874" y="1820"/>
                  </a:lnTo>
                  <a:lnTo>
                    <a:pt x="798" y="1846"/>
                  </a:lnTo>
                  <a:lnTo>
                    <a:pt x="721" y="1870"/>
                  </a:lnTo>
                  <a:lnTo>
                    <a:pt x="641" y="1893"/>
                  </a:lnTo>
                  <a:lnTo>
                    <a:pt x="559" y="1915"/>
                  </a:lnTo>
                  <a:lnTo>
                    <a:pt x="476" y="1936"/>
                  </a:lnTo>
                  <a:lnTo>
                    <a:pt x="391" y="1956"/>
                  </a:lnTo>
                  <a:lnTo>
                    <a:pt x="218" y="1995"/>
                  </a:lnTo>
                  <a:lnTo>
                    <a:pt x="44" y="2033"/>
                  </a:lnTo>
                  <a:cubicBezTo>
                    <a:pt x="26" y="2037"/>
                    <a:pt x="8" y="2026"/>
                    <a:pt x="4" y="2008"/>
                  </a:cubicBezTo>
                  <a:cubicBezTo>
                    <a:pt x="0" y="1990"/>
                    <a:pt x="11" y="1972"/>
                    <a:pt x="29" y="1968"/>
                  </a:cubicBezTo>
                  <a:close/>
                  <a:moveTo>
                    <a:pt x="1475" y="417"/>
                  </a:moveTo>
                  <a:lnTo>
                    <a:pt x="1636" y="0"/>
                  </a:lnTo>
                  <a:lnTo>
                    <a:pt x="1873" y="380"/>
                  </a:lnTo>
                  <a:lnTo>
                    <a:pt x="1475" y="417"/>
                  </a:lnTo>
                  <a:close/>
                </a:path>
              </a:pathLst>
            </a:custGeom>
            <a:solidFill>
              <a:srgbClr val="000000"/>
            </a:solidFill>
            <a:ln w="1" cap="flat">
              <a:solidFill>
                <a:srgbClr val="000000"/>
              </a:solidFill>
              <a:prstDash val="solid"/>
              <a:bevel/>
              <a:headEnd/>
              <a:tailEnd/>
            </a:ln>
          </p:spPr>
          <p:txBody>
            <a:bodyPr/>
            <a:lstStyle/>
            <a:p>
              <a:endParaRPr lang="en-US"/>
            </a:p>
          </p:txBody>
        </p:sp>
        <p:sp>
          <p:nvSpPr>
            <p:cNvPr id="32835" name="Rectangle 78">
              <a:extLst>
                <a:ext uri="{FF2B5EF4-FFF2-40B4-BE49-F238E27FC236}">
                  <a16:creationId xmlns:a16="http://schemas.microsoft.com/office/drawing/2014/main" id="{836AC9E7-09A5-C74E-95F9-BDC3FE892DAA}"/>
                </a:ext>
              </a:extLst>
            </p:cNvPr>
            <p:cNvSpPr>
              <a:spLocks noChangeArrowheads="1"/>
            </p:cNvSpPr>
            <p:nvPr/>
          </p:nvSpPr>
          <p:spPr bwMode="auto">
            <a:xfrm>
              <a:off x="1311275" y="1987550"/>
              <a:ext cx="27305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eaLnBrk="1" hangingPunct="1">
                <a:spcBef>
                  <a:spcPct val="0"/>
                </a:spcBef>
                <a:buFontTx/>
                <a:buNone/>
              </a:pPr>
              <a:r>
                <a:rPr lang="en-US" altLang="en-US" sz="1000" b="0">
                  <a:solidFill>
                    <a:srgbClr val="000000"/>
                  </a:solidFill>
                  <a:latin typeface="Symbol" pitchFamily="2" charset="2"/>
                  <a:cs typeface="Arial" panose="020B0604020202020204" pitchFamily="34" charset="0"/>
                </a:rPr>
                <a:t>q</a:t>
              </a:r>
              <a:endParaRPr lang="en-US" altLang="en-US" sz="1800" b="0">
                <a:solidFill>
                  <a:schemeClr val="tx1"/>
                </a:solidFill>
                <a:latin typeface="Arial" panose="020B0604020202020204" pitchFamily="34" charset="0"/>
                <a:cs typeface="Arial" panose="020B0604020202020204" pitchFamily="34" charset="0"/>
              </a:endParaRPr>
            </a:p>
          </p:txBody>
        </p:sp>
        <p:grpSp>
          <p:nvGrpSpPr>
            <p:cNvPr id="32836" name="Group 93">
              <a:extLst>
                <a:ext uri="{FF2B5EF4-FFF2-40B4-BE49-F238E27FC236}">
                  <a16:creationId xmlns:a16="http://schemas.microsoft.com/office/drawing/2014/main" id="{683FE93D-8872-2347-A94A-5C5F6BDD50C4}"/>
                </a:ext>
              </a:extLst>
            </p:cNvPr>
            <p:cNvGrpSpPr>
              <a:grpSpLocks/>
            </p:cNvGrpSpPr>
            <p:nvPr/>
          </p:nvGrpSpPr>
          <p:grpSpPr bwMode="auto">
            <a:xfrm rot="-1264594">
              <a:off x="674461" y="1553622"/>
              <a:ext cx="1359197" cy="152662"/>
              <a:chOff x="-235808" y="5333145"/>
              <a:chExt cx="4572000" cy="381867"/>
            </a:xfrm>
          </p:grpSpPr>
          <p:sp>
            <p:nvSpPr>
              <p:cNvPr id="95" name="Rectangle 94">
                <a:extLst>
                  <a:ext uri="{FF2B5EF4-FFF2-40B4-BE49-F238E27FC236}">
                    <a16:creationId xmlns:a16="http://schemas.microsoft.com/office/drawing/2014/main" id="{13398421-4B63-9848-9BC8-9A7951DB9D76}"/>
                  </a:ext>
                </a:extLst>
              </p:cNvPr>
              <p:cNvSpPr/>
              <p:nvPr/>
            </p:nvSpPr>
            <p:spPr>
              <a:xfrm>
                <a:off x="-248806" y="5313045"/>
                <a:ext cx="379135" cy="381212"/>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dirty="0"/>
              </a:p>
            </p:txBody>
          </p:sp>
          <p:sp>
            <p:nvSpPr>
              <p:cNvPr id="96" name="Rectangle 95">
                <a:extLst>
                  <a:ext uri="{FF2B5EF4-FFF2-40B4-BE49-F238E27FC236}">
                    <a16:creationId xmlns:a16="http://schemas.microsoft.com/office/drawing/2014/main" id="{05F0789B-7157-C241-926A-0B1007C18F6C}"/>
                  </a:ext>
                </a:extLst>
              </p:cNvPr>
              <p:cNvSpPr/>
              <p:nvPr/>
            </p:nvSpPr>
            <p:spPr>
              <a:xfrm>
                <a:off x="142052" y="5332204"/>
                <a:ext cx="384477" cy="381212"/>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dirty="0"/>
              </a:p>
            </p:txBody>
          </p:sp>
          <p:sp>
            <p:nvSpPr>
              <p:cNvPr id="97" name="Rectangle 96">
                <a:extLst>
                  <a:ext uri="{FF2B5EF4-FFF2-40B4-BE49-F238E27FC236}">
                    <a16:creationId xmlns:a16="http://schemas.microsoft.com/office/drawing/2014/main" id="{94DE5277-7D97-E241-88EF-8DE213E49D4A}"/>
                  </a:ext>
                </a:extLst>
              </p:cNvPr>
              <p:cNvSpPr/>
              <p:nvPr/>
            </p:nvSpPr>
            <p:spPr>
              <a:xfrm>
                <a:off x="513750" y="5314268"/>
                <a:ext cx="379138" cy="373270"/>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dirty="0"/>
              </a:p>
            </p:txBody>
          </p:sp>
          <p:sp>
            <p:nvSpPr>
              <p:cNvPr id="98" name="Rectangle 97">
                <a:extLst>
                  <a:ext uri="{FF2B5EF4-FFF2-40B4-BE49-F238E27FC236}">
                    <a16:creationId xmlns:a16="http://schemas.microsoft.com/office/drawing/2014/main" id="{A2A8DD3D-3E36-7347-B202-B88193824E8F}"/>
                  </a:ext>
                </a:extLst>
              </p:cNvPr>
              <p:cNvSpPr/>
              <p:nvPr/>
            </p:nvSpPr>
            <p:spPr>
              <a:xfrm>
                <a:off x="890618" y="5315883"/>
                <a:ext cx="379138" cy="373270"/>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dirty="0"/>
              </a:p>
            </p:txBody>
          </p:sp>
          <p:sp>
            <p:nvSpPr>
              <p:cNvPr id="99" name="Rectangle 98">
                <a:extLst>
                  <a:ext uri="{FF2B5EF4-FFF2-40B4-BE49-F238E27FC236}">
                    <a16:creationId xmlns:a16="http://schemas.microsoft.com/office/drawing/2014/main" id="{0D7490B8-7E5A-DC46-BDC0-37CF58822F83}"/>
                  </a:ext>
                </a:extLst>
              </p:cNvPr>
              <p:cNvSpPr/>
              <p:nvPr/>
            </p:nvSpPr>
            <p:spPr>
              <a:xfrm>
                <a:off x="1286460" y="5332500"/>
                <a:ext cx="384477" cy="381212"/>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dirty="0"/>
              </a:p>
            </p:txBody>
          </p:sp>
          <p:sp>
            <p:nvSpPr>
              <p:cNvPr id="100" name="Rectangle 99">
                <a:extLst>
                  <a:ext uri="{FF2B5EF4-FFF2-40B4-BE49-F238E27FC236}">
                    <a16:creationId xmlns:a16="http://schemas.microsoft.com/office/drawing/2014/main" id="{813272C6-AF27-FC45-A27D-8460BDC8B68E}"/>
                  </a:ext>
                </a:extLst>
              </p:cNvPr>
              <p:cNvSpPr/>
              <p:nvPr/>
            </p:nvSpPr>
            <p:spPr>
              <a:xfrm>
                <a:off x="1653177" y="5309164"/>
                <a:ext cx="379135" cy="381212"/>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dirty="0"/>
              </a:p>
            </p:txBody>
          </p:sp>
          <p:sp>
            <p:nvSpPr>
              <p:cNvPr id="101" name="Rectangle 100">
                <a:extLst>
                  <a:ext uri="{FF2B5EF4-FFF2-40B4-BE49-F238E27FC236}">
                    <a16:creationId xmlns:a16="http://schemas.microsoft.com/office/drawing/2014/main" id="{80C37E20-4F1B-C24A-8821-87D4899BCEAA}"/>
                  </a:ext>
                </a:extLst>
              </p:cNvPr>
              <p:cNvSpPr/>
              <p:nvPr/>
            </p:nvSpPr>
            <p:spPr>
              <a:xfrm>
                <a:off x="2038089" y="5325284"/>
                <a:ext cx="379135" cy="365328"/>
              </a:xfrm>
              <a:prstGeom prst="rect">
                <a:avLst/>
              </a:prstGeom>
              <a:ln/>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dirty="0"/>
              </a:p>
            </p:txBody>
          </p:sp>
          <p:sp>
            <p:nvSpPr>
              <p:cNvPr id="102" name="Rectangle 101">
                <a:extLst>
                  <a:ext uri="{FF2B5EF4-FFF2-40B4-BE49-F238E27FC236}">
                    <a16:creationId xmlns:a16="http://schemas.microsoft.com/office/drawing/2014/main" id="{D9F090E1-697B-8C42-82D8-4112BB1E9C0D}"/>
                  </a:ext>
                </a:extLst>
              </p:cNvPr>
              <p:cNvSpPr/>
              <p:nvPr/>
            </p:nvSpPr>
            <p:spPr>
              <a:xfrm>
                <a:off x="2423784" y="5326367"/>
                <a:ext cx="384477" cy="377239"/>
              </a:xfrm>
              <a:prstGeom prst="rect">
                <a:avLst/>
              </a:prstGeom>
              <a:ln/>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dirty="0"/>
              </a:p>
            </p:txBody>
          </p:sp>
          <p:sp>
            <p:nvSpPr>
              <p:cNvPr id="103" name="Rectangle 102">
                <a:extLst>
                  <a:ext uri="{FF2B5EF4-FFF2-40B4-BE49-F238E27FC236}">
                    <a16:creationId xmlns:a16="http://schemas.microsoft.com/office/drawing/2014/main" id="{C7303150-FE69-C14D-ABA2-ADA931D944CF}"/>
                  </a:ext>
                </a:extLst>
              </p:cNvPr>
              <p:cNvSpPr/>
              <p:nvPr/>
            </p:nvSpPr>
            <p:spPr>
              <a:xfrm>
                <a:off x="2773814" y="5311156"/>
                <a:ext cx="379135" cy="381212"/>
              </a:xfrm>
              <a:prstGeom prst="rect">
                <a:avLst/>
              </a:prstGeom>
              <a:ln/>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dirty="0"/>
              </a:p>
            </p:txBody>
          </p:sp>
          <p:sp>
            <p:nvSpPr>
              <p:cNvPr id="104" name="Rectangle 103">
                <a:extLst>
                  <a:ext uri="{FF2B5EF4-FFF2-40B4-BE49-F238E27FC236}">
                    <a16:creationId xmlns:a16="http://schemas.microsoft.com/office/drawing/2014/main" id="{C5F49EA2-ED8C-1545-82EE-6C15D0698E03}"/>
                  </a:ext>
                </a:extLst>
              </p:cNvPr>
              <p:cNvSpPr/>
              <p:nvPr/>
            </p:nvSpPr>
            <p:spPr>
              <a:xfrm>
                <a:off x="3191683" y="5333037"/>
                <a:ext cx="379138" cy="381212"/>
              </a:xfrm>
              <a:prstGeom prst="rect">
                <a:avLst/>
              </a:prstGeom>
              <a:ln/>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dirty="0"/>
              </a:p>
            </p:txBody>
          </p:sp>
          <p:sp>
            <p:nvSpPr>
              <p:cNvPr id="105" name="Rectangle 104">
                <a:extLst>
                  <a:ext uri="{FF2B5EF4-FFF2-40B4-BE49-F238E27FC236}">
                    <a16:creationId xmlns:a16="http://schemas.microsoft.com/office/drawing/2014/main" id="{3EC94BC4-2475-A249-BEC9-9255ECAB7E85}"/>
                  </a:ext>
                </a:extLst>
              </p:cNvPr>
              <p:cNvSpPr/>
              <p:nvPr/>
            </p:nvSpPr>
            <p:spPr>
              <a:xfrm>
                <a:off x="3572213" y="5331927"/>
                <a:ext cx="384477" cy="373270"/>
              </a:xfrm>
              <a:prstGeom prst="rect">
                <a:avLst/>
              </a:prstGeom>
              <a:ln/>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dirty="0"/>
              </a:p>
            </p:txBody>
          </p:sp>
          <p:sp>
            <p:nvSpPr>
              <p:cNvPr id="106" name="Rectangle 105">
                <a:extLst>
                  <a:ext uri="{FF2B5EF4-FFF2-40B4-BE49-F238E27FC236}">
                    <a16:creationId xmlns:a16="http://schemas.microsoft.com/office/drawing/2014/main" id="{0C4494A9-B4ED-E247-BD77-B1872F73E449}"/>
                  </a:ext>
                </a:extLst>
              </p:cNvPr>
              <p:cNvSpPr/>
              <p:nvPr/>
            </p:nvSpPr>
            <p:spPr>
              <a:xfrm>
                <a:off x="3949259" y="5328859"/>
                <a:ext cx="379138" cy="381212"/>
              </a:xfrm>
              <a:prstGeom prst="rect">
                <a:avLst/>
              </a:prstGeom>
              <a:ln/>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dirty="0"/>
              </a:p>
            </p:txBody>
          </p:sp>
        </p:grpSp>
        <p:sp>
          <p:nvSpPr>
            <p:cNvPr id="32837" name="Freeform 59">
              <a:extLst>
                <a:ext uri="{FF2B5EF4-FFF2-40B4-BE49-F238E27FC236}">
                  <a16:creationId xmlns:a16="http://schemas.microsoft.com/office/drawing/2014/main" id="{1DCF6B77-4168-3F49-941F-438A29006785}"/>
                </a:ext>
              </a:extLst>
            </p:cNvPr>
            <p:cNvSpPr>
              <a:spLocks noEditPoints="1"/>
            </p:cNvSpPr>
            <p:nvPr/>
          </p:nvSpPr>
          <p:spPr bwMode="auto">
            <a:xfrm>
              <a:off x="1694721" y="1538256"/>
              <a:ext cx="2632805" cy="993807"/>
            </a:xfrm>
            <a:custGeom>
              <a:avLst/>
              <a:gdLst>
                <a:gd name="T0" fmla="*/ 2147483646 w 12036"/>
                <a:gd name="T1" fmla="*/ 2147483646 h 11236"/>
                <a:gd name="T2" fmla="*/ 2147483646 w 12036"/>
                <a:gd name="T3" fmla="*/ 2147483646 h 11236"/>
                <a:gd name="T4" fmla="*/ 2147483646 w 12036"/>
                <a:gd name="T5" fmla="*/ 2147483646 h 11236"/>
                <a:gd name="T6" fmla="*/ 2147483646 w 12036"/>
                <a:gd name="T7" fmla="*/ 2147483646 h 11236"/>
                <a:gd name="T8" fmla="*/ 2147483646 w 12036"/>
                <a:gd name="T9" fmla="*/ 2147483646 h 11236"/>
                <a:gd name="T10" fmla="*/ 2147483646 w 12036"/>
                <a:gd name="T11" fmla="*/ 2147483646 h 11236"/>
                <a:gd name="T12" fmla="*/ 2147483646 w 12036"/>
                <a:gd name="T13" fmla="*/ 2147483646 h 11236"/>
                <a:gd name="T14" fmla="*/ 2147483646 w 12036"/>
                <a:gd name="T15" fmla="*/ 2147483646 h 11236"/>
                <a:gd name="T16" fmla="*/ 2147483646 w 12036"/>
                <a:gd name="T17" fmla="*/ 2147483646 h 11236"/>
                <a:gd name="T18" fmla="*/ 2147483646 w 12036"/>
                <a:gd name="T19" fmla="*/ 2147483646 h 11236"/>
                <a:gd name="T20" fmla="*/ 2147483646 w 12036"/>
                <a:gd name="T21" fmla="*/ 2147483646 h 11236"/>
                <a:gd name="T22" fmla="*/ 2147483646 w 12036"/>
                <a:gd name="T23" fmla="*/ 2147483646 h 11236"/>
                <a:gd name="T24" fmla="*/ 2147483646 w 12036"/>
                <a:gd name="T25" fmla="*/ 2147483646 h 11236"/>
                <a:gd name="T26" fmla="*/ 2147483646 w 12036"/>
                <a:gd name="T27" fmla="*/ 2147483646 h 11236"/>
                <a:gd name="T28" fmla="*/ 2147483646 w 12036"/>
                <a:gd name="T29" fmla="*/ 2147483646 h 11236"/>
                <a:gd name="T30" fmla="*/ 2147483646 w 12036"/>
                <a:gd name="T31" fmla="*/ 2147483646 h 11236"/>
                <a:gd name="T32" fmla="*/ 2147483646 w 12036"/>
                <a:gd name="T33" fmla="*/ 2147483646 h 11236"/>
                <a:gd name="T34" fmla="*/ 2147483646 w 12036"/>
                <a:gd name="T35" fmla="*/ 2147483646 h 11236"/>
                <a:gd name="T36" fmla="*/ 2147483646 w 12036"/>
                <a:gd name="T37" fmla="*/ 2147483646 h 11236"/>
                <a:gd name="T38" fmla="*/ 2147483646 w 12036"/>
                <a:gd name="T39" fmla="*/ 2147483646 h 11236"/>
                <a:gd name="T40" fmla="*/ 2147483646 w 12036"/>
                <a:gd name="T41" fmla="*/ 2147483646 h 11236"/>
                <a:gd name="T42" fmla="*/ 2147483646 w 12036"/>
                <a:gd name="T43" fmla="*/ 2147483646 h 11236"/>
                <a:gd name="T44" fmla="*/ 2147483646 w 12036"/>
                <a:gd name="T45" fmla="*/ 2147483646 h 11236"/>
                <a:gd name="T46" fmla="*/ 2147483646 w 12036"/>
                <a:gd name="T47" fmla="*/ 2147483646 h 11236"/>
                <a:gd name="T48" fmla="*/ 2147483646 w 12036"/>
                <a:gd name="T49" fmla="*/ 2147483646 h 11236"/>
                <a:gd name="T50" fmla="*/ 2147483646 w 12036"/>
                <a:gd name="T51" fmla="*/ 2147483646 h 11236"/>
                <a:gd name="T52" fmla="*/ 2147483646 w 12036"/>
                <a:gd name="T53" fmla="*/ 2147483646 h 11236"/>
                <a:gd name="T54" fmla="*/ 2147483646 w 12036"/>
                <a:gd name="T55" fmla="*/ 2147483646 h 11236"/>
                <a:gd name="T56" fmla="*/ 2147483646 w 12036"/>
                <a:gd name="T57" fmla="*/ 2147483646 h 11236"/>
                <a:gd name="T58" fmla="*/ 2147483646 w 12036"/>
                <a:gd name="T59" fmla="*/ 2147483646 h 11236"/>
                <a:gd name="T60" fmla="*/ 2147483646 w 12036"/>
                <a:gd name="T61" fmla="*/ 2147483646 h 11236"/>
                <a:gd name="T62" fmla="*/ 2147483646 w 12036"/>
                <a:gd name="T63" fmla="*/ 2147483646 h 11236"/>
                <a:gd name="T64" fmla="*/ 2147483646 w 12036"/>
                <a:gd name="T65" fmla="*/ 2147483646 h 11236"/>
                <a:gd name="T66" fmla="*/ 2147483646 w 12036"/>
                <a:gd name="T67" fmla="*/ 2147483646 h 11236"/>
                <a:gd name="T68" fmla="*/ 2147483646 w 12036"/>
                <a:gd name="T69" fmla="*/ 2147483646 h 11236"/>
                <a:gd name="T70" fmla="*/ 2147483646 w 12036"/>
                <a:gd name="T71" fmla="*/ 2147483646 h 11236"/>
                <a:gd name="T72" fmla="*/ 2147483646 w 12036"/>
                <a:gd name="T73" fmla="*/ 2147483646 h 11236"/>
                <a:gd name="T74" fmla="*/ 2147483646 w 12036"/>
                <a:gd name="T75" fmla="*/ 2147483646 h 11236"/>
                <a:gd name="T76" fmla="*/ 2147483646 w 12036"/>
                <a:gd name="T77" fmla="*/ 2147483646 h 11236"/>
                <a:gd name="T78" fmla="*/ 2147483646 w 12036"/>
                <a:gd name="T79" fmla="*/ 2147483646 h 11236"/>
                <a:gd name="T80" fmla="*/ 2147483646 w 12036"/>
                <a:gd name="T81" fmla="*/ 2147483646 h 11236"/>
                <a:gd name="T82" fmla="*/ 2147483646 w 12036"/>
                <a:gd name="T83" fmla="*/ 2147483646 h 11236"/>
                <a:gd name="T84" fmla="*/ 2147483646 w 12036"/>
                <a:gd name="T85" fmla="*/ 2147483646 h 11236"/>
                <a:gd name="T86" fmla="*/ 2147483646 w 12036"/>
                <a:gd name="T87" fmla="*/ 2147483646 h 11236"/>
                <a:gd name="T88" fmla="*/ 2147483646 w 12036"/>
                <a:gd name="T89" fmla="*/ 2147483646 h 11236"/>
                <a:gd name="T90" fmla="*/ 2147483646 w 12036"/>
                <a:gd name="T91" fmla="*/ 2147483646 h 11236"/>
                <a:gd name="T92" fmla="*/ 2147483646 w 12036"/>
                <a:gd name="T93" fmla="*/ 2147483646 h 11236"/>
                <a:gd name="T94" fmla="*/ 2147483646 w 12036"/>
                <a:gd name="T95" fmla="*/ 2147483646 h 11236"/>
                <a:gd name="T96" fmla="*/ 2147483646 w 12036"/>
                <a:gd name="T97" fmla="*/ 2147483646 h 11236"/>
                <a:gd name="T98" fmla="*/ 2147483646 w 12036"/>
                <a:gd name="T99" fmla="*/ 2147483646 h 11236"/>
                <a:gd name="T100" fmla="*/ 2147483646 w 12036"/>
                <a:gd name="T101" fmla="*/ 2147483646 h 11236"/>
                <a:gd name="T102" fmla="*/ 2147483646 w 12036"/>
                <a:gd name="T103" fmla="*/ 2147483646 h 11236"/>
                <a:gd name="T104" fmla="*/ 2147483646 w 12036"/>
                <a:gd name="T105" fmla="*/ 2147483646 h 11236"/>
                <a:gd name="T106" fmla="*/ 2147483646 w 12036"/>
                <a:gd name="T107" fmla="*/ 2147483646 h 11236"/>
                <a:gd name="T108" fmla="*/ 2147483646 w 12036"/>
                <a:gd name="T109" fmla="*/ 2147483646 h 11236"/>
                <a:gd name="T110" fmla="*/ 2147483646 w 12036"/>
                <a:gd name="T111" fmla="*/ 2147483646 h 11236"/>
                <a:gd name="T112" fmla="*/ 2147483646 w 12036"/>
                <a:gd name="T113" fmla="*/ 2147483646 h 11236"/>
                <a:gd name="T114" fmla="*/ 2147483646 w 12036"/>
                <a:gd name="T115" fmla="*/ 2147483646 h 11236"/>
                <a:gd name="T116" fmla="*/ 2147483646 w 12036"/>
                <a:gd name="T117" fmla="*/ 2147483646 h 11236"/>
                <a:gd name="T118" fmla="*/ 2147483646 w 12036"/>
                <a:gd name="T119" fmla="*/ 2147483646 h 11236"/>
                <a:gd name="T120" fmla="*/ 2147483646 w 12036"/>
                <a:gd name="T121" fmla="*/ 2147483646 h 11236"/>
                <a:gd name="T122" fmla="*/ 2147483646 w 12036"/>
                <a:gd name="T123" fmla="*/ 2147483646 h 112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2036" h="11236">
                  <a:moveTo>
                    <a:pt x="59" y="12"/>
                  </a:moveTo>
                  <a:lnTo>
                    <a:pt x="205" y="149"/>
                  </a:lnTo>
                  <a:cubicBezTo>
                    <a:pt x="219" y="161"/>
                    <a:pt x="220" y="182"/>
                    <a:pt x="207" y="196"/>
                  </a:cubicBezTo>
                  <a:cubicBezTo>
                    <a:pt x="194" y="209"/>
                    <a:pt x="173" y="210"/>
                    <a:pt x="160" y="197"/>
                  </a:cubicBezTo>
                  <a:lnTo>
                    <a:pt x="14" y="61"/>
                  </a:lnTo>
                  <a:cubicBezTo>
                    <a:pt x="0" y="48"/>
                    <a:pt x="0" y="27"/>
                    <a:pt x="12" y="14"/>
                  </a:cubicBezTo>
                  <a:cubicBezTo>
                    <a:pt x="25" y="0"/>
                    <a:pt x="46" y="0"/>
                    <a:pt x="59" y="12"/>
                  </a:cubicBezTo>
                  <a:close/>
                  <a:moveTo>
                    <a:pt x="400" y="331"/>
                  </a:moveTo>
                  <a:lnTo>
                    <a:pt x="547" y="467"/>
                  </a:lnTo>
                  <a:cubicBezTo>
                    <a:pt x="560" y="480"/>
                    <a:pt x="561" y="501"/>
                    <a:pt x="548" y="514"/>
                  </a:cubicBezTo>
                  <a:cubicBezTo>
                    <a:pt x="536" y="528"/>
                    <a:pt x="515" y="528"/>
                    <a:pt x="501" y="516"/>
                  </a:cubicBezTo>
                  <a:lnTo>
                    <a:pt x="355" y="379"/>
                  </a:lnTo>
                  <a:cubicBezTo>
                    <a:pt x="341" y="367"/>
                    <a:pt x="341" y="346"/>
                    <a:pt x="353" y="332"/>
                  </a:cubicBezTo>
                  <a:cubicBezTo>
                    <a:pt x="366" y="319"/>
                    <a:pt x="387" y="318"/>
                    <a:pt x="400" y="331"/>
                  </a:cubicBezTo>
                  <a:close/>
                  <a:moveTo>
                    <a:pt x="742" y="649"/>
                  </a:moveTo>
                  <a:lnTo>
                    <a:pt x="888" y="785"/>
                  </a:lnTo>
                  <a:cubicBezTo>
                    <a:pt x="901" y="798"/>
                    <a:pt x="902" y="819"/>
                    <a:pt x="889" y="833"/>
                  </a:cubicBezTo>
                  <a:cubicBezTo>
                    <a:pt x="877" y="846"/>
                    <a:pt x="856" y="847"/>
                    <a:pt x="842" y="834"/>
                  </a:cubicBezTo>
                  <a:lnTo>
                    <a:pt x="696" y="698"/>
                  </a:lnTo>
                  <a:cubicBezTo>
                    <a:pt x="683" y="685"/>
                    <a:pt x="682" y="664"/>
                    <a:pt x="694" y="651"/>
                  </a:cubicBezTo>
                  <a:cubicBezTo>
                    <a:pt x="707" y="637"/>
                    <a:pt x="728" y="636"/>
                    <a:pt x="742" y="649"/>
                  </a:cubicBezTo>
                  <a:close/>
                  <a:moveTo>
                    <a:pt x="1083" y="967"/>
                  </a:moveTo>
                  <a:lnTo>
                    <a:pt x="1229" y="1104"/>
                  </a:lnTo>
                  <a:cubicBezTo>
                    <a:pt x="1242" y="1116"/>
                    <a:pt x="1243" y="1137"/>
                    <a:pt x="1231" y="1151"/>
                  </a:cubicBezTo>
                  <a:cubicBezTo>
                    <a:pt x="1218" y="1164"/>
                    <a:pt x="1197" y="1165"/>
                    <a:pt x="1183" y="1153"/>
                  </a:cubicBezTo>
                  <a:lnTo>
                    <a:pt x="1037" y="1016"/>
                  </a:lnTo>
                  <a:cubicBezTo>
                    <a:pt x="1024" y="1004"/>
                    <a:pt x="1023" y="982"/>
                    <a:pt x="1036" y="969"/>
                  </a:cubicBezTo>
                  <a:cubicBezTo>
                    <a:pt x="1048" y="956"/>
                    <a:pt x="1069" y="955"/>
                    <a:pt x="1083" y="967"/>
                  </a:cubicBezTo>
                  <a:close/>
                  <a:moveTo>
                    <a:pt x="1424" y="1286"/>
                  </a:moveTo>
                  <a:lnTo>
                    <a:pt x="1570" y="1422"/>
                  </a:lnTo>
                  <a:cubicBezTo>
                    <a:pt x="1584" y="1435"/>
                    <a:pt x="1584" y="1456"/>
                    <a:pt x="1572" y="1469"/>
                  </a:cubicBezTo>
                  <a:cubicBezTo>
                    <a:pt x="1559" y="1483"/>
                    <a:pt x="1538" y="1484"/>
                    <a:pt x="1525" y="1471"/>
                  </a:cubicBezTo>
                  <a:lnTo>
                    <a:pt x="1378" y="1334"/>
                  </a:lnTo>
                  <a:cubicBezTo>
                    <a:pt x="1365" y="1322"/>
                    <a:pt x="1364" y="1301"/>
                    <a:pt x="1377" y="1287"/>
                  </a:cubicBezTo>
                  <a:cubicBezTo>
                    <a:pt x="1389" y="1274"/>
                    <a:pt x="1410" y="1273"/>
                    <a:pt x="1424" y="1286"/>
                  </a:cubicBezTo>
                  <a:close/>
                  <a:moveTo>
                    <a:pt x="1765" y="1604"/>
                  </a:moveTo>
                  <a:lnTo>
                    <a:pt x="1911" y="1741"/>
                  </a:lnTo>
                  <a:cubicBezTo>
                    <a:pt x="1925" y="1753"/>
                    <a:pt x="1925" y="1774"/>
                    <a:pt x="1913" y="1788"/>
                  </a:cubicBezTo>
                  <a:cubicBezTo>
                    <a:pt x="1900" y="1801"/>
                    <a:pt x="1879" y="1802"/>
                    <a:pt x="1866" y="1789"/>
                  </a:cubicBezTo>
                  <a:lnTo>
                    <a:pt x="1720" y="1653"/>
                  </a:lnTo>
                  <a:cubicBezTo>
                    <a:pt x="1706" y="1640"/>
                    <a:pt x="1705" y="1619"/>
                    <a:pt x="1718" y="1606"/>
                  </a:cubicBezTo>
                  <a:cubicBezTo>
                    <a:pt x="1730" y="1592"/>
                    <a:pt x="1752" y="1592"/>
                    <a:pt x="1765" y="1604"/>
                  </a:cubicBezTo>
                  <a:close/>
                  <a:moveTo>
                    <a:pt x="2106" y="1923"/>
                  </a:moveTo>
                  <a:lnTo>
                    <a:pt x="2252" y="2059"/>
                  </a:lnTo>
                  <a:cubicBezTo>
                    <a:pt x="2266" y="2072"/>
                    <a:pt x="2267" y="2093"/>
                    <a:pt x="2254" y="2106"/>
                  </a:cubicBezTo>
                  <a:cubicBezTo>
                    <a:pt x="2241" y="2120"/>
                    <a:pt x="2220" y="2120"/>
                    <a:pt x="2207" y="2108"/>
                  </a:cubicBezTo>
                  <a:lnTo>
                    <a:pt x="2061" y="1971"/>
                  </a:lnTo>
                  <a:cubicBezTo>
                    <a:pt x="2047" y="1959"/>
                    <a:pt x="2046" y="1938"/>
                    <a:pt x="2059" y="1924"/>
                  </a:cubicBezTo>
                  <a:cubicBezTo>
                    <a:pt x="2072" y="1911"/>
                    <a:pt x="2093" y="1910"/>
                    <a:pt x="2106" y="1923"/>
                  </a:cubicBezTo>
                  <a:close/>
                  <a:moveTo>
                    <a:pt x="2447" y="2241"/>
                  </a:moveTo>
                  <a:lnTo>
                    <a:pt x="2594" y="2377"/>
                  </a:lnTo>
                  <a:cubicBezTo>
                    <a:pt x="2607" y="2390"/>
                    <a:pt x="2608" y="2411"/>
                    <a:pt x="2595" y="2425"/>
                  </a:cubicBezTo>
                  <a:cubicBezTo>
                    <a:pt x="2583" y="2438"/>
                    <a:pt x="2562" y="2439"/>
                    <a:pt x="2548" y="2426"/>
                  </a:cubicBezTo>
                  <a:lnTo>
                    <a:pt x="2402" y="2290"/>
                  </a:lnTo>
                  <a:cubicBezTo>
                    <a:pt x="2388" y="2277"/>
                    <a:pt x="2388" y="2256"/>
                    <a:pt x="2400" y="2243"/>
                  </a:cubicBezTo>
                  <a:cubicBezTo>
                    <a:pt x="2413" y="2229"/>
                    <a:pt x="2434" y="2228"/>
                    <a:pt x="2447" y="2241"/>
                  </a:cubicBezTo>
                  <a:close/>
                  <a:moveTo>
                    <a:pt x="2788" y="2559"/>
                  </a:moveTo>
                  <a:lnTo>
                    <a:pt x="2935" y="2696"/>
                  </a:lnTo>
                  <a:cubicBezTo>
                    <a:pt x="2948" y="2708"/>
                    <a:pt x="2949" y="2730"/>
                    <a:pt x="2936" y="2743"/>
                  </a:cubicBezTo>
                  <a:cubicBezTo>
                    <a:pt x="2924" y="2756"/>
                    <a:pt x="2903" y="2757"/>
                    <a:pt x="2889" y="2745"/>
                  </a:cubicBezTo>
                  <a:lnTo>
                    <a:pt x="2743" y="2608"/>
                  </a:lnTo>
                  <a:cubicBezTo>
                    <a:pt x="2730" y="2596"/>
                    <a:pt x="2729" y="2574"/>
                    <a:pt x="2741" y="2561"/>
                  </a:cubicBezTo>
                  <a:cubicBezTo>
                    <a:pt x="2754" y="2548"/>
                    <a:pt x="2775" y="2547"/>
                    <a:pt x="2788" y="2559"/>
                  </a:cubicBezTo>
                  <a:close/>
                  <a:moveTo>
                    <a:pt x="3130" y="2878"/>
                  </a:moveTo>
                  <a:lnTo>
                    <a:pt x="3276" y="3014"/>
                  </a:lnTo>
                  <a:cubicBezTo>
                    <a:pt x="3289" y="3027"/>
                    <a:pt x="3290" y="3048"/>
                    <a:pt x="3277" y="3061"/>
                  </a:cubicBezTo>
                  <a:cubicBezTo>
                    <a:pt x="3265" y="3075"/>
                    <a:pt x="3244" y="3076"/>
                    <a:pt x="3230" y="3063"/>
                  </a:cubicBezTo>
                  <a:lnTo>
                    <a:pt x="3084" y="2927"/>
                  </a:lnTo>
                  <a:cubicBezTo>
                    <a:pt x="3071" y="2914"/>
                    <a:pt x="3070" y="2893"/>
                    <a:pt x="3083" y="2879"/>
                  </a:cubicBezTo>
                  <a:cubicBezTo>
                    <a:pt x="3095" y="2866"/>
                    <a:pt x="3116" y="2865"/>
                    <a:pt x="3130" y="2878"/>
                  </a:cubicBezTo>
                  <a:close/>
                  <a:moveTo>
                    <a:pt x="3471" y="3196"/>
                  </a:moveTo>
                  <a:lnTo>
                    <a:pt x="3617" y="3333"/>
                  </a:lnTo>
                  <a:cubicBezTo>
                    <a:pt x="3630" y="3345"/>
                    <a:pt x="3631" y="3366"/>
                    <a:pt x="3619" y="3380"/>
                  </a:cubicBezTo>
                  <a:cubicBezTo>
                    <a:pt x="3606" y="3393"/>
                    <a:pt x="3585" y="3394"/>
                    <a:pt x="3572" y="3381"/>
                  </a:cubicBezTo>
                  <a:lnTo>
                    <a:pt x="3425" y="3245"/>
                  </a:lnTo>
                  <a:cubicBezTo>
                    <a:pt x="3412" y="3232"/>
                    <a:pt x="3411" y="3211"/>
                    <a:pt x="3424" y="3198"/>
                  </a:cubicBezTo>
                  <a:cubicBezTo>
                    <a:pt x="3436" y="3184"/>
                    <a:pt x="3457" y="3184"/>
                    <a:pt x="3471" y="3196"/>
                  </a:cubicBezTo>
                  <a:close/>
                  <a:moveTo>
                    <a:pt x="3812" y="3515"/>
                  </a:moveTo>
                  <a:lnTo>
                    <a:pt x="3958" y="3651"/>
                  </a:lnTo>
                  <a:cubicBezTo>
                    <a:pt x="3972" y="3664"/>
                    <a:pt x="3972" y="3685"/>
                    <a:pt x="3960" y="3698"/>
                  </a:cubicBezTo>
                  <a:cubicBezTo>
                    <a:pt x="3947" y="3712"/>
                    <a:pt x="3926" y="3712"/>
                    <a:pt x="3913" y="3700"/>
                  </a:cubicBezTo>
                  <a:lnTo>
                    <a:pt x="3766" y="3563"/>
                  </a:lnTo>
                  <a:cubicBezTo>
                    <a:pt x="3753" y="3551"/>
                    <a:pt x="3752" y="3530"/>
                    <a:pt x="3765" y="3516"/>
                  </a:cubicBezTo>
                  <a:cubicBezTo>
                    <a:pt x="3777" y="3503"/>
                    <a:pt x="3798" y="3502"/>
                    <a:pt x="3812" y="3515"/>
                  </a:cubicBezTo>
                  <a:close/>
                  <a:moveTo>
                    <a:pt x="4153" y="3833"/>
                  </a:moveTo>
                  <a:lnTo>
                    <a:pt x="4299" y="3970"/>
                  </a:lnTo>
                  <a:cubicBezTo>
                    <a:pt x="4313" y="3982"/>
                    <a:pt x="4314" y="4003"/>
                    <a:pt x="4301" y="4017"/>
                  </a:cubicBezTo>
                  <a:cubicBezTo>
                    <a:pt x="4288" y="4030"/>
                    <a:pt x="4267" y="4031"/>
                    <a:pt x="4254" y="4018"/>
                  </a:cubicBezTo>
                  <a:lnTo>
                    <a:pt x="4108" y="3882"/>
                  </a:lnTo>
                  <a:cubicBezTo>
                    <a:pt x="4094" y="3869"/>
                    <a:pt x="4093" y="3848"/>
                    <a:pt x="4106" y="3835"/>
                  </a:cubicBezTo>
                  <a:cubicBezTo>
                    <a:pt x="4119" y="3821"/>
                    <a:pt x="4140" y="3821"/>
                    <a:pt x="4153" y="3833"/>
                  </a:cubicBezTo>
                  <a:close/>
                  <a:moveTo>
                    <a:pt x="4494" y="4151"/>
                  </a:moveTo>
                  <a:lnTo>
                    <a:pt x="4640" y="4288"/>
                  </a:lnTo>
                  <a:cubicBezTo>
                    <a:pt x="4654" y="4301"/>
                    <a:pt x="4655" y="4322"/>
                    <a:pt x="4642" y="4335"/>
                  </a:cubicBezTo>
                  <a:cubicBezTo>
                    <a:pt x="4630" y="4349"/>
                    <a:pt x="4608" y="4349"/>
                    <a:pt x="4595" y="4337"/>
                  </a:cubicBezTo>
                  <a:lnTo>
                    <a:pt x="4449" y="4200"/>
                  </a:lnTo>
                  <a:cubicBezTo>
                    <a:pt x="4435" y="4188"/>
                    <a:pt x="4435" y="4167"/>
                    <a:pt x="4447" y="4153"/>
                  </a:cubicBezTo>
                  <a:cubicBezTo>
                    <a:pt x="4460" y="4140"/>
                    <a:pt x="4481" y="4139"/>
                    <a:pt x="4494" y="4151"/>
                  </a:cubicBezTo>
                  <a:close/>
                  <a:moveTo>
                    <a:pt x="4835" y="4470"/>
                  </a:moveTo>
                  <a:lnTo>
                    <a:pt x="4982" y="4606"/>
                  </a:lnTo>
                  <a:cubicBezTo>
                    <a:pt x="4995" y="4619"/>
                    <a:pt x="4996" y="4640"/>
                    <a:pt x="4983" y="4653"/>
                  </a:cubicBezTo>
                  <a:cubicBezTo>
                    <a:pt x="4971" y="4667"/>
                    <a:pt x="4950" y="4668"/>
                    <a:pt x="4936" y="4655"/>
                  </a:cubicBezTo>
                  <a:lnTo>
                    <a:pt x="4790" y="4519"/>
                  </a:lnTo>
                  <a:cubicBezTo>
                    <a:pt x="4776" y="4506"/>
                    <a:pt x="4776" y="4485"/>
                    <a:pt x="4788" y="4472"/>
                  </a:cubicBezTo>
                  <a:cubicBezTo>
                    <a:pt x="4801" y="4458"/>
                    <a:pt x="4822" y="4457"/>
                    <a:pt x="4835" y="4470"/>
                  </a:cubicBezTo>
                  <a:close/>
                  <a:moveTo>
                    <a:pt x="5177" y="4788"/>
                  </a:moveTo>
                  <a:lnTo>
                    <a:pt x="5323" y="4925"/>
                  </a:lnTo>
                  <a:cubicBezTo>
                    <a:pt x="5336" y="4937"/>
                    <a:pt x="5337" y="4958"/>
                    <a:pt x="5324" y="4972"/>
                  </a:cubicBezTo>
                  <a:cubicBezTo>
                    <a:pt x="5312" y="4985"/>
                    <a:pt x="5291" y="4986"/>
                    <a:pt x="5277" y="4974"/>
                  </a:cubicBezTo>
                  <a:lnTo>
                    <a:pt x="5131" y="4837"/>
                  </a:lnTo>
                  <a:cubicBezTo>
                    <a:pt x="5118" y="4824"/>
                    <a:pt x="5117" y="4803"/>
                    <a:pt x="5129" y="4790"/>
                  </a:cubicBezTo>
                  <a:cubicBezTo>
                    <a:pt x="5142" y="4776"/>
                    <a:pt x="5163" y="4776"/>
                    <a:pt x="5177" y="4788"/>
                  </a:cubicBezTo>
                  <a:close/>
                  <a:moveTo>
                    <a:pt x="5518" y="5107"/>
                  </a:moveTo>
                  <a:lnTo>
                    <a:pt x="5664" y="5243"/>
                  </a:lnTo>
                  <a:cubicBezTo>
                    <a:pt x="5677" y="5256"/>
                    <a:pt x="5678" y="5277"/>
                    <a:pt x="5666" y="5290"/>
                  </a:cubicBezTo>
                  <a:cubicBezTo>
                    <a:pt x="5653" y="5304"/>
                    <a:pt x="5632" y="5304"/>
                    <a:pt x="5618" y="5292"/>
                  </a:cubicBezTo>
                  <a:lnTo>
                    <a:pt x="5472" y="5155"/>
                  </a:lnTo>
                  <a:cubicBezTo>
                    <a:pt x="5459" y="5143"/>
                    <a:pt x="5458" y="5122"/>
                    <a:pt x="5471" y="5108"/>
                  </a:cubicBezTo>
                  <a:cubicBezTo>
                    <a:pt x="5483" y="5095"/>
                    <a:pt x="5504" y="5094"/>
                    <a:pt x="5518" y="5107"/>
                  </a:cubicBezTo>
                  <a:close/>
                  <a:moveTo>
                    <a:pt x="5859" y="5425"/>
                  </a:moveTo>
                  <a:lnTo>
                    <a:pt x="6005" y="5562"/>
                  </a:lnTo>
                  <a:cubicBezTo>
                    <a:pt x="6019" y="5574"/>
                    <a:pt x="6019" y="5595"/>
                    <a:pt x="6007" y="5609"/>
                  </a:cubicBezTo>
                  <a:cubicBezTo>
                    <a:pt x="5994" y="5622"/>
                    <a:pt x="5973" y="5623"/>
                    <a:pt x="5960" y="5610"/>
                  </a:cubicBezTo>
                  <a:lnTo>
                    <a:pt x="5813" y="5474"/>
                  </a:lnTo>
                  <a:cubicBezTo>
                    <a:pt x="5800" y="5461"/>
                    <a:pt x="5799" y="5440"/>
                    <a:pt x="5812" y="5427"/>
                  </a:cubicBezTo>
                  <a:cubicBezTo>
                    <a:pt x="5824" y="5413"/>
                    <a:pt x="5845" y="5413"/>
                    <a:pt x="5859" y="5425"/>
                  </a:cubicBezTo>
                  <a:close/>
                  <a:moveTo>
                    <a:pt x="6200" y="5744"/>
                  </a:moveTo>
                  <a:lnTo>
                    <a:pt x="6346" y="5880"/>
                  </a:lnTo>
                  <a:cubicBezTo>
                    <a:pt x="6360" y="5893"/>
                    <a:pt x="6360" y="5914"/>
                    <a:pt x="6348" y="5927"/>
                  </a:cubicBezTo>
                  <a:cubicBezTo>
                    <a:pt x="6335" y="5941"/>
                    <a:pt x="6314" y="5941"/>
                    <a:pt x="6301" y="5929"/>
                  </a:cubicBezTo>
                  <a:lnTo>
                    <a:pt x="6155" y="5792"/>
                  </a:lnTo>
                  <a:cubicBezTo>
                    <a:pt x="6141" y="5780"/>
                    <a:pt x="6140" y="5759"/>
                    <a:pt x="6153" y="5745"/>
                  </a:cubicBezTo>
                  <a:cubicBezTo>
                    <a:pt x="6166" y="5732"/>
                    <a:pt x="6187" y="5731"/>
                    <a:pt x="6200" y="5744"/>
                  </a:cubicBezTo>
                  <a:close/>
                  <a:moveTo>
                    <a:pt x="6541" y="6062"/>
                  </a:moveTo>
                  <a:lnTo>
                    <a:pt x="6687" y="6198"/>
                  </a:lnTo>
                  <a:cubicBezTo>
                    <a:pt x="6701" y="6211"/>
                    <a:pt x="6702" y="6232"/>
                    <a:pt x="6689" y="6246"/>
                  </a:cubicBezTo>
                  <a:cubicBezTo>
                    <a:pt x="6676" y="6259"/>
                    <a:pt x="6655" y="6260"/>
                    <a:pt x="6642" y="6247"/>
                  </a:cubicBezTo>
                  <a:lnTo>
                    <a:pt x="6496" y="6111"/>
                  </a:lnTo>
                  <a:cubicBezTo>
                    <a:pt x="6482" y="6098"/>
                    <a:pt x="6482" y="6077"/>
                    <a:pt x="6494" y="6064"/>
                  </a:cubicBezTo>
                  <a:cubicBezTo>
                    <a:pt x="6507" y="6050"/>
                    <a:pt x="6528" y="6049"/>
                    <a:pt x="6541" y="6062"/>
                  </a:cubicBezTo>
                  <a:close/>
                  <a:moveTo>
                    <a:pt x="6882" y="6380"/>
                  </a:moveTo>
                  <a:lnTo>
                    <a:pt x="7029" y="6517"/>
                  </a:lnTo>
                  <a:cubicBezTo>
                    <a:pt x="7042" y="6529"/>
                    <a:pt x="7043" y="6551"/>
                    <a:pt x="7030" y="6564"/>
                  </a:cubicBezTo>
                  <a:cubicBezTo>
                    <a:pt x="7018" y="6577"/>
                    <a:pt x="6997" y="6578"/>
                    <a:pt x="6983" y="6566"/>
                  </a:cubicBezTo>
                  <a:lnTo>
                    <a:pt x="6837" y="6429"/>
                  </a:lnTo>
                  <a:cubicBezTo>
                    <a:pt x="6823" y="6417"/>
                    <a:pt x="6823" y="6395"/>
                    <a:pt x="6835" y="6382"/>
                  </a:cubicBezTo>
                  <a:cubicBezTo>
                    <a:pt x="6848" y="6369"/>
                    <a:pt x="6869" y="6368"/>
                    <a:pt x="6882" y="6380"/>
                  </a:cubicBezTo>
                  <a:close/>
                  <a:moveTo>
                    <a:pt x="7224" y="6699"/>
                  </a:moveTo>
                  <a:lnTo>
                    <a:pt x="7370" y="6835"/>
                  </a:lnTo>
                  <a:cubicBezTo>
                    <a:pt x="7383" y="6848"/>
                    <a:pt x="7384" y="6869"/>
                    <a:pt x="7371" y="6882"/>
                  </a:cubicBezTo>
                  <a:cubicBezTo>
                    <a:pt x="7359" y="6896"/>
                    <a:pt x="7338" y="6897"/>
                    <a:pt x="7324" y="6884"/>
                  </a:cubicBezTo>
                  <a:lnTo>
                    <a:pt x="7178" y="6748"/>
                  </a:lnTo>
                  <a:cubicBezTo>
                    <a:pt x="7165" y="6735"/>
                    <a:pt x="7164" y="6714"/>
                    <a:pt x="7176" y="6700"/>
                  </a:cubicBezTo>
                  <a:cubicBezTo>
                    <a:pt x="7189" y="6687"/>
                    <a:pt x="7210" y="6686"/>
                    <a:pt x="7224" y="6699"/>
                  </a:cubicBezTo>
                  <a:close/>
                  <a:moveTo>
                    <a:pt x="7565" y="7017"/>
                  </a:moveTo>
                  <a:lnTo>
                    <a:pt x="7711" y="7154"/>
                  </a:lnTo>
                  <a:cubicBezTo>
                    <a:pt x="7724" y="7166"/>
                    <a:pt x="7725" y="7187"/>
                    <a:pt x="7713" y="7201"/>
                  </a:cubicBezTo>
                  <a:cubicBezTo>
                    <a:pt x="7700" y="7214"/>
                    <a:pt x="7679" y="7215"/>
                    <a:pt x="7665" y="7202"/>
                  </a:cubicBezTo>
                  <a:lnTo>
                    <a:pt x="7519" y="7066"/>
                  </a:lnTo>
                  <a:cubicBezTo>
                    <a:pt x="7506" y="7053"/>
                    <a:pt x="7505" y="7032"/>
                    <a:pt x="7518" y="7019"/>
                  </a:cubicBezTo>
                  <a:cubicBezTo>
                    <a:pt x="7530" y="7005"/>
                    <a:pt x="7551" y="7005"/>
                    <a:pt x="7565" y="7017"/>
                  </a:cubicBezTo>
                  <a:close/>
                  <a:moveTo>
                    <a:pt x="7906" y="7336"/>
                  </a:moveTo>
                  <a:lnTo>
                    <a:pt x="8052" y="7472"/>
                  </a:lnTo>
                  <a:cubicBezTo>
                    <a:pt x="8066" y="7485"/>
                    <a:pt x="8066" y="7506"/>
                    <a:pt x="8054" y="7519"/>
                  </a:cubicBezTo>
                  <a:cubicBezTo>
                    <a:pt x="8041" y="7533"/>
                    <a:pt x="8020" y="7533"/>
                    <a:pt x="8007" y="7521"/>
                  </a:cubicBezTo>
                  <a:lnTo>
                    <a:pt x="7860" y="7384"/>
                  </a:lnTo>
                  <a:cubicBezTo>
                    <a:pt x="7847" y="7372"/>
                    <a:pt x="7846" y="7351"/>
                    <a:pt x="7859" y="7337"/>
                  </a:cubicBezTo>
                  <a:cubicBezTo>
                    <a:pt x="7871" y="7324"/>
                    <a:pt x="7892" y="7323"/>
                    <a:pt x="7906" y="7336"/>
                  </a:cubicBezTo>
                  <a:close/>
                  <a:moveTo>
                    <a:pt x="8247" y="7654"/>
                  </a:moveTo>
                  <a:lnTo>
                    <a:pt x="8393" y="7791"/>
                  </a:lnTo>
                  <a:cubicBezTo>
                    <a:pt x="8407" y="7803"/>
                    <a:pt x="8407" y="7824"/>
                    <a:pt x="8395" y="7838"/>
                  </a:cubicBezTo>
                  <a:cubicBezTo>
                    <a:pt x="8382" y="7851"/>
                    <a:pt x="8361" y="7852"/>
                    <a:pt x="8348" y="7839"/>
                  </a:cubicBezTo>
                  <a:lnTo>
                    <a:pt x="8202" y="7703"/>
                  </a:lnTo>
                  <a:cubicBezTo>
                    <a:pt x="8188" y="7690"/>
                    <a:pt x="8187" y="7669"/>
                    <a:pt x="8200" y="7656"/>
                  </a:cubicBezTo>
                  <a:cubicBezTo>
                    <a:pt x="8212" y="7642"/>
                    <a:pt x="8234" y="7641"/>
                    <a:pt x="8247" y="7654"/>
                  </a:cubicBezTo>
                  <a:close/>
                  <a:moveTo>
                    <a:pt x="8588" y="7972"/>
                  </a:moveTo>
                  <a:lnTo>
                    <a:pt x="8734" y="8109"/>
                  </a:lnTo>
                  <a:cubicBezTo>
                    <a:pt x="8748" y="8121"/>
                    <a:pt x="8749" y="8143"/>
                    <a:pt x="8736" y="8156"/>
                  </a:cubicBezTo>
                  <a:cubicBezTo>
                    <a:pt x="8723" y="8169"/>
                    <a:pt x="8702" y="8170"/>
                    <a:pt x="8689" y="8158"/>
                  </a:cubicBezTo>
                  <a:lnTo>
                    <a:pt x="8543" y="8021"/>
                  </a:lnTo>
                  <a:cubicBezTo>
                    <a:pt x="8529" y="8009"/>
                    <a:pt x="8529" y="7988"/>
                    <a:pt x="8541" y="7974"/>
                  </a:cubicBezTo>
                  <a:cubicBezTo>
                    <a:pt x="8554" y="7961"/>
                    <a:pt x="8575" y="7960"/>
                    <a:pt x="8588" y="7972"/>
                  </a:cubicBezTo>
                  <a:close/>
                  <a:moveTo>
                    <a:pt x="8929" y="8291"/>
                  </a:moveTo>
                  <a:lnTo>
                    <a:pt x="9076" y="8427"/>
                  </a:lnTo>
                  <a:cubicBezTo>
                    <a:pt x="9089" y="8440"/>
                    <a:pt x="9090" y="8461"/>
                    <a:pt x="9077" y="8474"/>
                  </a:cubicBezTo>
                  <a:cubicBezTo>
                    <a:pt x="9065" y="8488"/>
                    <a:pt x="9044" y="8489"/>
                    <a:pt x="9030" y="8476"/>
                  </a:cubicBezTo>
                  <a:lnTo>
                    <a:pt x="8884" y="8340"/>
                  </a:lnTo>
                  <a:cubicBezTo>
                    <a:pt x="8870" y="8327"/>
                    <a:pt x="8870" y="8306"/>
                    <a:pt x="8882" y="8293"/>
                  </a:cubicBezTo>
                  <a:cubicBezTo>
                    <a:pt x="8895" y="8279"/>
                    <a:pt x="8916" y="8278"/>
                    <a:pt x="8929" y="8291"/>
                  </a:cubicBezTo>
                  <a:close/>
                  <a:moveTo>
                    <a:pt x="9270" y="8609"/>
                  </a:moveTo>
                  <a:lnTo>
                    <a:pt x="9417" y="8746"/>
                  </a:lnTo>
                  <a:cubicBezTo>
                    <a:pt x="9430" y="8758"/>
                    <a:pt x="9431" y="8779"/>
                    <a:pt x="9418" y="8793"/>
                  </a:cubicBezTo>
                  <a:cubicBezTo>
                    <a:pt x="9406" y="8806"/>
                    <a:pt x="9385" y="8807"/>
                    <a:pt x="9371" y="8794"/>
                  </a:cubicBezTo>
                  <a:lnTo>
                    <a:pt x="9225" y="8658"/>
                  </a:lnTo>
                  <a:cubicBezTo>
                    <a:pt x="9212" y="8645"/>
                    <a:pt x="9211" y="8624"/>
                    <a:pt x="9223" y="8611"/>
                  </a:cubicBezTo>
                  <a:cubicBezTo>
                    <a:pt x="9236" y="8597"/>
                    <a:pt x="9257" y="8597"/>
                    <a:pt x="9270" y="8609"/>
                  </a:cubicBezTo>
                  <a:close/>
                  <a:moveTo>
                    <a:pt x="9612" y="8928"/>
                  </a:moveTo>
                  <a:lnTo>
                    <a:pt x="9758" y="9064"/>
                  </a:lnTo>
                  <a:cubicBezTo>
                    <a:pt x="9771" y="9077"/>
                    <a:pt x="9772" y="9098"/>
                    <a:pt x="9759" y="9111"/>
                  </a:cubicBezTo>
                  <a:cubicBezTo>
                    <a:pt x="9747" y="9125"/>
                    <a:pt x="9726" y="9125"/>
                    <a:pt x="9712" y="9113"/>
                  </a:cubicBezTo>
                  <a:lnTo>
                    <a:pt x="9566" y="8976"/>
                  </a:lnTo>
                  <a:cubicBezTo>
                    <a:pt x="9553" y="8964"/>
                    <a:pt x="9552" y="8943"/>
                    <a:pt x="9565" y="8929"/>
                  </a:cubicBezTo>
                  <a:cubicBezTo>
                    <a:pt x="9577" y="8916"/>
                    <a:pt x="9598" y="8915"/>
                    <a:pt x="9612" y="8928"/>
                  </a:cubicBezTo>
                  <a:close/>
                  <a:moveTo>
                    <a:pt x="9953" y="9246"/>
                  </a:moveTo>
                  <a:lnTo>
                    <a:pt x="10099" y="9383"/>
                  </a:lnTo>
                  <a:cubicBezTo>
                    <a:pt x="10112" y="9395"/>
                    <a:pt x="10113" y="9416"/>
                    <a:pt x="10101" y="9430"/>
                  </a:cubicBezTo>
                  <a:cubicBezTo>
                    <a:pt x="10088" y="9443"/>
                    <a:pt x="10067" y="9444"/>
                    <a:pt x="10054" y="9431"/>
                  </a:cubicBezTo>
                  <a:lnTo>
                    <a:pt x="9907" y="9295"/>
                  </a:lnTo>
                  <a:cubicBezTo>
                    <a:pt x="9894" y="9282"/>
                    <a:pt x="9893" y="9261"/>
                    <a:pt x="9906" y="9248"/>
                  </a:cubicBezTo>
                  <a:cubicBezTo>
                    <a:pt x="9918" y="9234"/>
                    <a:pt x="9939" y="9234"/>
                    <a:pt x="9953" y="9246"/>
                  </a:cubicBezTo>
                  <a:close/>
                  <a:moveTo>
                    <a:pt x="10294" y="9565"/>
                  </a:moveTo>
                  <a:lnTo>
                    <a:pt x="10440" y="9701"/>
                  </a:lnTo>
                  <a:cubicBezTo>
                    <a:pt x="10454" y="9714"/>
                    <a:pt x="10454" y="9735"/>
                    <a:pt x="10442" y="9748"/>
                  </a:cubicBezTo>
                  <a:cubicBezTo>
                    <a:pt x="10429" y="9762"/>
                    <a:pt x="10408" y="9762"/>
                    <a:pt x="10395" y="9750"/>
                  </a:cubicBezTo>
                  <a:lnTo>
                    <a:pt x="10248" y="9613"/>
                  </a:lnTo>
                  <a:cubicBezTo>
                    <a:pt x="10235" y="9601"/>
                    <a:pt x="10234" y="9580"/>
                    <a:pt x="10247" y="9566"/>
                  </a:cubicBezTo>
                  <a:cubicBezTo>
                    <a:pt x="10259" y="9553"/>
                    <a:pt x="10281" y="9552"/>
                    <a:pt x="10294" y="9565"/>
                  </a:cubicBezTo>
                  <a:close/>
                  <a:moveTo>
                    <a:pt x="10635" y="9883"/>
                  </a:moveTo>
                  <a:lnTo>
                    <a:pt x="10781" y="10019"/>
                  </a:lnTo>
                  <a:cubicBezTo>
                    <a:pt x="10795" y="10032"/>
                    <a:pt x="10796" y="10053"/>
                    <a:pt x="10783" y="10067"/>
                  </a:cubicBezTo>
                  <a:cubicBezTo>
                    <a:pt x="10770" y="10080"/>
                    <a:pt x="10749" y="10081"/>
                    <a:pt x="10736" y="10068"/>
                  </a:cubicBezTo>
                  <a:lnTo>
                    <a:pt x="10590" y="9932"/>
                  </a:lnTo>
                  <a:cubicBezTo>
                    <a:pt x="10576" y="9919"/>
                    <a:pt x="10575" y="9898"/>
                    <a:pt x="10588" y="9885"/>
                  </a:cubicBezTo>
                  <a:cubicBezTo>
                    <a:pt x="10601" y="9871"/>
                    <a:pt x="10622" y="9870"/>
                    <a:pt x="10635" y="9883"/>
                  </a:cubicBezTo>
                  <a:close/>
                  <a:moveTo>
                    <a:pt x="10976" y="10201"/>
                  </a:moveTo>
                  <a:lnTo>
                    <a:pt x="11123" y="10338"/>
                  </a:lnTo>
                  <a:cubicBezTo>
                    <a:pt x="11136" y="10350"/>
                    <a:pt x="11137" y="10372"/>
                    <a:pt x="11124" y="10385"/>
                  </a:cubicBezTo>
                  <a:cubicBezTo>
                    <a:pt x="11112" y="10398"/>
                    <a:pt x="11090" y="10399"/>
                    <a:pt x="11077" y="10387"/>
                  </a:cubicBezTo>
                  <a:lnTo>
                    <a:pt x="10931" y="10250"/>
                  </a:lnTo>
                  <a:cubicBezTo>
                    <a:pt x="10917" y="10238"/>
                    <a:pt x="10917" y="10216"/>
                    <a:pt x="10929" y="10203"/>
                  </a:cubicBezTo>
                  <a:cubicBezTo>
                    <a:pt x="10942" y="10190"/>
                    <a:pt x="10963" y="10189"/>
                    <a:pt x="10976" y="10201"/>
                  </a:cubicBezTo>
                  <a:close/>
                  <a:moveTo>
                    <a:pt x="11317" y="10520"/>
                  </a:moveTo>
                  <a:lnTo>
                    <a:pt x="11464" y="10656"/>
                  </a:lnTo>
                  <a:cubicBezTo>
                    <a:pt x="11477" y="10669"/>
                    <a:pt x="11478" y="10690"/>
                    <a:pt x="11465" y="10703"/>
                  </a:cubicBezTo>
                  <a:cubicBezTo>
                    <a:pt x="11453" y="10717"/>
                    <a:pt x="11432" y="10718"/>
                    <a:pt x="11418" y="10705"/>
                  </a:cubicBezTo>
                  <a:lnTo>
                    <a:pt x="11272" y="10569"/>
                  </a:lnTo>
                  <a:cubicBezTo>
                    <a:pt x="11259" y="10556"/>
                    <a:pt x="11258" y="10535"/>
                    <a:pt x="11270" y="10521"/>
                  </a:cubicBezTo>
                  <a:cubicBezTo>
                    <a:pt x="11283" y="10508"/>
                    <a:pt x="11304" y="10507"/>
                    <a:pt x="11317" y="10520"/>
                  </a:cubicBezTo>
                  <a:close/>
                  <a:moveTo>
                    <a:pt x="11659" y="10838"/>
                  </a:moveTo>
                  <a:lnTo>
                    <a:pt x="11805" y="10975"/>
                  </a:lnTo>
                  <a:cubicBezTo>
                    <a:pt x="11818" y="10987"/>
                    <a:pt x="11819" y="11008"/>
                    <a:pt x="11806" y="11022"/>
                  </a:cubicBezTo>
                  <a:cubicBezTo>
                    <a:pt x="11794" y="11035"/>
                    <a:pt x="11773" y="11036"/>
                    <a:pt x="11759" y="11023"/>
                  </a:cubicBezTo>
                  <a:lnTo>
                    <a:pt x="11613" y="10887"/>
                  </a:lnTo>
                  <a:cubicBezTo>
                    <a:pt x="11600" y="10874"/>
                    <a:pt x="11599" y="10853"/>
                    <a:pt x="11612" y="10840"/>
                  </a:cubicBezTo>
                  <a:cubicBezTo>
                    <a:pt x="11624" y="10826"/>
                    <a:pt x="11645" y="10826"/>
                    <a:pt x="11659" y="10838"/>
                  </a:cubicBezTo>
                  <a:close/>
                  <a:moveTo>
                    <a:pt x="11881" y="10817"/>
                  </a:moveTo>
                  <a:lnTo>
                    <a:pt x="12036" y="11236"/>
                  </a:lnTo>
                  <a:lnTo>
                    <a:pt x="11608" y="11110"/>
                  </a:lnTo>
                  <a:lnTo>
                    <a:pt x="11881" y="10817"/>
                  </a:lnTo>
                  <a:close/>
                </a:path>
              </a:pathLst>
            </a:custGeom>
            <a:solidFill>
              <a:srgbClr val="000000"/>
            </a:solidFill>
            <a:ln w="1" cap="flat">
              <a:solidFill>
                <a:srgbClr val="000000"/>
              </a:solidFill>
              <a:prstDash val="solid"/>
              <a:bevel/>
              <a:headEnd/>
              <a:tailEnd/>
            </a:ln>
          </p:spPr>
          <p:txBody>
            <a:bodyPr/>
            <a:lstStyle/>
            <a:p>
              <a:endParaRPr lang="en-US"/>
            </a:p>
          </p:txBody>
        </p:sp>
        <p:sp>
          <p:nvSpPr>
            <p:cNvPr id="32838" name="Freeform 58">
              <a:extLst>
                <a:ext uri="{FF2B5EF4-FFF2-40B4-BE49-F238E27FC236}">
                  <a16:creationId xmlns:a16="http://schemas.microsoft.com/office/drawing/2014/main" id="{F6331522-9854-5A49-8501-4138913944D4}"/>
                </a:ext>
              </a:extLst>
            </p:cNvPr>
            <p:cNvSpPr>
              <a:spLocks noEditPoints="1"/>
            </p:cNvSpPr>
            <p:nvPr/>
          </p:nvSpPr>
          <p:spPr bwMode="auto">
            <a:xfrm>
              <a:off x="909638" y="1784350"/>
              <a:ext cx="3417888" cy="752475"/>
            </a:xfrm>
            <a:custGeom>
              <a:avLst/>
              <a:gdLst>
                <a:gd name="T0" fmla="*/ 2147483646 w 18037"/>
                <a:gd name="T1" fmla="*/ 2147483646 h 6883"/>
                <a:gd name="T2" fmla="*/ 2147483646 w 18037"/>
                <a:gd name="T3" fmla="*/ 2147483646 h 6883"/>
                <a:gd name="T4" fmla="*/ 2147483646 w 18037"/>
                <a:gd name="T5" fmla="*/ 2147483646 h 6883"/>
                <a:gd name="T6" fmla="*/ 2147483646 w 18037"/>
                <a:gd name="T7" fmla="*/ 2147483646 h 6883"/>
                <a:gd name="T8" fmla="*/ 2147483646 w 18037"/>
                <a:gd name="T9" fmla="*/ 2147483646 h 6883"/>
                <a:gd name="T10" fmla="*/ 2147483646 w 18037"/>
                <a:gd name="T11" fmla="*/ 2147483646 h 6883"/>
                <a:gd name="T12" fmla="*/ 2147483646 w 18037"/>
                <a:gd name="T13" fmla="*/ 2147483646 h 6883"/>
                <a:gd name="T14" fmla="*/ 2147483646 w 18037"/>
                <a:gd name="T15" fmla="*/ 2147483646 h 6883"/>
                <a:gd name="T16" fmla="*/ 2147483646 w 18037"/>
                <a:gd name="T17" fmla="*/ 2147483646 h 6883"/>
                <a:gd name="T18" fmla="*/ 2147483646 w 18037"/>
                <a:gd name="T19" fmla="*/ 2147483646 h 6883"/>
                <a:gd name="T20" fmla="*/ 2147483646 w 18037"/>
                <a:gd name="T21" fmla="*/ 2147483646 h 6883"/>
                <a:gd name="T22" fmla="*/ 2147483646 w 18037"/>
                <a:gd name="T23" fmla="*/ 2147483646 h 6883"/>
                <a:gd name="T24" fmla="*/ 2147483646 w 18037"/>
                <a:gd name="T25" fmla="*/ 2147483646 h 6883"/>
                <a:gd name="T26" fmla="*/ 2147483646 w 18037"/>
                <a:gd name="T27" fmla="*/ 2147483646 h 6883"/>
                <a:gd name="T28" fmla="*/ 2147483646 w 18037"/>
                <a:gd name="T29" fmla="*/ 2147483646 h 6883"/>
                <a:gd name="T30" fmla="*/ 2147483646 w 18037"/>
                <a:gd name="T31" fmla="*/ 2147483646 h 6883"/>
                <a:gd name="T32" fmla="*/ 2147483646 w 18037"/>
                <a:gd name="T33" fmla="*/ 2147483646 h 6883"/>
                <a:gd name="T34" fmla="*/ 2147483646 w 18037"/>
                <a:gd name="T35" fmla="*/ 2147483646 h 6883"/>
                <a:gd name="T36" fmla="*/ 2147483646 w 18037"/>
                <a:gd name="T37" fmla="*/ 2147483646 h 6883"/>
                <a:gd name="T38" fmla="*/ 2147483646 w 18037"/>
                <a:gd name="T39" fmla="*/ 2147483646 h 6883"/>
                <a:gd name="T40" fmla="*/ 2147483646 w 18037"/>
                <a:gd name="T41" fmla="*/ 2147483646 h 6883"/>
                <a:gd name="T42" fmla="*/ 2147483646 w 18037"/>
                <a:gd name="T43" fmla="*/ 2147483646 h 6883"/>
                <a:gd name="T44" fmla="*/ 2147483646 w 18037"/>
                <a:gd name="T45" fmla="*/ 2147483646 h 6883"/>
                <a:gd name="T46" fmla="*/ 2147483646 w 18037"/>
                <a:gd name="T47" fmla="*/ 2147483646 h 6883"/>
                <a:gd name="T48" fmla="*/ 2147483646 w 18037"/>
                <a:gd name="T49" fmla="*/ 2147483646 h 6883"/>
                <a:gd name="T50" fmla="*/ 2147483646 w 18037"/>
                <a:gd name="T51" fmla="*/ 2147483646 h 6883"/>
                <a:gd name="T52" fmla="*/ 2147483646 w 18037"/>
                <a:gd name="T53" fmla="*/ 2147483646 h 6883"/>
                <a:gd name="T54" fmla="*/ 2147483646 w 18037"/>
                <a:gd name="T55" fmla="*/ 2147483646 h 6883"/>
                <a:gd name="T56" fmla="*/ 2147483646 w 18037"/>
                <a:gd name="T57" fmla="*/ 2147483646 h 6883"/>
                <a:gd name="T58" fmla="*/ 2147483646 w 18037"/>
                <a:gd name="T59" fmla="*/ 2147483646 h 6883"/>
                <a:gd name="T60" fmla="*/ 2147483646 w 18037"/>
                <a:gd name="T61" fmla="*/ 2147483646 h 6883"/>
                <a:gd name="T62" fmla="*/ 2147483646 w 18037"/>
                <a:gd name="T63" fmla="*/ 2147483646 h 6883"/>
                <a:gd name="T64" fmla="*/ 2147483646 w 18037"/>
                <a:gd name="T65" fmla="*/ 2147483646 h 6883"/>
                <a:gd name="T66" fmla="*/ 2147483646 w 18037"/>
                <a:gd name="T67" fmla="*/ 2147483646 h 6883"/>
                <a:gd name="T68" fmla="*/ 2147483646 w 18037"/>
                <a:gd name="T69" fmla="*/ 2147483646 h 6883"/>
                <a:gd name="T70" fmla="*/ 2147483646 w 18037"/>
                <a:gd name="T71" fmla="*/ 2147483646 h 6883"/>
                <a:gd name="T72" fmla="*/ 2147483646 w 18037"/>
                <a:gd name="T73" fmla="*/ 2147483646 h 6883"/>
                <a:gd name="T74" fmla="*/ 2147483646 w 18037"/>
                <a:gd name="T75" fmla="*/ 2147483646 h 6883"/>
                <a:gd name="T76" fmla="*/ 2147483646 w 18037"/>
                <a:gd name="T77" fmla="*/ 2147483646 h 6883"/>
                <a:gd name="T78" fmla="*/ 2147483646 w 18037"/>
                <a:gd name="T79" fmla="*/ 2147483646 h 6883"/>
                <a:gd name="T80" fmla="*/ 2147483646 w 18037"/>
                <a:gd name="T81" fmla="*/ 2147483646 h 6883"/>
                <a:gd name="T82" fmla="*/ 2147483646 w 18037"/>
                <a:gd name="T83" fmla="*/ 2147483646 h 6883"/>
                <a:gd name="T84" fmla="*/ 2147483646 w 18037"/>
                <a:gd name="T85" fmla="*/ 2147483646 h 6883"/>
                <a:gd name="T86" fmla="*/ 2147483646 w 18037"/>
                <a:gd name="T87" fmla="*/ 2147483646 h 6883"/>
                <a:gd name="T88" fmla="*/ 2147483646 w 18037"/>
                <a:gd name="T89" fmla="*/ 2147483646 h 6883"/>
                <a:gd name="T90" fmla="*/ 2147483646 w 18037"/>
                <a:gd name="T91" fmla="*/ 2147483646 h 6883"/>
                <a:gd name="T92" fmla="*/ 2147483646 w 18037"/>
                <a:gd name="T93" fmla="*/ 2147483646 h 6883"/>
                <a:gd name="T94" fmla="*/ 2147483646 w 18037"/>
                <a:gd name="T95" fmla="*/ 2147483646 h 6883"/>
                <a:gd name="T96" fmla="*/ 2147483646 w 18037"/>
                <a:gd name="T97" fmla="*/ 2147483646 h 6883"/>
                <a:gd name="T98" fmla="*/ 2147483646 w 18037"/>
                <a:gd name="T99" fmla="*/ 2147483646 h 6883"/>
                <a:gd name="T100" fmla="*/ 2147483646 w 18037"/>
                <a:gd name="T101" fmla="*/ 2147483646 h 6883"/>
                <a:gd name="T102" fmla="*/ 2147483646 w 18037"/>
                <a:gd name="T103" fmla="*/ 2147483646 h 6883"/>
                <a:gd name="T104" fmla="*/ 2147483646 w 18037"/>
                <a:gd name="T105" fmla="*/ 2147483646 h 6883"/>
                <a:gd name="T106" fmla="*/ 2147483646 w 18037"/>
                <a:gd name="T107" fmla="*/ 2147483646 h 6883"/>
                <a:gd name="T108" fmla="*/ 2147483646 w 18037"/>
                <a:gd name="T109" fmla="*/ 2147483646 h 6883"/>
                <a:gd name="T110" fmla="*/ 2147483646 w 18037"/>
                <a:gd name="T111" fmla="*/ 2147483646 h 6883"/>
                <a:gd name="T112" fmla="*/ 2147483646 w 18037"/>
                <a:gd name="T113" fmla="*/ 2147483646 h 6883"/>
                <a:gd name="T114" fmla="*/ 2147483646 w 18037"/>
                <a:gd name="T115" fmla="*/ 2147483646 h 688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8037" h="6883">
                  <a:moveTo>
                    <a:pt x="49" y="6"/>
                  </a:moveTo>
                  <a:lnTo>
                    <a:pt x="236" y="77"/>
                  </a:lnTo>
                  <a:cubicBezTo>
                    <a:pt x="254" y="83"/>
                    <a:pt x="262" y="103"/>
                    <a:pt x="256" y="120"/>
                  </a:cubicBezTo>
                  <a:cubicBezTo>
                    <a:pt x="249" y="137"/>
                    <a:pt x="230" y="146"/>
                    <a:pt x="213" y="139"/>
                  </a:cubicBezTo>
                  <a:lnTo>
                    <a:pt x="26" y="69"/>
                  </a:lnTo>
                  <a:cubicBezTo>
                    <a:pt x="8" y="62"/>
                    <a:pt x="0" y="43"/>
                    <a:pt x="6" y="26"/>
                  </a:cubicBezTo>
                  <a:cubicBezTo>
                    <a:pt x="13" y="8"/>
                    <a:pt x="32" y="0"/>
                    <a:pt x="49" y="6"/>
                  </a:cubicBezTo>
                  <a:close/>
                  <a:moveTo>
                    <a:pt x="486" y="171"/>
                  </a:moveTo>
                  <a:lnTo>
                    <a:pt x="673" y="242"/>
                  </a:lnTo>
                  <a:cubicBezTo>
                    <a:pt x="690" y="248"/>
                    <a:pt x="699" y="268"/>
                    <a:pt x="692" y="285"/>
                  </a:cubicBezTo>
                  <a:cubicBezTo>
                    <a:pt x="686" y="302"/>
                    <a:pt x="667" y="311"/>
                    <a:pt x="649" y="304"/>
                  </a:cubicBezTo>
                  <a:lnTo>
                    <a:pt x="462" y="234"/>
                  </a:lnTo>
                  <a:cubicBezTo>
                    <a:pt x="445" y="227"/>
                    <a:pt x="436" y="208"/>
                    <a:pt x="443" y="191"/>
                  </a:cubicBezTo>
                  <a:cubicBezTo>
                    <a:pt x="449" y="173"/>
                    <a:pt x="469" y="165"/>
                    <a:pt x="486" y="171"/>
                  </a:cubicBezTo>
                  <a:close/>
                  <a:moveTo>
                    <a:pt x="922" y="336"/>
                  </a:moveTo>
                  <a:lnTo>
                    <a:pt x="1109" y="407"/>
                  </a:lnTo>
                  <a:cubicBezTo>
                    <a:pt x="1127" y="413"/>
                    <a:pt x="1135" y="433"/>
                    <a:pt x="1129" y="450"/>
                  </a:cubicBezTo>
                  <a:cubicBezTo>
                    <a:pt x="1122" y="467"/>
                    <a:pt x="1103" y="476"/>
                    <a:pt x="1086" y="469"/>
                  </a:cubicBezTo>
                  <a:lnTo>
                    <a:pt x="899" y="398"/>
                  </a:lnTo>
                  <a:cubicBezTo>
                    <a:pt x="882" y="392"/>
                    <a:pt x="873" y="373"/>
                    <a:pt x="879" y="356"/>
                  </a:cubicBezTo>
                  <a:cubicBezTo>
                    <a:pt x="886" y="338"/>
                    <a:pt x="905" y="330"/>
                    <a:pt x="922" y="336"/>
                  </a:cubicBezTo>
                  <a:close/>
                  <a:moveTo>
                    <a:pt x="1359" y="501"/>
                  </a:moveTo>
                  <a:lnTo>
                    <a:pt x="1546" y="572"/>
                  </a:lnTo>
                  <a:cubicBezTo>
                    <a:pt x="1563" y="578"/>
                    <a:pt x="1572" y="597"/>
                    <a:pt x="1565" y="615"/>
                  </a:cubicBezTo>
                  <a:cubicBezTo>
                    <a:pt x="1559" y="632"/>
                    <a:pt x="1540" y="641"/>
                    <a:pt x="1522" y="634"/>
                  </a:cubicBezTo>
                  <a:lnTo>
                    <a:pt x="1335" y="563"/>
                  </a:lnTo>
                  <a:cubicBezTo>
                    <a:pt x="1318" y="557"/>
                    <a:pt x="1309" y="538"/>
                    <a:pt x="1316" y="520"/>
                  </a:cubicBezTo>
                  <a:cubicBezTo>
                    <a:pt x="1322" y="503"/>
                    <a:pt x="1342" y="495"/>
                    <a:pt x="1359" y="501"/>
                  </a:cubicBezTo>
                  <a:close/>
                  <a:moveTo>
                    <a:pt x="1795" y="666"/>
                  </a:moveTo>
                  <a:lnTo>
                    <a:pt x="1983" y="737"/>
                  </a:lnTo>
                  <a:cubicBezTo>
                    <a:pt x="2000" y="743"/>
                    <a:pt x="2008" y="762"/>
                    <a:pt x="2002" y="780"/>
                  </a:cubicBezTo>
                  <a:cubicBezTo>
                    <a:pt x="1995" y="797"/>
                    <a:pt x="1976" y="806"/>
                    <a:pt x="1959" y="799"/>
                  </a:cubicBezTo>
                  <a:lnTo>
                    <a:pt x="1772" y="728"/>
                  </a:lnTo>
                  <a:cubicBezTo>
                    <a:pt x="1755" y="722"/>
                    <a:pt x="1746" y="703"/>
                    <a:pt x="1752" y="685"/>
                  </a:cubicBezTo>
                  <a:cubicBezTo>
                    <a:pt x="1759" y="668"/>
                    <a:pt x="1778" y="659"/>
                    <a:pt x="1795" y="666"/>
                  </a:cubicBezTo>
                  <a:close/>
                  <a:moveTo>
                    <a:pt x="2232" y="831"/>
                  </a:moveTo>
                  <a:lnTo>
                    <a:pt x="2419" y="902"/>
                  </a:lnTo>
                  <a:cubicBezTo>
                    <a:pt x="2436" y="908"/>
                    <a:pt x="2445" y="927"/>
                    <a:pt x="2439" y="945"/>
                  </a:cubicBezTo>
                  <a:cubicBezTo>
                    <a:pt x="2432" y="962"/>
                    <a:pt x="2413" y="970"/>
                    <a:pt x="2396" y="964"/>
                  </a:cubicBezTo>
                  <a:lnTo>
                    <a:pt x="2208" y="893"/>
                  </a:lnTo>
                  <a:cubicBezTo>
                    <a:pt x="2191" y="887"/>
                    <a:pt x="2183" y="868"/>
                    <a:pt x="2189" y="850"/>
                  </a:cubicBezTo>
                  <a:cubicBezTo>
                    <a:pt x="2196" y="833"/>
                    <a:pt x="2215" y="824"/>
                    <a:pt x="2232" y="831"/>
                  </a:cubicBezTo>
                  <a:close/>
                  <a:moveTo>
                    <a:pt x="2669" y="996"/>
                  </a:moveTo>
                  <a:lnTo>
                    <a:pt x="2856" y="1066"/>
                  </a:lnTo>
                  <a:cubicBezTo>
                    <a:pt x="2873" y="1073"/>
                    <a:pt x="2882" y="1092"/>
                    <a:pt x="2875" y="1109"/>
                  </a:cubicBezTo>
                  <a:cubicBezTo>
                    <a:pt x="2869" y="1127"/>
                    <a:pt x="2849" y="1135"/>
                    <a:pt x="2832" y="1129"/>
                  </a:cubicBezTo>
                  <a:lnTo>
                    <a:pt x="2645" y="1058"/>
                  </a:lnTo>
                  <a:cubicBezTo>
                    <a:pt x="2628" y="1052"/>
                    <a:pt x="2619" y="1032"/>
                    <a:pt x="2626" y="1015"/>
                  </a:cubicBezTo>
                  <a:cubicBezTo>
                    <a:pt x="2632" y="998"/>
                    <a:pt x="2651" y="989"/>
                    <a:pt x="2669" y="996"/>
                  </a:cubicBezTo>
                  <a:close/>
                  <a:moveTo>
                    <a:pt x="3105" y="1161"/>
                  </a:moveTo>
                  <a:lnTo>
                    <a:pt x="3292" y="1231"/>
                  </a:lnTo>
                  <a:cubicBezTo>
                    <a:pt x="3309" y="1238"/>
                    <a:pt x="3318" y="1257"/>
                    <a:pt x="3312" y="1274"/>
                  </a:cubicBezTo>
                  <a:cubicBezTo>
                    <a:pt x="3305" y="1292"/>
                    <a:pt x="3286" y="1300"/>
                    <a:pt x="3269" y="1294"/>
                  </a:cubicBezTo>
                  <a:lnTo>
                    <a:pt x="3082" y="1223"/>
                  </a:lnTo>
                  <a:cubicBezTo>
                    <a:pt x="3064" y="1217"/>
                    <a:pt x="3056" y="1197"/>
                    <a:pt x="3062" y="1180"/>
                  </a:cubicBezTo>
                  <a:cubicBezTo>
                    <a:pt x="3069" y="1163"/>
                    <a:pt x="3088" y="1154"/>
                    <a:pt x="3105" y="1161"/>
                  </a:cubicBezTo>
                  <a:close/>
                  <a:moveTo>
                    <a:pt x="3542" y="1326"/>
                  </a:moveTo>
                  <a:lnTo>
                    <a:pt x="3729" y="1396"/>
                  </a:lnTo>
                  <a:cubicBezTo>
                    <a:pt x="3746" y="1403"/>
                    <a:pt x="3755" y="1422"/>
                    <a:pt x="3748" y="1439"/>
                  </a:cubicBezTo>
                  <a:cubicBezTo>
                    <a:pt x="3742" y="1457"/>
                    <a:pt x="3722" y="1465"/>
                    <a:pt x="3705" y="1459"/>
                  </a:cubicBezTo>
                  <a:lnTo>
                    <a:pt x="3518" y="1388"/>
                  </a:lnTo>
                  <a:cubicBezTo>
                    <a:pt x="3501" y="1382"/>
                    <a:pt x="3492" y="1362"/>
                    <a:pt x="3499" y="1345"/>
                  </a:cubicBezTo>
                  <a:cubicBezTo>
                    <a:pt x="3505" y="1328"/>
                    <a:pt x="3524" y="1319"/>
                    <a:pt x="3542" y="1326"/>
                  </a:cubicBezTo>
                  <a:close/>
                  <a:moveTo>
                    <a:pt x="3978" y="1491"/>
                  </a:moveTo>
                  <a:lnTo>
                    <a:pt x="4165" y="1561"/>
                  </a:lnTo>
                  <a:cubicBezTo>
                    <a:pt x="4183" y="1568"/>
                    <a:pt x="4191" y="1587"/>
                    <a:pt x="4185" y="1604"/>
                  </a:cubicBezTo>
                  <a:cubicBezTo>
                    <a:pt x="4178" y="1621"/>
                    <a:pt x="4159" y="1630"/>
                    <a:pt x="4142" y="1624"/>
                  </a:cubicBezTo>
                  <a:lnTo>
                    <a:pt x="3955" y="1553"/>
                  </a:lnTo>
                  <a:cubicBezTo>
                    <a:pt x="3937" y="1546"/>
                    <a:pt x="3929" y="1527"/>
                    <a:pt x="3935" y="1510"/>
                  </a:cubicBezTo>
                  <a:cubicBezTo>
                    <a:pt x="3942" y="1493"/>
                    <a:pt x="3961" y="1484"/>
                    <a:pt x="3978" y="1491"/>
                  </a:cubicBezTo>
                  <a:close/>
                  <a:moveTo>
                    <a:pt x="4415" y="1655"/>
                  </a:moveTo>
                  <a:lnTo>
                    <a:pt x="4602" y="1726"/>
                  </a:lnTo>
                  <a:cubicBezTo>
                    <a:pt x="4619" y="1733"/>
                    <a:pt x="4628" y="1752"/>
                    <a:pt x="4621" y="1769"/>
                  </a:cubicBezTo>
                  <a:cubicBezTo>
                    <a:pt x="4615" y="1786"/>
                    <a:pt x="4596" y="1795"/>
                    <a:pt x="4578" y="1789"/>
                  </a:cubicBezTo>
                  <a:lnTo>
                    <a:pt x="4391" y="1718"/>
                  </a:lnTo>
                  <a:cubicBezTo>
                    <a:pt x="4374" y="1711"/>
                    <a:pt x="4365" y="1692"/>
                    <a:pt x="4372" y="1675"/>
                  </a:cubicBezTo>
                  <a:cubicBezTo>
                    <a:pt x="4378" y="1658"/>
                    <a:pt x="4398" y="1649"/>
                    <a:pt x="4415" y="1655"/>
                  </a:cubicBezTo>
                  <a:close/>
                  <a:moveTo>
                    <a:pt x="4851" y="1820"/>
                  </a:moveTo>
                  <a:lnTo>
                    <a:pt x="5038" y="1891"/>
                  </a:lnTo>
                  <a:cubicBezTo>
                    <a:pt x="5056" y="1898"/>
                    <a:pt x="5064" y="1917"/>
                    <a:pt x="5058" y="1934"/>
                  </a:cubicBezTo>
                  <a:cubicBezTo>
                    <a:pt x="5051" y="1951"/>
                    <a:pt x="5032" y="1960"/>
                    <a:pt x="5015" y="1953"/>
                  </a:cubicBezTo>
                  <a:lnTo>
                    <a:pt x="4828" y="1883"/>
                  </a:lnTo>
                  <a:cubicBezTo>
                    <a:pt x="4811" y="1876"/>
                    <a:pt x="4802" y="1857"/>
                    <a:pt x="4808" y="1840"/>
                  </a:cubicBezTo>
                  <a:cubicBezTo>
                    <a:pt x="4815" y="1823"/>
                    <a:pt x="4834" y="1814"/>
                    <a:pt x="4851" y="1820"/>
                  </a:cubicBezTo>
                  <a:close/>
                  <a:moveTo>
                    <a:pt x="5288" y="1985"/>
                  </a:moveTo>
                  <a:lnTo>
                    <a:pt x="5475" y="2056"/>
                  </a:lnTo>
                  <a:cubicBezTo>
                    <a:pt x="5492" y="2063"/>
                    <a:pt x="5501" y="2082"/>
                    <a:pt x="5494" y="2099"/>
                  </a:cubicBezTo>
                  <a:cubicBezTo>
                    <a:pt x="5488" y="2116"/>
                    <a:pt x="5469" y="2125"/>
                    <a:pt x="5451" y="2118"/>
                  </a:cubicBezTo>
                  <a:lnTo>
                    <a:pt x="5264" y="2048"/>
                  </a:lnTo>
                  <a:cubicBezTo>
                    <a:pt x="5247" y="2041"/>
                    <a:pt x="5238" y="2022"/>
                    <a:pt x="5245" y="2005"/>
                  </a:cubicBezTo>
                  <a:cubicBezTo>
                    <a:pt x="5251" y="1988"/>
                    <a:pt x="5271" y="1979"/>
                    <a:pt x="5288" y="1985"/>
                  </a:cubicBezTo>
                  <a:close/>
                  <a:moveTo>
                    <a:pt x="5724" y="2150"/>
                  </a:moveTo>
                  <a:lnTo>
                    <a:pt x="5912" y="2221"/>
                  </a:lnTo>
                  <a:cubicBezTo>
                    <a:pt x="5929" y="2227"/>
                    <a:pt x="5937" y="2247"/>
                    <a:pt x="5931" y="2264"/>
                  </a:cubicBezTo>
                  <a:cubicBezTo>
                    <a:pt x="5924" y="2281"/>
                    <a:pt x="5905" y="2290"/>
                    <a:pt x="5888" y="2283"/>
                  </a:cubicBezTo>
                  <a:lnTo>
                    <a:pt x="5701" y="2213"/>
                  </a:lnTo>
                  <a:cubicBezTo>
                    <a:pt x="5684" y="2206"/>
                    <a:pt x="5675" y="2187"/>
                    <a:pt x="5681" y="2170"/>
                  </a:cubicBezTo>
                  <a:cubicBezTo>
                    <a:pt x="5688" y="2152"/>
                    <a:pt x="5707" y="2144"/>
                    <a:pt x="5724" y="2150"/>
                  </a:cubicBezTo>
                  <a:close/>
                  <a:moveTo>
                    <a:pt x="6161" y="2315"/>
                  </a:moveTo>
                  <a:lnTo>
                    <a:pt x="6348" y="2386"/>
                  </a:lnTo>
                  <a:cubicBezTo>
                    <a:pt x="6365" y="2392"/>
                    <a:pt x="6374" y="2412"/>
                    <a:pt x="6367" y="2429"/>
                  </a:cubicBezTo>
                  <a:cubicBezTo>
                    <a:pt x="6361" y="2446"/>
                    <a:pt x="6342" y="2455"/>
                    <a:pt x="6325" y="2448"/>
                  </a:cubicBezTo>
                  <a:lnTo>
                    <a:pt x="6137" y="2378"/>
                  </a:lnTo>
                  <a:cubicBezTo>
                    <a:pt x="6120" y="2371"/>
                    <a:pt x="6112" y="2352"/>
                    <a:pt x="6118" y="2335"/>
                  </a:cubicBezTo>
                  <a:cubicBezTo>
                    <a:pt x="6125" y="2317"/>
                    <a:pt x="6144" y="2309"/>
                    <a:pt x="6161" y="2315"/>
                  </a:cubicBezTo>
                  <a:close/>
                  <a:moveTo>
                    <a:pt x="6598" y="2480"/>
                  </a:moveTo>
                  <a:lnTo>
                    <a:pt x="6785" y="2551"/>
                  </a:lnTo>
                  <a:cubicBezTo>
                    <a:pt x="6802" y="2557"/>
                    <a:pt x="6811" y="2577"/>
                    <a:pt x="6804" y="2594"/>
                  </a:cubicBezTo>
                  <a:cubicBezTo>
                    <a:pt x="6798" y="2611"/>
                    <a:pt x="6778" y="2620"/>
                    <a:pt x="6761" y="2613"/>
                  </a:cubicBezTo>
                  <a:lnTo>
                    <a:pt x="6574" y="2542"/>
                  </a:lnTo>
                  <a:cubicBezTo>
                    <a:pt x="6557" y="2536"/>
                    <a:pt x="6548" y="2517"/>
                    <a:pt x="6555" y="2499"/>
                  </a:cubicBezTo>
                  <a:cubicBezTo>
                    <a:pt x="6561" y="2482"/>
                    <a:pt x="6580" y="2474"/>
                    <a:pt x="6598" y="2480"/>
                  </a:cubicBezTo>
                  <a:close/>
                  <a:moveTo>
                    <a:pt x="7034" y="2645"/>
                  </a:moveTo>
                  <a:lnTo>
                    <a:pt x="7221" y="2716"/>
                  </a:lnTo>
                  <a:cubicBezTo>
                    <a:pt x="7238" y="2722"/>
                    <a:pt x="7247" y="2741"/>
                    <a:pt x="7241" y="2759"/>
                  </a:cubicBezTo>
                  <a:cubicBezTo>
                    <a:pt x="7234" y="2776"/>
                    <a:pt x="7215" y="2785"/>
                    <a:pt x="7198" y="2778"/>
                  </a:cubicBezTo>
                  <a:lnTo>
                    <a:pt x="7011" y="2707"/>
                  </a:lnTo>
                  <a:cubicBezTo>
                    <a:pt x="6993" y="2701"/>
                    <a:pt x="6985" y="2682"/>
                    <a:pt x="6991" y="2664"/>
                  </a:cubicBezTo>
                  <a:cubicBezTo>
                    <a:pt x="6998" y="2647"/>
                    <a:pt x="7017" y="2638"/>
                    <a:pt x="7034" y="2645"/>
                  </a:cubicBezTo>
                  <a:close/>
                  <a:moveTo>
                    <a:pt x="7471" y="2810"/>
                  </a:moveTo>
                  <a:lnTo>
                    <a:pt x="7658" y="2881"/>
                  </a:lnTo>
                  <a:cubicBezTo>
                    <a:pt x="7675" y="2887"/>
                    <a:pt x="7684" y="2906"/>
                    <a:pt x="7677" y="2924"/>
                  </a:cubicBezTo>
                  <a:cubicBezTo>
                    <a:pt x="7671" y="2941"/>
                    <a:pt x="7651" y="2949"/>
                    <a:pt x="7634" y="2943"/>
                  </a:cubicBezTo>
                  <a:lnTo>
                    <a:pt x="7447" y="2872"/>
                  </a:lnTo>
                  <a:cubicBezTo>
                    <a:pt x="7430" y="2866"/>
                    <a:pt x="7421" y="2847"/>
                    <a:pt x="7428" y="2829"/>
                  </a:cubicBezTo>
                  <a:cubicBezTo>
                    <a:pt x="7434" y="2812"/>
                    <a:pt x="7453" y="2803"/>
                    <a:pt x="7471" y="2810"/>
                  </a:cubicBezTo>
                  <a:close/>
                  <a:moveTo>
                    <a:pt x="7907" y="2975"/>
                  </a:moveTo>
                  <a:lnTo>
                    <a:pt x="8094" y="3046"/>
                  </a:lnTo>
                  <a:cubicBezTo>
                    <a:pt x="8112" y="3052"/>
                    <a:pt x="8120" y="3071"/>
                    <a:pt x="8114" y="3088"/>
                  </a:cubicBezTo>
                  <a:cubicBezTo>
                    <a:pt x="8107" y="3106"/>
                    <a:pt x="8088" y="3114"/>
                    <a:pt x="8071" y="3108"/>
                  </a:cubicBezTo>
                  <a:lnTo>
                    <a:pt x="7884" y="3037"/>
                  </a:lnTo>
                  <a:cubicBezTo>
                    <a:pt x="7866" y="3031"/>
                    <a:pt x="7858" y="3011"/>
                    <a:pt x="7864" y="2994"/>
                  </a:cubicBezTo>
                  <a:cubicBezTo>
                    <a:pt x="7871" y="2977"/>
                    <a:pt x="7890" y="2968"/>
                    <a:pt x="7907" y="2975"/>
                  </a:cubicBezTo>
                  <a:close/>
                  <a:moveTo>
                    <a:pt x="8344" y="3140"/>
                  </a:moveTo>
                  <a:lnTo>
                    <a:pt x="8531" y="3210"/>
                  </a:lnTo>
                  <a:cubicBezTo>
                    <a:pt x="8548" y="3217"/>
                    <a:pt x="8557" y="3236"/>
                    <a:pt x="8550" y="3253"/>
                  </a:cubicBezTo>
                  <a:cubicBezTo>
                    <a:pt x="8544" y="3271"/>
                    <a:pt x="8525" y="3279"/>
                    <a:pt x="8507" y="3273"/>
                  </a:cubicBezTo>
                  <a:lnTo>
                    <a:pt x="8320" y="3202"/>
                  </a:lnTo>
                  <a:cubicBezTo>
                    <a:pt x="8303" y="3196"/>
                    <a:pt x="8294" y="3176"/>
                    <a:pt x="8301" y="3159"/>
                  </a:cubicBezTo>
                  <a:cubicBezTo>
                    <a:pt x="8307" y="3142"/>
                    <a:pt x="8327" y="3133"/>
                    <a:pt x="8344" y="3140"/>
                  </a:cubicBezTo>
                  <a:close/>
                  <a:moveTo>
                    <a:pt x="8780" y="3305"/>
                  </a:moveTo>
                  <a:lnTo>
                    <a:pt x="8967" y="3375"/>
                  </a:lnTo>
                  <a:cubicBezTo>
                    <a:pt x="8985" y="3382"/>
                    <a:pt x="8993" y="3401"/>
                    <a:pt x="8987" y="3418"/>
                  </a:cubicBezTo>
                  <a:cubicBezTo>
                    <a:pt x="8980" y="3436"/>
                    <a:pt x="8961" y="3444"/>
                    <a:pt x="8944" y="3438"/>
                  </a:cubicBezTo>
                  <a:lnTo>
                    <a:pt x="8757" y="3367"/>
                  </a:lnTo>
                  <a:cubicBezTo>
                    <a:pt x="8740" y="3361"/>
                    <a:pt x="8731" y="3341"/>
                    <a:pt x="8737" y="3324"/>
                  </a:cubicBezTo>
                  <a:cubicBezTo>
                    <a:pt x="8744" y="3307"/>
                    <a:pt x="8763" y="3298"/>
                    <a:pt x="8780" y="3305"/>
                  </a:cubicBezTo>
                  <a:close/>
                  <a:moveTo>
                    <a:pt x="9217" y="3470"/>
                  </a:moveTo>
                  <a:lnTo>
                    <a:pt x="9404" y="3540"/>
                  </a:lnTo>
                  <a:cubicBezTo>
                    <a:pt x="9421" y="3547"/>
                    <a:pt x="9430" y="3566"/>
                    <a:pt x="9423" y="3583"/>
                  </a:cubicBezTo>
                  <a:cubicBezTo>
                    <a:pt x="9417" y="3600"/>
                    <a:pt x="9398" y="3609"/>
                    <a:pt x="9380" y="3603"/>
                  </a:cubicBezTo>
                  <a:lnTo>
                    <a:pt x="9193" y="3532"/>
                  </a:lnTo>
                  <a:cubicBezTo>
                    <a:pt x="9176" y="3525"/>
                    <a:pt x="9167" y="3506"/>
                    <a:pt x="9174" y="3489"/>
                  </a:cubicBezTo>
                  <a:cubicBezTo>
                    <a:pt x="9180" y="3472"/>
                    <a:pt x="9200" y="3463"/>
                    <a:pt x="9217" y="3470"/>
                  </a:cubicBezTo>
                  <a:close/>
                  <a:moveTo>
                    <a:pt x="9653" y="3635"/>
                  </a:moveTo>
                  <a:lnTo>
                    <a:pt x="9841" y="3705"/>
                  </a:lnTo>
                  <a:cubicBezTo>
                    <a:pt x="9858" y="3712"/>
                    <a:pt x="9866" y="3731"/>
                    <a:pt x="9860" y="3748"/>
                  </a:cubicBezTo>
                  <a:cubicBezTo>
                    <a:pt x="9853" y="3765"/>
                    <a:pt x="9834" y="3774"/>
                    <a:pt x="9817" y="3768"/>
                  </a:cubicBezTo>
                  <a:lnTo>
                    <a:pt x="9630" y="3697"/>
                  </a:lnTo>
                  <a:cubicBezTo>
                    <a:pt x="9613" y="3690"/>
                    <a:pt x="9604" y="3671"/>
                    <a:pt x="9610" y="3654"/>
                  </a:cubicBezTo>
                  <a:cubicBezTo>
                    <a:pt x="9617" y="3637"/>
                    <a:pt x="9636" y="3628"/>
                    <a:pt x="9653" y="3635"/>
                  </a:cubicBezTo>
                  <a:close/>
                  <a:moveTo>
                    <a:pt x="10090" y="3799"/>
                  </a:moveTo>
                  <a:lnTo>
                    <a:pt x="10277" y="3870"/>
                  </a:lnTo>
                  <a:cubicBezTo>
                    <a:pt x="10294" y="3877"/>
                    <a:pt x="10303" y="3896"/>
                    <a:pt x="10296" y="3913"/>
                  </a:cubicBezTo>
                  <a:cubicBezTo>
                    <a:pt x="10290" y="3930"/>
                    <a:pt x="10271" y="3939"/>
                    <a:pt x="10254" y="3932"/>
                  </a:cubicBezTo>
                  <a:lnTo>
                    <a:pt x="10066" y="3862"/>
                  </a:lnTo>
                  <a:cubicBezTo>
                    <a:pt x="10049" y="3855"/>
                    <a:pt x="10041" y="3836"/>
                    <a:pt x="10047" y="3819"/>
                  </a:cubicBezTo>
                  <a:cubicBezTo>
                    <a:pt x="10054" y="3802"/>
                    <a:pt x="10073" y="3793"/>
                    <a:pt x="10090" y="3799"/>
                  </a:cubicBezTo>
                  <a:close/>
                  <a:moveTo>
                    <a:pt x="10527" y="3964"/>
                  </a:moveTo>
                  <a:lnTo>
                    <a:pt x="10714" y="4035"/>
                  </a:lnTo>
                  <a:cubicBezTo>
                    <a:pt x="10731" y="4042"/>
                    <a:pt x="10740" y="4061"/>
                    <a:pt x="10733" y="4078"/>
                  </a:cubicBezTo>
                  <a:cubicBezTo>
                    <a:pt x="10727" y="4095"/>
                    <a:pt x="10707" y="4104"/>
                    <a:pt x="10690" y="4097"/>
                  </a:cubicBezTo>
                  <a:lnTo>
                    <a:pt x="10503" y="4027"/>
                  </a:lnTo>
                  <a:cubicBezTo>
                    <a:pt x="10486" y="4020"/>
                    <a:pt x="10477" y="4001"/>
                    <a:pt x="10484" y="3984"/>
                  </a:cubicBezTo>
                  <a:cubicBezTo>
                    <a:pt x="10490" y="3967"/>
                    <a:pt x="10509" y="3958"/>
                    <a:pt x="10527" y="3964"/>
                  </a:cubicBezTo>
                  <a:close/>
                  <a:moveTo>
                    <a:pt x="10963" y="4129"/>
                  </a:moveTo>
                  <a:lnTo>
                    <a:pt x="11150" y="4200"/>
                  </a:lnTo>
                  <a:cubicBezTo>
                    <a:pt x="11167" y="4206"/>
                    <a:pt x="11176" y="4226"/>
                    <a:pt x="11170" y="4243"/>
                  </a:cubicBezTo>
                  <a:cubicBezTo>
                    <a:pt x="11163" y="4260"/>
                    <a:pt x="11144" y="4269"/>
                    <a:pt x="11127" y="4262"/>
                  </a:cubicBezTo>
                  <a:lnTo>
                    <a:pt x="10940" y="4192"/>
                  </a:lnTo>
                  <a:cubicBezTo>
                    <a:pt x="10922" y="4185"/>
                    <a:pt x="10914" y="4166"/>
                    <a:pt x="10920" y="4149"/>
                  </a:cubicBezTo>
                  <a:cubicBezTo>
                    <a:pt x="10927" y="4131"/>
                    <a:pt x="10946" y="4123"/>
                    <a:pt x="10963" y="4129"/>
                  </a:cubicBezTo>
                  <a:close/>
                  <a:moveTo>
                    <a:pt x="11400" y="4294"/>
                  </a:moveTo>
                  <a:lnTo>
                    <a:pt x="11587" y="4365"/>
                  </a:lnTo>
                  <a:cubicBezTo>
                    <a:pt x="11604" y="4371"/>
                    <a:pt x="11613" y="4391"/>
                    <a:pt x="11606" y="4408"/>
                  </a:cubicBezTo>
                  <a:cubicBezTo>
                    <a:pt x="11600" y="4425"/>
                    <a:pt x="11580" y="4434"/>
                    <a:pt x="11563" y="4427"/>
                  </a:cubicBezTo>
                  <a:lnTo>
                    <a:pt x="11376" y="4357"/>
                  </a:lnTo>
                  <a:cubicBezTo>
                    <a:pt x="11359" y="4350"/>
                    <a:pt x="11350" y="4331"/>
                    <a:pt x="11357" y="4314"/>
                  </a:cubicBezTo>
                  <a:cubicBezTo>
                    <a:pt x="11363" y="4296"/>
                    <a:pt x="11382" y="4288"/>
                    <a:pt x="11400" y="4294"/>
                  </a:cubicBezTo>
                  <a:close/>
                  <a:moveTo>
                    <a:pt x="11836" y="4459"/>
                  </a:moveTo>
                  <a:lnTo>
                    <a:pt x="12023" y="4530"/>
                  </a:lnTo>
                  <a:cubicBezTo>
                    <a:pt x="12040" y="4536"/>
                    <a:pt x="12049" y="4556"/>
                    <a:pt x="12043" y="4573"/>
                  </a:cubicBezTo>
                  <a:cubicBezTo>
                    <a:pt x="12036" y="4590"/>
                    <a:pt x="12017" y="4599"/>
                    <a:pt x="12000" y="4592"/>
                  </a:cubicBezTo>
                  <a:lnTo>
                    <a:pt x="11813" y="4521"/>
                  </a:lnTo>
                  <a:cubicBezTo>
                    <a:pt x="11795" y="4515"/>
                    <a:pt x="11787" y="4496"/>
                    <a:pt x="11793" y="4479"/>
                  </a:cubicBezTo>
                  <a:cubicBezTo>
                    <a:pt x="11800" y="4461"/>
                    <a:pt x="11819" y="4453"/>
                    <a:pt x="11836" y="4459"/>
                  </a:cubicBezTo>
                  <a:close/>
                  <a:moveTo>
                    <a:pt x="12273" y="4624"/>
                  </a:moveTo>
                  <a:lnTo>
                    <a:pt x="12460" y="4695"/>
                  </a:lnTo>
                  <a:cubicBezTo>
                    <a:pt x="12477" y="4701"/>
                    <a:pt x="12486" y="4720"/>
                    <a:pt x="12479" y="4738"/>
                  </a:cubicBezTo>
                  <a:cubicBezTo>
                    <a:pt x="12473" y="4755"/>
                    <a:pt x="12453" y="4764"/>
                    <a:pt x="12436" y="4757"/>
                  </a:cubicBezTo>
                  <a:lnTo>
                    <a:pt x="12249" y="4686"/>
                  </a:lnTo>
                  <a:cubicBezTo>
                    <a:pt x="12232" y="4680"/>
                    <a:pt x="12223" y="4661"/>
                    <a:pt x="12230" y="4643"/>
                  </a:cubicBezTo>
                  <a:cubicBezTo>
                    <a:pt x="12236" y="4626"/>
                    <a:pt x="12256" y="4618"/>
                    <a:pt x="12273" y="4624"/>
                  </a:cubicBezTo>
                  <a:close/>
                  <a:moveTo>
                    <a:pt x="12709" y="4789"/>
                  </a:moveTo>
                  <a:lnTo>
                    <a:pt x="12896" y="4860"/>
                  </a:lnTo>
                  <a:cubicBezTo>
                    <a:pt x="12914" y="4866"/>
                    <a:pt x="12922" y="4885"/>
                    <a:pt x="12916" y="4903"/>
                  </a:cubicBezTo>
                  <a:cubicBezTo>
                    <a:pt x="12909" y="4920"/>
                    <a:pt x="12890" y="4929"/>
                    <a:pt x="12873" y="4922"/>
                  </a:cubicBezTo>
                  <a:lnTo>
                    <a:pt x="12686" y="4851"/>
                  </a:lnTo>
                  <a:cubicBezTo>
                    <a:pt x="12669" y="4845"/>
                    <a:pt x="12660" y="4826"/>
                    <a:pt x="12666" y="4808"/>
                  </a:cubicBezTo>
                  <a:cubicBezTo>
                    <a:pt x="12673" y="4791"/>
                    <a:pt x="12692" y="4782"/>
                    <a:pt x="12709" y="4789"/>
                  </a:cubicBezTo>
                  <a:close/>
                  <a:moveTo>
                    <a:pt x="13146" y="4954"/>
                  </a:moveTo>
                  <a:lnTo>
                    <a:pt x="13333" y="5025"/>
                  </a:lnTo>
                  <a:cubicBezTo>
                    <a:pt x="13350" y="5031"/>
                    <a:pt x="13359" y="5050"/>
                    <a:pt x="13352" y="5068"/>
                  </a:cubicBezTo>
                  <a:cubicBezTo>
                    <a:pt x="13346" y="5085"/>
                    <a:pt x="13327" y="5093"/>
                    <a:pt x="13309" y="5087"/>
                  </a:cubicBezTo>
                  <a:lnTo>
                    <a:pt x="13122" y="5016"/>
                  </a:lnTo>
                  <a:cubicBezTo>
                    <a:pt x="13105" y="5010"/>
                    <a:pt x="13096" y="4991"/>
                    <a:pt x="13103" y="4973"/>
                  </a:cubicBezTo>
                  <a:cubicBezTo>
                    <a:pt x="13109" y="4956"/>
                    <a:pt x="13129" y="4947"/>
                    <a:pt x="13146" y="4954"/>
                  </a:cubicBezTo>
                  <a:close/>
                  <a:moveTo>
                    <a:pt x="13582" y="5119"/>
                  </a:moveTo>
                  <a:lnTo>
                    <a:pt x="13769" y="5189"/>
                  </a:lnTo>
                  <a:cubicBezTo>
                    <a:pt x="13787" y="5196"/>
                    <a:pt x="13795" y="5215"/>
                    <a:pt x="13789" y="5232"/>
                  </a:cubicBezTo>
                  <a:cubicBezTo>
                    <a:pt x="13782" y="5250"/>
                    <a:pt x="13763" y="5258"/>
                    <a:pt x="13746" y="5252"/>
                  </a:cubicBezTo>
                  <a:lnTo>
                    <a:pt x="13559" y="5181"/>
                  </a:lnTo>
                  <a:cubicBezTo>
                    <a:pt x="13542" y="5175"/>
                    <a:pt x="13533" y="5155"/>
                    <a:pt x="13539" y="5138"/>
                  </a:cubicBezTo>
                  <a:cubicBezTo>
                    <a:pt x="13546" y="5121"/>
                    <a:pt x="13565" y="5112"/>
                    <a:pt x="13582" y="5119"/>
                  </a:cubicBezTo>
                  <a:close/>
                  <a:moveTo>
                    <a:pt x="14019" y="5284"/>
                  </a:moveTo>
                  <a:lnTo>
                    <a:pt x="14206" y="5354"/>
                  </a:lnTo>
                  <a:cubicBezTo>
                    <a:pt x="14223" y="5361"/>
                    <a:pt x="14232" y="5380"/>
                    <a:pt x="14225" y="5397"/>
                  </a:cubicBezTo>
                  <a:cubicBezTo>
                    <a:pt x="14219" y="5415"/>
                    <a:pt x="14200" y="5423"/>
                    <a:pt x="14182" y="5417"/>
                  </a:cubicBezTo>
                  <a:lnTo>
                    <a:pt x="13995" y="5346"/>
                  </a:lnTo>
                  <a:cubicBezTo>
                    <a:pt x="13978" y="5340"/>
                    <a:pt x="13969" y="5320"/>
                    <a:pt x="13976" y="5303"/>
                  </a:cubicBezTo>
                  <a:cubicBezTo>
                    <a:pt x="13982" y="5286"/>
                    <a:pt x="14002" y="5277"/>
                    <a:pt x="14019" y="5284"/>
                  </a:cubicBezTo>
                  <a:close/>
                  <a:moveTo>
                    <a:pt x="14456" y="5449"/>
                  </a:moveTo>
                  <a:lnTo>
                    <a:pt x="14643" y="5519"/>
                  </a:lnTo>
                  <a:cubicBezTo>
                    <a:pt x="14660" y="5526"/>
                    <a:pt x="14669" y="5545"/>
                    <a:pt x="14662" y="5562"/>
                  </a:cubicBezTo>
                  <a:cubicBezTo>
                    <a:pt x="14656" y="5580"/>
                    <a:pt x="14636" y="5588"/>
                    <a:pt x="14619" y="5582"/>
                  </a:cubicBezTo>
                  <a:lnTo>
                    <a:pt x="14432" y="5511"/>
                  </a:lnTo>
                  <a:cubicBezTo>
                    <a:pt x="14415" y="5504"/>
                    <a:pt x="14406" y="5485"/>
                    <a:pt x="14413" y="5468"/>
                  </a:cubicBezTo>
                  <a:cubicBezTo>
                    <a:pt x="14419" y="5451"/>
                    <a:pt x="14438" y="5442"/>
                    <a:pt x="14456" y="5449"/>
                  </a:cubicBezTo>
                  <a:close/>
                  <a:moveTo>
                    <a:pt x="14892" y="5614"/>
                  </a:moveTo>
                  <a:lnTo>
                    <a:pt x="15079" y="5684"/>
                  </a:lnTo>
                  <a:cubicBezTo>
                    <a:pt x="15096" y="5691"/>
                    <a:pt x="15105" y="5710"/>
                    <a:pt x="15099" y="5727"/>
                  </a:cubicBezTo>
                  <a:cubicBezTo>
                    <a:pt x="15092" y="5744"/>
                    <a:pt x="15073" y="5753"/>
                    <a:pt x="15056" y="5747"/>
                  </a:cubicBezTo>
                  <a:lnTo>
                    <a:pt x="14869" y="5676"/>
                  </a:lnTo>
                  <a:cubicBezTo>
                    <a:pt x="14851" y="5669"/>
                    <a:pt x="14843" y="5650"/>
                    <a:pt x="14849" y="5633"/>
                  </a:cubicBezTo>
                  <a:cubicBezTo>
                    <a:pt x="14856" y="5616"/>
                    <a:pt x="14875" y="5607"/>
                    <a:pt x="14892" y="5614"/>
                  </a:cubicBezTo>
                  <a:close/>
                  <a:moveTo>
                    <a:pt x="15329" y="5778"/>
                  </a:moveTo>
                  <a:lnTo>
                    <a:pt x="15516" y="5849"/>
                  </a:lnTo>
                  <a:cubicBezTo>
                    <a:pt x="15533" y="5856"/>
                    <a:pt x="15542" y="5875"/>
                    <a:pt x="15535" y="5892"/>
                  </a:cubicBezTo>
                  <a:cubicBezTo>
                    <a:pt x="15529" y="5909"/>
                    <a:pt x="15509" y="5918"/>
                    <a:pt x="15492" y="5912"/>
                  </a:cubicBezTo>
                  <a:lnTo>
                    <a:pt x="15305" y="5841"/>
                  </a:lnTo>
                  <a:cubicBezTo>
                    <a:pt x="15288" y="5834"/>
                    <a:pt x="15279" y="5815"/>
                    <a:pt x="15286" y="5798"/>
                  </a:cubicBezTo>
                  <a:cubicBezTo>
                    <a:pt x="15292" y="5781"/>
                    <a:pt x="15311" y="5772"/>
                    <a:pt x="15329" y="5778"/>
                  </a:cubicBezTo>
                  <a:close/>
                  <a:moveTo>
                    <a:pt x="15765" y="5943"/>
                  </a:moveTo>
                  <a:lnTo>
                    <a:pt x="15952" y="6014"/>
                  </a:lnTo>
                  <a:cubicBezTo>
                    <a:pt x="15969" y="6021"/>
                    <a:pt x="15978" y="6040"/>
                    <a:pt x="15972" y="6057"/>
                  </a:cubicBezTo>
                  <a:cubicBezTo>
                    <a:pt x="15965" y="6074"/>
                    <a:pt x="15946" y="6083"/>
                    <a:pt x="15929" y="6076"/>
                  </a:cubicBezTo>
                  <a:lnTo>
                    <a:pt x="15742" y="6006"/>
                  </a:lnTo>
                  <a:cubicBezTo>
                    <a:pt x="15724" y="5999"/>
                    <a:pt x="15716" y="5980"/>
                    <a:pt x="15722" y="5963"/>
                  </a:cubicBezTo>
                  <a:cubicBezTo>
                    <a:pt x="15729" y="5946"/>
                    <a:pt x="15748" y="5937"/>
                    <a:pt x="15765" y="5943"/>
                  </a:cubicBezTo>
                  <a:close/>
                  <a:moveTo>
                    <a:pt x="16202" y="6108"/>
                  </a:moveTo>
                  <a:lnTo>
                    <a:pt x="16389" y="6179"/>
                  </a:lnTo>
                  <a:cubicBezTo>
                    <a:pt x="16406" y="6186"/>
                    <a:pt x="16415" y="6205"/>
                    <a:pt x="16408" y="6222"/>
                  </a:cubicBezTo>
                  <a:cubicBezTo>
                    <a:pt x="16402" y="6239"/>
                    <a:pt x="16382" y="6248"/>
                    <a:pt x="16365" y="6241"/>
                  </a:cubicBezTo>
                  <a:lnTo>
                    <a:pt x="16178" y="6171"/>
                  </a:lnTo>
                  <a:cubicBezTo>
                    <a:pt x="16161" y="6164"/>
                    <a:pt x="16152" y="6145"/>
                    <a:pt x="16159" y="6128"/>
                  </a:cubicBezTo>
                  <a:cubicBezTo>
                    <a:pt x="16165" y="6111"/>
                    <a:pt x="16185" y="6102"/>
                    <a:pt x="16202" y="6108"/>
                  </a:cubicBezTo>
                  <a:close/>
                  <a:moveTo>
                    <a:pt x="16638" y="6273"/>
                  </a:moveTo>
                  <a:lnTo>
                    <a:pt x="16825" y="6344"/>
                  </a:lnTo>
                  <a:cubicBezTo>
                    <a:pt x="16843" y="6350"/>
                    <a:pt x="16851" y="6370"/>
                    <a:pt x="16845" y="6387"/>
                  </a:cubicBezTo>
                  <a:cubicBezTo>
                    <a:pt x="16838" y="6404"/>
                    <a:pt x="16819" y="6413"/>
                    <a:pt x="16802" y="6406"/>
                  </a:cubicBezTo>
                  <a:lnTo>
                    <a:pt x="16615" y="6336"/>
                  </a:lnTo>
                  <a:cubicBezTo>
                    <a:pt x="16598" y="6329"/>
                    <a:pt x="16589" y="6310"/>
                    <a:pt x="16595" y="6293"/>
                  </a:cubicBezTo>
                  <a:cubicBezTo>
                    <a:pt x="16602" y="6275"/>
                    <a:pt x="16621" y="6267"/>
                    <a:pt x="16638" y="6273"/>
                  </a:cubicBezTo>
                  <a:close/>
                  <a:moveTo>
                    <a:pt x="17075" y="6438"/>
                  </a:moveTo>
                  <a:lnTo>
                    <a:pt x="17262" y="6509"/>
                  </a:lnTo>
                  <a:cubicBezTo>
                    <a:pt x="17279" y="6515"/>
                    <a:pt x="17288" y="6535"/>
                    <a:pt x="17281" y="6552"/>
                  </a:cubicBezTo>
                  <a:cubicBezTo>
                    <a:pt x="17275" y="6569"/>
                    <a:pt x="17256" y="6578"/>
                    <a:pt x="17238" y="6571"/>
                  </a:cubicBezTo>
                  <a:lnTo>
                    <a:pt x="17051" y="6501"/>
                  </a:lnTo>
                  <a:cubicBezTo>
                    <a:pt x="17034" y="6494"/>
                    <a:pt x="17025" y="6475"/>
                    <a:pt x="17032" y="6458"/>
                  </a:cubicBezTo>
                  <a:cubicBezTo>
                    <a:pt x="17038" y="6440"/>
                    <a:pt x="17058" y="6432"/>
                    <a:pt x="17075" y="6438"/>
                  </a:cubicBezTo>
                  <a:close/>
                  <a:moveTo>
                    <a:pt x="17511" y="6603"/>
                  </a:moveTo>
                  <a:lnTo>
                    <a:pt x="17699" y="6674"/>
                  </a:lnTo>
                  <a:cubicBezTo>
                    <a:pt x="17716" y="6680"/>
                    <a:pt x="17724" y="6700"/>
                    <a:pt x="17718" y="6717"/>
                  </a:cubicBezTo>
                  <a:cubicBezTo>
                    <a:pt x="17711" y="6734"/>
                    <a:pt x="17692" y="6743"/>
                    <a:pt x="17675" y="6736"/>
                  </a:cubicBezTo>
                  <a:lnTo>
                    <a:pt x="17488" y="6665"/>
                  </a:lnTo>
                  <a:cubicBezTo>
                    <a:pt x="17471" y="6659"/>
                    <a:pt x="17462" y="6640"/>
                    <a:pt x="17468" y="6623"/>
                  </a:cubicBezTo>
                  <a:cubicBezTo>
                    <a:pt x="17475" y="6605"/>
                    <a:pt x="17494" y="6597"/>
                    <a:pt x="17511" y="6603"/>
                  </a:cubicBezTo>
                  <a:close/>
                  <a:moveTo>
                    <a:pt x="17734" y="6509"/>
                  </a:moveTo>
                  <a:lnTo>
                    <a:pt x="18037" y="6837"/>
                  </a:lnTo>
                  <a:lnTo>
                    <a:pt x="17593" y="6883"/>
                  </a:lnTo>
                  <a:lnTo>
                    <a:pt x="17734" y="6509"/>
                  </a:lnTo>
                  <a:close/>
                </a:path>
              </a:pathLst>
            </a:custGeom>
            <a:solidFill>
              <a:srgbClr val="000000"/>
            </a:solidFill>
            <a:ln w="1" cap="flat">
              <a:solidFill>
                <a:srgbClr val="000000"/>
              </a:solidFill>
              <a:prstDash val="solid"/>
              <a:bevel/>
              <a:headEnd/>
              <a:tailEnd/>
            </a:ln>
          </p:spPr>
          <p:txBody>
            <a:bodyPr/>
            <a:lstStyle/>
            <a:p>
              <a:endParaRPr lang="en-US"/>
            </a:p>
          </p:txBody>
        </p:sp>
        <p:sp>
          <p:nvSpPr>
            <p:cNvPr id="32839" name="Freeform 30">
              <a:extLst>
                <a:ext uri="{FF2B5EF4-FFF2-40B4-BE49-F238E27FC236}">
                  <a16:creationId xmlns:a16="http://schemas.microsoft.com/office/drawing/2014/main" id="{AF06C8BC-AF78-194B-B7AF-6993BE824DCE}"/>
                </a:ext>
              </a:extLst>
            </p:cNvPr>
            <p:cNvSpPr>
              <a:spLocks noEditPoints="1"/>
            </p:cNvSpPr>
            <p:nvPr/>
          </p:nvSpPr>
          <p:spPr bwMode="auto">
            <a:xfrm>
              <a:off x="903980" y="1446826"/>
              <a:ext cx="949342" cy="359872"/>
            </a:xfrm>
            <a:custGeom>
              <a:avLst/>
              <a:gdLst>
                <a:gd name="T0" fmla="*/ 2147483646 w 12075"/>
                <a:gd name="T1" fmla="*/ 2147483646 h 8076"/>
                <a:gd name="T2" fmla="*/ 2147483646 w 12075"/>
                <a:gd name="T3" fmla="*/ 2147483646 h 8076"/>
                <a:gd name="T4" fmla="*/ 2147483646 w 12075"/>
                <a:gd name="T5" fmla="*/ 2147483646 h 8076"/>
                <a:gd name="T6" fmla="*/ 2147483646 w 12075"/>
                <a:gd name="T7" fmla="*/ 2147483646 h 8076"/>
                <a:gd name="T8" fmla="*/ 2147483646 w 12075"/>
                <a:gd name="T9" fmla="*/ 2147483646 h 8076"/>
                <a:gd name="T10" fmla="*/ 2147483646 w 12075"/>
                <a:gd name="T11" fmla="*/ 2147483646 h 8076"/>
                <a:gd name="T12" fmla="*/ 2147483646 w 12075"/>
                <a:gd name="T13" fmla="*/ 2147483646 h 8076"/>
                <a:gd name="T14" fmla="*/ 2147483646 w 12075"/>
                <a:gd name="T15" fmla="*/ 2147483646 h 8076"/>
                <a:gd name="T16" fmla="*/ 2147483646 w 12075"/>
                <a:gd name="T17" fmla="*/ 0 h 8076"/>
                <a:gd name="T18" fmla="*/ 2147483646 w 12075"/>
                <a:gd name="T19" fmla="*/ 2147483646 h 8076"/>
                <a:gd name="T20" fmla="*/ 2147483646 w 12075"/>
                <a:gd name="T21" fmla="*/ 2147483646 h 80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075" h="8076">
                  <a:moveTo>
                    <a:pt x="38" y="7945"/>
                  </a:moveTo>
                  <a:lnTo>
                    <a:pt x="11484" y="315"/>
                  </a:lnTo>
                  <a:cubicBezTo>
                    <a:pt x="11514" y="294"/>
                    <a:pt x="11556" y="303"/>
                    <a:pt x="11576" y="333"/>
                  </a:cubicBezTo>
                  <a:cubicBezTo>
                    <a:pt x="11597" y="364"/>
                    <a:pt x="11588" y="405"/>
                    <a:pt x="11558" y="426"/>
                  </a:cubicBezTo>
                  <a:lnTo>
                    <a:pt x="112" y="8056"/>
                  </a:lnTo>
                  <a:cubicBezTo>
                    <a:pt x="82" y="8076"/>
                    <a:pt x="40" y="8068"/>
                    <a:pt x="20" y="8037"/>
                  </a:cubicBezTo>
                  <a:cubicBezTo>
                    <a:pt x="0" y="8007"/>
                    <a:pt x="8" y="7965"/>
                    <a:pt x="38" y="7945"/>
                  </a:cubicBezTo>
                  <a:close/>
                  <a:moveTo>
                    <a:pt x="11188" y="111"/>
                  </a:moveTo>
                  <a:lnTo>
                    <a:pt x="12075" y="0"/>
                  </a:lnTo>
                  <a:lnTo>
                    <a:pt x="11632" y="777"/>
                  </a:lnTo>
                  <a:lnTo>
                    <a:pt x="11188" y="111"/>
                  </a:lnTo>
                  <a:close/>
                </a:path>
              </a:pathLst>
            </a:custGeom>
            <a:solidFill>
              <a:srgbClr val="000000"/>
            </a:solidFill>
            <a:ln w="1" cap="flat">
              <a:solidFill>
                <a:srgbClr val="000000"/>
              </a:solidFill>
              <a:prstDash val="solid"/>
              <a:bevel/>
              <a:headEnd/>
              <a:tailEnd/>
            </a:ln>
          </p:spPr>
          <p:txBody>
            <a:bodyPr/>
            <a:lstStyle/>
            <a:p>
              <a:endParaRPr lang="en-US"/>
            </a:p>
          </p:txBody>
        </p:sp>
      </p:grpSp>
      <p:sp>
        <p:nvSpPr>
          <p:cNvPr id="32773" name="TextBox 113">
            <a:extLst>
              <a:ext uri="{FF2B5EF4-FFF2-40B4-BE49-F238E27FC236}">
                <a16:creationId xmlns:a16="http://schemas.microsoft.com/office/drawing/2014/main" id="{CEC38CA4-DD2C-7A4E-884E-BBE4555EB731}"/>
              </a:ext>
            </a:extLst>
          </p:cNvPr>
          <p:cNvSpPr txBox="1">
            <a:spLocks noChangeArrowheads="1"/>
          </p:cNvSpPr>
          <p:nvPr/>
        </p:nvSpPr>
        <p:spPr bwMode="auto">
          <a:xfrm>
            <a:off x="5562600" y="1055688"/>
            <a:ext cx="2668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800">
                <a:latin typeface="Calibri" panose="020F0502020204030204" pitchFamily="34" charset="0"/>
                <a:cs typeface="Calibri" panose="020F0502020204030204" pitchFamily="34" charset="0"/>
              </a:rPr>
              <a:t>Theoretical ATI MDV Limit</a:t>
            </a:r>
          </a:p>
        </p:txBody>
      </p:sp>
      <p:sp>
        <p:nvSpPr>
          <p:cNvPr id="32774" name="Rectangle 28">
            <a:extLst>
              <a:ext uri="{FF2B5EF4-FFF2-40B4-BE49-F238E27FC236}">
                <a16:creationId xmlns:a16="http://schemas.microsoft.com/office/drawing/2014/main" id="{A3990021-6E79-794A-8C6D-738CFE1AB391}"/>
              </a:ext>
            </a:extLst>
          </p:cNvPr>
          <p:cNvSpPr>
            <a:spLocks noChangeArrowheads="1"/>
          </p:cNvSpPr>
          <p:nvPr/>
        </p:nvSpPr>
        <p:spPr bwMode="auto">
          <a:xfrm>
            <a:off x="2524125" y="3065463"/>
            <a:ext cx="250825" cy="192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eaLnBrk="1" hangingPunct="1">
              <a:spcBef>
                <a:spcPct val="0"/>
              </a:spcBef>
              <a:buFontTx/>
              <a:buNone/>
            </a:pPr>
            <a:r>
              <a:rPr lang="en-US" altLang="en-US" sz="1000">
                <a:solidFill>
                  <a:srgbClr val="000000"/>
                </a:solidFill>
                <a:latin typeface="Arial" panose="020B0604020202020204" pitchFamily="34" charset="0"/>
                <a:cs typeface="Arial" panose="020B0604020202020204" pitchFamily="34" charset="0"/>
              </a:rPr>
              <a:t>x</a:t>
            </a:r>
            <a:endParaRPr lang="en-US" altLang="en-US" sz="1800" b="0">
              <a:solidFill>
                <a:schemeClr val="tx1"/>
              </a:solidFill>
              <a:latin typeface="Arial" panose="020B0604020202020204" pitchFamily="34" charset="0"/>
              <a:cs typeface="Arial" panose="020B0604020202020204" pitchFamily="34" charset="0"/>
            </a:endParaRPr>
          </a:p>
        </p:txBody>
      </p:sp>
      <p:sp>
        <p:nvSpPr>
          <p:cNvPr id="32775" name="Rectangle 65">
            <a:extLst>
              <a:ext uri="{FF2B5EF4-FFF2-40B4-BE49-F238E27FC236}">
                <a16:creationId xmlns:a16="http://schemas.microsoft.com/office/drawing/2014/main" id="{00B0BB12-D8D6-B54D-BB5C-8A2734644B00}"/>
              </a:ext>
            </a:extLst>
          </p:cNvPr>
          <p:cNvSpPr>
            <a:spLocks noChangeArrowheads="1"/>
          </p:cNvSpPr>
          <p:nvPr/>
        </p:nvSpPr>
        <p:spPr bwMode="auto">
          <a:xfrm>
            <a:off x="2524125" y="3065463"/>
            <a:ext cx="250825" cy="192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eaLnBrk="1" hangingPunct="1">
              <a:spcBef>
                <a:spcPct val="0"/>
              </a:spcBef>
              <a:buFontTx/>
              <a:buNone/>
            </a:pPr>
            <a:r>
              <a:rPr lang="en-US" altLang="en-US" sz="1000">
                <a:solidFill>
                  <a:srgbClr val="000000"/>
                </a:solidFill>
                <a:latin typeface="Arial" panose="020B0604020202020204" pitchFamily="34" charset="0"/>
                <a:cs typeface="Arial" panose="020B0604020202020204" pitchFamily="34" charset="0"/>
              </a:rPr>
              <a:t>x</a:t>
            </a:r>
            <a:endParaRPr lang="en-US" altLang="en-US" sz="1800" b="0">
              <a:solidFill>
                <a:schemeClr val="tx1"/>
              </a:solidFill>
              <a:latin typeface="Arial" panose="020B0604020202020204" pitchFamily="34" charset="0"/>
              <a:cs typeface="Arial" panose="020B0604020202020204" pitchFamily="34" charset="0"/>
            </a:endParaRPr>
          </a:p>
        </p:txBody>
      </p:sp>
      <p:sp>
        <p:nvSpPr>
          <p:cNvPr id="7" name="Rectangle 3">
            <a:extLst>
              <a:ext uri="{FF2B5EF4-FFF2-40B4-BE49-F238E27FC236}">
                <a16:creationId xmlns:a16="http://schemas.microsoft.com/office/drawing/2014/main" id="{44026F05-5760-A34E-BB85-5CCAD6D70BF3}"/>
              </a:ext>
            </a:extLst>
          </p:cNvPr>
          <p:cNvSpPr txBox="1">
            <a:spLocks noChangeArrowheads="1"/>
          </p:cNvSpPr>
          <p:nvPr/>
        </p:nvSpPr>
        <p:spPr bwMode="auto">
          <a:xfrm>
            <a:off x="0" y="2944813"/>
            <a:ext cx="5257800" cy="3429000"/>
          </a:xfrm>
          <a:prstGeom prst="rect">
            <a:avLst/>
          </a:prstGeom>
          <a:solidFill>
            <a:schemeClr val="bg1"/>
          </a:solidFill>
          <a:ln w="9525">
            <a:noFill/>
            <a:miter lim="800000"/>
            <a:headEnd/>
            <a:tailEnd/>
          </a:ln>
          <a:effectLst/>
        </p:spPr>
        <p:txBody>
          <a:bodyPr lIns="228600" tIns="228600" rIns="228600" bIns="228600"/>
          <a:lstStyle>
            <a:lvl1pPr marL="223838" indent="-223838" algn="l" rtl="0" fontAlgn="base">
              <a:spcBef>
                <a:spcPct val="20000"/>
              </a:spcBef>
              <a:spcAft>
                <a:spcPct val="0"/>
              </a:spcAft>
              <a:buSzPct val="80000"/>
              <a:buFont typeface="Wingdings" pitchFamily="2" charset="2"/>
              <a:buChar char="°"/>
              <a:defRPr sz="2200">
                <a:solidFill>
                  <a:srgbClr val="000099"/>
                </a:solidFill>
                <a:latin typeface="+mn-lt"/>
                <a:ea typeface="+mn-ea"/>
                <a:cs typeface="+mn-cs"/>
              </a:defRPr>
            </a:lvl1pPr>
            <a:lvl2pPr marL="506413" indent="-168275" algn="l" rtl="0" fontAlgn="base">
              <a:spcBef>
                <a:spcPct val="20000"/>
              </a:spcBef>
              <a:spcAft>
                <a:spcPct val="0"/>
              </a:spcAft>
              <a:buFont typeface="Wingdings" pitchFamily="2" charset="2"/>
              <a:buChar char=""/>
              <a:defRPr sz="2000">
                <a:solidFill>
                  <a:srgbClr val="000000"/>
                </a:solidFill>
                <a:latin typeface="+mn-lt"/>
              </a:defRPr>
            </a:lvl2pPr>
            <a:lvl3pPr marL="790575" indent="-169863" algn="l" rtl="0" fontAlgn="base">
              <a:spcBef>
                <a:spcPct val="20000"/>
              </a:spcBef>
              <a:spcAft>
                <a:spcPct val="0"/>
              </a:spcAft>
              <a:buFont typeface="Symbol" pitchFamily="18" charset="2"/>
              <a:buChar char="-"/>
              <a:defRPr>
                <a:solidFill>
                  <a:srgbClr val="008000"/>
                </a:solidFill>
                <a:latin typeface="+mn-lt"/>
              </a:defRPr>
            </a:lvl3pPr>
            <a:lvl4pPr marL="1133475" indent="-228600" algn="l" rtl="0" fontAlgn="base">
              <a:spcBef>
                <a:spcPct val="20000"/>
              </a:spcBef>
              <a:spcAft>
                <a:spcPct val="0"/>
              </a:spcAft>
              <a:buFont typeface="Symbol" pitchFamily="18" charset="2"/>
              <a:buChar char="-"/>
              <a:defRPr sz="1500" i="1">
                <a:solidFill>
                  <a:srgbClr val="000000"/>
                </a:solidFill>
                <a:latin typeface="+mn-lt"/>
              </a:defRPr>
            </a:lvl4pPr>
            <a:lvl5pPr marL="1476375" indent="-228600" algn="l" rtl="0" fontAlgn="base">
              <a:spcBef>
                <a:spcPct val="20000"/>
              </a:spcBef>
              <a:spcAft>
                <a:spcPct val="0"/>
              </a:spcAft>
              <a:buFont typeface="Symbol" pitchFamily="18" charset="2"/>
              <a:buChar char="-"/>
              <a:defRPr sz="1500">
                <a:solidFill>
                  <a:srgbClr val="000099"/>
                </a:solidFill>
                <a:latin typeface="+mn-lt"/>
              </a:defRPr>
            </a:lvl5pPr>
            <a:lvl6pPr marL="1933575" indent="-228600" algn="l" rtl="0" fontAlgn="base">
              <a:spcBef>
                <a:spcPct val="20000"/>
              </a:spcBef>
              <a:spcAft>
                <a:spcPct val="0"/>
              </a:spcAft>
              <a:buFont typeface="Symbol" pitchFamily="18" charset="2"/>
              <a:buChar char="-"/>
              <a:defRPr sz="1500">
                <a:solidFill>
                  <a:srgbClr val="000099"/>
                </a:solidFill>
                <a:latin typeface="+mn-lt"/>
              </a:defRPr>
            </a:lvl6pPr>
            <a:lvl7pPr marL="2390775" indent="-228600" algn="l" rtl="0" fontAlgn="base">
              <a:spcBef>
                <a:spcPct val="20000"/>
              </a:spcBef>
              <a:spcAft>
                <a:spcPct val="0"/>
              </a:spcAft>
              <a:buFont typeface="Symbol" pitchFamily="18" charset="2"/>
              <a:buChar char="-"/>
              <a:defRPr sz="1500">
                <a:solidFill>
                  <a:srgbClr val="000099"/>
                </a:solidFill>
                <a:latin typeface="+mn-lt"/>
              </a:defRPr>
            </a:lvl7pPr>
            <a:lvl8pPr marL="2847975" indent="-228600" algn="l" rtl="0" fontAlgn="base">
              <a:spcBef>
                <a:spcPct val="20000"/>
              </a:spcBef>
              <a:spcAft>
                <a:spcPct val="0"/>
              </a:spcAft>
              <a:buFont typeface="Symbol" pitchFamily="18" charset="2"/>
              <a:buChar char="-"/>
              <a:defRPr sz="1500">
                <a:solidFill>
                  <a:srgbClr val="000099"/>
                </a:solidFill>
                <a:latin typeface="+mn-lt"/>
              </a:defRPr>
            </a:lvl8pPr>
            <a:lvl9pPr marL="3305175" indent="-228600" algn="l" rtl="0" fontAlgn="base">
              <a:spcBef>
                <a:spcPct val="20000"/>
              </a:spcBef>
              <a:spcAft>
                <a:spcPct val="0"/>
              </a:spcAft>
              <a:buFont typeface="Symbol" pitchFamily="18" charset="2"/>
              <a:buChar char="-"/>
              <a:defRPr sz="1500">
                <a:solidFill>
                  <a:srgbClr val="000099"/>
                </a:solidFill>
                <a:latin typeface="+mn-lt"/>
              </a:defRPr>
            </a:lvl9pPr>
          </a:lstStyle>
          <a:p>
            <a:pPr>
              <a:spcBef>
                <a:spcPts val="0"/>
              </a:spcBef>
              <a:spcAft>
                <a:spcPts val="780"/>
              </a:spcAft>
              <a:defRPr/>
            </a:pPr>
            <a:r>
              <a:rPr lang="en-US" sz="1600" dirty="0"/>
              <a:t>Along-Track Separation Provides Phase Information</a:t>
            </a:r>
          </a:p>
          <a:p>
            <a:pPr marL="0" indent="0">
              <a:spcBef>
                <a:spcPts val="0"/>
              </a:spcBef>
              <a:spcAft>
                <a:spcPts val="780"/>
              </a:spcAft>
              <a:buFont typeface="Wingdings" pitchFamily="2" charset="2"/>
              <a:buNone/>
              <a:defRPr/>
            </a:pPr>
            <a:endParaRPr lang="en-US" sz="1600" dirty="0"/>
          </a:p>
          <a:p>
            <a:pPr>
              <a:spcBef>
                <a:spcPts val="0"/>
              </a:spcBef>
              <a:spcAft>
                <a:spcPts val="780"/>
              </a:spcAft>
              <a:defRPr/>
            </a:pPr>
            <a:r>
              <a:rPr lang="en-US" sz="1600" dirty="0"/>
              <a:t>Phase Change Is Related To Radial Velocity </a:t>
            </a:r>
          </a:p>
          <a:p>
            <a:pPr>
              <a:spcBef>
                <a:spcPts val="0"/>
              </a:spcBef>
              <a:spcAft>
                <a:spcPts val="780"/>
              </a:spcAft>
              <a:defRPr/>
            </a:pPr>
            <a:endParaRPr lang="en-US" sz="1600" dirty="0"/>
          </a:p>
          <a:p>
            <a:pPr>
              <a:spcBef>
                <a:spcPts val="0"/>
              </a:spcBef>
              <a:spcAft>
                <a:spcPts val="780"/>
              </a:spcAft>
              <a:defRPr/>
            </a:pPr>
            <a:r>
              <a:rPr lang="en-US" sz="1600" dirty="0"/>
              <a:t>Minimal Discernable Velocity Is A Function Of Along-Track Separation</a:t>
            </a:r>
          </a:p>
          <a:p>
            <a:pPr>
              <a:spcBef>
                <a:spcPts val="0"/>
              </a:spcBef>
              <a:spcAft>
                <a:spcPts val="780"/>
              </a:spcAft>
              <a:defRPr/>
            </a:pPr>
            <a:endParaRPr lang="en-US" sz="1600" dirty="0"/>
          </a:p>
          <a:p>
            <a:pPr>
              <a:spcBef>
                <a:spcPts val="0"/>
              </a:spcBef>
              <a:spcAft>
                <a:spcPts val="780"/>
              </a:spcAft>
              <a:defRPr/>
            </a:pPr>
            <a:r>
              <a:rPr lang="en-US" sz="1600" dirty="0"/>
              <a:t>Along-Track Separation Drives Velocity Ambiguities</a:t>
            </a:r>
          </a:p>
        </p:txBody>
      </p:sp>
      <p:pic>
        <p:nvPicPr>
          <p:cNvPr id="32777" name="Picture 13">
            <a:extLst>
              <a:ext uri="{FF2B5EF4-FFF2-40B4-BE49-F238E27FC236}">
                <a16:creationId xmlns:a16="http://schemas.microsoft.com/office/drawing/2014/main" id="{BF320790-75CA-DE4E-A22B-7394E80A45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30402" y="5481678"/>
            <a:ext cx="1360841" cy="64126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2778" name="Picture 2">
            <a:extLst>
              <a:ext uri="{FF2B5EF4-FFF2-40B4-BE49-F238E27FC236}">
                <a16:creationId xmlns:a16="http://schemas.microsoft.com/office/drawing/2014/main" id="{F201A3CD-B517-5541-A3FD-7DE8A6DE842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28788" y="3394075"/>
            <a:ext cx="2514600" cy="635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2779" name="Picture 3">
            <a:extLst>
              <a:ext uri="{FF2B5EF4-FFF2-40B4-BE49-F238E27FC236}">
                <a16:creationId xmlns:a16="http://schemas.microsoft.com/office/drawing/2014/main" id="{E5EAD798-DFF0-174B-B8F1-C04C56C0B1F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78000" y="4370388"/>
            <a:ext cx="838200" cy="419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2780" name="Picture 7">
            <a:extLst>
              <a:ext uri="{FF2B5EF4-FFF2-40B4-BE49-F238E27FC236}">
                <a16:creationId xmlns:a16="http://schemas.microsoft.com/office/drawing/2014/main" id="{BC8383C7-0954-8543-AB58-416049CA48B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08088" y="5272088"/>
            <a:ext cx="838200"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2781" name="Picture 17">
            <a:extLst>
              <a:ext uri="{FF2B5EF4-FFF2-40B4-BE49-F238E27FC236}">
                <a16:creationId xmlns:a16="http://schemas.microsoft.com/office/drawing/2014/main" id="{3DEF99D1-A219-7047-8C30-73FC6E4682E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95563" y="5238750"/>
            <a:ext cx="2133600" cy="495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E9A3101-D599-6543-86B1-0B0B30A87C13}"/>
              </a:ext>
            </a:extLst>
          </p:cNvPr>
          <p:cNvSpPr txBox="1"/>
          <p:nvPr/>
        </p:nvSpPr>
        <p:spPr>
          <a:xfrm>
            <a:off x="58738" y="6375401"/>
            <a:ext cx="738187" cy="276225"/>
          </a:xfrm>
          <a:prstGeom prst="rect">
            <a:avLst/>
          </a:prstGeom>
          <a:noFill/>
        </p:spPr>
        <p:txBody>
          <a:bodyPr>
            <a:spAutoFit/>
          </a:bodyPr>
          <a:lstStyle/>
          <a:p>
            <a:pPr>
              <a:defRPr/>
            </a:pPr>
            <a:r>
              <a:rPr lang="en-US" sz="1200" dirty="0">
                <a:latin typeface="+mn-lt"/>
              </a:rPr>
              <a:t>[kapf13]</a:t>
            </a:r>
          </a:p>
        </p:txBody>
      </p:sp>
      <p:pic>
        <p:nvPicPr>
          <p:cNvPr id="32783" name="Picture 2">
            <a:extLst>
              <a:ext uri="{FF2B5EF4-FFF2-40B4-BE49-F238E27FC236}">
                <a16:creationId xmlns:a16="http://schemas.microsoft.com/office/drawing/2014/main" id="{2590AAFE-CD0B-334C-974B-4F64E189BE8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72075" y="1462088"/>
            <a:ext cx="3506788"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4" name="Picture 3">
            <a:extLst>
              <a:ext uri="{FF2B5EF4-FFF2-40B4-BE49-F238E27FC236}">
                <a16:creationId xmlns:a16="http://schemas.microsoft.com/office/drawing/2014/main" id="{2AE5F331-CA57-4743-82D7-AA4049F0680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57800" y="4062413"/>
            <a:ext cx="3506788"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34679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15184C53-A1F9-0343-AE7C-E0C72E8E79A7}"/>
              </a:ext>
            </a:extLst>
          </p:cNvPr>
          <p:cNvSpPr>
            <a:spLocks noGrp="1" noChangeArrowheads="1"/>
          </p:cNvSpPr>
          <p:nvPr>
            <p:ph type="title"/>
          </p:nvPr>
        </p:nvSpPr>
        <p:spPr>
          <a:xfrm>
            <a:off x="1219200" y="279562"/>
            <a:ext cx="7010400" cy="609600"/>
          </a:xfrm>
        </p:spPr>
        <p:txBody>
          <a:bodyPr/>
          <a:lstStyle/>
          <a:p>
            <a:r>
              <a:rPr lang="en-US" altLang="en-US" b="0" dirty="0">
                <a:ea typeface="ＭＳ Ｐゴシック" panose="020B0600070205080204" pitchFamily="34" charset="-128"/>
              </a:rPr>
              <a:t>Target Defocus Impact On Detection Accuracy</a:t>
            </a:r>
          </a:p>
        </p:txBody>
      </p:sp>
      <p:sp>
        <p:nvSpPr>
          <p:cNvPr id="43010" name="Content Placeholder 2">
            <a:extLst>
              <a:ext uri="{FF2B5EF4-FFF2-40B4-BE49-F238E27FC236}">
                <a16:creationId xmlns:a16="http://schemas.microsoft.com/office/drawing/2014/main" id="{5A4FBDBB-52BD-F14B-8B87-F1C1DF5B563B}"/>
              </a:ext>
            </a:extLst>
          </p:cNvPr>
          <p:cNvSpPr>
            <a:spLocks noGrp="1" noChangeArrowheads="1"/>
          </p:cNvSpPr>
          <p:nvPr>
            <p:ph idx="1"/>
          </p:nvPr>
        </p:nvSpPr>
        <p:spPr>
          <a:xfrm>
            <a:off x="622300" y="4749800"/>
            <a:ext cx="8204200" cy="1543050"/>
          </a:xfrm>
        </p:spPr>
        <p:txBody>
          <a:bodyPr/>
          <a:lstStyle/>
          <a:p>
            <a:r>
              <a:rPr lang="en-US" altLang="en-US" b="0">
                <a:ea typeface="ＭＳ Ｐゴシック" panose="020B0600070205080204" pitchFamily="34" charset="-128"/>
              </a:rPr>
              <a:t>ATI Of Moving Targets In SAR Image Before Focus</a:t>
            </a:r>
          </a:p>
          <a:p>
            <a:r>
              <a:rPr lang="en-US" altLang="en-US" b="0">
                <a:ea typeface="ＭＳ Ｐゴシック" panose="020B0600070205080204" pitchFamily="34" charset="-128"/>
              </a:rPr>
              <a:t>Cross Range Resolution Requires Long Integration Times</a:t>
            </a:r>
          </a:p>
          <a:p>
            <a:pPr lvl="1"/>
            <a:r>
              <a:rPr lang="en-US" altLang="en-US" b="0">
                <a:ea typeface="ＭＳ Ｐゴシック" panose="020B0600070205080204" pitchFamily="34" charset="-128"/>
              </a:rPr>
              <a:t>Doppler Walk Increases With Target Velocity</a:t>
            </a:r>
          </a:p>
          <a:p>
            <a:r>
              <a:rPr lang="en-US" altLang="en-US" b="0">
                <a:ea typeface="ＭＳ Ｐゴシック" panose="020B0600070205080204" pitchFamily="34" charset="-128"/>
              </a:rPr>
              <a:t>Defocus Of Targets Directly Affects Measurement of ATI Phase</a:t>
            </a:r>
          </a:p>
        </p:txBody>
      </p:sp>
      <p:pic>
        <p:nvPicPr>
          <p:cNvPr id="43011" name="Picture 4">
            <a:extLst>
              <a:ext uri="{FF2B5EF4-FFF2-40B4-BE49-F238E27FC236}">
                <a16:creationId xmlns:a16="http://schemas.microsoft.com/office/drawing/2014/main" id="{7EDA3788-E1D2-3B40-8ECA-17920723EC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524000"/>
            <a:ext cx="4191000"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5">
            <a:extLst>
              <a:ext uri="{FF2B5EF4-FFF2-40B4-BE49-F238E27FC236}">
                <a16:creationId xmlns:a16="http://schemas.microsoft.com/office/drawing/2014/main" id="{EF2650C1-7B03-964D-93A0-F878A8CF8E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534" r="6107"/>
          <a:stretch>
            <a:fillRect/>
          </a:stretch>
        </p:blipFill>
        <p:spPr bwMode="auto">
          <a:xfrm>
            <a:off x="4340225" y="1600200"/>
            <a:ext cx="44227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140DC800-FAAE-F949-A648-914D01744F17}"/>
              </a:ext>
            </a:extLst>
          </p:cNvPr>
          <p:cNvSpPr txBox="1"/>
          <p:nvPr/>
        </p:nvSpPr>
        <p:spPr>
          <a:xfrm>
            <a:off x="1371600" y="1030288"/>
            <a:ext cx="2717800" cy="646112"/>
          </a:xfrm>
          <a:prstGeom prst="rect">
            <a:avLst/>
          </a:prstGeom>
          <a:noFill/>
        </p:spPr>
        <p:txBody>
          <a:bodyPr>
            <a:spAutoFit/>
          </a:bodyPr>
          <a:lstStyle/>
          <a:p>
            <a:pPr algn="ctr">
              <a:defRPr/>
            </a:pPr>
            <a:r>
              <a:rPr lang="en-US" sz="1800" dirty="0">
                <a:solidFill>
                  <a:srgbClr val="002060"/>
                </a:solidFill>
                <a:latin typeface="+mn-lt"/>
              </a:rPr>
              <a:t>ATI Smear Loss vs Cross Range Resolution</a:t>
            </a:r>
          </a:p>
        </p:txBody>
      </p:sp>
      <p:sp>
        <p:nvSpPr>
          <p:cNvPr id="8" name="TextBox 7">
            <a:extLst>
              <a:ext uri="{FF2B5EF4-FFF2-40B4-BE49-F238E27FC236}">
                <a16:creationId xmlns:a16="http://schemas.microsoft.com/office/drawing/2014/main" id="{9B4131CF-BD7A-3B48-A881-C0B9E2AE8E9D}"/>
              </a:ext>
            </a:extLst>
          </p:cNvPr>
          <p:cNvSpPr txBox="1"/>
          <p:nvPr/>
        </p:nvSpPr>
        <p:spPr>
          <a:xfrm>
            <a:off x="4848225" y="1030288"/>
            <a:ext cx="2717800" cy="646112"/>
          </a:xfrm>
          <a:prstGeom prst="rect">
            <a:avLst/>
          </a:prstGeom>
          <a:noFill/>
        </p:spPr>
        <p:txBody>
          <a:bodyPr>
            <a:spAutoFit/>
          </a:bodyPr>
          <a:lstStyle/>
          <a:p>
            <a:pPr algn="ctr">
              <a:defRPr/>
            </a:pPr>
            <a:r>
              <a:rPr lang="en-US" sz="1800" dirty="0">
                <a:solidFill>
                  <a:srgbClr val="002060"/>
                </a:solidFill>
                <a:latin typeface="+mn-lt"/>
              </a:rPr>
              <a:t>ATI Velocity Errors vs Target Radial Velocity</a:t>
            </a:r>
          </a:p>
        </p:txBody>
      </p:sp>
      <p:sp>
        <p:nvSpPr>
          <p:cNvPr id="10" name="TextBox 9">
            <a:extLst>
              <a:ext uri="{FF2B5EF4-FFF2-40B4-BE49-F238E27FC236}">
                <a16:creationId xmlns:a16="http://schemas.microsoft.com/office/drawing/2014/main" id="{7AC0D469-ABD0-384A-9610-E91D08FFC2A8}"/>
              </a:ext>
            </a:extLst>
          </p:cNvPr>
          <p:cNvSpPr txBox="1"/>
          <p:nvPr/>
        </p:nvSpPr>
        <p:spPr>
          <a:xfrm>
            <a:off x="76200" y="6377648"/>
            <a:ext cx="889000" cy="276225"/>
          </a:xfrm>
          <a:prstGeom prst="rect">
            <a:avLst/>
          </a:prstGeom>
          <a:noFill/>
        </p:spPr>
        <p:txBody>
          <a:bodyPr>
            <a:spAutoFit/>
          </a:bodyPr>
          <a:lstStyle/>
          <a:p>
            <a:pPr>
              <a:defRPr/>
            </a:pPr>
            <a:r>
              <a:rPr lang="en-US" sz="1200" dirty="0">
                <a:latin typeface="+mn-lt"/>
              </a:rPr>
              <a:t>[chen04]</a:t>
            </a:r>
          </a:p>
        </p:txBody>
      </p:sp>
      <p:sp>
        <p:nvSpPr>
          <p:cNvPr id="11" name="TextBox 311">
            <a:extLst>
              <a:ext uri="{FF2B5EF4-FFF2-40B4-BE49-F238E27FC236}">
                <a16:creationId xmlns:a16="http://schemas.microsoft.com/office/drawing/2014/main" id="{C70D12CF-7384-7A4D-BB84-F77542491D84}"/>
              </a:ext>
            </a:extLst>
          </p:cNvPr>
          <p:cNvSpPr txBox="1">
            <a:spLocks noChangeArrowheads="1"/>
          </p:cNvSpPr>
          <p:nvPr/>
        </p:nvSpPr>
        <p:spPr bwMode="auto">
          <a:xfrm>
            <a:off x="1742246" y="6189147"/>
            <a:ext cx="6211957" cy="369332"/>
          </a:xfrm>
          <a:prstGeom prst="rect">
            <a:avLst/>
          </a:prstGeom>
          <a:solidFill>
            <a:srgbClr val="FFFF00"/>
          </a:solidFill>
          <a:ln w="9525">
            <a:solidFill>
              <a:srgbClr val="002060"/>
            </a:solidFill>
            <a:miter lim="800000"/>
            <a:headEnd/>
            <a:tailEnd/>
          </a:ln>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defRPr/>
            </a:pPr>
            <a:r>
              <a:rPr lang="en-US" altLang="en-US" sz="1800" b="0" dirty="0">
                <a:solidFill>
                  <a:schemeClr val="tx1"/>
                </a:solidFill>
                <a:latin typeface="+mn-lt"/>
              </a:rPr>
              <a:t>Focus Before Detection Critical For UWB GMTI Operation</a:t>
            </a:r>
          </a:p>
        </p:txBody>
      </p:sp>
    </p:spTree>
    <p:extLst>
      <p:ext uri="{BB962C8B-B14F-4D97-AF65-F5344CB8AC3E}">
        <p14:creationId xmlns:p14="http://schemas.microsoft.com/office/powerpoint/2010/main" val="34553031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Freeform 7">
            <a:extLst>
              <a:ext uri="{FF2B5EF4-FFF2-40B4-BE49-F238E27FC236}">
                <a16:creationId xmlns:a16="http://schemas.microsoft.com/office/drawing/2014/main" id="{6DCF23FF-E0A6-0C4F-B25F-413468918993}"/>
              </a:ext>
            </a:extLst>
          </p:cNvPr>
          <p:cNvSpPr>
            <a:spLocks noChangeArrowheads="1"/>
          </p:cNvSpPr>
          <p:nvPr/>
        </p:nvSpPr>
        <p:spPr bwMode="auto">
          <a:xfrm>
            <a:off x="3352800" y="1284288"/>
            <a:ext cx="1122363" cy="1211262"/>
          </a:xfrm>
          <a:custGeom>
            <a:avLst/>
            <a:gdLst>
              <a:gd name="T0" fmla="*/ 530434 w 1123155"/>
              <a:gd name="T1" fmla="*/ 1182989 h 1211514"/>
              <a:gd name="T2" fmla="*/ 74447 w 1123155"/>
              <a:gd name="T3" fmla="*/ 560857 h 1211514"/>
              <a:gd name="T4" fmla="*/ 83753 w 1123155"/>
              <a:gd name="T5" fmla="*/ 221521 h 1211514"/>
              <a:gd name="T6" fmla="*/ 325706 w 1123155"/>
              <a:gd name="T7" fmla="*/ 42414 h 1211514"/>
              <a:gd name="T8" fmla="*/ 549046 w 1123155"/>
              <a:gd name="T9" fmla="*/ 4713 h 1211514"/>
              <a:gd name="T10" fmla="*/ 818915 w 1123155"/>
              <a:gd name="T11" fmla="*/ 70690 h 1211514"/>
              <a:gd name="T12" fmla="*/ 986422 w 1123155"/>
              <a:gd name="T13" fmla="*/ 221521 h 1211514"/>
              <a:gd name="T14" fmla="*/ 1079479 w 1123155"/>
              <a:gd name="T15" fmla="*/ 428895 h 1211514"/>
              <a:gd name="T16" fmla="*/ 1079479 w 1123155"/>
              <a:gd name="T17" fmla="*/ 513731 h 1211514"/>
              <a:gd name="T18" fmla="*/ 1014340 w 1123155"/>
              <a:gd name="T19" fmla="*/ 692826 h 1211514"/>
              <a:gd name="T20" fmla="*/ 530434 w 1123155"/>
              <a:gd name="T21" fmla="*/ 1182989 h 12115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3155"/>
              <a:gd name="T34" fmla="*/ 0 h 1211514"/>
              <a:gd name="T35" fmla="*/ 1123155 w 1123155"/>
              <a:gd name="T36" fmla="*/ 1211514 h 12115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3155" h="1211514">
                <a:moveTo>
                  <a:pt x="540252" y="1189400"/>
                </a:moveTo>
                <a:cubicBezTo>
                  <a:pt x="380704" y="1167286"/>
                  <a:pt x="151650" y="725013"/>
                  <a:pt x="75825" y="563899"/>
                </a:cubicBezTo>
                <a:cubicBezTo>
                  <a:pt x="0" y="402785"/>
                  <a:pt x="42652" y="309592"/>
                  <a:pt x="85303" y="222717"/>
                </a:cubicBezTo>
                <a:cubicBezTo>
                  <a:pt x="127954" y="135842"/>
                  <a:pt x="252750" y="78978"/>
                  <a:pt x="331734" y="42648"/>
                </a:cubicBezTo>
                <a:cubicBezTo>
                  <a:pt x="410718" y="6318"/>
                  <a:pt x="475485" y="0"/>
                  <a:pt x="559208" y="4739"/>
                </a:cubicBezTo>
                <a:cubicBezTo>
                  <a:pt x="642931" y="9478"/>
                  <a:pt x="759828" y="34750"/>
                  <a:pt x="834073" y="71080"/>
                </a:cubicBezTo>
                <a:cubicBezTo>
                  <a:pt x="908318" y="107410"/>
                  <a:pt x="960448" y="162694"/>
                  <a:pt x="1004679" y="222717"/>
                </a:cubicBezTo>
                <a:cubicBezTo>
                  <a:pt x="1048910" y="282740"/>
                  <a:pt x="1083663" y="382251"/>
                  <a:pt x="1099460" y="431217"/>
                </a:cubicBezTo>
                <a:cubicBezTo>
                  <a:pt x="1115257" y="480183"/>
                  <a:pt x="1110518" y="472286"/>
                  <a:pt x="1099460" y="516513"/>
                </a:cubicBezTo>
                <a:cubicBezTo>
                  <a:pt x="1088402" y="560740"/>
                  <a:pt x="1123155" y="584433"/>
                  <a:pt x="1033113" y="696581"/>
                </a:cubicBezTo>
                <a:cubicBezTo>
                  <a:pt x="943071" y="808729"/>
                  <a:pt x="699800" y="1211514"/>
                  <a:pt x="540252" y="1189400"/>
                </a:cubicBezTo>
                <a:close/>
              </a:path>
            </a:pathLst>
          </a:custGeom>
          <a:solidFill>
            <a:srgbClr val="CCFFCC"/>
          </a:solidFill>
          <a:ln w="9525">
            <a:solidFill>
              <a:srgbClr val="008000"/>
            </a:solidFill>
            <a:round/>
            <a:headEnd/>
            <a:tailEnd/>
          </a:ln>
        </p:spPr>
        <p:txBody>
          <a:bodyPr/>
          <a:lstStyle/>
          <a:p>
            <a:endParaRPr lang="en-US"/>
          </a:p>
        </p:txBody>
      </p:sp>
      <p:sp>
        <p:nvSpPr>
          <p:cNvPr id="43010" name="Freeform 14">
            <a:extLst>
              <a:ext uri="{FF2B5EF4-FFF2-40B4-BE49-F238E27FC236}">
                <a16:creationId xmlns:a16="http://schemas.microsoft.com/office/drawing/2014/main" id="{7D6DC82A-7342-CF4B-9F25-FBF1112222BE}"/>
              </a:ext>
            </a:extLst>
          </p:cNvPr>
          <p:cNvSpPr>
            <a:spLocks noChangeArrowheads="1"/>
          </p:cNvSpPr>
          <p:nvPr/>
        </p:nvSpPr>
        <p:spPr bwMode="auto">
          <a:xfrm rot="-420425">
            <a:off x="3429000" y="1284288"/>
            <a:ext cx="360363" cy="1185862"/>
          </a:xfrm>
          <a:custGeom>
            <a:avLst/>
            <a:gdLst>
              <a:gd name="T0" fmla="*/ 365272 w 360168"/>
              <a:gd name="T1" fmla="*/ 13348580 h 1080410"/>
              <a:gd name="T2" fmla="*/ 0 w 360168"/>
              <a:gd name="T3" fmla="*/ 1873483 h 1080410"/>
              <a:gd name="T4" fmla="*/ 0 w 360168"/>
              <a:gd name="T5" fmla="*/ 702546 h 1080410"/>
              <a:gd name="T6" fmla="*/ 48067 w 360168"/>
              <a:gd name="T7" fmla="*/ 0 h 1080410"/>
              <a:gd name="T8" fmla="*/ 144187 w 360168"/>
              <a:gd name="T9" fmla="*/ 0 h 1080410"/>
              <a:gd name="T10" fmla="*/ 201862 w 360168"/>
              <a:gd name="T11" fmla="*/ 1405112 h 1080410"/>
              <a:gd name="T12" fmla="*/ 365272 w 360168"/>
              <a:gd name="T13" fmla="*/ 13348580 h 1080410"/>
              <a:gd name="T14" fmla="*/ 0 60000 65536"/>
              <a:gd name="T15" fmla="*/ 0 60000 65536"/>
              <a:gd name="T16" fmla="*/ 0 60000 65536"/>
              <a:gd name="T17" fmla="*/ 0 60000 65536"/>
              <a:gd name="T18" fmla="*/ 0 60000 65536"/>
              <a:gd name="T19" fmla="*/ 0 60000 65536"/>
              <a:gd name="T20" fmla="*/ 0 60000 65536"/>
              <a:gd name="T21" fmla="*/ 0 w 360168"/>
              <a:gd name="T22" fmla="*/ 0 h 1080410"/>
              <a:gd name="T23" fmla="*/ 360168 w 360168"/>
              <a:gd name="T24" fmla="*/ 1080410 h 10804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0168" h="1080410">
                <a:moveTo>
                  <a:pt x="360168" y="1080410"/>
                </a:moveTo>
                <a:lnTo>
                  <a:pt x="0" y="151636"/>
                </a:lnTo>
                <a:lnTo>
                  <a:pt x="0" y="56863"/>
                </a:lnTo>
                <a:lnTo>
                  <a:pt x="47391" y="0"/>
                </a:lnTo>
                <a:lnTo>
                  <a:pt x="142172" y="0"/>
                </a:lnTo>
                <a:lnTo>
                  <a:pt x="199041" y="113727"/>
                </a:lnTo>
                <a:lnTo>
                  <a:pt x="360168" y="1080410"/>
                </a:lnTo>
                <a:close/>
              </a:path>
            </a:pathLst>
          </a:custGeom>
          <a:solidFill>
            <a:srgbClr val="FF0000"/>
          </a:solidFill>
          <a:ln w="9525">
            <a:solidFill>
              <a:schemeClr val="tx1"/>
            </a:solidFill>
            <a:round/>
            <a:headEnd/>
            <a:tailEnd/>
          </a:ln>
        </p:spPr>
        <p:txBody>
          <a:bodyPr/>
          <a:lstStyle/>
          <a:p>
            <a:endParaRPr lang="en-US"/>
          </a:p>
        </p:txBody>
      </p:sp>
      <p:sp>
        <p:nvSpPr>
          <p:cNvPr id="43011" name="Title 1">
            <a:extLst>
              <a:ext uri="{FF2B5EF4-FFF2-40B4-BE49-F238E27FC236}">
                <a16:creationId xmlns:a16="http://schemas.microsoft.com/office/drawing/2014/main" id="{F3BB41F7-14EC-A04B-AFA6-91D645CA4793}"/>
              </a:ext>
            </a:extLst>
          </p:cNvPr>
          <p:cNvSpPr>
            <a:spLocks noGrp="1" noChangeArrowheads="1"/>
          </p:cNvSpPr>
          <p:nvPr>
            <p:ph type="title"/>
          </p:nvPr>
        </p:nvSpPr>
        <p:spPr>
          <a:xfrm>
            <a:off x="1181100" y="219195"/>
            <a:ext cx="6781800" cy="609600"/>
          </a:xfrm>
        </p:spPr>
        <p:txBody>
          <a:bodyPr/>
          <a:lstStyle/>
          <a:p>
            <a:r>
              <a:rPr lang="en-US" altLang="en-US" b="0" dirty="0">
                <a:ea typeface="ＭＳ Ｐゴシック" panose="020B0600070205080204" pitchFamily="34" charset="-128"/>
              </a:rPr>
              <a:t>Multiple Channel/Beam Architectures</a:t>
            </a:r>
          </a:p>
        </p:txBody>
      </p:sp>
      <p:sp>
        <p:nvSpPr>
          <p:cNvPr id="43012" name="Rectangle 4">
            <a:extLst>
              <a:ext uri="{FF2B5EF4-FFF2-40B4-BE49-F238E27FC236}">
                <a16:creationId xmlns:a16="http://schemas.microsoft.com/office/drawing/2014/main" id="{1167EA1D-9B13-D54E-A20E-F08E1F6F35B9}"/>
              </a:ext>
            </a:extLst>
          </p:cNvPr>
          <p:cNvSpPr>
            <a:spLocks noChangeArrowheads="1"/>
          </p:cNvSpPr>
          <p:nvPr/>
        </p:nvSpPr>
        <p:spPr bwMode="auto">
          <a:xfrm>
            <a:off x="838200" y="2503488"/>
            <a:ext cx="1447800" cy="152400"/>
          </a:xfrm>
          <a:prstGeom prst="rect">
            <a:avLst/>
          </a:prstGeom>
          <a:solidFill>
            <a:schemeClr val="accent1"/>
          </a:solidFill>
          <a:ln w="9525">
            <a:solidFill>
              <a:schemeClr val="tx1"/>
            </a:solidFill>
            <a:round/>
            <a:headEnd/>
            <a:tailEnd/>
          </a:ln>
        </p:spPr>
        <p:txBody>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endParaRPr lang="en-US" altLang="en-US" sz="2400" b="0">
              <a:solidFill>
                <a:schemeClr val="tx1"/>
              </a:solidFill>
              <a:latin typeface="Times" pitchFamily="2" charset="0"/>
            </a:endParaRPr>
          </a:p>
        </p:txBody>
      </p:sp>
      <p:sp>
        <p:nvSpPr>
          <p:cNvPr id="43013" name="Freeform 5">
            <a:extLst>
              <a:ext uri="{FF2B5EF4-FFF2-40B4-BE49-F238E27FC236}">
                <a16:creationId xmlns:a16="http://schemas.microsoft.com/office/drawing/2014/main" id="{5FB0DBA2-EE0B-394E-BA59-7C980A88DE5E}"/>
              </a:ext>
            </a:extLst>
          </p:cNvPr>
          <p:cNvSpPr>
            <a:spLocks noChangeArrowheads="1"/>
          </p:cNvSpPr>
          <p:nvPr/>
        </p:nvSpPr>
        <p:spPr bwMode="auto">
          <a:xfrm>
            <a:off x="1014413" y="1298575"/>
            <a:ext cx="1122362" cy="1212850"/>
          </a:xfrm>
          <a:custGeom>
            <a:avLst/>
            <a:gdLst>
              <a:gd name="T0" fmla="*/ 530422 w 1123155"/>
              <a:gd name="T1" fmla="*/ 1223976 h 1211514"/>
              <a:gd name="T2" fmla="*/ 74446 w 1123155"/>
              <a:gd name="T3" fmla="*/ 580293 h 1211514"/>
              <a:gd name="T4" fmla="*/ 83751 w 1123155"/>
              <a:gd name="T5" fmla="*/ 229192 h 1211514"/>
              <a:gd name="T6" fmla="*/ 325698 w 1123155"/>
              <a:gd name="T7" fmla="*/ 43886 h 1211514"/>
              <a:gd name="T8" fmla="*/ 549033 w 1123155"/>
              <a:gd name="T9" fmla="*/ 4869 h 1211514"/>
              <a:gd name="T10" fmla="*/ 818896 w 1123155"/>
              <a:gd name="T11" fmla="*/ 73146 h 1211514"/>
              <a:gd name="T12" fmla="*/ 986401 w 1123155"/>
              <a:gd name="T13" fmla="*/ 229192 h 1211514"/>
              <a:gd name="T14" fmla="*/ 1079454 w 1123155"/>
              <a:gd name="T15" fmla="*/ 443754 h 1211514"/>
              <a:gd name="T16" fmla="*/ 1079454 w 1123155"/>
              <a:gd name="T17" fmla="*/ 531528 h 1211514"/>
              <a:gd name="T18" fmla="*/ 1014315 w 1123155"/>
              <a:gd name="T19" fmla="*/ 716832 h 1211514"/>
              <a:gd name="T20" fmla="*/ 530422 w 1123155"/>
              <a:gd name="T21" fmla="*/ 1223976 h 12115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3155"/>
              <a:gd name="T34" fmla="*/ 0 h 1211514"/>
              <a:gd name="T35" fmla="*/ 1123155 w 1123155"/>
              <a:gd name="T36" fmla="*/ 1211514 h 12115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3155" h="1211514">
                <a:moveTo>
                  <a:pt x="540252" y="1189400"/>
                </a:moveTo>
                <a:cubicBezTo>
                  <a:pt x="380704" y="1167286"/>
                  <a:pt x="151650" y="725013"/>
                  <a:pt x="75825" y="563899"/>
                </a:cubicBezTo>
                <a:cubicBezTo>
                  <a:pt x="0" y="402785"/>
                  <a:pt x="42652" y="309592"/>
                  <a:pt x="85303" y="222717"/>
                </a:cubicBezTo>
                <a:cubicBezTo>
                  <a:pt x="127954" y="135842"/>
                  <a:pt x="252750" y="78978"/>
                  <a:pt x="331734" y="42648"/>
                </a:cubicBezTo>
                <a:cubicBezTo>
                  <a:pt x="410718" y="6318"/>
                  <a:pt x="475485" y="0"/>
                  <a:pt x="559208" y="4739"/>
                </a:cubicBezTo>
                <a:cubicBezTo>
                  <a:pt x="642931" y="9478"/>
                  <a:pt x="759828" y="34750"/>
                  <a:pt x="834073" y="71080"/>
                </a:cubicBezTo>
                <a:cubicBezTo>
                  <a:pt x="908318" y="107410"/>
                  <a:pt x="960448" y="162694"/>
                  <a:pt x="1004679" y="222717"/>
                </a:cubicBezTo>
                <a:cubicBezTo>
                  <a:pt x="1048910" y="282740"/>
                  <a:pt x="1083663" y="382251"/>
                  <a:pt x="1099460" y="431217"/>
                </a:cubicBezTo>
                <a:cubicBezTo>
                  <a:pt x="1115257" y="480183"/>
                  <a:pt x="1110518" y="472286"/>
                  <a:pt x="1099460" y="516513"/>
                </a:cubicBezTo>
                <a:cubicBezTo>
                  <a:pt x="1088402" y="560740"/>
                  <a:pt x="1123155" y="584433"/>
                  <a:pt x="1033113" y="696581"/>
                </a:cubicBezTo>
                <a:cubicBezTo>
                  <a:pt x="943071" y="808729"/>
                  <a:pt x="699800" y="1211514"/>
                  <a:pt x="540252" y="1189400"/>
                </a:cubicBezTo>
                <a:close/>
              </a:path>
            </a:pathLst>
          </a:custGeom>
          <a:solidFill>
            <a:srgbClr val="CCFFCC"/>
          </a:solidFill>
          <a:ln w="9525">
            <a:solidFill>
              <a:srgbClr val="008000"/>
            </a:solidFill>
            <a:round/>
            <a:headEnd/>
            <a:tailEnd/>
          </a:ln>
        </p:spPr>
        <p:txBody>
          <a:bodyPr/>
          <a:lstStyle/>
          <a:p>
            <a:endParaRPr lang="en-US"/>
          </a:p>
        </p:txBody>
      </p:sp>
      <p:sp>
        <p:nvSpPr>
          <p:cNvPr id="43014" name="Rectangle 6">
            <a:extLst>
              <a:ext uri="{FF2B5EF4-FFF2-40B4-BE49-F238E27FC236}">
                <a16:creationId xmlns:a16="http://schemas.microsoft.com/office/drawing/2014/main" id="{263E5809-6D03-764E-A46E-4C32ADA423FE}"/>
              </a:ext>
            </a:extLst>
          </p:cNvPr>
          <p:cNvSpPr>
            <a:spLocks noChangeArrowheads="1"/>
          </p:cNvSpPr>
          <p:nvPr/>
        </p:nvSpPr>
        <p:spPr bwMode="auto">
          <a:xfrm>
            <a:off x="3176588" y="2489200"/>
            <a:ext cx="1447800" cy="152400"/>
          </a:xfrm>
          <a:prstGeom prst="rect">
            <a:avLst/>
          </a:prstGeom>
          <a:solidFill>
            <a:schemeClr val="accent1"/>
          </a:solidFill>
          <a:ln w="9525">
            <a:solidFill>
              <a:schemeClr val="tx1"/>
            </a:solidFill>
            <a:round/>
            <a:headEnd/>
            <a:tailEnd/>
          </a:ln>
        </p:spPr>
        <p:txBody>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endParaRPr lang="en-US" altLang="en-US" sz="2400" b="0">
              <a:solidFill>
                <a:schemeClr val="tx1"/>
              </a:solidFill>
              <a:latin typeface="Times" pitchFamily="2" charset="0"/>
            </a:endParaRPr>
          </a:p>
        </p:txBody>
      </p:sp>
      <p:sp>
        <p:nvSpPr>
          <p:cNvPr id="43015" name="Freeform 8">
            <a:extLst>
              <a:ext uri="{FF2B5EF4-FFF2-40B4-BE49-F238E27FC236}">
                <a16:creationId xmlns:a16="http://schemas.microsoft.com/office/drawing/2014/main" id="{D982A1ED-F46B-FC4D-B61D-5E9641422823}"/>
              </a:ext>
            </a:extLst>
          </p:cNvPr>
          <p:cNvSpPr>
            <a:spLocks noChangeArrowheads="1"/>
          </p:cNvSpPr>
          <p:nvPr/>
        </p:nvSpPr>
        <p:spPr bwMode="auto">
          <a:xfrm>
            <a:off x="3535363" y="1284288"/>
            <a:ext cx="360362" cy="1185862"/>
          </a:xfrm>
          <a:custGeom>
            <a:avLst/>
            <a:gdLst>
              <a:gd name="T0" fmla="*/ 365246 w 360168"/>
              <a:gd name="T1" fmla="*/ 13348580 h 1080410"/>
              <a:gd name="T2" fmla="*/ 0 w 360168"/>
              <a:gd name="T3" fmla="*/ 1873483 h 1080410"/>
              <a:gd name="T4" fmla="*/ 0 w 360168"/>
              <a:gd name="T5" fmla="*/ 702546 h 1080410"/>
              <a:gd name="T6" fmla="*/ 48067 w 360168"/>
              <a:gd name="T7" fmla="*/ 0 h 1080410"/>
              <a:gd name="T8" fmla="*/ 144177 w 360168"/>
              <a:gd name="T9" fmla="*/ 0 h 1080410"/>
              <a:gd name="T10" fmla="*/ 201846 w 360168"/>
              <a:gd name="T11" fmla="*/ 1405112 h 1080410"/>
              <a:gd name="T12" fmla="*/ 365246 w 360168"/>
              <a:gd name="T13" fmla="*/ 13348580 h 1080410"/>
              <a:gd name="T14" fmla="*/ 0 60000 65536"/>
              <a:gd name="T15" fmla="*/ 0 60000 65536"/>
              <a:gd name="T16" fmla="*/ 0 60000 65536"/>
              <a:gd name="T17" fmla="*/ 0 60000 65536"/>
              <a:gd name="T18" fmla="*/ 0 60000 65536"/>
              <a:gd name="T19" fmla="*/ 0 60000 65536"/>
              <a:gd name="T20" fmla="*/ 0 60000 65536"/>
              <a:gd name="T21" fmla="*/ 0 w 360168"/>
              <a:gd name="T22" fmla="*/ 0 h 1080410"/>
              <a:gd name="T23" fmla="*/ 360168 w 360168"/>
              <a:gd name="T24" fmla="*/ 1080410 h 10804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0168" h="1080410">
                <a:moveTo>
                  <a:pt x="360168" y="1080410"/>
                </a:moveTo>
                <a:lnTo>
                  <a:pt x="0" y="151636"/>
                </a:lnTo>
                <a:lnTo>
                  <a:pt x="0" y="56863"/>
                </a:lnTo>
                <a:lnTo>
                  <a:pt x="47391" y="0"/>
                </a:lnTo>
                <a:lnTo>
                  <a:pt x="142172" y="0"/>
                </a:lnTo>
                <a:lnTo>
                  <a:pt x="199041" y="113727"/>
                </a:lnTo>
                <a:lnTo>
                  <a:pt x="360168" y="1080410"/>
                </a:lnTo>
                <a:close/>
              </a:path>
            </a:pathLst>
          </a:custGeom>
          <a:solidFill>
            <a:srgbClr val="FF0000"/>
          </a:solidFill>
          <a:ln w="9525">
            <a:solidFill>
              <a:schemeClr val="tx1"/>
            </a:solidFill>
            <a:round/>
            <a:headEnd/>
            <a:tailEnd/>
          </a:ln>
        </p:spPr>
        <p:txBody>
          <a:bodyPr/>
          <a:lstStyle/>
          <a:p>
            <a:endParaRPr lang="en-US"/>
          </a:p>
        </p:txBody>
      </p:sp>
      <p:sp>
        <p:nvSpPr>
          <p:cNvPr id="43016" name="Freeform 9">
            <a:extLst>
              <a:ext uri="{FF2B5EF4-FFF2-40B4-BE49-F238E27FC236}">
                <a16:creationId xmlns:a16="http://schemas.microsoft.com/office/drawing/2014/main" id="{B49E0D2A-5B07-AF4C-92D7-6BB6F0E067DC}"/>
              </a:ext>
            </a:extLst>
          </p:cNvPr>
          <p:cNvSpPr>
            <a:spLocks noChangeArrowheads="1"/>
          </p:cNvSpPr>
          <p:nvPr/>
        </p:nvSpPr>
        <p:spPr bwMode="auto">
          <a:xfrm rot="436965">
            <a:off x="3606800" y="1276350"/>
            <a:ext cx="360363" cy="1211263"/>
          </a:xfrm>
          <a:custGeom>
            <a:avLst/>
            <a:gdLst>
              <a:gd name="T0" fmla="*/ 365272 w 360168"/>
              <a:gd name="T1" fmla="*/ 23667741 h 1080410"/>
              <a:gd name="T2" fmla="*/ 0 w 360168"/>
              <a:gd name="T3" fmla="*/ 3321762 h 1080410"/>
              <a:gd name="T4" fmla="*/ 0 w 360168"/>
              <a:gd name="T5" fmla="*/ 1245635 h 1080410"/>
              <a:gd name="T6" fmla="*/ 48067 w 360168"/>
              <a:gd name="T7" fmla="*/ 0 h 1080410"/>
              <a:gd name="T8" fmla="*/ 144187 w 360168"/>
              <a:gd name="T9" fmla="*/ 0 h 1080410"/>
              <a:gd name="T10" fmla="*/ 201862 w 360168"/>
              <a:gd name="T11" fmla="*/ 2491343 h 1080410"/>
              <a:gd name="T12" fmla="*/ 365272 w 360168"/>
              <a:gd name="T13" fmla="*/ 23667741 h 1080410"/>
              <a:gd name="T14" fmla="*/ 0 60000 65536"/>
              <a:gd name="T15" fmla="*/ 0 60000 65536"/>
              <a:gd name="T16" fmla="*/ 0 60000 65536"/>
              <a:gd name="T17" fmla="*/ 0 60000 65536"/>
              <a:gd name="T18" fmla="*/ 0 60000 65536"/>
              <a:gd name="T19" fmla="*/ 0 60000 65536"/>
              <a:gd name="T20" fmla="*/ 0 60000 65536"/>
              <a:gd name="T21" fmla="*/ 0 w 360168"/>
              <a:gd name="T22" fmla="*/ 0 h 1080410"/>
              <a:gd name="T23" fmla="*/ 360168 w 360168"/>
              <a:gd name="T24" fmla="*/ 1080410 h 10804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0168" h="1080410">
                <a:moveTo>
                  <a:pt x="360168" y="1080410"/>
                </a:moveTo>
                <a:lnTo>
                  <a:pt x="0" y="151636"/>
                </a:lnTo>
                <a:lnTo>
                  <a:pt x="0" y="56863"/>
                </a:lnTo>
                <a:lnTo>
                  <a:pt x="47391" y="0"/>
                </a:lnTo>
                <a:lnTo>
                  <a:pt x="142172" y="0"/>
                </a:lnTo>
                <a:lnTo>
                  <a:pt x="199041" y="113727"/>
                </a:lnTo>
                <a:lnTo>
                  <a:pt x="360168" y="1080410"/>
                </a:lnTo>
                <a:close/>
              </a:path>
            </a:pathLst>
          </a:custGeom>
          <a:solidFill>
            <a:srgbClr val="FF0000"/>
          </a:solidFill>
          <a:ln w="9525">
            <a:solidFill>
              <a:schemeClr val="tx1"/>
            </a:solidFill>
            <a:round/>
            <a:headEnd/>
            <a:tailEnd/>
          </a:ln>
        </p:spPr>
        <p:txBody>
          <a:bodyPr/>
          <a:lstStyle/>
          <a:p>
            <a:endParaRPr lang="en-US"/>
          </a:p>
        </p:txBody>
      </p:sp>
      <p:sp>
        <p:nvSpPr>
          <p:cNvPr id="43017" name="Freeform 10">
            <a:extLst>
              <a:ext uri="{FF2B5EF4-FFF2-40B4-BE49-F238E27FC236}">
                <a16:creationId xmlns:a16="http://schemas.microsoft.com/office/drawing/2014/main" id="{48DEFABF-E1D8-0746-87A5-DBFF3A84545C}"/>
              </a:ext>
            </a:extLst>
          </p:cNvPr>
          <p:cNvSpPr>
            <a:spLocks noChangeArrowheads="1"/>
          </p:cNvSpPr>
          <p:nvPr/>
        </p:nvSpPr>
        <p:spPr bwMode="auto">
          <a:xfrm rot="850351">
            <a:off x="3687763" y="1268413"/>
            <a:ext cx="360362" cy="1211262"/>
          </a:xfrm>
          <a:custGeom>
            <a:avLst/>
            <a:gdLst>
              <a:gd name="T0" fmla="*/ 365246 w 360168"/>
              <a:gd name="T1" fmla="*/ 23667367 h 1080410"/>
              <a:gd name="T2" fmla="*/ 0 w 360168"/>
              <a:gd name="T3" fmla="*/ 3321722 h 1080410"/>
              <a:gd name="T4" fmla="*/ 0 w 360168"/>
              <a:gd name="T5" fmla="*/ 1245625 h 1080410"/>
              <a:gd name="T6" fmla="*/ 48067 w 360168"/>
              <a:gd name="T7" fmla="*/ 0 h 1080410"/>
              <a:gd name="T8" fmla="*/ 144177 w 360168"/>
              <a:gd name="T9" fmla="*/ 0 h 1080410"/>
              <a:gd name="T10" fmla="*/ 201846 w 360168"/>
              <a:gd name="T11" fmla="*/ 2491287 h 1080410"/>
              <a:gd name="T12" fmla="*/ 365246 w 360168"/>
              <a:gd name="T13" fmla="*/ 23667367 h 1080410"/>
              <a:gd name="T14" fmla="*/ 0 60000 65536"/>
              <a:gd name="T15" fmla="*/ 0 60000 65536"/>
              <a:gd name="T16" fmla="*/ 0 60000 65536"/>
              <a:gd name="T17" fmla="*/ 0 60000 65536"/>
              <a:gd name="T18" fmla="*/ 0 60000 65536"/>
              <a:gd name="T19" fmla="*/ 0 60000 65536"/>
              <a:gd name="T20" fmla="*/ 0 60000 65536"/>
              <a:gd name="T21" fmla="*/ 0 w 360168"/>
              <a:gd name="T22" fmla="*/ 0 h 1080410"/>
              <a:gd name="T23" fmla="*/ 360168 w 360168"/>
              <a:gd name="T24" fmla="*/ 1080410 h 10804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0168" h="1080410">
                <a:moveTo>
                  <a:pt x="360168" y="1080410"/>
                </a:moveTo>
                <a:lnTo>
                  <a:pt x="0" y="151636"/>
                </a:lnTo>
                <a:lnTo>
                  <a:pt x="0" y="56863"/>
                </a:lnTo>
                <a:lnTo>
                  <a:pt x="47391" y="0"/>
                </a:lnTo>
                <a:lnTo>
                  <a:pt x="142172" y="0"/>
                </a:lnTo>
                <a:lnTo>
                  <a:pt x="199041" y="113727"/>
                </a:lnTo>
                <a:lnTo>
                  <a:pt x="360168" y="1080410"/>
                </a:lnTo>
                <a:close/>
              </a:path>
            </a:pathLst>
          </a:custGeom>
          <a:solidFill>
            <a:srgbClr val="FF0000"/>
          </a:solidFill>
          <a:ln w="9525">
            <a:solidFill>
              <a:schemeClr val="tx1"/>
            </a:solidFill>
            <a:round/>
            <a:headEnd/>
            <a:tailEnd/>
          </a:ln>
        </p:spPr>
        <p:txBody>
          <a:bodyPr/>
          <a:lstStyle/>
          <a:p>
            <a:endParaRPr lang="en-US"/>
          </a:p>
        </p:txBody>
      </p:sp>
      <p:sp>
        <p:nvSpPr>
          <p:cNvPr id="43018" name="Freeform 11">
            <a:extLst>
              <a:ext uri="{FF2B5EF4-FFF2-40B4-BE49-F238E27FC236}">
                <a16:creationId xmlns:a16="http://schemas.microsoft.com/office/drawing/2014/main" id="{8196F518-473E-3A48-870E-4BA936F1695F}"/>
              </a:ext>
            </a:extLst>
          </p:cNvPr>
          <p:cNvSpPr>
            <a:spLocks noChangeArrowheads="1"/>
          </p:cNvSpPr>
          <p:nvPr/>
        </p:nvSpPr>
        <p:spPr bwMode="auto">
          <a:xfrm rot="1182537">
            <a:off x="3770313" y="1260475"/>
            <a:ext cx="358775" cy="1211263"/>
          </a:xfrm>
          <a:custGeom>
            <a:avLst/>
            <a:gdLst>
              <a:gd name="T0" fmla="*/ 325650 w 360168"/>
              <a:gd name="T1" fmla="*/ 23667741 h 1080410"/>
              <a:gd name="T2" fmla="*/ 0 w 360168"/>
              <a:gd name="T3" fmla="*/ 3321762 h 1080410"/>
              <a:gd name="T4" fmla="*/ 0 w 360168"/>
              <a:gd name="T5" fmla="*/ 1245635 h 1080410"/>
              <a:gd name="T6" fmla="*/ 42849 w 360168"/>
              <a:gd name="T7" fmla="*/ 0 h 1080410"/>
              <a:gd name="T8" fmla="*/ 128544 w 360168"/>
              <a:gd name="T9" fmla="*/ 0 h 1080410"/>
              <a:gd name="T10" fmla="*/ 179964 w 360168"/>
              <a:gd name="T11" fmla="*/ 2491343 h 1080410"/>
              <a:gd name="T12" fmla="*/ 325650 w 360168"/>
              <a:gd name="T13" fmla="*/ 23667741 h 1080410"/>
              <a:gd name="T14" fmla="*/ 0 60000 65536"/>
              <a:gd name="T15" fmla="*/ 0 60000 65536"/>
              <a:gd name="T16" fmla="*/ 0 60000 65536"/>
              <a:gd name="T17" fmla="*/ 0 60000 65536"/>
              <a:gd name="T18" fmla="*/ 0 60000 65536"/>
              <a:gd name="T19" fmla="*/ 0 60000 65536"/>
              <a:gd name="T20" fmla="*/ 0 60000 65536"/>
              <a:gd name="T21" fmla="*/ 0 w 360168"/>
              <a:gd name="T22" fmla="*/ 0 h 1080410"/>
              <a:gd name="T23" fmla="*/ 360168 w 360168"/>
              <a:gd name="T24" fmla="*/ 1080410 h 10804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0168" h="1080410">
                <a:moveTo>
                  <a:pt x="360168" y="1080410"/>
                </a:moveTo>
                <a:lnTo>
                  <a:pt x="0" y="151636"/>
                </a:lnTo>
                <a:lnTo>
                  <a:pt x="0" y="56863"/>
                </a:lnTo>
                <a:lnTo>
                  <a:pt x="47391" y="0"/>
                </a:lnTo>
                <a:lnTo>
                  <a:pt x="142172" y="0"/>
                </a:lnTo>
                <a:lnTo>
                  <a:pt x="199041" y="113727"/>
                </a:lnTo>
                <a:lnTo>
                  <a:pt x="360168" y="1080410"/>
                </a:lnTo>
                <a:close/>
              </a:path>
            </a:pathLst>
          </a:custGeom>
          <a:solidFill>
            <a:srgbClr val="FF0000"/>
          </a:solidFill>
          <a:ln w="9525">
            <a:solidFill>
              <a:schemeClr val="tx1"/>
            </a:solidFill>
            <a:round/>
            <a:headEnd/>
            <a:tailEnd/>
          </a:ln>
        </p:spPr>
        <p:txBody>
          <a:bodyPr/>
          <a:lstStyle/>
          <a:p>
            <a:endParaRPr lang="en-US"/>
          </a:p>
        </p:txBody>
      </p:sp>
      <p:sp>
        <p:nvSpPr>
          <p:cNvPr id="43019" name="Freeform 12">
            <a:extLst>
              <a:ext uri="{FF2B5EF4-FFF2-40B4-BE49-F238E27FC236}">
                <a16:creationId xmlns:a16="http://schemas.microsoft.com/office/drawing/2014/main" id="{23D46FAD-A8A6-E248-BB8C-8D446767127E}"/>
              </a:ext>
            </a:extLst>
          </p:cNvPr>
          <p:cNvSpPr>
            <a:spLocks noChangeArrowheads="1"/>
          </p:cNvSpPr>
          <p:nvPr/>
        </p:nvSpPr>
        <p:spPr bwMode="auto">
          <a:xfrm rot="1488897">
            <a:off x="3851275" y="1252538"/>
            <a:ext cx="360363" cy="1211262"/>
          </a:xfrm>
          <a:custGeom>
            <a:avLst/>
            <a:gdLst>
              <a:gd name="T0" fmla="*/ 365272 w 360168"/>
              <a:gd name="T1" fmla="*/ 23667367 h 1080410"/>
              <a:gd name="T2" fmla="*/ 0 w 360168"/>
              <a:gd name="T3" fmla="*/ 3321722 h 1080410"/>
              <a:gd name="T4" fmla="*/ 0 w 360168"/>
              <a:gd name="T5" fmla="*/ 1245625 h 1080410"/>
              <a:gd name="T6" fmla="*/ 48067 w 360168"/>
              <a:gd name="T7" fmla="*/ 0 h 1080410"/>
              <a:gd name="T8" fmla="*/ 144187 w 360168"/>
              <a:gd name="T9" fmla="*/ 0 h 1080410"/>
              <a:gd name="T10" fmla="*/ 201862 w 360168"/>
              <a:gd name="T11" fmla="*/ 2491287 h 1080410"/>
              <a:gd name="T12" fmla="*/ 365272 w 360168"/>
              <a:gd name="T13" fmla="*/ 23667367 h 1080410"/>
              <a:gd name="T14" fmla="*/ 0 60000 65536"/>
              <a:gd name="T15" fmla="*/ 0 60000 65536"/>
              <a:gd name="T16" fmla="*/ 0 60000 65536"/>
              <a:gd name="T17" fmla="*/ 0 60000 65536"/>
              <a:gd name="T18" fmla="*/ 0 60000 65536"/>
              <a:gd name="T19" fmla="*/ 0 60000 65536"/>
              <a:gd name="T20" fmla="*/ 0 60000 65536"/>
              <a:gd name="T21" fmla="*/ 0 w 360168"/>
              <a:gd name="T22" fmla="*/ 0 h 1080410"/>
              <a:gd name="T23" fmla="*/ 360168 w 360168"/>
              <a:gd name="T24" fmla="*/ 1080410 h 10804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0168" h="1080410">
                <a:moveTo>
                  <a:pt x="360168" y="1080410"/>
                </a:moveTo>
                <a:lnTo>
                  <a:pt x="0" y="151636"/>
                </a:lnTo>
                <a:lnTo>
                  <a:pt x="0" y="56863"/>
                </a:lnTo>
                <a:lnTo>
                  <a:pt x="47391" y="0"/>
                </a:lnTo>
                <a:lnTo>
                  <a:pt x="142172" y="0"/>
                </a:lnTo>
                <a:lnTo>
                  <a:pt x="199041" y="113727"/>
                </a:lnTo>
                <a:lnTo>
                  <a:pt x="360168" y="1080410"/>
                </a:lnTo>
                <a:close/>
              </a:path>
            </a:pathLst>
          </a:custGeom>
          <a:solidFill>
            <a:srgbClr val="FF0000"/>
          </a:solidFill>
          <a:ln w="9525">
            <a:solidFill>
              <a:schemeClr val="tx1"/>
            </a:solidFill>
            <a:round/>
            <a:headEnd/>
            <a:tailEnd/>
          </a:ln>
        </p:spPr>
        <p:txBody>
          <a:bodyPr/>
          <a:lstStyle/>
          <a:p>
            <a:endParaRPr lang="en-US"/>
          </a:p>
        </p:txBody>
      </p:sp>
      <p:sp>
        <p:nvSpPr>
          <p:cNvPr id="43020" name="Freeform 13">
            <a:extLst>
              <a:ext uri="{FF2B5EF4-FFF2-40B4-BE49-F238E27FC236}">
                <a16:creationId xmlns:a16="http://schemas.microsoft.com/office/drawing/2014/main" id="{12EBD661-81BB-0B4C-A364-C960B675C790}"/>
              </a:ext>
            </a:extLst>
          </p:cNvPr>
          <p:cNvSpPr>
            <a:spLocks noChangeArrowheads="1"/>
          </p:cNvSpPr>
          <p:nvPr/>
        </p:nvSpPr>
        <p:spPr bwMode="auto">
          <a:xfrm rot="1817546">
            <a:off x="3932238" y="1284288"/>
            <a:ext cx="360362" cy="1211262"/>
          </a:xfrm>
          <a:custGeom>
            <a:avLst/>
            <a:gdLst>
              <a:gd name="T0" fmla="*/ 365246 w 360168"/>
              <a:gd name="T1" fmla="*/ 23667367 h 1080410"/>
              <a:gd name="T2" fmla="*/ 0 w 360168"/>
              <a:gd name="T3" fmla="*/ 3321722 h 1080410"/>
              <a:gd name="T4" fmla="*/ 0 w 360168"/>
              <a:gd name="T5" fmla="*/ 1245625 h 1080410"/>
              <a:gd name="T6" fmla="*/ 48067 w 360168"/>
              <a:gd name="T7" fmla="*/ 0 h 1080410"/>
              <a:gd name="T8" fmla="*/ 144177 w 360168"/>
              <a:gd name="T9" fmla="*/ 0 h 1080410"/>
              <a:gd name="T10" fmla="*/ 201846 w 360168"/>
              <a:gd name="T11" fmla="*/ 2491287 h 1080410"/>
              <a:gd name="T12" fmla="*/ 365246 w 360168"/>
              <a:gd name="T13" fmla="*/ 23667367 h 1080410"/>
              <a:gd name="T14" fmla="*/ 0 60000 65536"/>
              <a:gd name="T15" fmla="*/ 0 60000 65536"/>
              <a:gd name="T16" fmla="*/ 0 60000 65536"/>
              <a:gd name="T17" fmla="*/ 0 60000 65536"/>
              <a:gd name="T18" fmla="*/ 0 60000 65536"/>
              <a:gd name="T19" fmla="*/ 0 60000 65536"/>
              <a:gd name="T20" fmla="*/ 0 60000 65536"/>
              <a:gd name="T21" fmla="*/ 0 w 360168"/>
              <a:gd name="T22" fmla="*/ 0 h 1080410"/>
              <a:gd name="T23" fmla="*/ 360168 w 360168"/>
              <a:gd name="T24" fmla="*/ 1080410 h 10804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0168" h="1080410">
                <a:moveTo>
                  <a:pt x="360168" y="1080410"/>
                </a:moveTo>
                <a:lnTo>
                  <a:pt x="0" y="151636"/>
                </a:lnTo>
                <a:lnTo>
                  <a:pt x="0" y="56863"/>
                </a:lnTo>
                <a:lnTo>
                  <a:pt x="47391" y="0"/>
                </a:lnTo>
                <a:lnTo>
                  <a:pt x="142172" y="0"/>
                </a:lnTo>
                <a:lnTo>
                  <a:pt x="199041" y="113727"/>
                </a:lnTo>
                <a:lnTo>
                  <a:pt x="360168" y="1080410"/>
                </a:lnTo>
                <a:close/>
              </a:path>
            </a:pathLst>
          </a:custGeom>
          <a:solidFill>
            <a:srgbClr val="FF0000"/>
          </a:solidFill>
          <a:ln w="9525">
            <a:solidFill>
              <a:schemeClr val="tx1"/>
            </a:solidFill>
            <a:round/>
            <a:headEnd/>
            <a:tailEnd/>
          </a:ln>
        </p:spPr>
        <p:txBody>
          <a:bodyPr/>
          <a:lstStyle/>
          <a:p>
            <a:endParaRPr lang="en-US"/>
          </a:p>
        </p:txBody>
      </p:sp>
      <p:sp>
        <p:nvSpPr>
          <p:cNvPr id="43021" name="Rectangle 15">
            <a:extLst>
              <a:ext uri="{FF2B5EF4-FFF2-40B4-BE49-F238E27FC236}">
                <a16:creationId xmlns:a16="http://schemas.microsoft.com/office/drawing/2014/main" id="{1F45B9EF-2E29-6C4E-ABE4-26C6BB8EC78A}"/>
              </a:ext>
            </a:extLst>
          </p:cNvPr>
          <p:cNvSpPr>
            <a:spLocks noChangeArrowheads="1"/>
          </p:cNvSpPr>
          <p:nvPr/>
        </p:nvSpPr>
        <p:spPr bwMode="auto">
          <a:xfrm>
            <a:off x="6072188" y="2489200"/>
            <a:ext cx="1447800" cy="152400"/>
          </a:xfrm>
          <a:prstGeom prst="rect">
            <a:avLst/>
          </a:prstGeom>
          <a:solidFill>
            <a:schemeClr val="accent1"/>
          </a:solidFill>
          <a:ln w="9525">
            <a:solidFill>
              <a:schemeClr val="tx1"/>
            </a:solidFill>
            <a:round/>
            <a:headEnd/>
            <a:tailEnd/>
          </a:ln>
        </p:spPr>
        <p:txBody>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endParaRPr lang="en-US" altLang="en-US" sz="2400" b="0">
              <a:solidFill>
                <a:schemeClr val="tx1"/>
              </a:solidFill>
              <a:latin typeface="Times" pitchFamily="2" charset="0"/>
            </a:endParaRPr>
          </a:p>
        </p:txBody>
      </p:sp>
      <p:sp>
        <p:nvSpPr>
          <p:cNvPr id="43022" name="Freeform 16">
            <a:extLst>
              <a:ext uri="{FF2B5EF4-FFF2-40B4-BE49-F238E27FC236}">
                <a16:creationId xmlns:a16="http://schemas.microsoft.com/office/drawing/2014/main" id="{7FDFD06C-6762-484D-914A-102402D937AF}"/>
              </a:ext>
            </a:extLst>
          </p:cNvPr>
          <p:cNvSpPr>
            <a:spLocks noChangeArrowheads="1"/>
          </p:cNvSpPr>
          <p:nvPr/>
        </p:nvSpPr>
        <p:spPr bwMode="auto">
          <a:xfrm rot="655085">
            <a:off x="6011863" y="1284288"/>
            <a:ext cx="1122362" cy="1211262"/>
          </a:xfrm>
          <a:custGeom>
            <a:avLst/>
            <a:gdLst>
              <a:gd name="T0" fmla="*/ 530422 w 1123155"/>
              <a:gd name="T1" fmla="*/ 1182989 h 1211514"/>
              <a:gd name="T2" fmla="*/ 74446 w 1123155"/>
              <a:gd name="T3" fmla="*/ 560857 h 1211514"/>
              <a:gd name="T4" fmla="*/ 83751 w 1123155"/>
              <a:gd name="T5" fmla="*/ 221521 h 1211514"/>
              <a:gd name="T6" fmla="*/ 325698 w 1123155"/>
              <a:gd name="T7" fmla="*/ 42414 h 1211514"/>
              <a:gd name="T8" fmla="*/ 549033 w 1123155"/>
              <a:gd name="T9" fmla="*/ 4713 h 1211514"/>
              <a:gd name="T10" fmla="*/ 818896 w 1123155"/>
              <a:gd name="T11" fmla="*/ 70690 h 1211514"/>
              <a:gd name="T12" fmla="*/ 986401 w 1123155"/>
              <a:gd name="T13" fmla="*/ 221521 h 1211514"/>
              <a:gd name="T14" fmla="*/ 1079454 w 1123155"/>
              <a:gd name="T15" fmla="*/ 428895 h 1211514"/>
              <a:gd name="T16" fmla="*/ 1079454 w 1123155"/>
              <a:gd name="T17" fmla="*/ 513731 h 1211514"/>
              <a:gd name="T18" fmla="*/ 1014315 w 1123155"/>
              <a:gd name="T19" fmla="*/ 692826 h 1211514"/>
              <a:gd name="T20" fmla="*/ 530422 w 1123155"/>
              <a:gd name="T21" fmla="*/ 1182989 h 12115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3155"/>
              <a:gd name="T34" fmla="*/ 0 h 1211514"/>
              <a:gd name="T35" fmla="*/ 1123155 w 1123155"/>
              <a:gd name="T36" fmla="*/ 1211514 h 12115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3155" h="1211514">
                <a:moveTo>
                  <a:pt x="540252" y="1189400"/>
                </a:moveTo>
                <a:cubicBezTo>
                  <a:pt x="380704" y="1167286"/>
                  <a:pt x="151650" y="725013"/>
                  <a:pt x="75825" y="563899"/>
                </a:cubicBezTo>
                <a:cubicBezTo>
                  <a:pt x="0" y="402785"/>
                  <a:pt x="42652" y="309592"/>
                  <a:pt x="85303" y="222717"/>
                </a:cubicBezTo>
                <a:cubicBezTo>
                  <a:pt x="127954" y="135842"/>
                  <a:pt x="252750" y="78978"/>
                  <a:pt x="331734" y="42648"/>
                </a:cubicBezTo>
                <a:cubicBezTo>
                  <a:pt x="410718" y="6318"/>
                  <a:pt x="475485" y="0"/>
                  <a:pt x="559208" y="4739"/>
                </a:cubicBezTo>
                <a:cubicBezTo>
                  <a:pt x="642931" y="9478"/>
                  <a:pt x="759828" y="34750"/>
                  <a:pt x="834073" y="71080"/>
                </a:cubicBezTo>
                <a:cubicBezTo>
                  <a:pt x="908318" y="107410"/>
                  <a:pt x="960448" y="162694"/>
                  <a:pt x="1004679" y="222717"/>
                </a:cubicBezTo>
                <a:cubicBezTo>
                  <a:pt x="1048910" y="282740"/>
                  <a:pt x="1083663" y="382251"/>
                  <a:pt x="1099460" y="431217"/>
                </a:cubicBezTo>
                <a:cubicBezTo>
                  <a:pt x="1115257" y="480183"/>
                  <a:pt x="1110518" y="472286"/>
                  <a:pt x="1099460" y="516513"/>
                </a:cubicBezTo>
                <a:cubicBezTo>
                  <a:pt x="1088402" y="560740"/>
                  <a:pt x="1123155" y="584433"/>
                  <a:pt x="1033113" y="696581"/>
                </a:cubicBezTo>
                <a:cubicBezTo>
                  <a:pt x="943071" y="808729"/>
                  <a:pt x="699800" y="1211514"/>
                  <a:pt x="540252" y="1189400"/>
                </a:cubicBezTo>
                <a:close/>
              </a:path>
            </a:pathLst>
          </a:custGeom>
          <a:solidFill>
            <a:srgbClr val="CCFFCC"/>
          </a:solidFill>
          <a:ln w="9525">
            <a:solidFill>
              <a:srgbClr val="008000"/>
            </a:solidFill>
            <a:round/>
            <a:headEnd/>
            <a:tailEnd/>
          </a:ln>
        </p:spPr>
        <p:txBody>
          <a:bodyPr/>
          <a:lstStyle/>
          <a:p>
            <a:endParaRPr lang="en-US"/>
          </a:p>
        </p:txBody>
      </p:sp>
      <p:cxnSp>
        <p:nvCxnSpPr>
          <p:cNvPr id="43023" name="Straight Connector 18">
            <a:extLst>
              <a:ext uri="{FF2B5EF4-FFF2-40B4-BE49-F238E27FC236}">
                <a16:creationId xmlns:a16="http://schemas.microsoft.com/office/drawing/2014/main" id="{87BD50AB-9D24-8544-9140-E8393A619ED5}"/>
              </a:ext>
            </a:extLst>
          </p:cNvPr>
          <p:cNvCxnSpPr>
            <a:cxnSpLocks noChangeShapeType="1"/>
            <a:stCxn id="43021" idx="2"/>
            <a:endCxn id="43021" idx="0"/>
          </p:cNvCxnSpPr>
          <p:nvPr/>
        </p:nvCxnSpPr>
        <p:spPr bwMode="auto">
          <a:xfrm rot="5400000" flipH="1">
            <a:off x="6720682" y="2564606"/>
            <a:ext cx="1524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43024" name="Freeform 19">
            <a:extLst>
              <a:ext uri="{FF2B5EF4-FFF2-40B4-BE49-F238E27FC236}">
                <a16:creationId xmlns:a16="http://schemas.microsoft.com/office/drawing/2014/main" id="{BDE0EAEA-8237-DD46-B501-37D0029C1A65}"/>
              </a:ext>
            </a:extLst>
          </p:cNvPr>
          <p:cNvSpPr>
            <a:spLocks noChangeArrowheads="1"/>
          </p:cNvSpPr>
          <p:nvPr/>
        </p:nvSpPr>
        <p:spPr bwMode="auto">
          <a:xfrm rot="-1390489">
            <a:off x="6378575" y="1314450"/>
            <a:ext cx="1122363" cy="1211263"/>
          </a:xfrm>
          <a:custGeom>
            <a:avLst/>
            <a:gdLst>
              <a:gd name="T0" fmla="*/ 530434 w 1123155"/>
              <a:gd name="T1" fmla="*/ 1183008 h 1211514"/>
              <a:gd name="T2" fmla="*/ 74447 w 1123155"/>
              <a:gd name="T3" fmla="*/ 560869 h 1211514"/>
              <a:gd name="T4" fmla="*/ 83753 w 1123155"/>
              <a:gd name="T5" fmla="*/ 221521 h 1211514"/>
              <a:gd name="T6" fmla="*/ 325706 w 1123155"/>
              <a:gd name="T7" fmla="*/ 42414 h 1211514"/>
              <a:gd name="T8" fmla="*/ 549046 w 1123155"/>
              <a:gd name="T9" fmla="*/ 4713 h 1211514"/>
              <a:gd name="T10" fmla="*/ 818915 w 1123155"/>
              <a:gd name="T11" fmla="*/ 70690 h 1211514"/>
              <a:gd name="T12" fmla="*/ 986422 w 1123155"/>
              <a:gd name="T13" fmla="*/ 221521 h 1211514"/>
              <a:gd name="T14" fmla="*/ 1079479 w 1123155"/>
              <a:gd name="T15" fmla="*/ 428900 h 1211514"/>
              <a:gd name="T16" fmla="*/ 1079479 w 1123155"/>
              <a:gd name="T17" fmla="*/ 513733 h 1211514"/>
              <a:gd name="T18" fmla="*/ 1014340 w 1123155"/>
              <a:gd name="T19" fmla="*/ 692834 h 1211514"/>
              <a:gd name="T20" fmla="*/ 530434 w 1123155"/>
              <a:gd name="T21" fmla="*/ 1183008 h 12115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3155"/>
              <a:gd name="T34" fmla="*/ 0 h 1211514"/>
              <a:gd name="T35" fmla="*/ 1123155 w 1123155"/>
              <a:gd name="T36" fmla="*/ 1211514 h 12115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3155" h="1211514">
                <a:moveTo>
                  <a:pt x="540252" y="1189400"/>
                </a:moveTo>
                <a:cubicBezTo>
                  <a:pt x="380704" y="1167286"/>
                  <a:pt x="151650" y="725013"/>
                  <a:pt x="75825" y="563899"/>
                </a:cubicBezTo>
                <a:cubicBezTo>
                  <a:pt x="0" y="402785"/>
                  <a:pt x="42652" y="309592"/>
                  <a:pt x="85303" y="222717"/>
                </a:cubicBezTo>
                <a:cubicBezTo>
                  <a:pt x="127954" y="135842"/>
                  <a:pt x="252750" y="78978"/>
                  <a:pt x="331734" y="42648"/>
                </a:cubicBezTo>
                <a:cubicBezTo>
                  <a:pt x="410718" y="6318"/>
                  <a:pt x="475485" y="0"/>
                  <a:pt x="559208" y="4739"/>
                </a:cubicBezTo>
                <a:cubicBezTo>
                  <a:pt x="642931" y="9478"/>
                  <a:pt x="759828" y="34750"/>
                  <a:pt x="834073" y="71080"/>
                </a:cubicBezTo>
                <a:cubicBezTo>
                  <a:pt x="908318" y="107410"/>
                  <a:pt x="960448" y="162694"/>
                  <a:pt x="1004679" y="222717"/>
                </a:cubicBezTo>
                <a:cubicBezTo>
                  <a:pt x="1048910" y="282740"/>
                  <a:pt x="1083663" y="382251"/>
                  <a:pt x="1099460" y="431217"/>
                </a:cubicBezTo>
                <a:cubicBezTo>
                  <a:pt x="1115257" y="480183"/>
                  <a:pt x="1110518" y="472286"/>
                  <a:pt x="1099460" y="516513"/>
                </a:cubicBezTo>
                <a:cubicBezTo>
                  <a:pt x="1088402" y="560740"/>
                  <a:pt x="1123155" y="584433"/>
                  <a:pt x="1033113" y="696581"/>
                </a:cubicBezTo>
                <a:cubicBezTo>
                  <a:pt x="943071" y="808729"/>
                  <a:pt x="699800" y="1211514"/>
                  <a:pt x="540252" y="1189400"/>
                </a:cubicBezTo>
                <a:close/>
              </a:path>
            </a:pathLst>
          </a:custGeom>
          <a:solidFill>
            <a:srgbClr val="CCFFCC"/>
          </a:solidFill>
          <a:ln w="9525">
            <a:solidFill>
              <a:srgbClr val="008000"/>
            </a:solidFill>
            <a:round/>
            <a:headEnd/>
            <a:tailEnd/>
          </a:ln>
        </p:spPr>
        <p:txBody>
          <a:bodyPr/>
          <a:lstStyle/>
          <a:p>
            <a:endParaRPr lang="en-US"/>
          </a:p>
        </p:txBody>
      </p:sp>
      <p:sp>
        <p:nvSpPr>
          <p:cNvPr id="43025" name="TextBox 20">
            <a:extLst>
              <a:ext uri="{FF2B5EF4-FFF2-40B4-BE49-F238E27FC236}">
                <a16:creationId xmlns:a16="http://schemas.microsoft.com/office/drawing/2014/main" id="{2E543849-9F15-E84E-B5A6-0936E0030740}"/>
              </a:ext>
            </a:extLst>
          </p:cNvPr>
          <p:cNvSpPr txBox="1">
            <a:spLocks noChangeArrowheads="1"/>
          </p:cNvSpPr>
          <p:nvPr/>
        </p:nvSpPr>
        <p:spPr bwMode="auto">
          <a:xfrm>
            <a:off x="609600" y="2819400"/>
            <a:ext cx="22748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defRPr/>
            </a:pPr>
            <a:r>
              <a:rPr lang="en-US" altLang="en-US" sz="1600" b="0" dirty="0">
                <a:solidFill>
                  <a:schemeClr val="tx1"/>
                </a:solidFill>
                <a:latin typeface="+mn-lt"/>
              </a:rPr>
              <a:t>SAR</a:t>
            </a:r>
          </a:p>
          <a:p>
            <a:pPr>
              <a:spcBef>
                <a:spcPct val="0"/>
              </a:spcBef>
              <a:defRPr/>
            </a:pPr>
            <a:r>
              <a:rPr lang="en-US" altLang="en-US" sz="1600" b="0" dirty="0">
                <a:solidFill>
                  <a:schemeClr val="tx1"/>
                </a:solidFill>
                <a:latin typeface="+mn-lt"/>
              </a:rPr>
              <a:t> Wide </a:t>
            </a:r>
            <a:r>
              <a:rPr lang="en-US" altLang="en-US" sz="1600" b="0" dirty="0" err="1">
                <a:solidFill>
                  <a:schemeClr val="tx1"/>
                </a:solidFill>
                <a:latin typeface="+mn-lt"/>
              </a:rPr>
              <a:t>Beamwidth</a:t>
            </a:r>
            <a:endParaRPr lang="en-US" altLang="en-US" sz="1600" b="0" dirty="0">
              <a:solidFill>
                <a:schemeClr val="tx1"/>
              </a:solidFill>
              <a:latin typeface="+mn-lt"/>
            </a:endParaRPr>
          </a:p>
          <a:p>
            <a:pPr>
              <a:spcBef>
                <a:spcPct val="0"/>
              </a:spcBef>
              <a:defRPr/>
            </a:pPr>
            <a:r>
              <a:rPr lang="en-US" altLang="en-US" sz="1600" b="0" dirty="0">
                <a:solidFill>
                  <a:schemeClr val="tx1"/>
                </a:solidFill>
                <a:latin typeface="+mn-lt"/>
              </a:rPr>
              <a:t>        Integration Angle</a:t>
            </a:r>
          </a:p>
          <a:p>
            <a:pPr>
              <a:spcBef>
                <a:spcPct val="0"/>
              </a:spcBef>
              <a:defRPr/>
            </a:pPr>
            <a:r>
              <a:rPr lang="en-US" altLang="en-US" sz="1600" b="0" dirty="0">
                <a:solidFill>
                  <a:schemeClr val="tx1"/>
                </a:solidFill>
                <a:latin typeface="+mn-lt"/>
              </a:rPr>
              <a:t> Instantaneous BW</a:t>
            </a:r>
          </a:p>
          <a:p>
            <a:pPr>
              <a:spcBef>
                <a:spcPct val="0"/>
              </a:spcBef>
              <a:defRPr/>
            </a:pPr>
            <a:r>
              <a:rPr lang="en-US" altLang="en-US" sz="1600" b="0" dirty="0">
                <a:solidFill>
                  <a:schemeClr val="tx1"/>
                </a:solidFill>
                <a:latin typeface="+mn-lt"/>
              </a:rPr>
              <a:t> Very large Data Cube</a:t>
            </a:r>
          </a:p>
        </p:txBody>
      </p:sp>
      <p:sp>
        <p:nvSpPr>
          <p:cNvPr id="43026" name="TextBox 21">
            <a:extLst>
              <a:ext uri="{FF2B5EF4-FFF2-40B4-BE49-F238E27FC236}">
                <a16:creationId xmlns:a16="http://schemas.microsoft.com/office/drawing/2014/main" id="{70F2E3DE-7363-EB48-B764-01F114FEF4A8}"/>
              </a:ext>
            </a:extLst>
          </p:cNvPr>
          <p:cNvSpPr txBox="1">
            <a:spLocks noChangeArrowheads="1"/>
          </p:cNvSpPr>
          <p:nvPr/>
        </p:nvSpPr>
        <p:spPr bwMode="auto">
          <a:xfrm>
            <a:off x="3048000" y="2819400"/>
            <a:ext cx="23050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defRPr/>
            </a:pPr>
            <a:r>
              <a:rPr lang="en-US" altLang="en-US" sz="1600" b="0">
                <a:solidFill>
                  <a:schemeClr val="tx1"/>
                </a:solidFill>
                <a:latin typeface="+mn-lt"/>
              </a:rPr>
              <a:t>GMTI</a:t>
            </a:r>
          </a:p>
          <a:p>
            <a:pPr>
              <a:spcBef>
                <a:spcPct val="0"/>
              </a:spcBef>
              <a:defRPr/>
            </a:pPr>
            <a:r>
              <a:rPr lang="en-US" altLang="en-US" sz="1600" b="0">
                <a:solidFill>
                  <a:schemeClr val="tx1"/>
                </a:solidFill>
                <a:latin typeface="+mn-lt"/>
              </a:rPr>
              <a:t> Wide Tx Beamwidth</a:t>
            </a:r>
          </a:p>
          <a:p>
            <a:pPr>
              <a:spcBef>
                <a:spcPct val="0"/>
              </a:spcBef>
              <a:defRPr/>
            </a:pPr>
            <a:r>
              <a:rPr lang="en-US" altLang="en-US" sz="1600" b="0">
                <a:solidFill>
                  <a:schemeClr val="tx1"/>
                </a:solidFill>
                <a:latin typeface="+mn-lt"/>
              </a:rPr>
              <a:t> Multiple Rcv Beams</a:t>
            </a:r>
          </a:p>
          <a:p>
            <a:pPr>
              <a:spcBef>
                <a:spcPct val="0"/>
              </a:spcBef>
              <a:defRPr/>
            </a:pPr>
            <a:r>
              <a:rPr lang="en-US" altLang="en-US" sz="1600" b="0">
                <a:solidFill>
                  <a:schemeClr val="tx1"/>
                </a:solidFill>
                <a:latin typeface="+mn-lt"/>
              </a:rPr>
              <a:t> Spatial DOF for STAP</a:t>
            </a:r>
          </a:p>
          <a:p>
            <a:pPr>
              <a:spcBef>
                <a:spcPct val="0"/>
              </a:spcBef>
              <a:defRPr/>
            </a:pPr>
            <a:r>
              <a:rPr lang="en-US" altLang="en-US" sz="1600" b="0">
                <a:solidFill>
                  <a:schemeClr val="tx1"/>
                </a:solidFill>
                <a:latin typeface="+mn-lt"/>
              </a:rPr>
              <a:t> Multiple Data Cubes</a:t>
            </a:r>
          </a:p>
        </p:txBody>
      </p:sp>
      <p:cxnSp>
        <p:nvCxnSpPr>
          <p:cNvPr id="43027" name="Straight Connector 22">
            <a:extLst>
              <a:ext uri="{FF2B5EF4-FFF2-40B4-BE49-F238E27FC236}">
                <a16:creationId xmlns:a16="http://schemas.microsoft.com/office/drawing/2014/main" id="{16E2C702-FABC-6742-B095-D1802B1E174D}"/>
              </a:ext>
            </a:extLst>
          </p:cNvPr>
          <p:cNvCxnSpPr>
            <a:cxnSpLocks noChangeShapeType="1"/>
          </p:cNvCxnSpPr>
          <p:nvPr/>
        </p:nvCxnSpPr>
        <p:spPr bwMode="auto">
          <a:xfrm rot="5400000" flipH="1">
            <a:off x="3277394" y="2564606"/>
            <a:ext cx="1524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3028" name="Straight Connector 23">
            <a:extLst>
              <a:ext uri="{FF2B5EF4-FFF2-40B4-BE49-F238E27FC236}">
                <a16:creationId xmlns:a16="http://schemas.microsoft.com/office/drawing/2014/main" id="{FCB1BDEB-711D-144B-B338-8119BE8073C4}"/>
              </a:ext>
            </a:extLst>
          </p:cNvPr>
          <p:cNvCxnSpPr>
            <a:cxnSpLocks noChangeShapeType="1"/>
          </p:cNvCxnSpPr>
          <p:nvPr/>
        </p:nvCxnSpPr>
        <p:spPr bwMode="auto">
          <a:xfrm rot="5400000" flipH="1">
            <a:off x="3429794" y="2564606"/>
            <a:ext cx="1524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3029" name="Straight Connector 24">
            <a:extLst>
              <a:ext uri="{FF2B5EF4-FFF2-40B4-BE49-F238E27FC236}">
                <a16:creationId xmlns:a16="http://schemas.microsoft.com/office/drawing/2014/main" id="{8FDB2EC5-808E-1A45-9EF6-1DE3D5EBB091}"/>
              </a:ext>
            </a:extLst>
          </p:cNvPr>
          <p:cNvCxnSpPr>
            <a:cxnSpLocks noChangeShapeType="1"/>
          </p:cNvCxnSpPr>
          <p:nvPr/>
        </p:nvCxnSpPr>
        <p:spPr bwMode="auto">
          <a:xfrm rot="5400000" flipH="1">
            <a:off x="3582194" y="2564606"/>
            <a:ext cx="1524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3030" name="Straight Connector 25">
            <a:extLst>
              <a:ext uri="{FF2B5EF4-FFF2-40B4-BE49-F238E27FC236}">
                <a16:creationId xmlns:a16="http://schemas.microsoft.com/office/drawing/2014/main" id="{9D1EA6BE-C17A-8840-B9C6-57B316B80E86}"/>
              </a:ext>
            </a:extLst>
          </p:cNvPr>
          <p:cNvCxnSpPr>
            <a:cxnSpLocks noChangeShapeType="1"/>
          </p:cNvCxnSpPr>
          <p:nvPr/>
        </p:nvCxnSpPr>
        <p:spPr bwMode="auto">
          <a:xfrm rot="5400000" flipH="1">
            <a:off x="3734594" y="2564606"/>
            <a:ext cx="1524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3031" name="Straight Connector 26">
            <a:extLst>
              <a:ext uri="{FF2B5EF4-FFF2-40B4-BE49-F238E27FC236}">
                <a16:creationId xmlns:a16="http://schemas.microsoft.com/office/drawing/2014/main" id="{EB952D56-4E30-8C43-8603-B37220C53938}"/>
              </a:ext>
            </a:extLst>
          </p:cNvPr>
          <p:cNvCxnSpPr>
            <a:cxnSpLocks noChangeShapeType="1"/>
          </p:cNvCxnSpPr>
          <p:nvPr/>
        </p:nvCxnSpPr>
        <p:spPr bwMode="auto">
          <a:xfrm rot="5400000" flipH="1">
            <a:off x="3886994" y="2564606"/>
            <a:ext cx="1524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3032" name="Straight Connector 27">
            <a:extLst>
              <a:ext uri="{FF2B5EF4-FFF2-40B4-BE49-F238E27FC236}">
                <a16:creationId xmlns:a16="http://schemas.microsoft.com/office/drawing/2014/main" id="{15DE2E26-4898-E744-9B8E-3E2151173CA4}"/>
              </a:ext>
            </a:extLst>
          </p:cNvPr>
          <p:cNvCxnSpPr>
            <a:cxnSpLocks noChangeShapeType="1"/>
          </p:cNvCxnSpPr>
          <p:nvPr/>
        </p:nvCxnSpPr>
        <p:spPr bwMode="auto">
          <a:xfrm rot="5400000" flipH="1">
            <a:off x="4039394" y="2564606"/>
            <a:ext cx="1524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3033" name="Straight Connector 28">
            <a:extLst>
              <a:ext uri="{FF2B5EF4-FFF2-40B4-BE49-F238E27FC236}">
                <a16:creationId xmlns:a16="http://schemas.microsoft.com/office/drawing/2014/main" id="{799A0F1B-1332-2941-BFFD-76F822CDFE50}"/>
              </a:ext>
            </a:extLst>
          </p:cNvPr>
          <p:cNvCxnSpPr>
            <a:cxnSpLocks noChangeShapeType="1"/>
          </p:cNvCxnSpPr>
          <p:nvPr/>
        </p:nvCxnSpPr>
        <p:spPr bwMode="auto">
          <a:xfrm rot="5400000" flipH="1">
            <a:off x="4191794" y="2564606"/>
            <a:ext cx="1524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3034" name="Straight Connector 29">
            <a:extLst>
              <a:ext uri="{FF2B5EF4-FFF2-40B4-BE49-F238E27FC236}">
                <a16:creationId xmlns:a16="http://schemas.microsoft.com/office/drawing/2014/main" id="{544F6F10-7026-4843-9CBE-36212879ADA2}"/>
              </a:ext>
            </a:extLst>
          </p:cNvPr>
          <p:cNvCxnSpPr>
            <a:cxnSpLocks noChangeShapeType="1"/>
          </p:cNvCxnSpPr>
          <p:nvPr/>
        </p:nvCxnSpPr>
        <p:spPr bwMode="auto">
          <a:xfrm rot="5400000" flipH="1">
            <a:off x="4344194" y="2564606"/>
            <a:ext cx="1524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43035" name="TextBox 30">
            <a:extLst>
              <a:ext uri="{FF2B5EF4-FFF2-40B4-BE49-F238E27FC236}">
                <a16:creationId xmlns:a16="http://schemas.microsoft.com/office/drawing/2014/main" id="{7CD3FE27-2C4B-044F-B8EF-5A45EFAB7F3C}"/>
              </a:ext>
            </a:extLst>
          </p:cNvPr>
          <p:cNvSpPr txBox="1">
            <a:spLocks noChangeArrowheads="1"/>
          </p:cNvSpPr>
          <p:nvPr/>
        </p:nvSpPr>
        <p:spPr bwMode="auto">
          <a:xfrm>
            <a:off x="6019800" y="2819400"/>
            <a:ext cx="23145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defRPr/>
            </a:pPr>
            <a:r>
              <a:rPr lang="en-US" altLang="en-US" sz="1600" b="0">
                <a:solidFill>
                  <a:schemeClr val="tx1"/>
                </a:solidFill>
                <a:latin typeface="+mn-lt"/>
              </a:rPr>
              <a:t>ATI</a:t>
            </a:r>
          </a:p>
          <a:p>
            <a:pPr>
              <a:spcBef>
                <a:spcPct val="0"/>
              </a:spcBef>
              <a:defRPr/>
            </a:pPr>
            <a:r>
              <a:rPr lang="en-US" altLang="en-US" sz="1600" b="0">
                <a:solidFill>
                  <a:schemeClr val="tx1"/>
                </a:solidFill>
                <a:latin typeface="+mn-lt"/>
              </a:rPr>
              <a:t> Wide Beamwidth</a:t>
            </a:r>
          </a:p>
          <a:p>
            <a:pPr>
              <a:spcBef>
                <a:spcPct val="0"/>
              </a:spcBef>
              <a:defRPr/>
            </a:pPr>
            <a:r>
              <a:rPr lang="en-US" altLang="en-US" sz="1600" b="0">
                <a:solidFill>
                  <a:schemeClr val="tx1"/>
                </a:solidFill>
                <a:latin typeface="+mn-lt"/>
              </a:rPr>
              <a:t>         Integration Angle</a:t>
            </a:r>
          </a:p>
          <a:p>
            <a:pPr>
              <a:spcBef>
                <a:spcPct val="0"/>
              </a:spcBef>
              <a:defRPr/>
            </a:pPr>
            <a:r>
              <a:rPr lang="en-US" altLang="en-US" sz="1600" b="0">
                <a:solidFill>
                  <a:schemeClr val="tx1"/>
                </a:solidFill>
                <a:latin typeface="+mn-lt"/>
              </a:rPr>
              <a:t> Instantaneous BW</a:t>
            </a:r>
          </a:p>
          <a:p>
            <a:pPr>
              <a:spcBef>
                <a:spcPct val="0"/>
              </a:spcBef>
              <a:defRPr/>
            </a:pPr>
            <a:r>
              <a:rPr lang="en-US" altLang="en-US" sz="1600" b="0">
                <a:solidFill>
                  <a:schemeClr val="tx1"/>
                </a:solidFill>
                <a:latin typeface="+mn-lt"/>
              </a:rPr>
              <a:t> Two channels phase</a:t>
            </a:r>
          </a:p>
          <a:p>
            <a:pPr>
              <a:spcBef>
                <a:spcPct val="0"/>
              </a:spcBef>
              <a:defRPr/>
            </a:pPr>
            <a:r>
              <a:rPr lang="en-US" altLang="en-US" sz="1600" b="0">
                <a:solidFill>
                  <a:schemeClr val="tx1"/>
                </a:solidFill>
                <a:latin typeface="+mn-lt"/>
              </a:rPr>
              <a:t> Very large Data Cube</a:t>
            </a:r>
          </a:p>
        </p:txBody>
      </p:sp>
      <p:sp>
        <p:nvSpPr>
          <p:cNvPr id="43036" name="TextBox 29">
            <a:extLst>
              <a:ext uri="{FF2B5EF4-FFF2-40B4-BE49-F238E27FC236}">
                <a16:creationId xmlns:a16="http://schemas.microsoft.com/office/drawing/2014/main" id="{803C5DF7-FF27-1B4C-B3FC-1B984A7107F5}"/>
              </a:ext>
            </a:extLst>
          </p:cNvPr>
          <p:cNvSpPr txBox="1">
            <a:spLocks noChangeArrowheads="1"/>
          </p:cNvSpPr>
          <p:nvPr/>
        </p:nvSpPr>
        <p:spPr bwMode="auto">
          <a:xfrm>
            <a:off x="1219200" y="57150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endParaRPr lang="en-US" altLang="en-US" sz="2400" b="0">
              <a:solidFill>
                <a:schemeClr val="tx1"/>
              </a:solidFill>
              <a:latin typeface="Times" pitchFamily="2" charset="0"/>
            </a:endParaRPr>
          </a:p>
        </p:txBody>
      </p:sp>
      <p:sp>
        <p:nvSpPr>
          <p:cNvPr id="31" name="Rectangle 30">
            <a:extLst>
              <a:ext uri="{FF2B5EF4-FFF2-40B4-BE49-F238E27FC236}">
                <a16:creationId xmlns:a16="http://schemas.microsoft.com/office/drawing/2014/main" id="{892FD221-C722-E34E-A530-FBB4B06CE970}"/>
              </a:ext>
            </a:extLst>
          </p:cNvPr>
          <p:cNvSpPr/>
          <p:nvPr/>
        </p:nvSpPr>
        <p:spPr>
          <a:xfrm>
            <a:off x="977900" y="4600575"/>
            <a:ext cx="7620000" cy="1698625"/>
          </a:xfrm>
          <a:prstGeom prst="rect">
            <a:avLst/>
          </a:prstGeom>
        </p:spPr>
        <p:txBody>
          <a:bodyPr>
            <a:spAutoFit/>
          </a:bodyPr>
          <a:lstStyle/>
          <a:p>
            <a:pPr marL="223838" indent="-223838" eaLnBrk="1" hangingPunct="1">
              <a:spcBef>
                <a:spcPct val="20000"/>
              </a:spcBef>
              <a:buSzPct val="80000"/>
              <a:buFont typeface="Wingdings" pitchFamily="2" charset="2"/>
              <a:buChar char="°"/>
              <a:defRPr/>
            </a:pPr>
            <a:r>
              <a:rPr lang="en-US" sz="1800" kern="0" dirty="0">
                <a:solidFill>
                  <a:srgbClr val="000099"/>
                </a:solidFill>
                <a:latin typeface="+mn-lt"/>
                <a:ea typeface="ＭＳ Ｐゴシック" pitchFamily="-110" charset="-128"/>
                <a:cs typeface="ＭＳ Ｐゴシック" pitchFamily="-110" charset="-128"/>
              </a:rPr>
              <a:t>Multiple Channel Architecture Required</a:t>
            </a:r>
          </a:p>
          <a:p>
            <a:pPr marL="223838" indent="-223838" eaLnBrk="1" hangingPunct="1">
              <a:spcBef>
                <a:spcPct val="20000"/>
              </a:spcBef>
              <a:buSzPct val="80000"/>
              <a:buFont typeface="Wingdings" pitchFamily="2" charset="2"/>
              <a:buChar char="°"/>
              <a:defRPr/>
            </a:pPr>
            <a:r>
              <a:rPr lang="en-US" sz="1800" kern="0" dirty="0">
                <a:solidFill>
                  <a:srgbClr val="000099"/>
                </a:solidFill>
                <a:latin typeface="+mn-lt"/>
                <a:ea typeface="ＭＳ Ｐゴシック" pitchFamily="-110" charset="-128"/>
                <a:cs typeface="ＭＳ Ｐゴシック" pitchFamily="-110" charset="-128"/>
              </a:rPr>
              <a:t>Emerging Technologies</a:t>
            </a:r>
          </a:p>
          <a:p>
            <a:pPr marL="506413" lvl="1" indent="-168275" eaLnBrk="1" hangingPunct="1">
              <a:spcBef>
                <a:spcPct val="20000"/>
              </a:spcBef>
              <a:buFont typeface="Wingdings" pitchFamily="2" charset="2"/>
              <a:buChar char=""/>
              <a:defRPr/>
            </a:pPr>
            <a:r>
              <a:rPr lang="en-US" sz="1800" kern="0" dirty="0">
                <a:solidFill>
                  <a:srgbClr val="000000"/>
                </a:solidFill>
                <a:latin typeface="+mn-lt"/>
                <a:ea typeface="ＭＳ Ｐゴシック" charset="-128"/>
                <a:cs typeface="ＭＳ Ｐゴシック" charset="-128"/>
              </a:rPr>
              <a:t>Wideband, Coherent Digital Waveform Synthesis</a:t>
            </a:r>
          </a:p>
          <a:p>
            <a:pPr marL="506413" lvl="1" indent="-168275" eaLnBrk="1" hangingPunct="1">
              <a:spcBef>
                <a:spcPct val="20000"/>
              </a:spcBef>
              <a:buFont typeface="Wingdings" pitchFamily="2" charset="2"/>
              <a:buChar char=""/>
              <a:defRPr/>
            </a:pPr>
            <a:r>
              <a:rPr lang="en-US" sz="1800" kern="0" dirty="0">
                <a:solidFill>
                  <a:srgbClr val="000000"/>
                </a:solidFill>
                <a:latin typeface="+mn-lt"/>
                <a:ea typeface="ＭＳ Ｐゴシック" charset="-128"/>
                <a:cs typeface="ＭＳ Ｐゴシック" charset="-128"/>
              </a:rPr>
              <a:t>Wide bandwidth, High Dynamic Range Analog to Digital Converter</a:t>
            </a:r>
          </a:p>
          <a:p>
            <a:pPr marL="506413" lvl="1" indent="-168275" eaLnBrk="1" hangingPunct="1">
              <a:spcBef>
                <a:spcPct val="20000"/>
              </a:spcBef>
              <a:buFont typeface="Wingdings" pitchFamily="2" charset="2"/>
              <a:buChar char=""/>
              <a:defRPr/>
            </a:pPr>
            <a:r>
              <a:rPr lang="en-US" sz="1800" kern="0" dirty="0">
                <a:solidFill>
                  <a:srgbClr val="000000"/>
                </a:solidFill>
                <a:latin typeface="+mn-lt"/>
                <a:ea typeface="ＭＳ Ｐゴシック" charset="-128"/>
                <a:cs typeface="ＭＳ Ｐゴシック" charset="-128"/>
              </a:rPr>
              <a:t>High Performance, Embedded Computing (multiple TFLOPS)</a:t>
            </a:r>
          </a:p>
        </p:txBody>
      </p:sp>
      <p:pic>
        <p:nvPicPr>
          <p:cNvPr id="43038" name="Picture 32">
            <a:extLst>
              <a:ext uri="{FF2B5EF4-FFF2-40B4-BE49-F238E27FC236}">
                <a16:creationId xmlns:a16="http://schemas.microsoft.com/office/drawing/2014/main" id="{067A06E5-82BC-F341-A337-4B85624245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276600"/>
            <a:ext cx="39211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9" name="Picture 33">
            <a:extLst>
              <a:ext uri="{FF2B5EF4-FFF2-40B4-BE49-F238E27FC236}">
                <a16:creationId xmlns:a16="http://schemas.microsoft.com/office/drawing/2014/main" id="{7DB97038-2953-4E40-A5A3-90938A9AC22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276600"/>
            <a:ext cx="39211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4621A68-AFDC-2A4C-8F91-BEE5AEE59C3F}"/>
              </a:ext>
            </a:extLst>
          </p:cNvPr>
          <p:cNvSpPr txBox="1"/>
          <p:nvPr/>
        </p:nvSpPr>
        <p:spPr>
          <a:xfrm>
            <a:off x="7938" y="6400800"/>
            <a:ext cx="830262" cy="276225"/>
          </a:xfrm>
          <a:prstGeom prst="rect">
            <a:avLst/>
          </a:prstGeom>
          <a:noFill/>
        </p:spPr>
        <p:txBody>
          <a:bodyPr>
            <a:spAutoFit/>
          </a:bodyPr>
          <a:lstStyle/>
          <a:p>
            <a:pPr>
              <a:defRPr/>
            </a:pPr>
            <a:r>
              <a:rPr lang="en-US" sz="1200" dirty="0">
                <a:latin typeface="+mn-lt"/>
              </a:rPr>
              <a:t>[kapf12]</a:t>
            </a:r>
          </a:p>
        </p:txBody>
      </p:sp>
    </p:spTree>
    <p:extLst>
      <p:ext uri="{BB962C8B-B14F-4D97-AF65-F5344CB8AC3E}">
        <p14:creationId xmlns:p14="http://schemas.microsoft.com/office/powerpoint/2010/main" val="20278123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732D2954-FC55-C84C-8A57-446E8E729618}"/>
              </a:ext>
            </a:extLst>
          </p:cNvPr>
          <p:cNvSpPr>
            <a:spLocks noGrp="1" noChangeArrowheads="1"/>
          </p:cNvSpPr>
          <p:nvPr>
            <p:ph type="title"/>
          </p:nvPr>
        </p:nvSpPr>
        <p:spPr>
          <a:xfrm>
            <a:off x="1162103" y="251899"/>
            <a:ext cx="6781800" cy="609600"/>
          </a:xfrm>
        </p:spPr>
        <p:txBody>
          <a:bodyPr/>
          <a:lstStyle/>
          <a:p>
            <a:r>
              <a:rPr lang="en-US" altLang="en-US" b="0" dirty="0">
                <a:ea typeface="ＭＳ Ｐゴシック" panose="020B0600070205080204" pitchFamily="34" charset="-128"/>
              </a:rPr>
              <a:t>Simultaneous SAR/GMTI Waveform</a:t>
            </a:r>
          </a:p>
        </p:txBody>
      </p:sp>
      <p:grpSp>
        <p:nvGrpSpPr>
          <p:cNvPr id="45058" name="Group 269">
            <a:extLst>
              <a:ext uri="{FF2B5EF4-FFF2-40B4-BE49-F238E27FC236}">
                <a16:creationId xmlns:a16="http://schemas.microsoft.com/office/drawing/2014/main" id="{1E757101-7DAA-5743-B74B-8095963453F9}"/>
              </a:ext>
            </a:extLst>
          </p:cNvPr>
          <p:cNvGrpSpPr>
            <a:grpSpLocks noGrp="1"/>
          </p:cNvGrpSpPr>
          <p:nvPr/>
        </p:nvGrpSpPr>
        <p:grpSpPr bwMode="auto">
          <a:xfrm>
            <a:off x="446088" y="1219200"/>
            <a:ext cx="8240712" cy="5264150"/>
            <a:chOff x="829973" y="1414354"/>
            <a:chExt cx="5791886" cy="5425019"/>
          </a:xfrm>
        </p:grpSpPr>
        <p:grpSp>
          <p:nvGrpSpPr>
            <p:cNvPr id="45070" name="Group 204">
              <a:extLst>
                <a:ext uri="{FF2B5EF4-FFF2-40B4-BE49-F238E27FC236}">
                  <a16:creationId xmlns:a16="http://schemas.microsoft.com/office/drawing/2014/main" id="{47B55099-1912-1D40-9618-DD264D77A389}"/>
                </a:ext>
              </a:extLst>
            </p:cNvPr>
            <p:cNvGrpSpPr>
              <a:grpSpLocks/>
            </p:cNvGrpSpPr>
            <p:nvPr/>
          </p:nvGrpSpPr>
          <p:grpSpPr bwMode="auto">
            <a:xfrm>
              <a:off x="829973" y="1414354"/>
              <a:ext cx="5791886" cy="1920835"/>
              <a:chOff x="829973" y="1719154"/>
              <a:chExt cx="5791886" cy="1920835"/>
            </a:xfrm>
          </p:grpSpPr>
          <p:grpSp>
            <p:nvGrpSpPr>
              <p:cNvPr id="45195" name="Group 202">
                <a:extLst>
                  <a:ext uri="{FF2B5EF4-FFF2-40B4-BE49-F238E27FC236}">
                    <a16:creationId xmlns:a16="http://schemas.microsoft.com/office/drawing/2014/main" id="{922F33D9-BD53-774D-BE1D-8E5432DD19EB}"/>
                  </a:ext>
                </a:extLst>
              </p:cNvPr>
              <p:cNvGrpSpPr>
                <a:grpSpLocks/>
              </p:cNvGrpSpPr>
              <p:nvPr/>
            </p:nvGrpSpPr>
            <p:grpSpPr bwMode="auto">
              <a:xfrm>
                <a:off x="1517696" y="2154201"/>
                <a:ext cx="1012894" cy="971708"/>
                <a:chOff x="1517696" y="2154201"/>
                <a:chExt cx="1012894" cy="971708"/>
              </a:xfrm>
            </p:grpSpPr>
            <p:sp>
              <p:nvSpPr>
                <p:cNvPr id="45245" name="Freeform 179">
                  <a:extLst>
                    <a:ext uri="{FF2B5EF4-FFF2-40B4-BE49-F238E27FC236}">
                      <a16:creationId xmlns:a16="http://schemas.microsoft.com/office/drawing/2014/main" id="{05AFE7A6-A88A-EC40-89EC-6537CEBA30E1}"/>
                    </a:ext>
                  </a:extLst>
                </p:cNvPr>
                <p:cNvSpPr>
                  <a:spLocks noChangeArrowheads="1"/>
                </p:cNvSpPr>
                <p:nvPr/>
              </p:nvSpPr>
              <p:spPr bwMode="auto">
                <a:xfrm>
                  <a:off x="1517696" y="2935378"/>
                  <a:ext cx="28577" cy="190531"/>
                </a:xfrm>
                <a:custGeom>
                  <a:avLst/>
                  <a:gdLst>
                    <a:gd name="T0" fmla="*/ 0 w 95250"/>
                    <a:gd name="T1" fmla="*/ 191244 h 190500"/>
                    <a:gd name="T2" fmla="*/ 0 w 95250"/>
                    <a:gd name="T3" fmla="*/ 76488 h 190500"/>
                    <a:gd name="T4" fmla="*/ 0 w 95250"/>
                    <a:gd name="T5" fmla="*/ 0 h 190500"/>
                    <a:gd name="T6" fmla="*/ 0 w 95250"/>
                    <a:gd name="T7" fmla="*/ 191244 h 190500"/>
                    <a:gd name="T8" fmla="*/ 0 w 95250"/>
                    <a:gd name="T9" fmla="*/ 191244 h 190500"/>
                    <a:gd name="T10" fmla="*/ 0 60000 65536"/>
                    <a:gd name="T11" fmla="*/ 0 60000 65536"/>
                    <a:gd name="T12" fmla="*/ 0 60000 65536"/>
                    <a:gd name="T13" fmla="*/ 0 60000 65536"/>
                    <a:gd name="T14" fmla="*/ 0 60000 65536"/>
                    <a:gd name="T15" fmla="*/ 0 w 95250"/>
                    <a:gd name="T16" fmla="*/ 0 h 190500"/>
                    <a:gd name="T17" fmla="*/ 95250 w 95250"/>
                    <a:gd name="T18" fmla="*/ 190500 h 190500"/>
                  </a:gdLst>
                  <a:ahLst/>
                  <a:cxnLst>
                    <a:cxn ang="T10">
                      <a:pos x="T0" y="T1"/>
                    </a:cxn>
                    <a:cxn ang="T11">
                      <a:pos x="T2" y="T3"/>
                    </a:cxn>
                    <a:cxn ang="T12">
                      <a:pos x="T4" y="T5"/>
                    </a:cxn>
                    <a:cxn ang="T13">
                      <a:pos x="T6" y="T7"/>
                    </a:cxn>
                    <a:cxn ang="T14">
                      <a:pos x="T8" y="T9"/>
                    </a:cxn>
                  </a:cxnLst>
                  <a:rect l="T15" t="T16" r="T17" b="T18"/>
                  <a:pathLst>
                    <a:path w="95250" h="190500">
                      <a:moveTo>
                        <a:pt x="0" y="190500"/>
                      </a:moveTo>
                      <a:lnTo>
                        <a:pt x="0" y="76200"/>
                      </a:lnTo>
                      <a:lnTo>
                        <a:pt x="95250" y="0"/>
                      </a:lnTo>
                      <a:lnTo>
                        <a:pt x="88900" y="190500"/>
                      </a:lnTo>
                    </a:path>
                  </a:pathLst>
                </a:custGeom>
                <a:solidFill>
                  <a:schemeClr val="accent1"/>
                </a:solidFill>
                <a:ln w="9525">
                  <a:solidFill>
                    <a:schemeClr val="tx1"/>
                  </a:solidFill>
                  <a:round/>
                  <a:headEnd/>
                  <a:tailEnd/>
                </a:ln>
              </p:spPr>
              <p:txBody>
                <a:bodyPr/>
                <a:lstStyle/>
                <a:p>
                  <a:endParaRPr lang="en-US"/>
                </a:p>
              </p:txBody>
            </p:sp>
            <p:sp>
              <p:nvSpPr>
                <p:cNvPr id="45246" name="Freeform 180">
                  <a:extLst>
                    <a:ext uri="{FF2B5EF4-FFF2-40B4-BE49-F238E27FC236}">
                      <a16:creationId xmlns:a16="http://schemas.microsoft.com/office/drawing/2014/main" id="{D426D2D4-F471-A045-B3F7-CC1439A0FEA5}"/>
                    </a:ext>
                  </a:extLst>
                </p:cNvPr>
                <p:cNvSpPr>
                  <a:spLocks noChangeArrowheads="1"/>
                </p:cNvSpPr>
                <p:nvPr/>
              </p:nvSpPr>
              <p:spPr bwMode="auto">
                <a:xfrm>
                  <a:off x="1657406" y="2852815"/>
                  <a:ext cx="26990" cy="273094"/>
                </a:xfrm>
                <a:custGeom>
                  <a:avLst/>
                  <a:gdLst>
                    <a:gd name="T0" fmla="*/ 0 w 107950"/>
                    <a:gd name="T1" fmla="*/ 274106 h 273050"/>
                    <a:gd name="T2" fmla="*/ 0 w 107950"/>
                    <a:gd name="T3" fmla="*/ 70114 h 273050"/>
                    <a:gd name="T4" fmla="*/ 0 w 107950"/>
                    <a:gd name="T5" fmla="*/ 0 h 273050"/>
                    <a:gd name="T6" fmla="*/ 0 w 107950"/>
                    <a:gd name="T7" fmla="*/ 274106 h 273050"/>
                    <a:gd name="T8" fmla="*/ 0 60000 65536"/>
                    <a:gd name="T9" fmla="*/ 0 60000 65536"/>
                    <a:gd name="T10" fmla="*/ 0 60000 65536"/>
                    <a:gd name="T11" fmla="*/ 0 60000 65536"/>
                    <a:gd name="T12" fmla="*/ 0 w 107950"/>
                    <a:gd name="T13" fmla="*/ 0 h 273050"/>
                    <a:gd name="T14" fmla="*/ 107950 w 107950"/>
                    <a:gd name="T15" fmla="*/ 273050 h 273050"/>
                  </a:gdLst>
                  <a:ahLst/>
                  <a:cxnLst>
                    <a:cxn ang="T8">
                      <a:pos x="T0" y="T1"/>
                    </a:cxn>
                    <a:cxn ang="T9">
                      <a:pos x="T2" y="T3"/>
                    </a:cxn>
                    <a:cxn ang="T10">
                      <a:pos x="T4" y="T5"/>
                    </a:cxn>
                    <a:cxn ang="T11">
                      <a:pos x="T6" y="T7"/>
                    </a:cxn>
                  </a:cxnLst>
                  <a:rect l="T12" t="T13" r="T14" b="T15"/>
                  <a:pathLst>
                    <a:path w="107950" h="273050">
                      <a:moveTo>
                        <a:pt x="0" y="273050"/>
                      </a:moveTo>
                      <a:lnTo>
                        <a:pt x="6350" y="69850"/>
                      </a:lnTo>
                      <a:lnTo>
                        <a:pt x="107950" y="0"/>
                      </a:lnTo>
                      <a:lnTo>
                        <a:pt x="101600" y="273050"/>
                      </a:lnTo>
                    </a:path>
                  </a:pathLst>
                </a:custGeom>
                <a:solidFill>
                  <a:schemeClr val="accent1"/>
                </a:solidFill>
                <a:ln w="9525">
                  <a:solidFill>
                    <a:schemeClr val="tx1"/>
                  </a:solidFill>
                  <a:round/>
                  <a:headEnd/>
                  <a:tailEnd/>
                </a:ln>
              </p:spPr>
              <p:txBody>
                <a:bodyPr/>
                <a:lstStyle/>
                <a:p>
                  <a:endParaRPr lang="en-US"/>
                </a:p>
              </p:txBody>
            </p:sp>
            <p:sp>
              <p:nvSpPr>
                <p:cNvPr id="45247" name="Freeform 181">
                  <a:extLst>
                    <a:ext uri="{FF2B5EF4-FFF2-40B4-BE49-F238E27FC236}">
                      <a16:creationId xmlns:a16="http://schemas.microsoft.com/office/drawing/2014/main" id="{6384373D-7777-FD41-8A88-F9D8FAC9DD0F}"/>
                    </a:ext>
                  </a:extLst>
                </p:cNvPr>
                <p:cNvSpPr>
                  <a:spLocks noChangeArrowheads="1"/>
                </p:cNvSpPr>
                <p:nvPr/>
              </p:nvSpPr>
              <p:spPr bwMode="auto">
                <a:xfrm>
                  <a:off x="1793940" y="2776602"/>
                  <a:ext cx="28577" cy="349307"/>
                </a:xfrm>
                <a:custGeom>
                  <a:avLst/>
                  <a:gdLst>
                    <a:gd name="T0" fmla="*/ 0 w 107950"/>
                    <a:gd name="T1" fmla="*/ 350618 h 349250"/>
                    <a:gd name="T2" fmla="*/ 0 w 107950"/>
                    <a:gd name="T3" fmla="*/ 70114 h 349250"/>
                    <a:gd name="T4" fmla="*/ 0 w 107950"/>
                    <a:gd name="T5" fmla="*/ 0 h 349250"/>
                    <a:gd name="T6" fmla="*/ 0 w 107950"/>
                    <a:gd name="T7" fmla="*/ 350618 h 349250"/>
                    <a:gd name="T8" fmla="*/ 0 60000 65536"/>
                    <a:gd name="T9" fmla="*/ 0 60000 65536"/>
                    <a:gd name="T10" fmla="*/ 0 60000 65536"/>
                    <a:gd name="T11" fmla="*/ 0 60000 65536"/>
                    <a:gd name="T12" fmla="*/ 0 w 107950"/>
                    <a:gd name="T13" fmla="*/ 0 h 349250"/>
                    <a:gd name="T14" fmla="*/ 107950 w 107950"/>
                    <a:gd name="T15" fmla="*/ 349250 h 349250"/>
                  </a:gdLst>
                  <a:ahLst/>
                  <a:cxnLst>
                    <a:cxn ang="T8">
                      <a:pos x="T0" y="T1"/>
                    </a:cxn>
                    <a:cxn ang="T9">
                      <a:pos x="T2" y="T3"/>
                    </a:cxn>
                    <a:cxn ang="T10">
                      <a:pos x="T4" y="T5"/>
                    </a:cxn>
                    <a:cxn ang="T11">
                      <a:pos x="T6" y="T7"/>
                    </a:cxn>
                  </a:cxnLst>
                  <a:rect l="T12" t="T13" r="T14" b="T15"/>
                  <a:pathLst>
                    <a:path w="107950" h="349250">
                      <a:moveTo>
                        <a:pt x="0" y="349250"/>
                      </a:moveTo>
                      <a:lnTo>
                        <a:pt x="6350" y="69850"/>
                      </a:lnTo>
                      <a:lnTo>
                        <a:pt x="107950" y="0"/>
                      </a:lnTo>
                      <a:lnTo>
                        <a:pt x="101600" y="349250"/>
                      </a:lnTo>
                    </a:path>
                  </a:pathLst>
                </a:custGeom>
                <a:solidFill>
                  <a:schemeClr val="accent1"/>
                </a:solidFill>
                <a:ln w="9525">
                  <a:solidFill>
                    <a:schemeClr val="tx1"/>
                  </a:solidFill>
                  <a:round/>
                  <a:headEnd/>
                  <a:tailEnd/>
                </a:ln>
              </p:spPr>
              <p:txBody>
                <a:bodyPr/>
                <a:lstStyle/>
                <a:p>
                  <a:endParaRPr lang="en-US"/>
                </a:p>
              </p:txBody>
            </p:sp>
            <p:sp>
              <p:nvSpPr>
                <p:cNvPr id="45248" name="Freeform 182">
                  <a:extLst>
                    <a:ext uri="{FF2B5EF4-FFF2-40B4-BE49-F238E27FC236}">
                      <a16:creationId xmlns:a16="http://schemas.microsoft.com/office/drawing/2014/main" id="{69D43939-DCB5-AA48-A894-3E5F40274BC1}"/>
                    </a:ext>
                  </a:extLst>
                </p:cNvPr>
                <p:cNvSpPr>
                  <a:spLocks noChangeArrowheads="1"/>
                </p:cNvSpPr>
                <p:nvPr/>
              </p:nvSpPr>
              <p:spPr bwMode="auto">
                <a:xfrm>
                  <a:off x="1932062" y="2694039"/>
                  <a:ext cx="28577" cy="431870"/>
                </a:xfrm>
                <a:custGeom>
                  <a:avLst/>
                  <a:gdLst>
                    <a:gd name="T0" fmla="*/ 0 w 107950"/>
                    <a:gd name="T1" fmla="*/ 433480 h 431800"/>
                    <a:gd name="T2" fmla="*/ 0 w 107950"/>
                    <a:gd name="T3" fmla="*/ 76488 h 431800"/>
                    <a:gd name="T4" fmla="*/ 0 w 107950"/>
                    <a:gd name="T5" fmla="*/ 0 h 431800"/>
                    <a:gd name="T6" fmla="*/ 0 w 107950"/>
                    <a:gd name="T7" fmla="*/ 420732 h 431800"/>
                    <a:gd name="T8" fmla="*/ 0 60000 65536"/>
                    <a:gd name="T9" fmla="*/ 0 60000 65536"/>
                    <a:gd name="T10" fmla="*/ 0 60000 65536"/>
                    <a:gd name="T11" fmla="*/ 0 60000 65536"/>
                    <a:gd name="T12" fmla="*/ 0 w 107950"/>
                    <a:gd name="T13" fmla="*/ 0 h 431800"/>
                    <a:gd name="T14" fmla="*/ 107950 w 107950"/>
                    <a:gd name="T15" fmla="*/ 431800 h 431800"/>
                  </a:gdLst>
                  <a:ahLst/>
                  <a:cxnLst>
                    <a:cxn ang="T8">
                      <a:pos x="T0" y="T1"/>
                    </a:cxn>
                    <a:cxn ang="T9">
                      <a:pos x="T2" y="T3"/>
                    </a:cxn>
                    <a:cxn ang="T10">
                      <a:pos x="T4" y="T5"/>
                    </a:cxn>
                    <a:cxn ang="T11">
                      <a:pos x="T6" y="T7"/>
                    </a:cxn>
                  </a:cxnLst>
                  <a:rect l="T12" t="T13" r="T14" b="T15"/>
                  <a:pathLst>
                    <a:path w="107950" h="431800">
                      <a:moveTo>
                        <a:pt x="0" y="431800"/>
                      </a:moveTo>
                      <a:lnTo>
                        <a:pt x="6350" y="76200"/>
                      </a:lnTo>
                      <a:lnTo>
                        <a:pt x="107950" y="0"/>
                      </a:lnTo>
                      <a:cubicBezTo>
                        <a:pt x="105833" y="139700"/>
                        <a:pt x="101600" y="419100"/>
                        <a:pt x="101600" y="419100"/>
                      </a:cubicBezTo>
                    </a:path>
                  </a:pathLst>
                </a:custGeom>
                <a:solidFill>
                  <a:schemeClr val="accent1"/>
                </a:solidFill>
                <a:ln w="9525">
                  <a:solidFill>
                    <a:schemeClr val="tx1"/>
                  </a:solidFill>
                  <a:round/>
                  <a:headEnd/>
                  <a:tailEnd/>
                </a:ln>
              </p:spPr>
              <p:txBody>
                <a:bodyPr/>
                <a:lstStyle/>
                <a:p>
                  <a:endParaRPr lang="en-US"/>
                </a:p>
              </p:txBody>
            </p:sp>
            <p:sp>
              <p:nvSpPr>
                <p:cNvPr id="45249" name="Freeform 183">
                  <a:extLst>
                    <a:ext uri="{FF2B5EF4-FFF2-40B4-BE49-F238E27FC236}">
                      <a16:creationId xmlns:a16="http://schemas.microsoft.com/office/drawing/2014/main" id="{B6DA5D0F-8693-8047-BDD8-36760D433CD9}"/>
                    </a:ext>
                  </a:extLst>
                </p:cNvPr>
                <p:cNvSpPr>
                  <a:spLocks noChangeArrowheads="1"/>
                </p:cNvSpPr>
                <p:nvPr/>
              </p:nvSpPr>
              <p:spPr bwMode="auto">
                <a:xfrm>
                  <a:off x="2070184" y="2617826"/>
                  <a:ext cx="26990" cy="508083"/>
                </a:xfrm>
                <a:custGeom>
                  <a:avLst/>
                  <a:gdLst>
                    <a:gd name="T0" fmla="*/ 0 w 107950"/>
                    <a:gd name="T1" fmla="*/ 509992 h 508000"/>
                    <a:gd name="T2" fmla="*/ 0 w 107950"/>
                    <a:gd name="T3" fmla="*/ 76488 h 508000"/>
                    <a:gd name="T4" fmla="*/ 0 w 107950"/>
                    <a:gd name="T5" fmla="*/ 0 h 508000"/>
                    <a:gd name="T6" fmla="*/ 0 w 107950"/>
                    <a:gd name="T7" fmla="*/ 509992 h 508000"/>
                    <a:gd name="T8" fmla="*/ 0 60000 65536"/>
                    <a:gd name="T9" fmla="*/ 0 60000 65536"/>
                    <a:gd name="T10" fmla="*/ 0 60000 65536"/>
                    <a:gd name="T11" fmla="*/ 0 60000 65536"/>
                    <a:gd name="T12" fmla="*/ 0 w 107950"/>
                    <a:gd name="T13" fmla="*/ 0 h 508000"/>
                    <a:gd name="T14" fmla="*/ 107950 w 107950"/>
                    <a:gd name="T15" fmla="*/ 508000 h 508000"/>
                  </a:gdLst>
                  <a:ahLst/>
                  <a:cxnLst>
                    <a:cxn ang="T8">
                      <a:pos x="T0" y="T1"/>
                    </a:cxn>
                    <a:cxn ang="T9">
                      <a:pos x="T2" y="T3"/>
                    </a:cxn>
                    <a:cxn ang="T10">
                      <a:pos x="T4" y="T5"/>
                    </a:cxn>
                    <a:cxn ang="T11">
                      <a:pos x="T6" y="T7"/>
                    </a:cxn>
                  </a:cxnLst>
                  <a:rect l="T12" t="T13" r="T14" b="T15"/>
                  <a:pathLst>
                    <a:path w="107950" h="508000">
                      <a:moveTo>
                        <a:pt x="0" y="508000"/>
                      </a:moveTo>
                      <a:cubicBezTo>
                        <a:pt x="2117" y="364067"/>
                        <a:pt x="6350" y="76200"/>
                        <a:pt x="6350" y="76200"/>
                      </a:cubicBezTo>
                      <a:lnTo>
                        <a:pt x="107950" y="0"/>
                      </a:lnTo>
                      <a:lnTo>
                        <a:pt x="95250" y="508000"/>
                      </a:lnTo>
                    </a:path>
                  </a:pathLst>
                </a:custGeom>
                <a:solidFill>
                  <a:schemeClr val="accent1"/>
                </a:solidFill>
                <a:ln w="9525">
                  <a:solidFill>
                    <a:schemeClr val="tx1"/>
                  </a:solidFill>
                  <a:round/>
                  <a:headEnd/>
                  <a:tailEnd/>
                </a:ln>
              </p:spPr>
              <p:txBody>
                <a:bodyPr/>
                <a:lstStyle/>
                <a:p>
                  <a:endParaRPr lang="en-US"/>
                </a:p>
              </p:txBody>
            </p:sp>
            <p:sp>
              <p:nvSpPr>
                <p:cNvPr id="45250" name="Freeform 184">
                  <a:extLst>
                    <a:ext uri="{FF2B5EF4-FFF2-40B4-BE49-F238E27FC236}">
                      <a16:creationId xmlns:a16="http://schemas.microsoft.com/office/drawing/2014/main" id="{3C283E5B-C330-844D-B115-2965E09F3F79}"/>
                    </a:ext>
                  </a:extLst>
                </p:cNvPr>
                <p:cNvSpPr>
                  <a:spLocks noChangeArrowheads="1"/>
                </p:cNvSpPr>
                <p:nvPr/>
              </p:nvSpPr>
              <p:spPr bwMode="auto">
                <a:xfrm>
                  <a:off x="2503601" y="2154201"/>
                  <a:ext cx="26989" cy="971708"/>
                </a:xfrm>
                <a:custGeom>
                  <a:avLst/>
                  <a:gdLst>
                    <a:gd name="T0" fmla="*/ 0 w 101600"/>
                    <a:gd name="T1" fmla="*/ 975346 h 971550"/>
                    <a:gd name="T2" fmla="*/ 0 w 101600"/>
                    <a:gd name="T3" fmla="*/ 70114 h 971550"/>
                    <a:gd name="T4" fmla="*/ 0 w 101600"/>
                    <a:gd name="T5" fmla="*/ 0 h 971550"/>
                    <a:gd name="T6" fmla="*/ 0 w 101600"/>
                    <a:gd name="T7" fmla="*/ 975346 h 971550"/>
                    <a:gd name="T8" fmla="*/ 0 60000 65536"/>
                    <a:gd name="T9" fmla="*/ 0 60000 65536"/>
                    <a:gd name="T10" fmla="*/ 0 60000 65536"/>
                    <a:gd name="T11" fmla="*/ 0 60000 65536"/>
                    <a:gd name="T12" fmla="*/ 0 w 101600"/>
                    <a:gd name="T13" fmla="*/ 0 h 971550"/>
                    <a:gd name="T14" fmla="*/ 101600 w 101600"/>
                    <a:gd name="T15" fmla="*/ 971550 h 971550"/>
                  </a:gdLst>
                  <a:ahLst/>
                  <a:cxnLst>
                    <a:cxn ang="T8">
                      <a:pos x="T0" y="T1"/>
                    </a:cxn>
                    <a:cxn ang="T9">
                      <a:pos x="T2" y="T3"/>
                    </a:cxn>
                    <a:cxn ang="T10">
                      <a:pos x="T4" y="T5"/>
                    </a:cxn>
                    <a:cxn ang="T11">
                      <a:pos x="T6" y="T7"/>
                    </a:cxn>
                  </a:cxnLst>
                  <a:rect l="T12" t="T13" r="T14" b="T15"/>
                  <a:pathLst>
                    <a:path w="101600" h="971550">
                      <a:moveTo>
                        <a:pt x="0" y="971550"/>
                      </a:moveTo>
                      <a:lnTo>
                        <a:pt x="25400" y="69850"/>
                      </a:lnTo>
                      <a:lnTo>
                        <a:pt x="101600" y="0"/>
                      </a:lnTo>
                      <a:lnTo>
                        <a:pt x="88900" y="971550"/>
                      </a:lnTo>
                    </a:path>
                  </a:pathLst>
                </a:custGeom>
                <a:solidFill>
                  <a:schemeClr val="accent1"/>
                </a:solidFill>
                <a:ln w="9525">
                  <a:solidFill>
                    <a:schemeClr val="tx1"/>
                  </a:solidFill>
                  <a:round/>
                  <a:headEnd/>
                  <a:tailEnd/>
                </a:ln>
              </p:spPr>
              <p:txBody>
                <a:bodyPr/>
                <a:lstStyle/>
                <a:p>
                  <a:endParaRPr lang="en-US"/>
                </a:p>
              </p:txBody>
            </p:sp>
          </p:grpSp>
          <p:grpSp>
            <p:nvGrpSpPr>
              <p:cNvPr id="45196" name="Group 201">
                <a:extLst>
                  <a:ext uri="{FF2B5EF4-FFF2-40B4-BE49-F238E27FC236}">
                    <a16:creationId xmlns:a16="http://schemas.microsoft.com/office/drawing/2014/main" id="{F2597C43-D312-FE43-8F7B-BF32E695FD6D}"/>
                  </a:ext>
                </a:extLst>
              </p:cNvPr>
              <p:cNvGrpSpPr>
                <a:grpSpLocks/>
              </p:cNvGrpSpPr>
              <p:nvPr/>
            </p:nvGrpSpPr>
            <p:grpSpPr bwMode="auto">
              <a:xfrm>
                <a:off x="2697290" y="2154201"/>
                <a:ext cx="1012894" cy="971708"/>
                <a:chOff x="2697290" y="2154201"/>
                <a:chExt cx="1012894" cy="971708"/>
              </a:xfrm>
            </p:grpSpPr>
            <p:sp>
              <p:nvSpPr>
                <p:cNvPr id="45239" name="Freeform 29">
                  <a:extLst>
                    <a:ext uri="{FF2B5EF4-FFF2-40B4-BE49-F238E27FC236}">
                      <a16:creationId xmlns:a16="http://schemas.microsoft.com/office/drawing/2014/main" id="{44EEEC95-2C02-4942-8C60-47E266639595}"/>
                    </a:ext>
                  </a:extLst>
                </p:cNvPr>
                <p:cNvSpPr>
                  <a:spLocks noChangeArrowheads="1"/>
                </p:cNvSpPr>
                <p:nvPr/>
              </p:nvSpPr>
              <p:spPr bwMode="auto">
                <a:xfrm>
                  <a:off x="2697290" y="2935378"/>
                  <a:ext cx="28577" cy="190531"/>
                </a:xfrm>
                <a:custGeom>
                  <a:avLst/>
                  <a:gdLst>
                    <a:gd name="T0" fmla="*/ 0 w 95250"/>
                    <a:gd name="T1" fmla="*/ 191244 h 190500"/>
                    <a:gd name="T2" fmla="*/ 0 w 95250"/>
                    <a:gd name="T3" fmla="*/ 76488 h 190500"/>
                    <a:gd name="T4" fmla="*/ 0 w 95250"/>
                    <a:gd name="T5" fmla="*/ 0 h 190500"/>
                    <a:gd name="T6" fmla="*/ 0 w 95250"/>
                    <a:gd name="T7" fmla="*/ 191244 h 190500"/>
                    <a:gd name="T8" fmla="*/ 0 w 95250"/>
                    <a:gd name="T9" fmla="*/ 191244 h 190500"/>
                    <a:gd name="T10" fmla="*/ 0 60000 65536"/>
                    <a:gd name="T11" fmla="*/ 0 60000 65536"/>
                    <a:gd name="T12" fmla="*/ 0 60000 65536"/>
                    <a:gd name="T13" fmla="*/ 0 60000 65536"/>
                    <a:gd name="T14" fmla="*/ 0 60000 65536"/>
                    <a:gd name="T15" fmla="*/ 0 w 95250"/>
                    <a:gd name="T16" fmla="*/ 0 h 190500"/>
                    <a:gd name="T17" fmla="*/ 95250 w 95250"/>
                    <a:gd name="T18" fmla="*/ 190500 h 190500"/>
                  </a:gdLst>
                  <a:ahLst/>
                  <a:cxnLst>
                    <a:cxn ang="T10">
                      <a:pos x="T0" y="T1"/>
                    </a:cxn>
                    <a:cxn ang="T11">
                      <a:pos x="T2" y="T3"/>
                    </a:cxn>
                    <a:cxn ang="T12">
                      <a:pos x="T4" y="T5"/>
                    </a:cxn>
                    <a:cxn ang="T13">
                      <a:pos x="T6" y="T7"/>
                    </a:cxn>
                    <a:cxn ang="T14">
                      <a:pos x="T8" y="T9"/>
                    </a:cxn>
                  </a:cxnLst>
                  <a:rect l="T15" t="T16" r="T17" b="T18"/>
                  <a:pathLst>
                    <a:path w="95250" h="190500">
                      <a:moveTo>
                        <a:pt x="0" y="190500"/>
                      </a:moveTo>
                      <a:lnTo>
                        <a:pt x="0" y="76200"/>
                      </a:lnTo>
                      <a:lnTo>
                        <a:pt x="95250" y="0"/>
                      </a:lnTo>
                      <a:lnTo>
                        <a:pt x="88900" y="190500"/>
                      </a:lnTo>
                    </a:path>
                  </a:pathLst>
                </a:custGeom>
                <a:solidFill>
                  <a:schemeClr val="accent1"/>
                </a:solidFill>
                <a:ln w="9525">
                  <a:solidFill>
                    <a:schemeClr val="tx1"/>
                  </a:solidFill>
                  <a:round/>
                  <a:headEnd/>
                  <a:tailEnd/>
                </a:ln>
              </p:spPr>
              <p:txBody>
                <a:bodyPr/>
                <a:lstStyle/>
                <a:p>
                  <a:endParaRPr lang="en-US"/>
                </a:p>
              </p:txBody>
            </p:sp>
            <p:sp>
              <p:nvSpPr>
                <p:cNvPr id="45240" name="Freeform 30">
                  <a:extLst>
                    <a:ext uri="{FF2B5EF4-FFF2-40B4-BE49-F238E27FC236}">
                      <a16:creationId xmlns:a16="http://schemas.microsoft.com/office/drawing/2014/main" id="{18C60685-97FC-EC4C-AC7E-D23D84BD6FF7}"/>
                    </a:ext>
                  </a:extLst>
                </p:cNvPr>
                <p:cNvSpPr>
                  <a:spLocks noChangeArrowheads="1"/>
                </p:cNvSpPr>
                <p:nvPr/>
              </p:nvSpPr>
              <p:spPr bwMode="auto">
                <a:xfrm>
                  <a:off x="2838587" y="2852815"/>
                  <a:ext cx="28577" cy="273094"/>
                </a:xfrm>
                <a:custGeom>
                  <a:avLst/>
                  <a:gdLst>
                    <a:gd name="T0" fmla="*/ 0 w 107950"/>
                    <a:gd name="T1" fmla="*/ 274106 h 273050"/>
                    <a:gd name="T2" fmla="*/ 0 w 107950"/>
                    <a:gd name="T3" fmla="*/ 70114 h 273050"/>
                    <a:gd name="T4" fmla="*/ 0 w 107950"/>
                    <a:gd name="T5" fmla="*/ 0 h 273050"/>
                    <a:gd name="T6" fmla="*/ 0 w 107950"/>
                    <a:gd name="T7" fmla="*/ 274106 h 273050"/>
                    <a:gd name="T8" fmla="*/ 0 60000 65536"/>
                    <a:gd name="T9" fmla="*/ 0 60000 65536"/>
                    <a:gd name="T10" fmla="*/ 0 60000 65536"/>
                    <a:gd name="T11" fmla="*/ 0 60000 65536"/>
                    <a:gd name="T12" fmla="*/ 0 w 107950"/>
                    <a:gd name="T13" fmla="*/ 0 h 273050"/>
                    <a:gd name="T14" fmla="*/ 107950 w 107950"/>
                    <a:gd name="T15" fmla="*/ 273050 h 273050"/>
                  </a:gdLst>
                  <a:ahLst/>
                  <a:cxnLst>
                    <a:cxn ang="T8">
                      <a:pos x="T0" y="T1"/>
                    </a:cxn>
                    <a:cxn ang="T9">
                      <a:pos x="T2" y="T3"/>
                    </a:cxn>
                    <a:cxn ang="T10">
                      <a:pos x="T4" y="T5"/>
                    </a:cxn>
                    <a:cxn ang="T11">
                      <a:pos x="T6" y="T7"/>
                    </a:cxn>
                  </a:cxnLst>
                  <a:rect l="T12" t="T13" r="T14" b="T15"/>
                  <a:pathLst>
                    <a:path w="107950" h="273050">
                      <a:moveTo>
                        <a:pt x="0" y="273050"/>
                      </a:moveTo>
                      <a:lnTo>
                        <a:pt x="6350" y="69850"/>
                      </a:lnTo>
                      <a:lnTo>
                        <a:pt x="107950" y="0"/>
                      </a:lnTo>
                      <a:lnTo>
                        <a:pt x="101600" y="273050"/>
                      </a:lnTo>
                    </a:path>
                  </a:pathLst>
                </a:custGeom>
                <a:solidFill>
                  <a:schemeClr val="accent1"/>
                </a:solidFill>
                <a:ln w="9525">
                  <a:solidFill>
                    <a:schemeClr val="tx1"/>
                  </a:solidFill>
                  <a:round/>
                  <a:headEnd/>
                  <a:tailEnd/>
                </a:ln>
              </p:spPr>
              <p:txBody>
                <a:bodyPr/>
                <a:lstStyle/>
                <a:p>
                  <a:endParaRPr lang="en-US"/>
                </a:p>
              </p:txBody>
            </p:sp>
            <p:sp>
              <p:nvSpPr>
                <p:cNvPr id="45241" name="Freeform 31">
                  <a:extLst>
                    <a:ext uri="{FF2B5EF4-FFF2-40B4-BE49-F238E27FC236}">
                      <a16:creationId xmlns:a16="http://schemas.microsoft.com/office/drawing/2014/main" id="{C84AAF56-C73F-5542-BBF6-B16992855FC4}"/>
                    </a:ext>
                  </a:extLst>
                </p:cNvPr>
                <p:cNvSpPr>
                  <a:spLocks noChangeArrowheads="1"/>
                </p:cNvSpPr>
                <p:nvPr/>
              </p:nvSpPr>
              <p:spPr bwMode="auto">
                <a:xfrm>
                  <a:off x="2979884" y="2776602"/>
                  <a:ext cx="26989" cy="349307"/>
                </a:xfrm>
                <a:custGeom>
                  <a:avLst/>
                  <a:gdLst>
                    <a:gd name="T0" fmla="*/ 0 w 107950"/>
                    <a:gd name="T1" fmla="*/ 350618 h 349250"/>
                    <a:gd name="T2" fmla="*/ 0 w 107950"/>
                    <a:gd name="T3" fmla="*/ 70114 h 349250"/>
                    <a:gd name="T4" fmla="*/ 0 w 107950"/>
                    <a:gd name="T5" fmla="*/ 0 h 349250"/>
                    <a:gd name="T6" fmla="*/ 0 w 107950"/>
                    <a:gd name="T7" fmla="*/ 350618 h 349250"/>
                    <a:gd name="T8" fmla="*/ 0 60000 65536"/>
                    <a:gd name="T9" fmla="*/ 0 60000 65536"/>
                    <a:gd name="T10" fmla="*/ 0 60000 65536"/>
                    <a:gd name="T11" fmla="*/ 0 60000 65536"/>
                    <a:gd name="T12" fmla="*/ 0 w 107950"/>
                    <a:gd name="T13" fmla="*/ 0 h 349250"/>
                    <a:gd name="T14" fmla="*/ 107950 w 107950"/>
                    <a:gd name="T15" fmla="*/ 349250 h 349250"/>
                  </a:gdLst>
                  <a:ahLst/>
                  <a:cxnLst>
                    <a:cxn ang="T8">
                      <a:pos x="T0" y="T1"/>
                    </a:cxn>
                    <a:cxn ang="T9">
                      <a:pos x="T2" y="T3"/>
                    </a:cxn>
                    <a:cxn ang="T10">
                      <a:pos x="T4" y="T5"/>
                    </a:cxn>
                    <a:cxn ang="T11">
                      <a:pos x="T6" y="T7"/>
                    </a:cxn>
                  </a:cxnLst>
                  <a:rect l="T12" t="T13" r="T14" b="T15"/>
                  <a:pathLst>
                    <a:path w="107950" h="349250">
                      <a:moveTo>
                        <a:pt x="0" y="349250"/>
                      </a:moveTo>
                      <a:lnTo>
                        <a:pt x="6350" y="69850"/>
                      </a:lnTo>
                      <a:lnTo>
                        <a:pt x="107950" y="0"/>
                      </a:lnTo>
                      <a:lnTo>
                        <a:pt x="101600" y="349250"/>
                      </a:lnTo>
                    </a:path>
                  </a:pathLst>
                </a:custGeom>
                <a:solidFill>
                  <a:schemeClr val="accent1"/>
                </a:solidFill>
                <a:ln w="9525">
                  <a:solidFill>
                    <a:schemeClr val="tx1"/>
                  </a:solidFill>
                  <a:round/>
                  <a:headEnd/>
                  <a:tailEnd/>
                </a:ln>
              </p:spPr>
              <p:txBody>
                <a:bodyPr/>
                <a:lstStyle/>
                <a:p>
                  <a:endParaRPr lang="en-US"/>
                </a:p>
              </p:txBody>
            </p:sp>
            <p:sp>
              <p:nvSpPr>
                <p:cNvPr id="45242" name="Freeform 32">
                  <a:extLst>
                    <a:ext uri="{FF2B5EF4-FFF2-40B4-BE49-F238E27FC236}">
                      <a16:creationId xmlns:a16="http://schemas.microsoft.com/office/drawing/2014/main" id="{780514E5-DFE9-A745-9EDB-DB9B816A7197}"/>
                    </a:ext>
                  </a:extLst>
                </p:cNvPr>
                <p:cNvSpPr>
                  <a:spLocks noChangeArrowheads="1"/>
                </p:cNvSpPr>
                <p:nvPr/>
              </p:nvSpPr>
              <p:spPr bwMode="auto">
                <a:xfrm>
                  <a:off x="3119594" y="2694039"/>
                  <a:ext cx="28577" cy="431870"/>
                </a:xfrm>
                <a:custGeom>
                  <a:avLst/>
                  <a:gdLst>
                    <a:gd name="T0" fmla="*/ 0 w 107950"/>
                    <a:gd name="T1" fmla="*/ 433480 h 431800"/>
                    <a:gd name="T2" fmla="*/ 0 w 107950"/>
                    <a:gd name="T3" fmla="*/ 76488 h 431800"/>
                    <a:gd name="T4" fmla="*/ 0 w 107950"/>
                    <a:gd name="T5" fmla="*/ 0 h 431800"/>
                    <a:gd name="T6" fmla="*/ 0 w 107950"/>
                    <a:gd name="T7" fmla="*/ 420732 h 431800"/>
                    <a:gd name="T8" fmla="*/ 0 60000 65536"/>
                    <a:gd name="T9" fmla="*/ 0 60000 65536"/>
                    <a:gd name="T10" fmla="*/ 0 60000 65536"/>
                    <a:gd name="T11" fmla="*/ 0 60000 65536"/>
                    <a:gd name="T12" fmla="*/ 0 w 107950"/>
                    <a:gd name="T13" fmla="*/ 0 h 431800"/>
                    <a:gd name="T14" fmla="*/ 107950 w 107950"/>
                    <a:gd name="T15" fmla="*/ 431800 h 431800"/>
                  </a:gdLst>
                  <a:ahLst/>
                  <a:cxnLst>
                    <a:cxn ang="T8">
                      <a:pos x="T0" y="T1"/>
                    </a:cxn>
                    <a:cxn ang="T9">
                      <a:pos x="T2" y="T3"/>
                    </a:cxn>
                    <a:cxn ang="T10">
                      <a:pos x="T4" y="T5"/>
                    </a:cxn>
                    <a:cxn ang="T11">
                      <a:pos x="T6" y="T7"/>
                    </a:cxn>
                  </a:cxnLst>
                  <a:rect l="T12" t="T13" r="T14" b="T15"/>
                  <a:pathLst>
                    <a:path w="107950" h="431800">
                      <a:moveTo>
                        <a:pt x="0" y="431800"/>
                      </a:moveTo>
                      <a:lnTo>
                        <a:pt x="6350" y="76200"/>
                      </a:lnTo>
                      <a:lnTo>
                        <a:pt x="107950" y="0"/>
                      </a:lnTo>
                      <a:cubicBezTo>
                        <a:pt x="105833" y="139700"/>
                        <a:pt x="101600" y="419100"/>
                        <a:pt x="101600" y="419100"/>
                      </a:cubicBezTo>
                    </a:path>
                  </a:pathLst>
                </a:custGeom>
                <a:solidFill>
                  <a:schemeClr val="accent1"/>
                </a:solidFill>
                <a:ln w="9525">
                  <a:solidFill>
                    <a:schemeClr val="tx1"/>
                  </a:solidFill>
                  <a:round/>
                  <a:headEnd/>
                  <a:tailEnd/>
                </a:ln>
              </p:spPr>
              <p:txBody>
                <a:bodyPr/>
                <a:lstStyle/>
                <a:p>
                  <a:endParaRPr lang="en-US"/>
                </a:p>
              </p:txBody>
            </p:sp>
            <p:sp>
              <p:nvSpPr>
                <p:cNvPr id="45243" name="Freeform 33">
                  <a:extLst>
                    <a:ext uri="{FF2B5EF4-FFF2-40B4-BE49-F238E27FC236}">
                      <a16:creationId xmlns:a16="http://schemas.microsoft.com/office/drawing/2014/main" id="{60BD9239-6342-C74D-A9E0-26BBB5E22E0B}"/>
                    </a:ext>
                  </a:extLst>
                </p:cNvPr>
                <p:cNvSpPr>
                  <a:spLocks noChangeArrowheads="1"/>
                </p:cNvSpPr>
                <p:nvPr/>
              </p:nvSpPr>
              <p:spPr bwMode="auto">
                <a:xfrm>
                  <a:off x="3259303" y="2617826"/>
                  <a:ext cx="28577" cy="508083"/>
                </a:xfrm>
                <a:custGeom>
                  <a:avLst/>
                  <a:gdLst>
                    <a:gd name="T0" fmla="*/ 0 w 107950"/>
                    <a:gd name="T1" fmla="*/ 509992 h 508000"/>
                    <a:gd name="T2" fmla="*/ 0 w 107950"/>
                    <a:gd name="T3" fmla="*/ 76488 h 508000"/>
                    <a:gd name="T4" fmla="*/ 0 w 107950"/>
                    <a:gd name="T5" fmla="*/ 0 h 508000"/>
                    <a:gd name="T6" fmla="*/ 0 w 107950"/>
                    <a:gd name="T7" fmla="*/ 509992 h 508000"/>
                    <a:gd name="T8" fmla="*/ 0 60000 65536"/>
                    <a:gd name="T9" fmla="*/ 0 60000 65536"/>
                    <a:gd name="T10" fmla="*/ 0 60000 65536"/>
                    <a:gd name="T11" fmla="*/ 0 60000 65536"/>
                    <a:gd name="T12" fmla="*/ 0 w 107950"/>
                    <a:gd name="T13" fmla="*/ 0 h 508000"/>
                    <a:gd name="T14" fmla="*/ 107950 w 107950"/>
                    <a:gd name="T15" fmla="*/ 508000 h 508000"/>
                  </a:gdLst>
                  <a:ahLst/>
                  <a:cxnLst>
                    <a:cxn ang="T8">
                      <a:pos x="T0" y="T1"/>
                    </a:cxn>
                    <a:cxn ang="T9">
                      <a:pos x="T2" y="T3"/>
                    </a:cxn>
                    <a:cxn ang="T10">
                      <a:pos x="T4" y="T5"/>
                    </a:cxn>
                    <a:cxn ang="T11">
                      <a:pos x="T6" y="T7"/>
                    </a:cxn>
                  </a:cxnLst>
                  <a:rect l="T12" t="T13" r="T14" b="T15"/>
                  <a:pathLst>
                    <a:path w="107950" h="508000">
                      <a:moveTo>
                        <a:pt x="0" y="508000"/>
                      </a:moveTo>
                      <a:cubicBezTo>
                        <a:pt x="2117" y="364067"/>
                        <a:pt x="6350" y="76200"/>
                        <a:pt x="6350" y="76200"/>
                      </a:cubicBezTo>
                      <a:lnTo>
                        <a:pt x="107950" y="0"/>
                      </a:lnTo>
                      <a:lnTo>
                        <a:pt x="95250" y="508000"/>
                      </a:lnTo>
                    </a:path>
                  </a:pathLst>
                </a:custGeom>
                <a:solidFill>
                  <a:schemeClr val="accent1"/>
                </a:solidFill>
                <a:ln w="9525">
                  <a:solidFill>
                    <a:schemeClr val="tx1"/>
                  </a:solidFill>
                  <a:round/>
                  <a:headEnd/>
                  <a:tailEnd/>
                </a:ln>
              </p:spPr>
              <p:txBody>
                <a:bodyPr/>
                <a:lstStyle/>
                <a:p>
                  <a:endParaRPr lang="en-US"/>
                </a:p>
              </p:txBody>
            </p:sp>
            <p:sp>
              <p:nvSpPr>
                <p:cNvPr id="45244" name="Freeform 178">
                  <a:extLst>
                    <a:ext uri="{FF2B5EF4-FFF2-40B4-BE49-F238E27FC236}">
                      <a16:creationId xmlns:a16="http://schemas.microsoft.com/office/drawing/2014/main" id="{A20A92E7-DC44-7246-81FD-5F5B8FCE1A12}"/>
                    </a:ext>
                  </a:extLst>
                </p:cNvPr>
                <p:cNvSpPr>
                  <a:spLocks noChangeArrowheads="1"/>
                </p:cNvSpPr>
                <p:nvPr/>
              </p:nvSpPr>
              <p:spPr bwMode="auto">
                <a:xfrm>
                  <a:off x="3681607" y="2154201"/>
                  <a:ext cx="28577" cy="971708"/>
                </a:xfrm>
                <a:custGeom>
                  <a:avLst/>
                  <a:gdLst>
                    <a:gd name="T0" fmla="*/ 0 w 101600"/>
                    <a:gd name="T1" fmla="*/ 975346 h 971550"/>
                    <a:gd name="T2" fmla="*/ 0 w 101600"/>
                    <a:gd name="T3" fmla="*/ 70114 h 971550"/>
                    <a:gd name="T4" fmla="*/ 0 w 101600"/>
                    <a:gd name="T5" fmla="*/ 0 h 971550"/>
                    <a:gd name="T6" fmla="*/ 0 w 101600"/>
                    <a:gd name="T7" fmla="*/ 975346 h 971550"/>
                    <a:gd name="T8" fmla="*/ 0 60000 65536"/>
                    <a:gd name="T9" fmla="*/ 0 60000 65536"/>
                    <a:gd name="T10" fmla="*/ 0 60000 65536"/>
                    <a:gd name="T11" fmla="*/ 0 60000 65536"/>
                    <a:gd name="T12" fmla="*/ 0 w 101600"/>
                    <a:gd name="T13" fmla="*/ 0 h 971550"/>
                    <a:gd name="T14" fmla="*/ 101600 w 101600"/>
                    <a:gd name="T15" fmla="*/ 971550 h 971550"/>
                  </a:gdLst>
                  <a:ahLst/>
                  <a:cxnLst>
                    <a:cxn ang="T8">
                      <a:pos x="T0" y="T1"/>
                    </a:cxn>
                    <a:cxn ang="T9">
                      <a:pos x="T2" y="T3"/>
                    </a:cxn>
                    <a:cxn ang="T10">
                      <a:pos x="T4" y="T5"/>
                    </a:cxn>
                    <a:cxn ang="T11">
                      <a:pos x="T6" y="T7"/>
                    </a:cxn>
                  </a:cxnLst>
                  <a:rect l="T12" t="T13" r="T14" b="T15"/>
                  <a:pathLst>
                    <a:path w="101600" h="971550">
                      <a:moveTo>
                        <a:pt x="0" y="971550"/>
                      </a:moveTo>
                      <a:lnTo>
                        <a:pt x="25400" y="69850"/>
                      </a:lnTo>
                      <a:lnTo>
                        <a:pt x="101600" y="0"/>
                      </a:lnTo>
                      <a:lnTo>
                        <a:pt x="88900" y="971550"/>
                      </a:lnTo>
                    </a:path>
                  </a:pathLst>
                </a:custGeom>
                <a:solidFill>
                  <a:schemeClr val="accent1"/>
                </a:solidFill>
                <a:ln w="9525">
                  <a:solidFill>
                    <a:schemeClr val="tx1"/>
                  </a:solidFill>
                  <a:round/>
                  <a:headEnd/>
                  <a:tailEnd/>
                </a:ln>
              </p:spPr>
              <p:txBody>
                <a:bodyPr/>
                <a:lstStyle/>
                <a:p>
                  <a:endParaRPr lang="en-US"/>
                </a:p>
              </p:txBody>
            </p:sp>
          </p:grpSp>
          <p:grpSp>
            <p:nvGrpSpPr>
              <p:cNvPr id="45197" name="Group 200">
                <a:extLst>
                  <a:ext uri="{FF2B5EF4-FFF2-40B4-BE49-F238E27FC236}">
                    <a16:creationId xmlns:a16="http://schemas.microsoft.com/office/drawing/2014/main" id="{3FD1815F-642C-7540-8E4F-09DE26519655}"/>
                  </a:ext>
                </a:extLst>
              </p:cNvPr>
              <p:cNvGrpSpPr>
                <a:grpSpLocks/>
              </p:cNvGrpSpPr>
              <p:nvPr/>
            </p:nvGrpSpPr>
            <p:grpSpPr bwMode="auto">
              <a:xfrm>
                <a:off x="3878471" y="2154201"/>
                <a:ext cx="1012894" cy="971708"/>
                <a:chOff x="3878471" y="2154201"/>
                <a:chExt cx="1012894" cy="971708"/>
              </a:xfrm>
            </p:grpSpPr>
            <p:sp>
              <p:nvSpPr>
                <p:cNvPr id="45233" name="Freeform 167">
                  <a:extLst>
                    <a:ext uri="{FF2B5EF4-FFF2-40B4-BE49-F238E27FC236}">
                      <a16:creationId xmlns:a16="http://schemas.microsoft.com/office/drawing/2014/main" id="{E542AD1F-22B1-5C42-9A30-40C631FB59F5}"/>
                    </a:ext>
                  </a:extLst>
                </p:cNvPr>
                <p:cNvSpPr>
                  <a:spLocks noChangeArrowheads="1"/>
                </p:cNvSpPr>
                <p:nvPr/>
              </p:nvSpPr>
              <p:spPr bwMode="auto">
                <a:xfrm>
                  <a:off x="3878471" y="2935378"/>
                  <a:ext cx="28577" cy="190531"/>
                </a:xfrm>
                <a:custGeom>
                  <a:avLst/>
                  <a:gdLst>
                    <a:gd name="T0" fmla="*/ 0 w 95250"/>
                    <a:gd name="T1" fmla="*/ 191244 h 190500"/>
                    <a:gd name="T2" fmla="*/ 0 w 95250"/>
                    <a:gd name="T3" fmla="*/ 76488 h 190500"/>
                    <a:gd name="T4" fmla="*/ 0 w 95250"/>
                    <a:gd name="T5" fmla="*/ 0 h 190500"/>
                    <a:gd name="T6" fmla="*/ 0 w 95250"/>
                    <a:gd name="T7" fmla="*/ 191244 h 190500"/>
                    <a:gd name="T8" fmla="*/ 0 w 95250"/>
                    <a:gd name="T9" fmla="*/ 191244 h 190500"/>
                    <a:gd name="T10" fmla="*/ 0 60000 65536"/>
                    <a:gd name="T11" fmla="*/ 0 60000 65536"/>
                    <a:gd name="T12" fmla="*/ 0 60000 65536"/>
                    <a:gd name="T13" fmla="*/ 0 60000 65536"/>
                    <a:gd name="T14" fmla="*/ 0 60000 65536"/>
                    <a:gd name="T15" fmla="*/ 0 w 95250"/>
                    <a:gd name="T16" fmla="*/ 0 h 190500"/>
                    <a:gd name="T17" fmla="*/ 95250 w 95250"/>
                    <a:gd name="T18" fmla="*/ 190500 h 190500"/>
                  </a:gdLst>
                  <a:ahLst/>
                  <a:cxnLst>
                    <a:cxn ang="T10">
                      <a:pos x="T0" y="T1"/>
                    </a:cxn>
                    <a:cxn ang="T11">
                      <a:pos x="T2" y="T3"/>
                    </a:cxn>
                    <a:cxn ang="T12">
                      <a:pos x="T4" y="T5"/>
                    </a:cxn>
                    <a:cxn ang="T13">
                      <a:pos x="T6" y="T7"/>
                    </a:cxn>
                    <a:cxn ang="T14">
                      <a:pos x="T8" y="T9"/>
                    </a:cxn>
                  </a:cxnLst>
                  <a:rect l="T15" t="T16" r="T17" b="T18"/>
                  <a:pathLst>
                    <a:path w="95250" h="190500">
                      <a:moveTo>
                        <a:pt x="0" y="190500"/>
                      </a:moveTo>
                      <a:lnTo>
                        <a:pt x="0" y="76200"/>
                      </a:lnTo>
                      <a:lnTo>
                        <a:pt x="95250" y="0"/>
                      </a:lnTo>
                      <a:lnTo>
                        <a:pt x="88900" y="190500"/>
                      </a:lnTo>
                    </a:path>
                  </a:pathLst>
                </a:custGeom>
                <a:solidFill>
                  <a:schemeClr val="accent1"/>
                </a:solidFill>
                <a:ln w="9525">
                  <a:solidFill>
                    <a:schemeClr val="tx1"/>
                  </a:solidFill>
                  <a:round/>
                  <a:headEnd/>
                  <a:tailEnd/>
                </a:ln>
              </p:spPr>
              <p:txBody>
                <a:bodyPr/>
                <a:lstStyle/>
                <a:p>
                  <a:endParaRPr lang="en-US"/>
                </a:p>
              </p:txBody>
            </p:sp>
            <p:sp>
              <p:nvSpPr>
                <p:cNvPr id="45234" name="Freeform 168">
                  <a:extLst>
                    <a:ext uri="{FF2B5EF4-FFF2-40B4-BE49-F238E27FC236}">
                      <a16:creationId xmlns:a16="http://schemas.microsoft.com/office/drawing/2014/main" id="{AA9CFE19-8EBE-8344-9603-F94B7CEDD629}"/>
                    </a:ext>
                  </a:extLst>
                </p:cNvPr>
                <p:cNvSpPr>
                  <a:spLocks noChangeArrowheads="1"/>
                </p:cNvSpPr>
                <p:nvPr/>
              </p:nvSpPr>
              <p:spPr bwMode="auto">
                <a:xfrm>
                  <a:off x="4019768" y="2852815"/>
                  <a:ext cx="28577" cy="273094"/>
                </a:xfrm>
                <a:custGeom>
                  <a:avLst/>
                  <a:gdLst>
                    <a:gd name="T0" fmla="*/ 0 w 107950"/>
                    <a:gd name="T1" fmla="*/ 274106 h 273050"/>
                    <a:gd name="T2" fmla="*/ 0 w 107950"/>
                    <a:gd name="T3" fmla="*/ 70114 h 273050"/>
                    <a:gd name="T4" fmla="*/ 0 w 107950"/>
                    <a:gd name="T5" fmla="*/ 0 h 273050"/>
                    <a:gd name="T6" fmla="*/ 0 w 107950"/>
                    <a:gd name="T7" fmla="*/ 274106 h 273050"/>
                    <a:gd name="T8" fmla="*/ 0 60000 65536"/>
                    <a:gd name="T9" fmla="*/ 0 60000 65536"/>
                    <a:gd name="T10" fmla="*/ 0 60000 65536"/>
                    <a:gd name="T11" fmla="*/ 0 60000 65536"/>
                    <a:gd name="T12" fmla="*/ 0 w 107950"/>
                    <a:gd name="T13" fmla="*/ 0 h 273050"/>
                    <a:gd name="T14" fmla="*/ 107950 w 107950"/>
                    <a:gd name="T15" fmla="*/ 273050 h 273050"/>
                  </a:gdLst>
                  <a:ahLst/>
                  <a:cxnLst>
                    <a:cxn ang="T8">
                      <a:pos x="T0" y="T1"/>
                    </a:cxn>
                    <a:cxn ang="T9">
                      <a:pos x="T2" y="T3"/>
                    </a:cxn>
                    <a:cxn ang="T10">
                      <a:pos x="T4" y="T5"/>
                    </a:cxn>
                    <a:cxn ang="T11">
                      <a:pos x="T6" y="T7"/>
                    </a:cxn>
                  </a:cxnLst>
                  <a:rect l="T12" t="T13" r="T14" b="T15"/>
                  <a:pathLst>
                    <a:path w="107950" h="273050">
                      <a:moveTo>
                        <a:pt x="0" y="273050"/>
                      </a:moveTo>
                      <a:lnTo>
                        <a:pt x="6350" y="69850"/>
                      </a:lnTo>
                      <a:lnTo>
                        <a:pt x="107950" y="0"/>
                      </a:lnTo>
                      <a:lnTo>
                        <a:pt x="101600" y="273050"/>
                      </a:lnTo>
                    </a:path>
                  </a:pathLst>
                </a:custGeom>
                <a:solidFill>
                  <a:schemeClr val="accent1"/>
                </a:solidFill>
                <a:ln w="9525">
                  <a:solidFill>
                    <a:schemeClr val="tx1"/>
                  </a:solidFill>
                  <a:round/>
                  <a:headEnd/>
                  <a:tailEnd/>
                </a:ln>
              </p:spPr>
              <p:txBody>
                <a:bodyPr/>
                <a:lstStyle/>
                <a:p>
                  <a:endParaRPr lang="en-US"/>
                </a:p>
              </p:txBody>
            </p:sp>
            <p:sp>
              <p:nvSpPr>
                <p:cNvPr id="45235" name="Freeform 169">
                  <a:extLst>
                    <a:ext uri="{FF2B5EF4-FFF2-40B4-BE49-F238E27FC236}">
                      <a16:creationId xmlns:a16="http://schemas.microsoft.com/office/drawing/2014/main" id="{F750DFF6-1CDE-E94B-BA91-FEC56A714AAB}"/>
                    </a:ext>
                  </a:extLst>
                </p:cNvPr>
                <p:cNvSpPr>
                  <a:spLocks noChangeArrowheads="1"/>
                </p:cNvSpPr>
                <p:nvPr/>
              </p:nvSpPr>
              <p:spPr bwMode="auto">
                <a:xfrm>
                  <a:off x="4161065" y="2776602"/>
                  <a:ext cx="26989" cy="349307"/>
                </a:xfrm>
                <a:custGeom>
                  <a:avLst/>
                  <a:gdLst>
                    <a:gd name="T0" fmla="*/ 0 w 107950"/>
                    <a:gd name="T1" fmla="*/ 350618 h 349250"/>
                    <a:gd name="T2" fmla="*/ 0 w 107950"/>
                    <a:gd name="T3" fmla="*/ 70114 h 349250"/>
                    <a:gd name="T4" fmla="*/ 0 w 107950"/>
                    <a:gd name="T5" fmla="*/ 0 h 349250"/>
                    <a:gd name="T6" fmla="*/ 0 w 107950"/>
                    <a:gd name="T7" fmla="*/ 350618 h 349250"/>
                    <a:gd name="T8" fmla="*/ 0 60000 65536"/>
                    <a:gd name="T9" fmla="*/ 0 60000 65536"/>
                    <a:gd name="T10" fmla="*/ 0 60000 65536"/>
                    <a:gd name="T11" fmla="*/ 0 60000 65536"/>
                    <a:gd name="T12" fmla="*/ 0 w 107950"/>
                    <a:gd name="T13" fmla="*/ 0 h 349250"/>
                    <a:gd name="T14" fmla="*/ 107950 w 107950"/>
                    <a:gd name="T15" fmla="*/ 349250 h 349250"/>
                  </a:gdLst>
                  <a:ahLst/>
                  <a:cxnLst>
                    <a:cxn ang="T8">
                      <a:pos x="T0" y="T1"/>
                    </a:cxn>
                    <a:cxn ang="T9">
                      <a:pos x="T2" y="T3"/>
                    </a:cxn>
                    <a:cxn ang="T10">
                      <a:pos x="T4" y="T5"/>
                    </a:cxn>
                    <a:cxn ang="T11">
                      <a:pos x="T6" y="T7"/>
                    </a:cxn>
                  </a:cxnLst>
                  <a:rect l="T12" t="T13" r="T14" b="T15"/>
                  <a:pathLst>
                    <a:path w="107950" h="349250">
                      <a:moveTo>
                        <a:pt x="0" y="349250"/>
                      </a:moveTo>
                      <a:lnTo>
                        <a:pt x="6350" y="69850"/>
                      </a:lnTo>
                      <a:lnTo>
                        <a:pt x="107950" y="0"/>
                      </a:lnTo>
                      <a:lnTo>
                        <a:pt x="101600" y="349250"/>
                      </a:lnTo>
                    </a:path>
                  </a:pathLst>
                </a:custGeom>
                <a:solidFill>
                  <a:schemeClr val="accent1"/>
                </a:solidFill>
                <a:ln w="9525">
                  <a:solidFill>
                    <a:schemeClr val="tx1"/>
                  </a:solidFill>
                  <a:round/>
                  <a:headEnd/>
                  <a:tailEnd/>
                </a:ln>
              </p:spPr>
              <p:txBody>
                <a:bodyPr/>
                <a:lstStyle/>
                <a:p>
                  <a:endParaRPr lang="en-US"/>
                </a:p>
              </p:txBody>
            </p:sp>
            <p:sp>
              <p:nvSpPr>
                <p:cNvPr id="45236" name="Freeform 170">
                  <a:extLst>
                    <a:ext uri="{FF2B5EF4-FFF2-40B4-BE49-F238E27FC236}">
                      <a16:creationId xmlns:a16="http://schemas.microsoft.com/office/drawing/2014/main" id="{0622CE10-96A8-1446-AD00-88DD66670C2D}"/>
                    </a:ext>
                  </a:extLst>
                </p:cNvPr>
                <p:cNvSpPr>
                  <a:spLocks noChangeArrowheads="1"/>
                </p:cNvSpPr>
                <p:nvPr/>
              </p:nvSpPr>
              <p:spPr bwMode="auto">
                <a:xfrm>
                  <a:off x="4300775" y="2694039"/>
                  <a:ext cx="28577" cy="431870"/>
                </a:xfrm>
                <a:custGeom>
                  <a:avLst/>
                  <a:gdLst>
                    <a:gd name="T0" fmla="*/ 0 w 107950"/>
                    <a:gd name="T1" fmla="*/ 433480 h 431800"/>
                    <a:gd name="T2" fmla="*/ 0 w 107950"/>
                    <a:gd name="T3" fmla="*/ 76488 h 431800"/>
                    <a:gd name="T4" fmla="*/ 0 w 107950"/>
                    <a:gd name="T5" fmla="*/ 0 h 431800"/>
                    <a:gd name="T6" fmla="*/ 0 w 107950"/>
                    <a:gd name="T7" fmla="*/ 420732 h 431800"/>
                    <a:gd name="T8" fmla="*/ 0 60000 65536"/>
                    <a:gd name="T9" fmla="*/ 0 60000 65536"/>
                    <a:gd name="T10" fmla="*/ 0 60000 65536"/>
                    <a:gd name="T11" fmla="*/ 0 60000 65536"/>
                    <a:gd name="T12" fmla="*/ 0 w 107950"/>
                    <a:gd name="T13" fmla="*/ 0 h 431800"/>
                    <a:gd name="T14" fmla="*/ 107950 w 107950"/>
                    <a:gd name="T15" fmla="*/ 431800 h 431800"/>
                  </a:gdLst>
                  <a:ahLst/>
                  <a:cxnLst>
                    <a:cxn ang="T8">
                      <a:pos x="T0" y="T1"/>
                    </a:cxn>
                    <a:cxn ang="T9">
                      <a:pos x="T2" y="T3"/>
                    </a:cxn>
                    <a:cxn ang="T10">
                      <a:pos x="T4" y="T5"/>
                    </a:cxn>
                    <a:cxn ang="T11">
                      <a:pos x="T6" y="T7"/>
                    </a:cxn>
                  </a:cxnLst>
                  <a:rect l="T12" t="T13" r="T14" b="T15"/>
                  <a:pathLst>
                    <a:path w="107950" h="431800">
                      <a:moveTo>
                        <a:pt x="0" y="431800"/>
                      </a:moveTo>
                      <a:lnTo>
                        <a:pt x="6350" y="76200"/>
                      </a:lnTo>
                      <a:lnTo>
                        <a:pt x="107950" y="0"/>
                      </a:lnTo>
                      <a:cubicBezTo>
                        <a:pt x="105833" y="139700"/>
                        <a:pt x="101600" y="419100"/>
                        <a:pt x="101600" y="419100"/>
                      </a:cubicBezTo>
                    </a:path>
                  </a:pathLst>
                </a:custGeom>
                <a:solidFill>
                  <a:schemeClr val="accent1"/>
                </a:solidFill>
                <a:ln w="9525">
                  <a:solidFill>
                    <a:schemeClr val="tx1"/>
                  </a:solidFill>
                  <a:round/>
                  <a:headEnd/>
                  <a:tailEnd/>
                </a:ln>
              </p:spPr>
              <p:txBody>
                <a:bodyPr/>
                <a:lstStyle/>
                <a:p>
                  <a:endParaRPr lang="en-US"/>
                </a:p>
              </p:txBody>
            </p:sp>
            <p:sp>
              <p:nvSpPr>
                <p:cNvPr id="45237" name="Freeform 171">
                  <a:extLst>
                    <a:ext uri="{FF2B5EF4-FFF2-40B4-BE49-F238E27FC236}">
                      <a16:creationId xmlns:a16="http://schemas.microsoft.com/office/drawing/2014/main" id="{4A1F5547-BBF8-A64F-9894-FEE68B20B8B5}"/>
                    </a:ext>
                  </a:extLst>
                </p:cNvPr>
                <p:cNvSpPr>
                  <a:spLocks noChangeArrowheads="1"/>
                </p:cNvSpPr>
                <p:nvPr/>
              </p:nvSpPr>
              <p:spPr bwMode="auto">
                <a:xfrm>
                  <a:off x="4440484" y="2617826"/>
                  <a:ext cx="28577" cy="508083"/>
                </a:xfrm>
                <a:custGeom>
                  <a:avLst/>
                  <a:gdLst>
                    <a:gd name="T0" fmla="*/ 0 w 107950"/>
                    <a:gd name="T1" fmla="*/ 509992 h 508000"/>
                    <a:gd name="T2" fmla="*/ 0 w 107950"/>
                    <a:gd name="T3" fmla="*/ 76488 h 508000"/>
                    <a:gd name="T4" fmla="*/ 0 w 107950"/>
                    <a:gd name="T5" fmla="*/ 0 h 508000"/>
                    <a:gd name="T6" fmla="*/ 0 w 107950"/>
                    <a:gd name="T7" fmla="*/ 509992 h 508000"/>
                    <a:gd name="T8" fmla="*/ 0 60000 65536"/>
                    <a:gd name="T9" fmla="*/ 0 60000 65536"/>
                    <a:gd name="T10" fmla="*/ 0 60000 65536"/>
                    <a:gd name="T11" fmla="*/ 0 60000 65536"/>
                    <a:gd name="T12" fmla="*/ 0 w 107950"/>
                    <a:gd name="T13" fmla="*/ 0 h 508000"/>
                    <a:gd name="T14" fmla="*/ 107950 w 107950"/>
                    <a:gd name="T15" fmla="*/ 508000 h 508000"/>
                  </a:gdLst>
                  <a:ahLst/>
                  <a:cxnLst>
                    <a:cxn ang="T8">
                      <a:pos x="T0" y="T1"/>
                    </a:cxn>
                    <a:cxn ang="T9">
                      <a:pos x="T2" y="T3"/>
                    </a:cxn>
                    <a:cxn ang="T10">
                      <a:pos x="T4" y="T5"/>
                    </a:cxn>
                    <a:cxn ang="T11">
                      <a:pos x="T6" y="T7"/>
                    </a:cxn>
                  </a:cxnLst>
                  <a:rect l="T12" t="T13" r="T14" b="T15"/>
                  <a:pathLst>
                    <a:path w="107950" h="508000">
                      <a:moveTo>
                        <a:pt x="0" y="508000"/>
                      </a:moveTo>
                      <a:cubicBezTo>
                        <a:pt x="2117" y="364067"/>
                        <a:pt x="6350" y="76200"/>
                        <a:pt x="6350" y="76200"/>
                      </a:cubicBezTo>
                      <a:lnTo>
                        <a:pt x="107950" y="0"/>
                      </a:lnTo>
                      <a:lnTo>
                        <a:pt x="95250" y="508000"/>
                      </a:lnTo>
                    </a:path>
                  </a:pathLst>
                </a:custGeom>
                <a:solidFill>
                  <a:schemeClr val="accent1"/>
                </a:solidFill>
                <a:ln w="9525">
                  <a:solidFill>
                    <a:schemeClr val="tx1"/>
                  </a:solidFill>
                  <a:round/>
                  <a:headEnd/>
                  <a:tailEnd/>
                </a:ln>
              </p:spPr>
              <p:txBody>
                <a:bodyPr/>
                <a:lstStyle/>
                <a:p>
                  <a:endParaRPr lang="en-US"/>
                </a:p>
              </p:txBody>
            </p:sp>
            <p:sp>
              <p:nvSpPr>
                <p:cNvPr id="45238" name="Freeform 172">
                  <a:extLst>
                    <a:ext uri="{FF2B5EF4-FFF2-40B4-BE49-F238E27FC236}">
                      <a16:creationId xmlns:a16="http://schemas.microsoft.com/office/drawing/2014/main" id="{02E17C46-017B-6B4A-83D3-75B960D74DEF}"/>
                    </a:ext>
                  </a:extLst>
                </p:cNvPr>
                <p:cNvSpPr>
                  <a:spLocks noChangeArrowheads="1"/>
                </p:cNvSpPr>
                <p:nvPr/>
              </p:nvSpPr>
              <p:spPr bwMode="auto">
                <a:xfrm>
                  <a:off x="4862788" y="2154201"/>
                  <a:ext cx="28577" cy="971708"/>
                </a:xfrm>
                <a:custGeom>
                  <a:avLst/>
                  <a:gdLst>
                    <a:gd name="T0" fmla="*/ 0 w 101600"/>
                    <a:gd name="T1" fmla="*/ 975346 h 971550"/>
                    <a:gd name="T2" fmla="*/ 0 w 101600"/>
                    <a:gd name="T3" fmla="*/ 70114 h 971550"/>
                    <a:gd name="T4" fmla="*/ 0 w 101600"/>
                    <a:gd name="T5" fmla="*/ 0 h 971550"/>
                    <a:gd name="T6" fmla="*/ 0 w 101600"/>
                    <a:gd name="T7" fmla="*/ 975346 h 971550"/>
                    <a:gd name="T8" fmla="*/ 0 60000 65536"/>
                    <a:gd name="T9" fmla="*/ 0 60000 65536"/>
                    <a:gd name="T10" fmla="*/ 0 60000 65536"/>
                    <a:gd name="T11" fmla="*/ 0 60000 65536"/>
                    <a:gd name="T12" fmla="*/ 0 w 101600"/>
                    <a:gd name="T13" fmla="*/ 0 h 971550"/>
                    <a:gd name="T14" fmla="*/ 101600 w 101600"/>
                    <a:gd name="T15" fmla="*/ 971550 h 971550"/>
                  </a:gdLst>
                  <a:ahLst/>
                  <a:cxnLst>
                    <a:cxn ang="T8">
                      <a:pos x="T0" y="T1"/>
                    </a:cxn>
                    <a:cxn ang="T9">
                      <a:pos x="T2" y="T3"/>
                    </a:cxn>
                    <a:cxn ang="T10">
                      <a:pos x="T4" y="T5"/>
                    </a:cxn>
                    <a:cxn ang="T11">
                      <a:pos x="T6" y="T7"/>
                    </a:cxn>
                  </a:cxnLst>
                  <a:rect l="T12" t="T13" r="T14" b="T15"/>
                  <a:pathLst>
                    <a:path w="101600" h="971550">
                      <a:moveTo>
                        <a:pt x="0" y="971550"/>
                      </a:moveTo>
                      <a:lnTo>
                        <a:pt x="25400" y="69850"/>
                      </a:lnTo>
                      <a:lnTo>
                        <a:pt x="101600" y="0"/>
                      </a:lnTo>
                      <a:lnTo>
                        <a:pt x="88900" y="971550"/>
                      </a:lnTo>
                    </a:path>
                  </a:pathLst>
                </a:custGeom>
                <a:solidFill>
                  <a:schemeClr val="accent1"/>
                </a:solidFill>
                <a:ln w="9525">
                  <a:solidFill>
                    <a:schemeClr val="tx1"/>
                  </a:solidFill>
                  <a:round/>
                  <a:headEnd/>
                  <a:tailEnd/>
                </a:ln>
              </p:spPr>
              <p:txBody>
                <a:bodyPr/>
                <a:lstStyle/>
                <a:p>
                  <a:endParaRPr lang="en-US"/>
                </a:p>
              </p:txBody>
            </p:sp>
          </p:grpSp>
          <p:grpSp>
            <p:nvGrpSpPr>
              <p:cNvPr id="45198" name="Group 199">
                <a:extLst>
                  <a:ext uri="{FF2B5EF4-FFF2-40B4-BE49-F238E27FC236}">
                    <a16:creationId xmlns:a16="http://schemas.microsoft.com/office/drawing/2014/main" id="{81ED16A8-0746-844B-88D2-B3D3D0F641F4}"/>
                  </a:ext>
                </a:extLst>
              </p:cNvPr>
              <p:cNvGrpSpPr>
                <a:grpSpLocks/>
              </p:cNvGrpSpPr>
              <p:nvPr/>
            </p:nvGrpSpPr>
            <p:grpSpPr bwMode="auto">
              <a:xfrm>
                <a:off x="5397812" y="2154201"/>
                <a:ext cx="1012894" cy="971708"/>
                <a:chOff x="5397812" y="2154201"/>
                <a:chExt cx="1012894" cy="971708"/>
              </a:xfrm>
            </p:grpSpPr>
            <p:sp>
              <p:nvSpPr>
                <p:cNvPr id="45227" name="Freeform 161">
                  <a:extLst>
                    <a:ext uri="{FF2B5EF4-FFF2-40B4-BE49-F238E27FC236}">
                      <a16:creationId xmlns:a16="http://schemas.microsoft.com/office/drawing/2014/main" id="{51331024-0C45-AC47-8268-7D484CB64F2D}"/>
                    </a:ext>
                  </a:extLst>
                </p:cNvPr>
                <p:cNvSpPr>
                  <a:spLocks noChangeArrowheads="1"/>
                </p:cNvSpPr>
                <p:nvPr/>
              </p:nvSpPr>
              <p:spPr bwMode="auto">
                <a:xfrm>
                  <a:off x="5397812" y="2935378"/>
                  <a:ext cx="28577" cy="190531"/>
                </a:xfrm>
                <a:custGeom>
                  <a:avLst/>
                  <a:gdLst>
                    <a:gd name="T0" fmla="*/ 0 w 95250"/>
                    <a:gd name="T1" fmla="*/ 191244 h 190500"/>
                    <a:gd name="T2" fmla="*/ 0 w 95250"/>
                    <a:gd name="T3" fmla="*/ 76488 h 190500"/>
                    <a:gd name="T4" fmla="*/ 0 w 95250"/>
                    <a:gd name="T5" fmla="*/ 0 h 190500"/>
                    <a:gd name="T6" fmla="*/ 0 w 95250"/>
                    <a:gd name="T7" fmla="*/ 191244 h 190500"/>
                    <a:gd name="T8" fmla="*/ 0 w 95250"/>
                    <a:gd name="T9" fmla="*/ 191244 h 190500"/>
                    <a:gd name="T10" fmla="*/ 0 60000 65536"/>
                    <a:gd name="T11" fmla="*/ 0 60000 65536"/>
                    <a:gd name="T12" fmla="*/ 0 60000 65536"/>
                    <a:gd name="T13" fmla="*/ 0 60000 65536"/>
                    <a:gd name="T14" fmla="*/ 0 60000 65536"/>
                    <a:gd name="T15" fmla="*/ 0 w 95250"/>
                    <a:gd name="T16" fmla="*/ 0 h 190500"/>
                    <a:gd name="T17" fmla="*/ 95250 w 95250"/>
                    <a:gd name="T18" fmla="*/ 190500 h 190500"/>
                  </a:gdLst>
                  <a:ahLst/>
                  <a:cxnLst>
                    <a:cxn ang="T10">
                      <a:pos x="T0" y="T1"/>
                    </a:cxn>
                    <a:cxn ang="T11">
                      <a:pos x="T2" y="T3"/>
                    </a:cxn>
                    <a:cxn ang="T12">
                      <a:pos x="T4" y="T5"/>
                    </a:cxn>
                    <a:cxn ang="T13">
                      <a:pos x="T6" y="T7"/>
                    </a:cxn>
                    <a:cxn ang="T14">
                      <a:pos x="T8" y="T9"/>
                    </a:cxn>
                  </a:cxnLst>
                  <a:rect l="T15" t="T16" r="T17" b="T18"/>
                  <a:pathLst>
                    <a:path w="95250" h="190500">
                      <a:moveTo>
                        <a:pt x="0" y="190500"/>
                      </a:moveTo>
                      <a:lnTo>
                        <a:pt x="0" y="76200"/>
                      </a:lnTo>
                      <a:lnTo>
                        <a:pt x="95250" y="0"/>
                      </a:lnTo>
                      <a:lnTo>
                        <a:pt x="88900" y="190500"/>
                      </a:lnTo>
                    </a:path>
                  </a:pathLst>
                </a:custGeom>
                <a:solidFill>
                  <a:schemeClr val="accent1"/>
                </a:solidFill>
                <a:ln w="9525">
                  <a:solidFill>
                    <a:schemeClr val="tx1"/>
                  </a:solidFill>
                  <a:round/>
                  <a:headEnd/>
                  <a:tailEnd/>
                </a:ln>
              </p:spPr>
              <p:txBody>
                <a:bodyPr/>
                <a:lstStyle/>
                <a:p>
                  <a:endParaRPr lang="en-US"/>
                </a:p>
              </p:txBody>
            </p:sp>
            <p:sp>
              <p:nvSpPr>
                <p:cNvPr id="45228" name="Freeform 162">
                  <a:extLst>
                    <a:ext uri="{FF2B5EF4-FFF2-40B4-BE49-F238E27FC236}">
                      <a16:creationId xmlns:a16="http://schemas.microsoft.com/office/drawing/2014/main" id="{14C322AA-0FFA-7846-984D-5DC642EFFDDB}"/>
                    </a:ext>
                  </a:extLst>
                </p:cNvPr>
                <p:cNvSpPr>
                  <a:spLocks noChangeArrowheads="1"/>
                </p:cNvSpPr>
                <p:nvPr/>
              </p:nvSpPr>
              <p:spPr bwMode="auto">
                <a:xfrm>
                  <a:off x="5539110" y="2852815"/>
                  <a:ext cx="28577" cy="273094"/>
                </a:xfrm>
                <a:custGeom>
                  <a:avLst/>
                  <a:gdLst>
                    <a:gd name="T0" fmla="*/ 0 w 107950"/>
                    <a:gd name="T1" fmla="*/ 274106 h 273050"/>
                    <a:gd name="T2" fmla="*/ 0 w 107950"/>
                    <a:gd name="T3" fmla="*/ 70114 h 273050"/>
                    <a:gd name="T4" fmla="*/ 0 w 107950"/>
                    <a:gd name="T5" fmla="*/ 0 h 273050"/>
                    <a:gd name="T6" fmla="*/ 0 w 107950"/>
                    <a:gd name="T7" fmla="*/ 274106 h 273050"/>
                    <a:gd name="T8" fmla="*/ 0 60000 65536"/>
                    <a:gd name="T9" fmla="*/ 0 60000 65536"/>
                    <a:gd name="T10" fmla="*/ 0 60000 65536"/>
                    <a:gd name="T11" fmla="*/ 0 60000 65536"/>
                    <a:gd name="T12" fmla="*/ 0 w 107950"/>
                    <a:gd name="T13" fmla="*/ 0 h 273050"/>
                    <a:gd name="T14" fmla="*/ 107950 w 107950"/>
                    <a:gd name="T15" fmla="*/ 273050 h 273050"/>
                  </a:gdLst>
                  <a:ahLst/>
                  <a:cxnLst>
                    <a:cxn ang="T8">
                      <a:pos x="T0" y="T1"/>
                    </a:cxn>
                    <a:cxn ang="T9">
                      <a:pos x="T2" y="T3"/>
                    </a:cxn>
                    <a:cxn ang="T10">
                      <a:pos x="T4" y="T5"/>
                    </a:cxn>
                    <a:cxn ang="T11">
                      <a:pos x="T6" y="T7"/>
                    </a:cxn>
                  </a:cxnLst>
                  <a:rect l="T12" t="T13" r="T14" b="T15"/>
                  <a:pathLst>
                    <a:path w="107950" h="273050">
                      <a:moveTo>
                        <a:pt x="0" y="273050"/>
                      </a:moveTo>
                      <a:lnTo>
                        <a:pt x="6350" y="69850"/>
                      </a:lnTo>
                      <a:lnTo>
                        <a:pt x="107950" y="0"/>
                      </a:lnTo>
                      <a:lnTo>
                        <a:pt x="101600" y="273050"/>
                      </a:lnTo>
                    </a:path>
                  </a:pathLst>
                </a:custGeom>
                <a:solidFill>
                  <a:schemeClr val="accent1"/>
                </a:solidFill>
                <a:ln w="9525">
                  <a:solidFill>
                    <a:schemeClr val="tx1"/>
                  </a:solidFill>
                  <a:round/>
                  <a:headEnd/>
                  <a:tailEnd/>
                </a:ln>
              </p:spPr>
              <p:txBody>
                <a:bodyPr/>
                <a:lstStyle/>
                <a:p>
                  <a:endParaRPr lang="en-US"/>
                </a:p>
              </p:txBody>
            </p:sp>
            <p:sp>
              <p:nvSpPr>
                <p:cNvPr id="45229" name="Freeform 163">
                  <a:extLst>
                    <a:ext uri="{FF2B5EF4-FFF2-40B4-BE49-F238E27FC236}">
                      <a16:creationId xmlns:a16="http://schemas.microsoft.com/office/drawing/2014/main" id="{07AE8D84-22BB-E64F-9433-A366EA3D2A63}"/>
                    </a:ext>
                  </a:extLst>
                </p:cNvPr>
                <p:cNvSpPr>
                  <a:spLocks noChangeArrowheads="1"/>
                </p:cNvSpPr>
                <p:nvPr/>
              </p:nvSpPr>
              <p:spPr bwMode="auto">
                <a:xfrm>
                  <a:off x="5680406" y="2776602"/>
                  <a:ext cx="26990" cy="349307"/>
                </a:xfrm>
                <a:custGeom>
                  <a:avLst/>
                  <a:gdLst>
                    <a:gd name="T0" fmla="*/ 0 w 107950"/>
                    <a:gd name="T1" fmla="*/ 350618 h 349250"/>
                    <a:gd name="T2" fmla="*/ 0 w 107950"/>
                    <a:gd name="T3" fmla="*/ 70114 h 349250"/>
                    <a:gd name="T4" fmla="*/ 0 w 107950"/>
                    <a:gd name="T5" fmla="*/ 0 h 349250"/>
                    <a:gd name="T6" fmla="*/ 0 w 107950"/>
                    <a:gd name="T7" fmla="*/ 350618 h 349250"/>
                    <a:gd name="T8" fmla="*/ 0 60000 65536"/>
                    <a:gd name="T9" fmla="*/ 0 60000 65536"/>
                    <a:gd name="T10" fmla="*/ 0 60000 65536"/>
                    <a:gd name="T11" fmla="*/ 0 60000 65536"/>
                    <a:gd name="T12" fmla="*/ 0 w 107950"/>
                    <a:gd name="T13" fmla="*/ 0 h 349250"/>
                    <a:gd name="T14" fmla="*/ 107950 w 107950"/>
                    <a:gd name="T15" fmla="*/ 349250 h 349250"/>
                  </a:gdLst>
                  <a:ahLst/>
                  <a:cxnLst>
                    <a:cxn ang="T8">
                      <a:pos x="T0" y="T1"/>
                    </a:cxn>
                    <a:cxn ang="T9">
                      <a:pos x="T2" y="T3"/>
                    </a:cxn>
                    <a:cxn ang="T10">
                      <a:pos x="T4" y="T5"/>
                    </a:cxn>
                    <a:cxn ang="T11">
                      <a:pos x="T6" y="T7"/>
                    </a:cxn>
                  </a:cxnLst>
                  <a:rect l="T12" t="T13" r="T14" b="T15"/>
                  <a:pathLst>
                    <a:path w="107950" h="349250">
                      <a:moveTo>
                        <a:pt x="0" y="349250"/>
                      </a:moveTo>
                      <a:lnTo>
                        <a:pt x="6350" y="69850"/>
                      </a:lnTo>
                      <a:lnTo>
                        <a:pt x="107950" y="0"/>
                      </a:lnTo>
                      <a:lnTo>
                        <a:pt x="101600" y="349250"/>
                      </a:lnTo>
                    </a:path>
                  </a:pathLst>
                </a:custGeom>
                <a:solidFill>
                  <a:schemeClr val="accent1"/>
                </a:solidFill>
                <a:ln w="9525">
                  <a:solidFill>
                    <a:schemeClr val="tx1"/>
                  </a:solidFill>
                  <a:round/>
                  <a:headEnd/>
                  <a:tailEnd/>
                </a:ln>
              </p:spPr>
              <p:txBody>
                <a:bodyPr/>
                <a:lstStyle/>
                <a:p>
                  <a:endParaRPr lang="en-US"/>
                </a:p>
              </p:txBody>
            </p:sp>
            <p:sp>
              <p:nvSpPr>
                <p:cNvPr id="45230" name="Freeform 164">
                  <a:extLst>
                    <a:ext uri="{FF2B5EF4-FFF2-40B4-BE49-F238E27FC236}">
                      <a16:creationId xmlns:a16="http://schemas.microsoft.com/office/drawing/2014/main" id="{862D7E40-53DE-7443-94F5-8B23A5C03611}"/>
                    </a:ext>
                  </a:extLst>
                </p:cNvPr>
                <p:cNvSpPr>
                  <a:spLocks noChangeArrowheads="1"/>
                </p:cNvSpPr>
                <p:nvPr/>
              </p:nvSpPr>
              <p:spPr bwMode="auto">
                <a:xfrm>
                  <a:off x="5820116" y="2694039"/>
                  <a:ext cx="28577" cy="431870"/>
                </a:xfrm>
                <a:custGeom>
                  <a:avLst/>
                  <a:gdLst>
                    <a:gd name="T0" fmla="*/ 0 w 107950"/>
                    <a:gd name="T1" fmla="*/ 433480 h 431800"/>
                    <a:gd name="T2" fmla="*/ 0 w 107950"/>
                    <a:gd name="T3" fmla="*/ 76488 h 431800"/>
                    <a:gd name="T4" fmla="*/ 0 w 107950"/>
                    <a:gd name="T5" fmla="*/ 0 h 431800"/>
                    <a:gd name="T6" fmla="*/ 0 w 107950"/>
                    <a:gd name="T7" fmla="*/ 420732 h 431800"/>
                    <a:gd name="T8" fmla="*/ 0 60000 65536"/>
                    <a:gd name="T9" fmla="*/ 0 60000 65536"/>
                    <a:gd name="T10" fmla="*/ 0 60000 65536"/>
                    <a:gd name="T11" fmla="*/ 0 60000 65536"/>
                    <a:gd name="T12" fmla="*/ 0 w 107950"/>
                    <a:gd name="T13" fmla="*/ 0 h 431800"/>
                    <a:gd name="T14" fmla="*/ 107950 w 107950"/>
                    <a:gd name="T15" fmla="*/ 431800 h 431800"/>
                  </a:gdLst>
                  <a:ahLst/>
                  <a:cxnLst>
                    <a:cxn ang="T8">
                      <a:pos x="T0" y="T1"/>
                    </a:cxn>
                    <a:cxn ang="T9">
                      <a:pos x="T2" y="T3"/>
                    </a:cxn>
                    <a:cxn ang="T10">
                      <a:pos x="T4" y="T5"/>
                    </a:cxn>
                    <a:cxn ang="T11">
                      <a:pos x="T6" y="T7"/>
                    </a:cxn>
                  </a:cxnLst>
                  <a:rect l="T12" t="T13" r="T14" b="T15"/>
                  <a:pathLst>
                    <a:path w="107950" h="431800">
                      <a:moveTo>
                        <a:pt x="0" y="431800"/>
                      </a:moveTo>
                      <a:lnTo>
                        <a:pt x="6350" y="76200"/>
                      </a:lnTo>
                      <a:lnTo>
                        <a:pt x="107950" y="0"/>
                      </a:lnTo>
                      <a:cubicBezTo>
                        <a:pt x="105833" y="139700"/>
                        <a:pt x="101600" y="419100"/>
                        <a:pt x="101600" y="419100"/>
                      </a:cubicBezTo>
                    </a:path>
                  </a:pathLst>
                </a:custGeom>
                <a:solidFill>
                  <a:schemeClr val="accent1"/>
                </a:solidFill>
                <a:ln w="9525">
                  <a:solidFill>
                    <a:schemeClr val="tx1"/>
                  </a:solidFill>
                  <a:round/>
                  <a:headEnd/>
                  <a:tailEnd/>
                </a:ln>
              </p:spPr>
              <p:txBody>
                <a:bodyPr/>
                <a:lstStyle/>
                <a:p>
                  <a:endParaRPr lang="en-US"/>
                </a:p>
              </p:txBody>
            </p:sp>
            <p:sp>
              <p:nvSpPr>
                <p:cNvPr id="45231" name="Freeform 165">
                  <a:extLst>
                    <a:ext uri="{FF2B5EF4-FFF2-40B4-BE49-F238E27FC236}">
                      <a16:creationId xmlns:a16="http://schemas.microsoft.com/office/drawing/2014/main" id="{7A259482-ED3B-7047-90E2-305FFF9FB2E7}"/>
                    </a:ext>
                  </a:extLst>
                </p:cNvPr>
                <p:cNvSpPr>
                  <a:spLocks noChangeArrowheads="1"/>
                </p:cNvSpPr>
                <p:nvPr/>
              </p:nvSpPr>
              <p:spPr bwMode="auto">
                <a:xfrm>
                  <a:off x="5959825" y="2617826"/>
                  <a:ext cx="28577" cy="508083"/>
                </a:xfrm>
                <a:custGeom>
                  <a:avLst/>
                  <a:gdLst>
                    <a:gd name="T0" fmla="*/ 0 w 107950"/>
                    <a:gd name="T1" fmla="*/ 509992 h 508000"/>
                    <a:gd name="T2" fmla="*/ 0 w 107950"/>
                    <a:gd name="T3" fmla="*/ 76488 h 508000"/>
                    <a:gd name="T4" fmla="*/ 0 w 107950"/>
                    <a:gd name="T5" fmla="*/ 0 h 508000"/>
                    <a:gd name="T6" fmla="*/ 0 w 107950"/>
                    <a:gd name="T7" fmla="*/ 509992 h 508000"/>
                    <a:gd name="T8" fmla="*/ 0 60000 65536"/>
                    <a:gd name="T9" fmla="*/ 0 60000 65536"/>
                    <a:gd name="T10" fmla="*/ 0 60000 65536"/>
                    <a:gd name="T11" fmla="*/ 0 60000 65536"/>
                    <a:gd name="T12" fmla="*/ 0 w 107950"/>
                    <a:gd name="T13" fmla="*/ 0 h 508000"/>
                    <a:gd name="T14" fmla="*/ 107950 w 107950"/>
                    <a:gd name="T15" fmla="*/ 508000 h 508000"/>
                  </a:gdLst>
                  <a:ahLst/>
                  <a:cxnLst>
                    <a:cxn ang="T8">
                      <a:pos x="T0" y="T1"/>
                    </a:cxn>
                    <a:cxn ang="T9">
                      <a:pos x="T2" y="T3"/>
                    </a:cxn>
                    <a:cxn ang="T10">
                      <a:pos x="T4" y="T5"/>
                    </a:cxn>
                    <a:cxn ang="T11">
                      <a:pos x="T6" y="T7"/>
                    </a:cxn>
                  </a:cxnLst>
                  <a:rect l="T12" t="T13" r="T14" b="T15"/>
                  <a:pathLst>
                    <a:path w="107950" h="508000">
                      <a:moveTo>
                        <a:pt x="0" y="508000"/>
                      </a:moveTo>
                      <a:cubicBezTo>
                        <a:pt x="2117" y="364067"/>
                        <a:pt x="6350" y="76200"/>
                        <a:pt x="6350" y="76200"/>
                      </a:cubicBezTo>
                      <a:lnTo>
                        <a:pt x="107950" y="0"/>
                      </a:lnTo>
                      <a:lnTo>
                        <a:pt x="95250" y="508000"/>
                      </a:lnTo>
                    </a:path>
                  </a:pathLst>
                </a:custGeom>
                <a:solidFill>
                  <a:schemeClr val="accent1"/>
                </a:solidFill>
                <a:ln w="9525">
                  <a:solidFill>
                    <a:schemeClr val="tx1"/>
                  </a:solidFill>
                  <a:round/>
                  <a:headEnd/>
                  <a:tailEnd/>
                </a:ln>
              </p:spPr>
              <p:txBody>
                <a:bodyPr/>
                <a:lstStyle/>
                <a:p>
                  <a:endParaRPr lang="en-US"/>
                </a:p>
              </p:txBody>
            </p:sp>
            <p:sp>
              <p:nvSpPr>
                <p:cNvPr id="45232" name="Freeform 166">
                  <a:extLst>
                    <a:ext uri="{FF2B5EF4-FFF2-40B4-BE49-F238E27FC236}">
                      <a16:creationId xmlns:a16="http://schemas.microsoft.com/office/drawing/2014/main" id="{993CC7FD-DF69-AD46-BD3F-60F153339E00}"/>
                    </a:ext>
                  </a:extLst>
                </p:cNvPr>
                <p:cNvSpPr>
                  <a:spLocks noChangeArrowheads="1"/>
                </p:cNvSpPr>
                <p:nvPr/>
              </p:nvSpPr>
              <p:spPr bwMode="auto">
                <a:xfrm>
                  <a:off x="6382129" y="2154201"/>
                  <a:ext cx="28577" cy="971708"/>
                </a:xfrm>
                <a:custGeom>
                  <a:avLst/>
                  <a:gdLst>
                    <a:gd name="T0" fmla="*/ 0 w 101600"/>
                    <a:gd name="T1" fmla="*/ 975346 h 971550"/>
                    <a:gd name="T2" fmla="*/ 0 w 101600"/>
                    <a:gd name="T3" fmla="*/ 70114 h 971550"/>
                    <a:gd name="T4" fmla="*/ 0 w 101600"/>
                    <a:gd name="T5" fmla="*/ 0 h 971550"/>
                    <a:gd name="T6" fmla="*/ 0 w 101600"/>
                    <a:gd name="T7" fmla="*/ 975346 h 971550"/>
                    <a:gd name="T8" fmla="*/ 0 60000 65536"/>
                    <a:gd name="T9" fmla="*/ 0 60000 65536"/>
                    <a:gd name="T10" fmla="*/ 0 60000 65536"/>
                    <a:gd name="T11" fmla="*/ 0 60000 65536"/>
                    <a:gd name="T12" fmla="*/ 0 w 101600"/>
                    <a:gd name="T13" fmla="*/ 0 h 971550"/>
                    <a:gd name="T14" fmla="*/ 101600 w 101600"/>
                    <a:gd name="T15" fmla="*/ 971550 h 971550"/>
                  </a:gdLst>
                  <a:ahLst/>
                  <a:cxnLst>
                    <a:cxn ang="T8">
                      <a:pos x="T0" y="T1"/>
                    </a:cxn>
                    <a:cxn ang="T9">
                      <a:pos x="T2" y="T3"/>
                    </a:cxn>
                    <a:cxn ang="T10">
                      <a:pos x="T4" y="T5"/>
                    </a:cxn>
                    <a:cxn ang="T11">
                      <a:pos x="T6" y="T7"/>
                    </a:cxn>
                  </a:cxnLst>
                  <a:rect l="T12" t="T13" r="T14" b="T15"/>
                  <a:pathLst>
                    <a:path w="101600" h="971550">
                      <a:moveTo>
                        <a:pt x="0" y="971550"/>
                      </a:moveTo>
                      <a:lnTo>
                        <a:pt x="25400" y="69850"/>
                      </a:lnTo>
                      <a:lnTo>
                        <a:pt x="101600" y="0"/>
                      </a:lnTo>
                      <a:lnTo>
                        <a:pt x="88900" y="971550"/>
                      </a:lnTo>
                    </a:path>
                  </a:pathLst>
                </a:custGeom>
                <a:solidFill>
                  <a:schemeClr val="accent1"/>
                </a:solidFill>
                <a:ln w="9525">
                  <a:solidFill>
                    <a:schemeClr val="tx1"/>
                  </a:solidFill>
                  <a:round/>
                  <a:headEnd/>
                  <a:tailEnd/>
                </a:ln>
              </p:spPr>
              <p:txBody>
                <a:bodyPr/>
                <a:lstStyle/>
                <a:p>
                  <a:endParaRPr lang="en-US"/>
                </a:p>
              </p:txBody>
            </p:sp>
          </p:grpSp>
          <p:grpSp>
            <p:nvGrpSpPr>
              <p:cNvPr id="45199" name="Group 203">
                <a:extLst>
                  <a:ext uri="{FF2B5EF4-FFF2-40B4-BE49-F238E27FC236}">
                    <a16:creationId xmlns:a16="http://schemas.microsoft.com/office/drawing/2014/main" id="{994460AF-E35E-E241-B27F-35CE0B8D86B3}"/>
                  </a:ext>
                </a:extLst>
              </p:cNvPr>
              <p:cNvGrpSpPr>
                <a:grpSpLocks/>
              </p:cNvGrpSpPr>
              <p:nvPr/>
            </p:nvGrpSpPr>
            <p:grpSpPr bwMode="auto">
              <a:xfrm>
                <a:off x="829973" y="1719154"/>
                <a:ext cx="5791886" cy="1920835"/>
                <a:chOff x="829973" y="1719154"/>
                <a:chExt cx="5791886" cy="1920835"/>
              </a:xfrm>
            </p:grpSpPr>
            <p:sp>
              <p:nvSpPr>
                <p:cNvPr id="45200" name="TextBox 134">
                  <a:extLst>
                    <a:ext uri="{FF2B5EF4-FFF2-40B4-BE49-F238E27FC236}">
                      <a16:creationId xmlns:a16="http://schemas.microsoft.com/office/drawing/2014/main" id="{ABBFB4DC-FDF4-D042-ABCD-81F288C55CA7}"/>
                    </a:ext>
                  </a:extLst>
                </p:cNvPr>
                <p:cNvSpPr txBox="1">
                  <a:spLocks noChangeArrowheads="1"/>
                </p:cNvSpPr>
                <p:nvPr/>
              </p:nvSpPr>
              <p:spPr bwMode="auto">
                <a:xfrm rot="-5400000">
                  <a:off x="224518" y="2324609"/>
                  <a:ext cx="1535362" cy="324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200" b="0">
                      <a:solidFill>
                        <a:schemeClr val="tx1"/>
                      </a:solidFill>
                    </a:rPr>
                    <a:t>Center Frequencies</a:t>
                  </a:r>
                </a:p>
              </p:txBody>
            </p:sp>
            <p:grpSp>
              <p:nvGrpSpPr>
                <p:cNvPr id="45201" name="Group 88">
                  <a:extLst>
                    <a:ext uri="{FF2B5EF4-FFF2-40B4-BE49-F238E27FC236}">
                      <a16:creationId xmlns:a16="http://schemas.microsoft.com/office/drawing/2014/main" id="{99274C02-972E-824A-8442-4C14B3A7618F}"/>
                    </a:ext>
                  </a:extLst>
                </p:cNvPr>
                <p:cNvGrpSpPr>
                  <a:grpSpLocks/>
                </p:cNvGrpSpPr>
                <p:nvPr/>
              </p:nvGrpSpPr>
              <p:grpSpPr bwMode="auto">
                <a:xfrm>
                  <a:off x="1138258" y="1906510"/>
                  <a:ext cx="373088" cy="1182546"/>
                  <a:chOff x="134269" y="1905416"/>
                  <a:chExt cx="373088" cy="1182546"/>
                </a:xfrm>
              </p:grpSpPr>
              <p:sp>
                <p:nvSpPr>
                  <p:cNvPr id="45221" name="TextBox 155">
                    <a:extLst>
                      <a:ext uri="{FF2B5EF4-FFF2-40B4-BE49-F238E27FC236}">
                        <a16:creationId xmlns:a16="http://schemas.microsoft.com/office/drawing/2014/main" id="{8B083473-AFA3-A249-9287-B8FBD9743685}"/>
                      </a:ext>
                    </a:extLst>
                  </p:cNvPr>
                  <p:cNvSpPr txBox="1">
                    <a:spLocks noChangeArrowheads="1"/>
                  </p:cNvSpPr>
                  <p:nvPr/>
                </p:nvSpPr>
                <p:spPr bwMode="auto">
                  <a:xfrm>
                    <a:off x="135856" y="2818376"/>
                    <a:ext cx="274657" cy="26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100" b="0">
                        <a:solidFill>
                          <a:schemeClr val="tx1"/>
                        </a:solidFill>
                      </a:rPr>
                      <a:t>f</a:t>
                    </a:r>
                    <a:r>
                      <a:rPr lang="en-US" altLang="en-US" sz="1100" b="0" baseline="-25000">
                        <a:solidFill>
                          <a:schemeClr val="tx1"/>
                        </a:solidFill>
                      </a:rPr>
                      <a:t>1</a:t>
                    </a:r>
                  </a:p>
                </p:txBody>
              </p:sp>
              <p:sp>
                <p:nvSpPr>
                  <p:cNvPr id="45222" name="TextBox 156">
                    <a:extLst>
                      <a:ext uri="{FF2B5EF4-FFF2-40B4-BE49-F238E27FC236}">
                        <a16:creationId xmlns:a16="http://schemas.microsoft.com/office/drawing/2014/main" id="{2D12B186-2D6F-BB41-AB4B-DA3171ECA50E}"/>
                      </a:ext>
                    </a:extLst>
                  </p:cNvPr>
                  <p:cNvSpPr txBox="1">
                    <a:spLocks noChangeArrowheads="1"/>
                  </p:cNvSpPr>
                  <p:nvPr/>
                </p:nvSpPr>
                <p:spPr bwMode="auto">
                  <a:xfrm>
                    <a:off x="224762" y="2665952"/>
                    <a:ext cx="274657" cy="26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100" b="0">
                        <a:solidFill>
                          <a:schemeClr val="tx1"/>
                        </a:solidFill>
                      </a:rPr>
                      <a:t>f</a:t>
                    </a:r>
                    <a:r>
                      <a:rPr lang="en-US" altLang="en-US" sz="1100" b="0" baseline="-25000">
                        <a:solidFill>
                          <a:schemeClr val="tx1"/>
                        </a:solidFill>
                      </a:rPr>
                      <a:t>2</a:t>
                    </a:r>
                  </a:p>
                </p:txBody>
              </p:sp>
              <p:sp>
                <p:nvSpPr>
                  <p:cNvPr id="45223" name="TextBox 157">
                    <a:extLst>
                      <a:ext uri="{FF2B5EF4-FFF2-40B4-BE49-F238E27FC236}">
                        <a16:creationId xmlns:a16="http://schemas.microsoft.com/office/drawing/2014/main" id="{506EF377-7DAE-9A49-90C1-C10A8BE777E8}"/>
                      </a:ext>
                    </a:extLst>
                  </p:cNvPr>
                  <p:cNvSpPr txBox="1">
                    <a:spLocks noChangeArrowheads="1"/>
                  </p:cNvSpPr>
                  <p:nvPr/>
                </p:nvSpPr>
                <p:spPr bwMode="auto">
                  <a:xfrm>
                    <a:off x="134269" y="2515115"/>
                    <a:ext cx="273069" cy="26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100" b="0">
                        <a:solidFill>
                          <a:schemeClr val="tx1"/>
                        </a:solidFill>
                      </a:rPr>
                      <a:t>f</a:t>
                    </a:r>
                    <a:r>
                      <a:rPr lang="en-US" altLang="en-US" sz="1100" b="0" baseline="-25000">
                        <a:solidFill>
                          <a:schemeClr val="tx1"/>
                        </a:solidFill>
                      </a:rPr>
                      <a:t>3</a:t>
                    </a:r>
                  </a:p>
                </p:txBody>
              </p:sp>
              <p:sp>
                <p:nvSpPr>
                  <p:cNvPr id="45224" name="TextBox 158">
                    <a:extLst>
                      <a:ext uri="{FF2B5EF4-FFF2-40B4-BE49-F238E27FC236}">
                        <a16:creationId xmlns:a16="http://schemas.microsoft.com/office/drawing/2014/main" id="{95FD936D-0720-C34B-9F26-26AC037D2F97}"/>
                      </a:ext>
                    </a:extLst>
                  </p:cNvPr>
                  <p:cNvSpPr txBox="1">
                    <a:spLocks noChangeArrowheads="1"/>
                  </p:cNvSpPr>
                  <p:nvPr/>
                </p:nvSpPr>
                <p:spPr bwMode="auto">
                  <a:xfrm>
                    <a:off x="224762" y="2362690"/>
                    <a:ext cx="274657" cy="26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100" b="0">
                        <a:solidFill>
                          <a:schemeClr val="tx1"/>
                        </a:solidFill>
                      </a:rPr>
                      <a:t>f</a:t>
                    </a:r>
                    <a:r>
                      <a:rPr lang="en-US" altLang="en-US" sz="1100" b="0" baseline="-25000">
                        <a:solidFill>
                          <a:schemeClr val="tx1"/>
                        </a:solidFill>
                      </a:rPr>
                      <a:t>4</a:t>
                    </a:r>
                  </a:p>
                </p:txBody>
              </p:sp>
              <p:sp>
                <p:nvSpPr>
                  <p:cNvPr id="45225" name="TextBox 159">
                    <a:extLst>
                      <a:ext uri="{FF2B5EF4-FFF2-40B4-BE49-F238E27FC236}">
                        <a16:creationId xmlns:a16="http://schemas.microsoft.com/office/drawing/2014/main" id="{B67E20B2-9A4E-3444-89F1-C54326F28425}"/>
                      </a:ext>
                    </a:extLst>
                  </p:cNvPr>
                  <p:cNvSpPr txBox="1">
                    <a:spLocks noChangeArrowheads="1"/>
                  </p:cNvSpPr>
                  <p:nvPr/>
                </p:nvSpPr>
                <p:spPr bwMode="auto">
                  <a:xfrm>
                    <a:off x="134269" y="2210267"/>
                    <a:ext cx="273069" cy="26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100" b="0">
                        <a:solidFill>
                          <a:schemeClr val="tx1"/>
                        </a:solidFill>
                      </a:rPr>
                      <a:t>f</a:t>
                    </a:r>
                    <a:r>
                      <a:rPr lang="en-US" altLang="en-US" sz="1100" b="0" baseline="-25000">
                        <a:solidFill>
                          <a:schemeClr val="tx1"/>
                        </a:solidFill>
                      </a:rPr>
                      <a:t>5</a:t>
                    </a:r>
                  </a:p>
                </p:txBody>
              </p:sp>
              <p:sp>
                <p:nvSpPr>
                  <p:cNvPr id="45226" name="TextBox 160">
                    <a:extLst>
                      <a:ext uri="{FF2B5EF4-FFF2-40B4-BE49-F238E27FC236}">
                        <a16:creationId xmlns:a16="http://schemas.microsoft.com/office/drawing/2014/main" id="{7F948510-E117-7F47-B2DE-9B20BA1A91FF}"/>
                      </a:ext>
                    </a:extLst>
                  </p:cNvPr>
                  <p:cNvSpPr txBox="1">
                    <a:spLocks noChangeArrowheads="1"/>
                  </p:cNvSpPr>
                  <p:nvPr/>
                </p:nvSpPr>
                <p:spPr bwMode="auto">
                  <a:xfrm>
                    <a:off x="218412" y="1905416"/>
                    <a:ext cx="288945" cy="26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100" b="0">
                        <a:solidFill>
                          <a:schemeClr val="tx1"/>
                        </a:solidFill>
                      </a:rPr>
                      <a:t>f</a:t>
                    </a:r>
                    <a:r>
                      <a:rPr lang="en-US" altLang="en-US" sz="1100" b="0" baseline="-25000">
                        <a:solidFill>
                          <a:schemeClr val="tx1"/>
                        </a:solidFill>
                      </a:rPr>
                      <a:t>N</a:t>
                    </a:r>
                  </a:p>
                </p:txBody>
              </p:sp>
            </p:grpSp>
            <p:grpSp>
              <p:nvGrpSpPr>
                <p:cNvPr id="45202" name="Group 68">
                  <a:extLst>
                    <a:ext uri="{FF2B5EF4-FFF2-40B4-BE49-F238E27FC236}">
                      <a16:creationId xmlns:a16="http://schemas.microsoft.com/office/drawing/2014/main" id="{899CB34E-F4DA-4E44-8C84-7E2F6C041138}"/>
                    </a:ext>
                  </a:extLst>
                </p:cNvPr>
                <p:cNvGrpSpPr>
                  <a:grpSpLocks/>
                </p:cNvGrpSpPr>
                <p:nvPr/>
              </p:nvGrpSpPr>
              <p:grpSpPr bwMode="auto">
                <a:xfrm>
                  <a:off x="1515287" y="3354545"/>
                  <a:ext cx="1181686" cy="285444"/>
                  <a:chOff x="762000" y="4801251"/>
                  <a:chExt cx="2209800" cy="285444"/>
                </a:xfrm>
              </p:grpSpPr>
              <p:cxnSp>
                <p:nvCxnSpPr>
                  <p:cNvPr id="45219" name="Straight Arrow Connector 25">
                    <a:extLst>
                      <a:ext uri="{FF2B5EF4-FFF2-40B4-BE49-F238E27FC236}">
                        <a16:creationId xmlns:a16="http://schemas.microsoft.com/office/drawing/2014/main" id="{62313128-0727-1142-9662-57F4524DB7D5}"/>
                      </a:ext>
                    </a:extLst>
                  </p:cNvPr>
                  <p:cNvCxnSpPr>
                    <a:cxnSpLocks noChangeShapeType="1"/>
                  </p:cNvCxnSpPr>
                  <p:nvPr/>
                </p:nvCxnSpPr>
                <p:spPr bwMode="auto">
                  <a:xfrm>
                    <a:off x="762000" y="4953000"/>
                    <a:ext cx="2209800" cy="1588"/>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45220" name="TextBox 67">
                    <a:extLst>
                      <a:ext uri="{FF2B5EF4-FFF2-40B4-BE49-F238E27FC236}">
                        <a16:creationId xmlns:a16="http://schemas.microsoft.com/office/drawing/2014/main" id="{9C0AB9FC-1510-2C48-A7E1-69E8A3EB2796}"/>
                      </a:ext>
                    </a:extLst>
                  </p:cNvPr>
                  <p:cNvSpPr txBox="1">
                    <a:spLocks noChangeArrowheads="1"/>
                  </p:cNvSpPr>
                  <p:nvPr/>
                </p:nvSpPr>
                <p:spPr bwMode="auto">
                  <a:xfrm>
                    <a:off x="1336531" y="4801251"/>
                    <a:ext cx="1137088" cy="2854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200" b="0">
                        <a:solidFill>
                          <a:schemeClr val="tx1"/>
                        </a:solidFill>
                      </a:rPr>
                      <a:t>PRI</a:t>
                    </a:r>
                    <a:r>
                      <a:rPr lang="en-US" altLang="en-US" sz="1200" b="0" baseline="-25000">
                        <a:solidFill>
                          <a:schemeClr val="tx1"/>
                        </a:solidFill>
                      </a:rPr>
                      <a:t>1</a:t>
                    </a:r>
                  </a:p>
                </p:txBody>
              </p:sp>
            </p:grpSp>
            <p:grpSp>
              <p:nvGrpSpPr>
                <p:cNvPr id="45203" name="Group 69">
                  <a:extLst>
                    <a:ext uri="{FF2B5EF4-FFF2-40B4-BE49-F238E27FC236}">
                      <a16:creationId xmlns:a16="http://schemas.microsoft.com/office/drawing/2014/main" id="{885CF754-2487-3C40-A4E8-C8A66577306F}"/>
                    </a:ext>
                  </a:extLst>
                </p:cNvPr>
                <p:cNvGrpSpPr>
                  <a:grpSpLocks/>
                </p:cNvGrpSpPr>
                <p:nvPr/>
              </p:nvGrpSpPr>
              <p:grpSpPr bwMode="auto">
                <a:xfrm>
                  <a:off x="2696973" y="3354545"/>
                  <a:ext cx="1181686" cy="285444"/>
                  <a:chOff x="762000" y="4801251"/>
                  <a:chExt cx="2209800" cy="285444"/>
                </a:xfrm>
              </p:grpSpPr>
              <p:cxnSp>
                <p:nvCxnSpPr>
                  <p:cNvPr id="45217" name="Straight Arrow Connector 70">
                    <a:extLst>
                      <a:ext uri="{FF2B5EF4-FFF2-40B4-BE49-F238E27FC236}">
                        <a16:creationId xmlns:a16="http://schemas.microsoft.com/office/drawing/2014/main" id="{D3E082D7-EDE8-1840-94F8-434313100138}"/>
                      </a:ext>
                    </a:extLst>
                  </p:cNvPr>
                  <p:cNvCxnSpPr>
                    <a:cxnSpLocks noChangeShapeType="1"/>
                  </p:cNvCxnSpPr>
                  <p:nvPr/>
                </p:nvCxnSpPr>
                <p:spPr bwMode="auto">
                  <a:xfrm>
                    <a:off x="762000" y="4953000"/>
                    <a:ext cx="2209800" cy="1588"/>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45218" name="TextBox 71">
                    <a:extLst>
                      <a:ext uri="{FF2B5EF4-FFF2-40B4-BE49-F238E27FC236}">
                        <a16:creationId xmlns:a16="http://schemas.microsoft.com/office/drawing/2014/main" id="{86A67170-5C59-9F46-B25B-B9BE9A1CA5F4}"/>
                      </a:ext>
                    </a:extLst>
                  </p:cNvPr>
                  <p:cNvSpPr txBox="1">
                    <a:spLocks noChangeArrowheads="1"/>
                  </p:cNvSpPr>
                  <p:nvPr/>
                </p:nvSpPr>
                <p:spPr bwMode="auto">
                  <a:xfrm>
                    <a:off x="1261367" y="4801251"/>
                    <a:ext cx="997548" cy="2854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200" b="0">
                        <a:solidFill>
                          <a:schemeClr val="tx1"/>
                        </a:solidFill>
                      </a:rPr>
                      <a:t>PRI</a:t>
                    </a:r>
                    <a:r>
                      <a:rPr lang="en-US" altLang="en-US" sz="1200" b="0" baseline="-25000">
                        <a:solidFill>
                          <a:schemeClr val="tx1"/>
                        </a:solidFill>
                      </a:rPr>
                      <a:t>2</a:t>
                    </a:r>
                  </a:p>
                </p:txBody>
              </p:sp>
            </p:grpSp>
            <p:grpSp>
              <p:nvGrpSpPr>
                <p:cNvPr id="45204" name="Group 72">
                  <a:extLst>
                    <a:ext uri="{FF2B5EF4-FFF2-40B4-BE49-F238E27FC236}">
                      <a16:creationId xmlns:a16="http://schemas.microsoft.com/office/drawing/2014/main" id="{23E9F0FD-5E05-854C-9EA9-9917BD204386}"/>
                    </a:ext>
                  </a:extLst>
                </p:cNvPr>
                <p:cNvGrpSpPr>
                  <a:grpSpLocks/>
                </p:cNvGrpSpPr>
                <p:nvPr/>
              </p:nvGrpSpPr>
              <p:grpSpPr bwMode="auto">
                <a:xfrm>
                  <a:off x="3878659" y="3354545"/>
                  <a:ext cx="1223889" cy="285444"/>
                  <a:chOff x="762000" y="4801251"/>
                  <a:chExt cx="2209800" cy="285444"/>
                </a:xfrm>
              </p:grpSpPr>
              <p:cxnSp>
                <p:nvCxnSpPr>
                  <p:cNvPr id="45215" name="Straight Arrow Connector 73">
                    <a:extLst>
                      <a:ext uri="{FF2B5EF4-FFF2-40B4-BE49-F238E27FC236}">
                        <a16:creationId xmlns:a16="http://schemas.microsoft.com/office/drawing/2014/main" id="{33000EA2-144D-904A-AC0F-C95460732652}"/>
                      </a:ext>
                    </a:extLst>
                  </p:cNvPr>
                  <p:cNvCxnSpPr>
                    <a:cxnSpLocks noChangeShapeType="1"/>
                  </p:cNvCxnSpPr>
                  <p:nvPr/>
                </p:nvCxnSpPr>
                <p:spPr bwMode="auto">
                  <a:xfrm>
                    <a:off x="762000" y="4953000"/>
                    <a:ext cx="2209800" cy="1588"/>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45216" name="TextBox 74">
                    <a:extLst>
                      <a:ext uri="{FF2B5EF4-FFF2-40B4-BE49-F238E27FC236}">
                        <a16:creationId xmlns:a16="http://schemas.microsoft.com/office/drawing/2014/main" id="{B28C7657-6EA5-224E-86F4-EBFFC94920CC}"/>
                      </a:ext>
                    </a:extLst>
                  </p:cNvPr>
                  <p:cNvSpPr txBox="1">
                    <a:spLocks noChangeArrowheads="1"/>
                  </p:cNvSpPr>
                  <p:nvPr/>
                </p:nvSpPr>
                <p:spPr bwMode="auto">
                  <a:xfrm>
                    <a:off x="1312032" y="4801251"/>
                    <a:ext cx="963150" cy="2854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200" b="0">
                        <a:solidFill>
                          <a:schemeClr val="tx1"/>
                        </a:solidFill>
                      </a:rPr>
                      <a:t>PRI</a:t>
                    </a:r>
                    <a:r>
                      <a:rPr lang="en-US" altLang="en-US" sz="1200" b="0" baseline="-25000">
                        <a:solidFill>
                          <a:schemeClr val="tx1"/>
                        </a:solidFill>
                      </a:rPr>
                      <a:t>3</a:t>
                    </a:r>
                  </a:p>
                </p:txBody>
              </p:sp>
            </p:grpSp>
            <p:grpSp>
              <p:nvGrpSpPr>
                <p:cNvPr id="45205" name="Group 75">
                  <a:extLst>
                    <a:ext uri="{FF2B5EF4-FFF2-40B4-BE49-F238E27FC236}">
                      <a16:creationId xmlns:a16="http://schemas.microsoft.com/office/drawing/2014/main" id="{544B26BB-7138-5141-8AF1-90C68D45C923}"/>
                    </a:ext>
                  </a:extLst>
                </p:cNvPr>
                <p:cNvGrpSpPr>
                  <a:grpSpLocks/>
                </p:cNvGrpSpPr>
                <p:nvPr/>
              </p:nvGrpSpPr>
              <p:grpSpPr bwMode="auto">
                <a:xfrm>
                  <a:off x="5397970" y="3354545"/>
                  <a:ext cx="1223889" cy="285444"/>
                  <a:chOff x="762000" y="4801251"/>
                  <a:chExt cx="2209800" cy="285444"/>
                </a:xfrm>
              </p:grpSpPr>
              <p:cxnSp>
                <p:nvCxnSpPr>
                  <p:cNvPr id="45213" name="Straight Arrow Connector 76">
                    <a:extLst>
                      <a:ext uri="{FF2B5EF4-FFF2-40B4-BE49-F238E27FC236}">
                        <a16:creationId xmlns:a16="http://schemas.microsoft.com/office/drawing/2014/main" id="{1CD8388F-0CA8-2A43-B3B9-65A67D1D74B5}"/>
                      </a:ext>
                    </a:extLst>
                  </p:cNvPr>
                  <p:cNvCxnSpPr>
                    <a:cxnSpLocks noChangeShapeType="1"/>
                  </p:cNvCxnSpPr>
                  <p:nvPr/>
                </p:nvCxnSpPr>
                <p:spPr bwMode="auto">
                  <a:xfrm>
                    <a:off x="762000" y="4953000"/>
                    <a:ext cx="2209800" cy="1588"/>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45214" name="TextBox 148">
                    <a:extLst>
                      <a:ext uri="{FF2B5EF4-FFF2-40B4-BE49-F238E27FC236}">
                        <a16:creationId xmlns:a16="http://schemas.microsoft.com/office/drawing/2014/main" id="{907411A0-5E89-C14B-9974-03DC922F680F}"/>
                      </a:ext>
                    </a:extLst>
                  </p:cNvPr>
                  <p:cNvSpPr txBox="1">
                    <a:spLocks noChangeArrowheads="1"/>
                  </p:cNvSpPr>
                  <p:nvPr/>
                </p:nvSpPr>
                <p:spPr bwMode="auto">
                  <a:xfrm>
                    <a:off x="1458279" y="4801251"/>
                    <a:ext cx="963150" cy="2854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200" b="0">
                        <a:solidFill>
                          <a:schemeClr val="tx1"/>
                        </a:solidFill>
                      </a:rPr>
                      <a:t>PRI</a:t>
                    </a:r>
                    <a:r>
                      <a:rPr lang="en-US" altLang="en-US" sz="1200" b="0" baseline="-25000">
                        <a:solidFill>
                          <a:schemeClr val="tx1"/>
                        </a:solidFill>
                      </a:rPr>
                      <a:t>M</a:t>
                    </a:r>
                  </a:p>
                </p:txBody>
              </p:sp>
            </p:grpSp>
            <p:grpSp>
              <p:nvGrpSpPr>
                <p:cNvPr id="45206" name="Group 85">
                  <a:extLst>
                    <a:ext uri="{FF2B5EF4-FFF2-40B4-BE49-F238E27FC236}">
                      <a16:creationId xmlns:a16="http://schemas.microsoft.com/office/drawing/2014/main" id="{F3CBFD78-0AF4-7049-B390-90D895BBDE4D}"/>
                    </a:ext>
                  </a:extLst>
                </p:cNvPr>
                <p:cNvGrpSpPr>
                  <a:grpSpLocks/>
                </p:cNvGrpSpPr>
                <p:nvPr/>
              </p:nvGrpSpPr>
              <p:grpSpPr bwMode="auto">
                <a:xfrm>
                  <a:off x="1430881" y="3043345"/>
                  <a:ext cx="5064369" cy="177829"/>
                  <a:chOff x="685800" y="4490051"/>
                  <a:chExt cx="9144000" cy="177829"/>
                </a:xfrm>
              </p:grpSpPr>
              <p:grpSp>
                <p:nvGrpSpPr>
                  <p:cNvPr id="45207" name="Group 83">
                    <a:extLst>
                      <a:ext uri="{FF2B5EF4-FFF2-40B4-BE49-F238E27FC236}">
                        <a16:creationId xmlns:a16="http://schemas.microsoft.com/office/drawing/2014/main" id="{85391711-9376-FD41-8C72-8BBBDCC48E1F}"/>
                      </a:ext>
                    </a:extLst>
                  </p:cNvPr>
                  <p:cNvGrpSpPr>
                    <a:grpSpLocks/>
                  </p:cNvGrpSpPr>
                  <p:nvPr/>
                </p:nvGrpSpPr>
                <p:grpSpPr bwMode="auto">
                  <a:xfrm>
                    <a:off x="685800" y="4528157"/>
                    <a:ext cx="9144000" cy="88914"/>
                    <a:chOff x="685800" y="4528157"/>
                    <a:chExt cx="9144000" cy="88914"/>
                  </a:xfrm>
                </p:grpSpPr>
                <p:cxnSp>
                  <p:nvCxnSpPr>
                    <p:cNvPr id="45209" name="Straight Connector 5">
                      <a:extLst>
                        <a:ext uri="{FF2B5EF4-FFF2-40B4-BE49-F238E27FC236}">
                          <a16:creationId xmlns:a16="http://schemas.microsoft.com/office/drawing/2014/main" id="{50E2792A-EB3E-2647-9C54-C11AF1231897}"/>
                        </a:ext>
                      </a:extLst>
                    </p:cNvPr>
                    <p:cNvCxnSpPr>
                      <a:cxnSpLocks noChangeShapeType="1"/>
                    </p:cNvCxnSpPr>
                    <p:nvPr/>
                  </p:nvCxnSpPr>
                  <p:spPr bwMode="auto">
                    <a:xfrm>
                      <a:off x="685800" y="4572000"/>
                      <a:ext cx="91440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45210" name="Freeform 144">
                      <a:extLst>
                        <a:ext uri="{FF2B5EF4-FFF2-40B4-BE49-F238E27FC236}">
                          <a16:creationId xmlns:a16="http://schemas.microsoft.com/office/drawing/2014/main" id="{881AAD1B-6A4C-9F48-8760-83468DDADBD4}"/>
                        </a:ext>
                      </a:extLst>
                    </p:cNvPr>
                    <p:cNvSpPr>
                      <a:spLocks noChangeArrowheads="1"/>
                    </p:cNvSpPr>
                    <p:nvPr/>
                  </p:nvSpPr>
                  <p:spPr bwMode="auto">
                    <a:xfrm>
                      <a:off x="2118152" y="4528157"/>
                      <a:ext cx="77395" cy="88914"/>
                    </a:xfrm>
                    <a:custGeom>
                      <a:avLst/>
                      <a:gdLst>
                        <a:gd name="T0" fmla="*/ 0 w 76200"/>
                        <a:gd name="T1" fmla="*/ 44618 h 88900"/>
                        <a:gd name="T2" fmla="*/ 46127 w 76200"/>
                        <a:gd name="T3" fmla="*/ 0 h 88900"/>
                        <a:gd name="T4" fmla="*/ 55349 w 76200"/>
                        <a:gd name="T5" fmla="*/ 89236 h 88900"/>
                        <a:gd name="T6" fmla="*/ 110700 w 76200"/>
                        <a:gd name="T7" fmla="*/ 44618 h 88900"/>
                        <a:gd name="T8" fmla="*/ 0 60000 65536"/>
                        <a:gd name="T9" fmla="*/ 0 60000 65536"/>
                        <a:gd name="T10" fmla="*/ 0 60000 65536"/>
                        <a:gd name="T11" fmla="*/ 0 60000 65536"/>
                        <a:gd name="T12" fmla="*/ 0 w 76200"/>
                        <a:gd name="T13" fmla="*/ 0 h 88900"/>
                        <a:gd name="T14" fmla="*/ 76200 w 76200"/>
                        <a:gd name="T15" fmla="*/ 88900 h 88900"/>
                      </a:gdLst>
                      <a:ahLst/>
                      <a:cxnLst>
                        <a:cxn ang="T8">
                          <a:pos x="T0" y="T1"/>
                        </a:cxn>
                        <a:cxn ang="T9">
                          <a:pos x="T2" y="T3"/>
                        </a:cxn>
                        <a:cxn ang="T10">
                          <a:pos x="T4" y="T5"/>
                        </a:cxn>
                        <a:cxn ang="T11">
                          <a:pos x="T6" y="T7"/>
                        </a:cxn>
                      </a:cxnLst>
                      <a:rect l="T12" t="T13" r="T14" b="T15"/>
                      <a:pathLst>
                        <a:path w="76200" h="88900">
                          <a:moveTo>
                            <a:pt x="0" y="44450"/>
                          </a:moveTo>
                          <a:lnTo>
                            <a:pt x="31750" y="0"/>
                          </a:lnTo>
                          <a:lnTo>
                            <a:pt x="38100" y="88900"/>
                          </a:lnTo>
                          <a:lnTo>
                            <a:pt x="76200" y="44450"/>
                          </a:lnTo>
                        </a:path>
                      </a:pathLst>
                    </a:custGeom>
                    <a:solidFill>
                      <a:schemeClr val="accent1"/>
                    </a:solidFill>
                    <a:ln w="9525">
                      <a:solidFill>
                        <a:schemeClr val="tx1"/>
                      </a:solidFill>
                      <a:round/>
                      <a:headEnd/>
                      <a:tailEnd/>
                    </a:ln>
                  </p:spPr>
                  <p:txBody>
                    <a:bodyPr/>
                    <a:lstStyle/>
                    <a:p>
                      <a:endParaRPr lang="en-US"/>
                    </a:p>
                  </p:txBody>
                </p:sp>
                <p:sp>
                  <p:nvSpPr>
                    <p:cNvPr id="45211" name="Freeform 145">
                      <a:extLst>
                        <a:ext uri="{FF2B5EF4-FFF2-40B4-BE49-F238E27FC236}">
                          <a16:creationId xmlns:a16="http://schemas.microsoft.com/office/drawing/2014/main" id="{DB7C22F3-274D-BA49-8703-1086CC99B3F8}"/>
                        </a:ext>
                      </a:extLst>
                    </p:cNvPr>
                    <p:cNvSpPr>
                      <a:spLocks noChangeArrowheads="1"/>
                    </p:cNvSpPr>
                    <p:nvPr/>
                  </p:nvSpPr>
                  <p:spPr bwMode="auto">
                    <a:xfrm>
                      <a:off x="4345434" y="4528157"/>
                      <a:ext cx="74529" cy="88914"/>
                    </a:xfrm>
                    <a:custGeom>
                      <a:avLst/>
                      <a:gdLst>
                        <a:gd name="T0" fmla="*/ 0 w 76200"/>
                        <a:gd name="T1" fmla="*/ 44618 h 88900"/>
                        <a:gd name="T2" fmla="*/ 18649 w 76200"/>
                        <a:gd name="T3" fmla="*/ 0 h 88900"/>
                        <a:gd name="T4" fmla="*/ 22378 w 76200"/>
                        <a:gd name="T5" fmla="*/ 89236 h 88900"/>
                        <a:gd name="T6" fmla="*/ 44755 w 76200"/>
                        <a:gd name="T7" fmla="*/ 44618 h 88900"/>
                        <a:gd name="T8" fmla="*/ 0 60000 65536"/>
                        <a:gd name="T9" fmla="*/ 0 60000 65536"/>
                        <a:gd name="T10" fmla="*/ 0 60000 65536"/>
                        <a:gd name="T11" fmla="*/ 0 60000 65536"/>
                        <a:gd name="T12" fmla="*/ 0 w 76200"/>
                        <a:gd name="T13" fmla="*/ 0 h 88900"/>
                        <a:gd name="T14" fmla="*/ 76200 w 76200"/>
                        <a:gd name="T15" fmla="*/ 88900 h 88900"/>
                      </a:gdLst>
                      <a:ahLst/>
                      <a:cxnLst>
                        <a:cxn ang="T8">
                          <a:pos x="T0" y="T1"/>
                        </a:cxn>
                        <a:cxn ang="T9">
                          <a:pos x="T2" y="T3"/>
                        </a:cxn>
                        <a:cxn ang="T10">
                          <a:pos x="T4" y="T5"/>
                        </a:cxn>
                        <a:cxn ang="T11">
                          <a:pos x="T6" y="T7"/>
                        </a:cxn>
                      </a:cxnLst>
                      <a:rect l="T12" t="T13" r="T14" b="T15"/>
                      <a:pathLst>
                        <a:path w="76200" h="88900">
                          <a:moveTo>
                            <a:pt x="0" y="44450"/>
                          </a:moveTo>
                          <a:lnTo>
                            <a:pt x="31750" y="0"/>
                          </a:lnTo>
                          <a:lnTo>
                            <a:pt x="38100" y="88900"/>
                          </a:lnTo>
                          <a:lnTo>
                            <a:pt x="76200" y="44450"/>
                          </a:lnTo>
                        </a:path>
                      </a:pathLst>
                    </a:custGeom>
                    <a:solidFill>
                      <a:schemeClr val="accent1"/>
                    </a:solidFill>
                    <a:ln w="9525">
                      <a:solidFill>
                        <a:schemeClr val="tx1"/>
                      </a:solidFill>
                      <a:round/>
                      <a:headEnd/>
                      <a:tailEnd/>
                    </a:ln>
                  </p:spPr>
                  <p:txBody>
                    <a:bodyPr/>
                    <a:lstStyle/>
                    <a:p>
                      <a:endParaRPr lang="en-US"/>
                    </a:p>
                  </p:txBody>
                </p:sp>
                <p:sp>
                  <p:nvSpPr>
                    <p:cNvPr id="45212" name="Freeform 146">
                      <a:extLst>
                        <a:ext uri="{FF2B5EF4-FFF2-40B4-BE49-F238E27FC236}">
                          <a16:creationId xmlns:a16="http://schemas.microsoft.com/office/drawing/2014/main" id="{0B7A7F81-095F-B44F-92F9-2F6636AF4A29}"/>
                        </a:ext>
                      </a:extLst>
                    </p:cNvPr>
                    <p:cNvSpPr>
                      <a:spLocks noChangeArrowheads="1"/>
                    </p:cNvSpPr>
                    <p:nvPr/>
                  </p:nvSpPr>
                  <p:spPr bwMode="auto">
                    <a:xfrm>
                      <a:off x="6572717" y="4528157"/>
                      <a:ext cx="74529" cy="88914"/>
                    </a:xfrm>
                    <a:custGeom>
                      <a:avLst/>
                      <a:gdLst>
                        <a:gd name="T0" fmla="*/ 0 w 76200"/>
                        <a:gd name="T1" fmla="*/ 44618 h 88900"/>
                        <a:gd name="T2" fmla="*/ 18649 w 76200"/>
                        <a:gd name="T3" fmla="*/ 0 h 88900"/>
                        <a:gd name="T4" fmla="*/ 22378 w 76200"/>
                        <a:gd name="T5" fmla="*/ 89236 h 88900"/>
                        <a:gd name="T6" fmla="*/ 44755 w 76200"/>
                        <a:gd name="T7" fmla="*/ 44618 h 88900"/>
                        <a:gd name="T8" fmla="*/ 0 60000 65536"/>
                        <a:gd name="T9" fmla="*/ 0 60000 65536"/>
                        <a:gd name="T10" fmla="*/ 0 60000 65536"/>
                        <a:gd name="T11" fmla="*/ 0 60000 65536"/>
                        <a:gd name="T12" fmla="*/ 0 w 76200"/>
                        <a:gd name="T13" fmla="*/ 0 h 88900"/>
                        <a:gd name="T14" fmla="*/ 76200 w 76200"/>
                        <a:gd name="T15" fmla="*/ 88900 h 88900"/>
                      </a:gdLst>
                      <a:ahLst/>
                      <a:cxnLst>
                        <a:cxn ang="T8">
                          <a:pos x="T0" y="T1"/>
                        </a:cxn>
                        <a:cxn ang="T9">
                          <a:pos x="T2" y="T3"/>
                        </a:cxn>
                        <a:cxn ang="T10">
                          <a:pos x="T4" y="T5"/>
                        </a:cxn>
                        <a:cxn ang="T11">
                          <a:pos x="T6" y="T7"/>
                        </a:cxn>
                      </a:cxnLst>
                      <a:rect l="T12" t="T13" r="T14" b="T15"/>
                      <a:pathLst>
                        <a:path w="76200" h="88900">
                          <a:moveTo>
                            <a:pt x="0" y="44450"/>
                          </a:moveTo>
                          <a:lnTo>
                            <a:pt x="31750" y="0"/>
                          </a:lnTo>
                          <a:lnTo>
                            <a:pt x="38100" y="88900"/>
                          </a:lnTo>
                          <a:lnTo>
                            <a:pt x="76200" y="44450"/>
                          </a:lnTo>
                        </a:path>
                      </a:pathLst>
                    </a:custGeom>
                    <a:solidFill>
                      <a:schemeClr val="accent1"/>
                    </a:solidFill>
                    <a:ln w="9525">
                      <a:solidFill>
                        <a:schemeClr val="tx1"/>
                      </a:solidFill>
                      <a:round/>
                      <a:headEnd/>
                      <a:tailEnd/>
                    </a:ln>
                  </p:spPr>
                  <p:txBody>
                    <a:bodyPr/>
                    <a:lstStyle/>
                    <a:p>
                      <a:endParaRPr lang="en-US"/>
                    </a:p>
                  </p:txBody>
                </p:sp>
              </p:grpSp>
              <p:sp>
                <p:nvSpPr>
                  <p:cNvPr id="45208" name="Freeform 142">
                    <a:extLst>
                      <a:ext uri="{FF2B5EF4-FFF2-40B4-BE49-F238E27FC236}">
                        <a16:creationId xmlns:a16="http://schemas.microsoft.com/office/drawing/2014/main" id="{14CC9A5F-0389-4C4A-A1AE-FD6BC6138DD7}"/>
                      </a:ext>
                    </a:extLst>
                  </p:cNvPr>
                  <p:cNvSpPr>
                    <a:spLocks noChangeArrowheads="1"/>
                  </p:cNvSpPr>
                  <p:nvPr/>
                </p:nvSpPr>
                <p:spPr bwMode="auto">
                  <a:xfrm>
                    <a:off x="7257814" y="4490051"/>
                    <a:ext cx="151926" cy="177829"/>
                  </a:xfrm>
                  <a:custGeom>
                    <a:avLst/>
                    <a:gdLst>
                      <a:gd name="T0" fmla="*/ 0 w 152400"/>
                      <a:gd name="T1" fmla="*/ 82869 h 177800"/>
                      <a:gd name="T2" fmla="*/ 35356 w 152400"/>
                      <a:gd name="T3" fmla="*/ 0 h 177800"/>
                      <a:gd name="T4" fmla="*/ 94282 w 152400"/>
                      <a:gd name="T5" fmla="*/ 178496 h 177800"/>
                      <a:gd name="T6" fmla="*/ 141421 w 152400"/>
                      <a:gd name="T7" fmla="*/ 76488 h 177800"/>
                      <a:gd name="T8" fmla="*/ 0 60000 65536"/>
                      <a:gd name="T9" fmla="*/ 0 60000 65536"/>
                      <a:gd name="T10" fmla="*/ 0 60000 65536"/>
                      <a:gd name="T11" fmla="*/ 0 60000 65536"/>
                      <a:gd name="T12" fmla="*/ 0 w 152400"/>
                      <a:gd name="T13" fmla="*/ 0 h 177800"/>
                      <a:gd name="T14" fmla="*/ 152400 w 152400"/>
                      <a:gd name="T15" fmla="*/ 177800 h 177800"/>
                    </a:gdLst>
                    <a:ahLst/>
                    <a:cxnLst>
                      <a:cxn ang="T8">
                        <a:pos x="T0" y="T1"/>
                      </a:cxn>
                      <a:cxn ang="T9">
                        <a:pos x="T2" y="T3"/>
                      </a:cxn>
                      <a:cxn ang="T10">
                        <a:pos x="T4" y="T5"/>
                      </a:cxn>
                      <a:cxn ang="T11">
                        <a:pos x="T6" y="T7"/>
                      </a:cxn>
                    </a:cxnLst>
                    <a:rect l="T12" t="T13" r="T14" b="T15"/>
                    <a:pathLst>
                      <a:path w="152400" h="177800">
                        <a:moveTo>
                          <a:pt x="0" y="82550"/>
                        </a:moveTo>
                        <a:lnTo>
                          <a:pt x="38100" y="0"/>
                        </a:lnTo>
                        <a:lnTo>
                          <a:pt x="101600" y="177800"/>
                        </a:lnTo>
                        <a:lnTo>
                          <a:pt x="152400" y="76200"/>
                        </a:lnTo>
                      </a:path>
                    </a:pathLst>
                  </a:custGeom>
                  <a:solidFill>
                    <a:schemeClr val="accent1"/>
                  </a:solidFill>
                  <a:ln w="9525">
                    <a:solidFill>
                      <a:schemeClr val="tx1"/>
                    </a:solidFill>
                    <a:round/>
                    <a:headEnd/>
                    <a:tailEnd/>
                  </a:ln>
                </p:spPr>
                <p:txBody>
                  <a:bodyPr/>
                  <a:lstStyle/>
                  <a:p>
                    <a:endParaRPr lang="en-US"/>
                  </a:p>
                </p:txBody>
              </p:sp>
            </p:grpSp>
          </p:grpSp>
        </p:grpSp>
        <p:grpSp>
          <p:nvGrpSpPr>
            <p:cNvPr id="45071" name="Group 216">
              <a:extLst>
                <a:ext uri="{FF2B5EF4-FFF2-40B4-BE49-F238E27FC236}">
                  <a16:creationId xmlns:a16="http://schemas.microsoft.com/office/drawing/2014/main" id="{005999C8-BDDD-564A-AAB5-C1468E5DD988}"/>
                </a:ext>
              </a:extLst>
            </p:cNvPr>
            <p:cNvGrpSpPr>
              <a:grpSpLocks/>
            </p:cNvGrpSpPr>
            <p:nvPr/>
          </p:nvGrpSpPr>
          <p:grpSpPr bwMode="auto">
            <a:xfrm>
              <a:off x="1447800" y="3657857"/>
              <a:ext cx="5105400" cy="687131"/>
              <a:chOff x="1447800" y="3657857"/>
              <a:chExt cx="5105400" cy="687131"/>
            </a:xfrm>
          </p:grpSpPr>
          <p:cxnSp>
            <p:nvCxnSpPr>
              <p:cNvPr id="45134" name="Straight Connector 101">
                <a:extLst>
                  <a:ext uri="{FF2B5EF4-FFF2-40B4-BE49-F238E27FC236}">
                    <a16:creationId xmlns:a16="http://schemas.microsoft.com/office/drawing/2014/main" id="{E38C65E2-6177-F14D-8C2D-DBFDA63A1D56}"/>
                  </a:ext>
                </a:extLst>
              </p:cNvPr>
              <p:cNvCxnSpPr>
                <a:cxnSpLocks noChangeShapeType="1"/>
              </p:cNvCxnSpPr>
              <p:nvPr/>
            </p:nvCxnSpPr>
            <p:spPr bwMode="auto">
              <a:xfrm>
                <a:off x="1447800" y="4343400"/>
                <a:ext cx="51054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45135" name="Group 132">
                <a:extLst>
                  <a:ext uri="{FF2B5EF4-FFF2-40B4-BE49-F238E27FC236}">
                    <a16:creationId xmlns:a16="http://schemas.microsoft.com/office/drawing/2014/main" id="{F890DA37-B585-AA4F-9076-1EDF6C74C12E}"/>
                  </a:ext>
                </a:extLst>
              </p:cNvPr>
              <p:cNvGrpSpPr>
                <a:grpSpLocks/>
              </p:cNvGrpSpPr>
              <p:nvPr/>
            </p:nvGrpSpPr>
            <p:grpSpPr bwMode="auto">
              <a:xfrm>
                <a:off x="1524000" y="3733800"/>
                <a:ext cx="289560" cy="609600"/>
                <a:chOff x="1524000" y="4267200"/>
                <a:chExt cx="762000" cy="609600"/>
              </a:xfrm>
            </p:grpSpPr>
            <p:sp>
              <p:nvSpPr>
                <p:cNvPr id="45187" name="Freeform 107">
                  <a:extLst>
                    <a:ext uri="{FF2B5EF4-FFF2-40B4-BE49-F238E27FC236}">
                      <a16:creationId xmlns:a16="http://schemas.microsoft.com/office/drawing/2014/main" id="{AB6EEAF2-4990-0B41-A9AA-A500851E2BB0}"/>
                    </a:ext>
                  </a:extLst>
                </p:cNvPr>
                <p:cNvSpPr>
                  <a:spLocks noChangeArrowheads="1"/>
                </p:cNvSpPr>
                <p:nvPr/>
              </p:nvSpPr>
              <p:spPr bwMode="auto">
                <a:xfrm>
                  <a:off x="1524000" y="4267200"/>
                  <a:ext cx="762000" cy="599694"/>
                </a:xfrm>
                <a:custGeom>
                  <a:avLst/>
                  <a:gdLst>
                    <a:gd name="T0" fmla="*/ 191279 w 650875"/>
                    <a:gd name="T1" fmla="*/ 880552 h 590550"/>
                    <a:gd name="T2" fmla="*/ 0 w 650875"/>
                    <a:gd name="T3" fmla="*/ 700658 h 590550"/>
                    <a:gd name="T4" fmla="*/ 39209342 w 650875"/>
                    <a:gd name="T5" fmla="*/ 0 h 590550"/>
                    <a:gd name="T6" fmla="*/ 38826810 w 650875"/>
                    <a:gd name="T7" fmla="*/ 880552 h 590550"/>
                    <a:gd name="T8" fmla="*/ 38826810 w 650875"/>
                    <a:gd name="T9" fmla="*/ 880552 h 590550"/>
                    <a:gd name="T10" fmla="*/ 38826810 w 650875"/>
                    <a:gd name="T11" fmla="*/ 880552 h 590550"/>
                    <a:gd name="T12" fmla="*/ 0 60000 65536"/>
                    <a:gd name="T13" fmla="*/ 0 60000 65536"/>
                    <a:gd name="T14" fmla="*/ 0 60000 65536"/>
                    <a:gd name="T15" fmla="*/ 0 60000 65536"/>
                    <a:gd name="T16" fmla="*/ 0 60000 65536"/>
                    <a:gd name="T17" fmla="*/ 0 60000 65536"/>
                    <a:gd name="T18" fmla="*/ 0 w 650875"/>
                    <a:gd name="T19" fmla="*/ 0 h 590550"/>
                    <a:gd name="T20" fmla="*/ 650875 w 650875"/>
                    <a:gd name="T21" fmla="*/ 590550 h 590550"/>
                  </a:gdLst>
                  <a:ahLst/>
                  <a:cxnLst>
                    <a:cxn ang="T12">
                      <a:pos x="T0" y="T1"/>
                    </a:cxn>
                    <a:cxn ang="T13">
                      <a:pos x="T2" y="T3"/>
                    </a:cxn>
                    <a:cxn ang="T14">
                      <a:pos x="T4" y="T5"/>
                    </a:cxn>
                    <a:cxn ang="T15">
                      <a:pos x="T6" y="T7"/>
                    </a:cxn>
                    <a:cxn ang="T16">
                      <a:pos x="T8" y="T9"/>
                    </a:cxn>
                    <a:cxn ang="T17">
                      <a:pos x="T10" y="T11"/>
                    </a:cxn>
                  </a:cxnLst>
                  <a:rect l="T18" t="T19" r="T20" b="T21"/>
                  <a:pathLst>
                    <a:path w="650875" h="590550">
                      <a:moveTo>
                        <a:pt x="3175" y="590550"/>
                      </a:moveTo>
                      <a:cubicBezTo>
                        <a:pt x="2117" y="550333"/>
                        <a:pt x="0" y="469900"/>
                        <a:pt x="0" y="469900"/>
                      </a:cubicBezTo>
                      <a:lnTo>
                        <a:pt x="650875" y="0"/>
                      </a:lnTo>
                      <a:cubicBezTo>
                        <a:pt x="648758" y="196850"/>
                        <a:pt x="644525" y="590550"/>
                        <a:pt x="644525" y="590550"/>
                      </a:cubicBezTo>
                    </a:path>
                  </a:pathLst>
                </a:custGeom>
                <a:solidFill>
                  <a:schemeClr val="accent1"/>
                </a:solidFill>
                <a:ln w="9525">
                  <a:solidFill>
                    <a:schemeClr val="tx1"/>
                  </a:solidFill>
                  <a:round/>
                  <a:headEnd/>
                  <a:tailEnd/>
                </a:ln>
              </p:spPr>
              <p:txBody>
                <a:bodyPr/>
                <a:lstStyle/>
                <a:p>
                  <a:endParaRPr lang="en-US"/>
                </a:p>
              </p:txBody>
            </p:sp>
            <p:cxnSp>
              <p:nvCxnSpPr>
                <p:cNvPr id="45188" name="Straight Connector 109">
                  <a:extLst>
                    <a:ext uri="{FF2B5EF4-FFF2-40B4-BE49-F238E27FC236}">
                      <a16:creationId xmlns:a16="http://schemas.microsoft.com/office/drawing/2014/main" id="{6C7A9272-6041-CD4A-89AF-F165DC5F0C41}"/>
                    </a:ext>
                  </a:extLst>
                </p:cNvPr>
                <p:cNvCxnSpPr>
                  <a:cxnSpLocks noChangeShapeType="1"/>
                </p:cNvCxnSpPr>
                <p:nvPr/>
              </p:nvCxnSpPr>
              <p:spPr bwMode="auto">
                <a:xfrm rot="5400000">
                  <a:off x="1843866" y="4627364"/>
                  <a:ext cx="496824" cy="20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5189" name="Straight Connector 110">
                  <a:extLst>
                    <a:ext uri="{FF2B5EF4-FFF2-40B4-BE49-F238E27FC236}">
                      <a16:creationId xmlns:a16="http://schemas.microsoft.com/office/drawing/2014/main" id="{577C5851-691D-C248-836A-54910D052FB3}"/>
                    </a:ext>
                  </a:extLst>
                </p:cNvPr>
                <p:cNvCxnSpPr>
                  <a:cxnSpLocks noChangeShapeType="1"/>
                </p:cNvCxnSpPr>
                <p:nvPr/>
              </p:nvCxnSpPr>
              <p:spPr bwMode="auto">
                <a:xfrm rot="5400000">
                  <a:off x="1779183" y="4660892"/>
                  <a:ext cx="429768" cy="20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5190" name="Straight Connector 111">
                  <a:extLst>
                    <a:ext uri="{FF2B5EF4-FFF2-40B4-BE49-F238E27FC236}">
                      <a16:creationId xmlns:a16="http://schemas.microsoft.com/office/drawing/2014/main" id="{899374AE-B12F-3A4C-B60A-5093F349BCB5}"/>
                    </a:ext>
                  </a:extLst>
                </p:cNvPr>
                <p:cNvCxnSpPr>
                  <a:cxnSpLocks noChangeShapeType="1"/>
                </p:cNvCxnSpPr>
                <p:nvPr/>
              </p:nvCxnSpPr>
              <p:spPr bwMode="auto">
                <a:xfrm rot="5400000">
                  <a:off x="1642812" y="4721967"/>
                  <a:ext cx="308642" cy="102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5191" name="Straight Connector 112">
                  <a:extLst>
                    <a:ext uri="{FF2B5EF4-FFF2-40B4-BE49-F238E27FC236}">
                      <a16:creationId xmlns:a16="http://schemas.microsoft.com/office/drawing/2014/main" id="{8B0ED342-F138-EE43-87EF-2D4E1E45B91D}"/>
                    </a:ext>
                  </a:extLst>
                </p:cNvPr>
                <p:cNvCxnSpPr>
                  <a:cxnSpLocks noChangeShapeType="1"/>
                </p:cNvCxnSpPr>
                <p:nvPr/>
              </p:nvCxnSpPr>
              <p:spPr bwMode="auto">
                <a:xfrm rot="5400000">
                  <a:off x="1709928" y="4689848"/>
                  <a:ext cx="371856" cy="20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5192" name="Straight Connector 113">
                  <a:extLst>
                    <a:ext uri="{FF2B5EF4-FFF2-40B4-BE49-F238E27FC236}">
                      <a16:creationId xmlns:a16="http://schemas.microsoft.com/office/drawing/2014/main" id="{35308149-AE73-F54C-B8B5-5F8E762C7240}"/>
                    </a:ext>
                  </a:extLst>
                </p:cNvPr>
                <p:cNvCxnSpPr>
                  <a:cxnSpLocks noChangeShapeType="1"/>
                </p:cNvCxnSpPr>
                <p:nvPr/>
              </p:nvCxnSpPr>
              <p:spPr bwMode="auto">
                <a:xfrm rot="5400000">
                  <a:off x="1574466" y="4750808"/>
                  <a:ext cx="249936" cy="20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5193" name="Straight Connector 114">
                  <a:extLst>
                    <a:ext uri="{FF2B5EF4-FFF2-40B4-BE49-F238E27FC236}">
                      <a16:creationId xmlns:a16="http://schemas.microsoft.com/office/drawing/2014/main" id="{AB098D04-EF30-0C4D-B8AA-AB882DC1E957}"/>
                    </a:ext>
                  </a:extLst>
                </p:cNvPr>
                <p:cNvCxnSpPr>
                  <a:cxnSpLocks noChangeShapeType="1"/>
                </p:cNvCxnSpPr>
                <p:nvPr/>
              </p:nvCxnSpPr>
              <p:spPr bwMode="auto">
                <a:xfrm rot="5400000">
                  <a:off x="1505213" y="4779766"/>
                  <a:ext cx="192021" cy="20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5194" name="Straight Connector 128">
                  <a:extLst>
                    <a:ext uri="{FF2B5EF4-FFF2-40B4-BE49-F238E27FC236}">
                      <a16:creationId xmlns:a16="http://schemas.microsoft.com/office/drawing/2014/main" id="{B35C19B7-4F35-8044-B986-7059DDF2FD61}"/>
                    </a:ext>
                  </a:extLst>
                </p:cNvPr>
                <p:cNvCxnSpPr>
                  <a:cxnSpLocks noChangeShapeType="1"/>
                </p:cNvCxnSpPr>
                <p:nvPr/>
              </p:nvCxnSpPr>
              <p:spPr bwMode="auto">
                <a:xfrm rot="5400000">
                  <a:off x="1919217" y="4604504"/>
                  <a:ext cx="542544" cy="20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grpSp>
          <p:grpSp>
            <p:nvGrpSpPr>
              <p:cNvPr id="45136" name="Group 138">
                <a:extLst>
                  <a:ext uri="{FF2B5EF4-FFF2-40B4-BE49-F238E27FC236}">
                    <a16:creationId xmlns:a16="http://schemas.microsoft.com/office/drawing/2014/main" id="{59BB5EA2-8FF1-3748-9535-C1F465140F0D}"/>
                  </a:ext>
                </a:extLst>
              </p:cNvPr>
              <p:cNvGrpSpPr>
                <a:grpSpLocks/>
              </p:cNvGrpSpPr>
              <p:nvPr/>
            </p:nvGrpSpPr>
            <p:grpSpPr bwMode="auto">
              <a:xfrm>
                <a:off x="1981279" y="3657857"/>
                <a:ext cx="636632" cy="685912"/>
                <a:chOff x="2667079" y="2133971"/>
                <a:chExt cx="636632" cy="990762"/>
              </a:xfrm>
            </p:grpSpPr>
            <p:sp>
              <p:nvSpPr>
                <p:cNvPr id="117" name="Rectangle 116">
                  <a:extLst>
                    <a:ext uri="{FF2B5EF4-FFF2-40B4-BE49-F238E27FC236}">
                      <a16:creationId xmlns:a16="http://schemas.microsoft.com/office/drawing/2014/main" id="{AFC447AC-3450-8649-9D5D-F9BCB28548FC}"/>
                    </a:ext>
                  </a:extLst>
                </p:cNvPr>
                <p:cNvSpPr/>
                <p:nvPr/>
              </p:nvSpPr>
              <p:spPr bwMode="auto">
                <a:xfrm>
                  <a:off x="2667233" y="2133207"/>
                  <a:ext cx="26778" cy="935800"/>
                </a:xfrm>
                <a:prstGeom prst="rect">
                  <a:avLst/>
                </a:prstGeom>
                <a:solidFill>
                  <a:schemeClr val="accent3">
                    <a:lumMod val="65000"/>
                  </a:schemeClr>
                </a:solidFill>
                <a:ln w="9525" cap="flat" cmpd="sng" algn="ctr">
                  <a:no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sp>
              <p:nvSpPr>
                <p:cNvPr id="118" name="Rectangle 117">
                  <a:extLst>
                    <a:ext uri="{FF2B5EF4-FFF2-40B4-BE49-F238E27FC236}">
                      <a16:creationId xmlns:a16="http://schemas.microsoft.com/office/drawing/2014/main" id="{1243200E-AC3F-F841-8D80-A74A3C971F48}"/>
                    </a:ext>
                  </a:extLst>
                </p:cNvPr>
                <p:cNvSpPr/>
                <p:nvPr/>
              </p:nvSpPr>
              <p:spPr bwMode="auto">
                <a:xfrm>
                  <a:off x="2820091" y="2133207"/>
                  <a:ext cx="26778" cy="935800"/>
                </a:xfrm>
                <a:prstGeom prst="rect">
                  <a:avLst/>
                </a:prstGeom>
                <a:solidFill>
                  <a:schemeClr val="accent3">
                    <a:lumMod val="65000"/>
                  </a:schemeClr>
                </a:solidFill>
                <a:ln w="9525" cap="flat" cmpd="sng" algn="ctr">
                  <a:no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sp>
              <p:nvSpPr>
                <p:cNvPr id="119" name="Rectangle 118">
                  <a:extLst>
                    <a:ext uri="{FF2B5EF4-FFF2-40B4-BE49-F238E27FC236}">
                      <a16:creationId xmlns:a16="http://schemas.microsoft.com/office/drawing/2014/main" id="{7BE851FA-ED66-F841-ACA8-FC175D295CB9}"/>
                    </a:ext>
                  </a:extLst>
                </p:cNvPr>
                <p:cNvSpPr/>
                <p:nvPr/>
              </p:nvSpPr>
              <p:spPr bwMode="auto">
                <a:xfrm>
                  <a:off x="2971834" y="2133207"/>
                  <a:ext cx="27894" cy="935800"/>
                </a:xfrm>
                <a:prstGeom prst="rect">
                  <a:avLst/>
                </a:prstGeom>
                <a:solidFill>
                  <a:schemeClr val="accent3">
                    <a:lumMod val="65000"/>
                  </a:schemeClr>
                </a:solidFill>
                <a:ln w="9525" cap="flat" cmpd="sng" algn="ctr">
                  <a:no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sp>
              <p:nvSpPr>
                <p:cNvPr id="120" name="Rectangle 119">
                  <a:extLst>
                    <a:ext uri="{FF2B5EF4-FFF2-40B4-BE49-F238E27FC236}">
                      <a16:creationId xmlns:a16="http://schemas.microsoft.com/office/drawing/2014/main" id="{F63577CE-ABDD-D340-8137-889C82C0D0CA}"/>
                    </a:ext>
                  </a:extLst>
                </p:cNvPr>
                <p:cNvSpPr/>
                <p:nvPr/>
              </p:nvSpPr>
              <p:spPr bwMode="auto">
                <a:xfrm>
                  <a:off x="3124693" y="2133207"/>
                  <a:ext cx="26778" cy="935800"/>
                </a:xfrm>
                <a:prstGeom prst="rect">
                  <a:avLst/>
                </a:prstGeom>
                <a:solidFill>
                  <a:schemeClr val="accent3">
                    <a:lumMod val="65000"/>
                  </a:schemeClr>
                </a:solidFill>
                <a:ln w="9525" cap="flat" cmpd="sng" algn="ctr">
                  <a:no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sp>
              <p:nvSpPr>
                <p:cNvPr id="121" name="Rectangle 120">
                  <a:extLst>
                    <a:ext uri="{FF2B5EF4-FFF2-40B4-BE49-F238E27FC236}">
                      <a16:creationId xmlns:a16="http://schemas.microsoft.com/office/drawing/2014/main" id="{9126ECB7-E447-8A4E-87BF-8DEF3BC78996}"/>
                    </a:ext>
                  </a:extLst>
                </p:cNvPr>
                <p:cNvSpPr/>
                <p:nvPr/>
              </p:nvSpPr>
              <p:spPr bwMode="auto">
                <a:xfrm>
                  <a:off x="3303213" y="2133207"/>
                  <a:ext cx="26778" cy="935800"/>
                </a:xfrm>
                <a:prstGeom prst="rect">
                  <a:avLst/>
                </a:prstGeom>
                <a:solidFill>
                  <a:schemeClr val="accent3">
                    <a:lumMod val="65000"/>
                  </a:schemeClr>
                </a:solidFill>
                <a:ln w="9525" cap="flat" cmpd="sng" algn="ctr">
                  <a:no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grpSp>
          <p:grpSp>
            <p:nvGrpSpPr>
              <p:cNvPr id="45137" name="Group 139">
                <a:extLst>
                  <a:ext uri="{FF2B5EF4-FFF2-40B4-BE49-F238E27FC236}">
                    <a16:creationId xmlns:a16="http://schemas.microsoft.com/office/drawing/2014/main" id="{A87721D0-A167-4C42-8D1D-82E072E2AEA4}"/>
                  </a:ext>
                </a:extLst>
              </p:cNvPr>
              <p:cNvGrpSpPr>
                <a:grpSpLocks/>
              </p:cNvGrpSpPr>
              <p:nvPr/>
            </p:nvGrpSpPr>
            <p:grpSpPr bwMode="auto">
              <a:xfrm>
                <a:off x="2819400" y="3733800"/>
                <a:ext cx="289560" cy="609600"/>
                <a:chOff x="1524000" y="4267200"/>
                <a:chExt cx="762000" cy="609600"/>
              </a:xfrm>
            </p:grpSpPr>
            <p:sp>
              <p:nvSpPr>
                <p:cNvPr id="45174" name="Freeform 140">
                  <a:extLst>
                    <a:ext uri="{FF2B5EF4-FFF2-40B4-BE49-F238E27FC236}">
                      <a16:creationId xmlns:a16="http://schemas.microsoft.com/office/drawing/2014/main" id="{8767F7FF-DB47-A041-8C3D-CD60F9E4FCC1}"/>
                    </a:ext>
                  </a:extLst>
                </p:cNvPr>
                <p:cNvSpPr>
                  <a:spLocks noChangeArrowheads="1"/>
                </p:cNvSpPr>
                <p:nvPr/>
              </p:nvSpPr>
              <p:spPr bwMode="auto">
                <a:xfrm>
                  <a:off x="1524000" y="4267200"/>
                  <a:ext cx="762000" cy="599694"/>
                </a:xfrm>
                <a:custGeom>
                  <a:avLst/>
                  <a:gdLst>
                    <a:gd name="T0" fmla="*/ 191279 w 650875"/>
                    <a:gd name="T1" fmla="*/ 880552 h 590550"/>
                    <a:gd name="T2" fmla="*/ 0 w 650875"/>
                    <a:gd name="T3" fmla="*/ 700658 h 590550"/>
                    <a:gd name="T4" fmla="*/ 39209342 w 650875"/>
                    <a:gd name="T5" fmla="*/ 0 h 590550"/>
                    <a:gd name="T6" fmla="*/ 38826810 w 650875"/>
                    <a:gd name="T7" fmla="*/ 880552 h 590550"/>
                    <a:gd name="T8" fmla="*/ 38826810 w 650875"/>
                    <a:gd name="T9" fmla="*/ 880552 h 590550"/>
                    <a:gd name="T10" fmla="*/ 38826810 w 650875"/>
                    <a:gd name="T11" fmla="*/ 880552 h 590550"/>
                    <a:gd name="T12" fmla="*/ 0 60000 65536"/>
                    <a:gd name="T13" fmla="*/ 0 60000 65536"/>
                    <a:gd name="T14" fmla="*/ 0 60000 65536"/>
                    <a:gd name="T15" fmla="*/ 0 60000 65536"/>
                    <a:gd name="T16" fmla="*/ 0 60000 65536"/>
                    <a:gd name="T17" fmla="*/ 0 60000 65536"/>
                    <a:gd name="T18" fmla="*/ 0 w 650875"/>
                    <a:gd name="T19" fmla="*/ 0 h 590550"/>
                    <a:gd name="T20" fmla="*/ 650875 w 650875"/>
                    <a:gd name="T21" fmla="*/ 590550 h 590550"/>
                  </a:gdLst>
                  <a:ahLst/>
                  <a:cxnLst>
                    <a:cxn ang="T12">
                      <a:pos x="T0" y="T1"/>
                    </a:cxn>
                    <a:cxn ang="T13">
                      <a:pos x="T2" y="T3"/>
                    </a:cxn>
                    <a:cxn ang="T14">
                      <a:pos x="T4" y="T5"/>
                    </a:cxn>
                    <a:cxn ang="T15">
                      <a:pos x="T6" y="T7"/>
                    </a:cxn>
                    <a:cxn ang="T16">
                      <a:pos x="T8" y="T9"/>
                    </a:cxn>
                    <a:cxn ang="T17">
                      <a:pos x="T10" y="T11"/>
                    </a:cxn>
                  </a:cxnLst>
                  <a:rect l="T18" t="T19" r="T20" b="T21"/>
                  <a:pathLst>
                    <a:path w="650875" h="590550">
                      <a:moveTo>
                        <a:pt x="3175" y="590550"/>
                      </a:moveTo>
                      <a:cubicBezTo>
                        <a:pt x="2117" y="550333"/>
                        <a:pt x="0" y="469900"/>
                        <a:pt x="0" y="469900"/>
                      </a:cubicBezTo>
                      <a:lnTo>
                        <a:pt x="650875" y="0"/>
                      </a:lnTo>
                      <a:cubicBezTo>
                        <a:pt x="648758" y="196850"/>
                        <a:pt x="644525" y="590550"/>
                        <a:pt x="644525" y="590550"/>
                      </a:cubicBezTo>
                    </a:path>
                  </a:pathLst>
                </a:custGeom>
                <a:solidFill>
                  <a:schemeClr val="accent1"/>
                </a:solidFill>
                <a:ln w="9525">
                  <a:solidFill>
                    <a:schemeClr val="tx1"/>
                  </a:solidFill>
                  <a:round/>
                  <a:headEnd/>
                  <a:tailEnd/>
                </a:ln>
              </p:spPr>
              <p:txBody>
                <a:bodyPr/>
                <a:lstStyle/>
                <a:p>
                  <a:endParaRPr lang="en-US"/>
                </a:p>
              </p:txBody>
            </p:sp>
            <p:cxnSp>
              <p:nvCxnSpPr>
                <p:cNvPr id="45175" name="Straight Connector 141">
                  <a:extLst>
                    <a:ext uri="{FF2B5EF4-FFF2-40B4-BE49-F238E27FC236}">
                      <a16:creationId xmlns:a16="http://schemas.microsoft.com/office/drawing/2014/main" id="{FC50AEF3-3EE5-7344-BC00-7D1E9D3E40FC}"/>
                    </a:ext>
                  </a:extLst>
                </p:cNvPr>
                <p:cNvCxnSpPr>
                  <a:cxnSpLocks noChangeShapeType="1"/>
                </p:cNvCxnSpPr>
                <p:nvPr/>
              </p:nvCxnSpPr>
              <p:spPr bwMode="auto">
                <a:xfrm rot="5400000">
                  <a:off x="1843866" y="4627364"/>
                  <a:ext cx="496824" cy="20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5176" name="Straight Connector 142">
                  <a:extLst>
                    <a:ext uri="{FF2B5EF4-FFF2-40B4-BE49-F238E27FC236}">
                      <a16:creationId xmlns:a16="http://schemas.microsoft.com/office/drawing/2014/main" id="{4A3002E6-9AD6-4447-AD48-742BC82021E9}"/>
                    </a:ext>
                  </a:extLst>
                </p:cNvPr>
                <p:cNvCxnSpPr>
                  <a:cxnSpLocks noChangeShapeType="1"/>
                </p:cNvCxnSpPr>
                <p:nvPr/>
              </p:nvCxnSpPr>
              <p:spPr bwMode="auto">
                <a:xfrm rot="5400000">
                  <a:off x="1779183" y="4660892"/>
                  <a:ext cx="429768" cy="20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5177" name="Straight Connector 143">
                  <a:extLst>
                    <a:ext uri="{FF2B5EF4-FFF2-40B4-BE49-F238E27FC236}">
                      <a16:creationId xmlns:a16="http://schemas.microsoft.com/office/drawing/2014/main" id="{EBEAB3D6-0095-6543-B5A5-DBF8D33FD398}"/>
                    </a:ext>
                  </a:extLst>
                </p:cNvPr>
                <p:cNvCxnSpPr>
                  <a:cxnSpLocks noChangeShapeType="1"/>
                </p:cNvCxnSpPr>
                <p:nvPr/>
              </p:nvCxnSpPr>
              <p:spPr bwMode="auto">
                <a:xfrm rot="5400000">
                  <a:off x="1642812" y="4721967"/>
                  <a:ext cx="308642" cy="102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5178" name="Straight Connector 144">
                  <a:extLst>
                    <a:ext uri="{FF2B5EF4-FFF2-40B4-BE49-F238E27FC236}">
                      <a16:creationId xmlns:a16="http://schemas.microsoft.com/office/drawing/2014/main" id="{42405574-806F-E54C-9A30-FD7BD4012D97}"/>
                    </a:ext>
                  </a:extLst>
                </p:cNvPr>
                <p:cNvCxnSpPr>
                  <a:cxnSpLocks noChangeShapeType="1"/>
                </p:cNvCxnSpPr>
                <p:nvPr/>
              </p:nvCxnSpPr>
              <p:spPr bwMode="auto">
                <a:xfrm rot="5400000">
                  <a:off x="1709928" y="4689848"/>
                  <a:ext cx="371856" cy="20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5179" name="Straight Connector 145">
                  <a:extLst>
                    <a:ext uri="{FF2B5EF4-FFF2-40B4-BE49-F238E27FC236}">
                      <a16:creationId xmlns:a16="http://schemas.microsoft.com/office/drawing/2014/main" id="{BFA00F19-1BF2-8245-B921-DF8209186492}"/>
                    </a:ext>
                  </a:extLst>
                </p:cNvPr>
                <p:cNvCxnSpPr>
                  <a:cxnSpLocks noChangeShapeType="1"/>
                </p:cNvCxnSpPr>
                <p:nvPr/>
              </p:nvCxnSpPr>
              <p:spPr bwMode="auto">
                <a:xfrm rot="5400000">
                  <a:off x="1574466" y="4750808"/>
                  <a:ext cx="249936" cy="20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5180" name="Straight Connector 146">
                  <a:extLst>
                    <a:ext uri="{FF2B5EF4-FFF2-40B4-BE49-F238E27FC236}">
                      <a16:creationId xmlns:a16="http://schemas.microsoft.com/office/drawing/2014/main" id="{7AAE73D5-05EB-2243-B38E-6B8CAF997B1B}"/>
                    </a:ext>
                  </a:extLst>
                </p:cNvPr>
                <p:cNvCxnSpPr>
                  <a:cxnSpLocks noChangeShapeType="1"/>
                </p:cNvCxnSpPr>
                <p:nvPr/>
              </p:nvCxnSpPr>
              <p:spPr bwMode="auto">
                <a:xfrm rot="5400000">
                  <a:off x="1505213" y="4779766"/>
                  <a:ext cx="192021" cy="20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5181" name="Straight Connector 147">
                  <a:extLst>
                    <a:ext uri="{FF2B5EF4-FFF2-40B4-BE49-F238E27FC236}">
                      <a16:creationId xmlns:a16="http://schemas.microsoft.com/office/drawing/2014/main" id="{45D1595A-FE01-8A47-82F8-89CCFBB282BB}"/>
                    </a:ext>
                  </a:extLst>
                </p:cNvPr>
                <p:cNvCxnSpPr>
                  <a:cxnSpLocks noChangeShapeType="1"/>
                </p:cNvCxnSpPr>
                <p:nvPr/>
              </p:nvCxnSpPr>
              <p:spPr bwMode="auto">
                <a:xfrm rot="5400000">
                  <a:off x="1919217" y="4604504"/>
                  <a:ext cx="542544" cy="20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grpSp>
          <p:grpSp>
            <p:nvGrpSpPr>
              <p:cNvPr id="45138" name="Group 148">
                <a:extLst>
                  <a:ext uri="{FF2B5EF4-FFF2-40B4-BE49-F238E27FC236}">
                    <a16:creationId xmlns:a16="http://schemas.microsoft.com/office/drawing/2014/main" id="{213A3143-88F5-294C-93B9-45D56DBCF197}"/>
                  </a:ext>
                </a:extLst>
              </p:cNvPr>
              <p:cNvGrpSpPr>
                <a:grpSpLocks/>
              </p:cNvGrpSpPr>
              <p:nvPr/>
            </p:nvGrpSpPr>
            <p:grpSpPr bwMode="auto">
              <a:xfrm>
                <a:off x="3276767" y="3657857"/>
                <a:ext cx="636632" cy="685912"/>
                <a:chOff x="2667167" y="2133971"/>
                <a:chExt cx="636632" cy="990762"/>
              </a:xfrm>
            </p:grpSpPr>
            <p:sp>
              <p:nvSpPr>
                <p:cNvPr id="104" name="Rectangle 103">
                  <a:extLst>
                    <a:ext uri="{FF2B5EF4-FFF2-40B4-BE49-F238E27FC236}">
                      <a16:creationId xmlns:a16="http://schemas.microsoft.com/office/drawing/2014/main" id="{26766BC6-9D7D-D845-889B-D4183C4624B3}"/>
                    </a:ext>
                  </a:extLst>
                </p:cNvPr>
                <p:cNvSpPr/>
                <p:nvPr/>
              </p:nvSpPr>
              <p:spPr bwMode="auto">
                <a:xfrm>
                  <a:off x="2667224" y="2133207"/>
                  <a:ext cx="26778" cy="935800"/>
                </a:xfrm>
                <a:prstGeom prst="rect">
                  <a:avLst/>
                </a:prstGeom>
                <a:solidFill>
                  <a:schemeClr val="accent3">
                    <a:lumMod val="65000"/>
                  </a:schemeClr>
                </a:solidFill>
                <a:ln w="9525" cap="flat" cmpd="sng" algn="ctr">
                  <a:no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sp>
              <p:nvSpPr>
                <p:cNvPr id="105" name="Rectangle 104">
                  <a:extLst>
                    <a:ext uri="{FF2B5EF4-FFF2-40B4-BE49-F238E27FC236}">
                      <a16:creationId xmlns:a16="http://schemas.microsoft.com/office/drawing/2014/main" id="{06393E6F-08A8-5349-AC6D-25E5700428A8}"/>
                    </a:ext>
                  </a:extLst>
                </p:cNvPr>
                <p:cNvSpPr/>
                <p:nvPr/>
              </p:nvSpPr>
              <p:spPr bwMode="auto">
                <a:xfrm>
                  <a:off x="2818967" y="2133207"/>
                  <a:ext cx="27894" cy="935800"/>
                </a:xfrm>
                <a:prstGeom prst="rect">
                  <a:avLst/>
                </a:prstGeom>
                <a:solidFill>
                  <a:schemeClr val="accent3">
                    <a:lumMod val="65000"/>
                  </a:schemeClr>
                </a:solidFill>
                <a:ln w="9525" cap="flat" cmpd="sng" algn="ctr">
                  <a:no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sp>
              <p:nvSpPr>
                <p:cNvPr id="106" name="Rectangle 105">
                  <a:extLst>
                    <a:ext uri="{FF2B5EF4-FFF2-40B4-BE49-F238E27FC236}">
                      <a16:creationId xmlns:a16="http://schemas.microsoft.com/office/drawing/2014/main" id="{D9E6F873-4595-B74B-A5FB-E423F967C9CD}"/>
                    </a:ext>
                  </a:extLst>
                </p:cNvPr>
                <p:cNvSpPr/>
                <p:nvPr/>
              </p:nvSpPr>
              <p:spPr bwMode="auto">
                <a:xfrm>
                  <a:off x="2971825" y="2133207"/>
                  <a:ext cx="26778" cy="935800"/>
                </a:xfrm>
                <a:prstGeom prst="rect">
                  <a:avLst/>
                </a:prstGeom>
                <a:solidFill>
                  <a:schemeClr val="accent3">
                    <a:lumMod val="65000"/>
                  </a:schemeClr>
                </a:solidFill>
                <a:ln w="9525" cap="flat" cmpd="sng" algn="ctr">
                  <a:no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sp>
              <p:nvSpPr>
                <p:cNvPr id="107" name="Rectangle 106">
                  <a:extLst>
                    <a:ext uri="{FF2B5EF4-FFF2-40B4-BE49-F238E27FC236}">
                      <a16:creationId xmlns:a16="http://schemas.microsoft.com/office/drawing/2014/main" id="{162FF66D-FC2D-B14B-AE1F-6FDF75C922FC}"/>
                    </a:ext>
                  </a:extLst>
                </p:cNvPr>
                <p:cNvSpPr/>
                <p:nvPr/>
              </p:nvSpPr>
              <p:spPr bwMode="auto">
                <a:xfrm>
                  <a:off x="3123568" y="2133207"/>
                  <a:ext cx="27894" cy="935800"/>
                </a:xfrm>
                <a:prstGeom prst="rect">
                  <a:avLst/>
                </a:prstGeom>
                <a:solidFill>
                  <a:schemeClr val="accent3">
                    <a:lumMod val="65000"/>
                  </a:schemeClr>
                </a:solidFill>
                <a:ln w="9525" cap="flat" cmpd="sng" algn="ctr">
                  <a:no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sp>
              <p:nvSpPr>
                <p:cNvPr id="108" name="Rectangle 107">
                  <a:extLst>
                    <a:ext uri="{FF2B5EF4-FFF2-40B4-BE49-F238E27FC236}">
                      <a16:creationId xmlns:a16="http://schemas.microsoft.com/office/drawing/2014/main" id="{215F5C95-2E51-3B46-829E-E712EAC6B98F}"/>
                    </a:ext>
                  </a:extLst>
                </p:cNvPr>
                <p:cNvSpPr/>
                <p:nvPr/>
              </p:nvSpPr>
              <p:spPr bwMode="auto">
                <a:xfrm>
                  <a:off x="3267500" y="2133207"/>
                  <a:ext cx="10042" cy="935800"/>
                </a:xfrm>
                <a:prstGeom prst="rect">
                  <a:avLst/>
                </a:prstGeom>
                <a:solidFill>
                  <a:schemeClr val="accent3">
                    <a:lumMod val="65000"/>
                  </a:schemeClr>
                </a:solidFill>
                <a:ln w="9525" cap="flat" cmpd="sng" algn="ctr">
                  <a:no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grpSp>
          <p:grpSp>
            <p:nvGrpSpPr>
              <p:cNvPr id="45139" name="Group 154">
                <a:extLst>
                  <a:ext uri="{FF2B5EF4-FFF2-40B4-BE49-F238E27FC236}">
                    <a16:creationId xmlns:a16="http://schemas.microsoft.com/office/drawing/2014/main" id="{7524BAD6-9618-3B4D-B624-10287E0BEEC4}"/>
                  </a:ext>
                </a:extLst>
              </p:cNvPr>
              <p:cNvGrpSpPr>
                <a:grpSpLocks/>
              </p:cNvGrpSpPr>
              <p:nvPr/>
            </p:nvGrpSpPr>
            <p:grpSpPr bwMode="auto">
              <a:xfrm>
                <a:off x="4114800" y="3733800"/>
                <a:ext cx="289560" cy="609600"/>
                <a:chOff x="1524000" y="4267200"/>
                <a:chExt cx="762000" cy="609600"/>
              </a:xfrm>
            </p:grpSpPr>
            <p:sp>
              <p:nvSpPr>
                <p:cNvPr id="45161" name="Freeform 155">
                  <a:extLst>
                    <a:ext uri="{FF2B5EF4-FFF2-40B4-BE49-F238E27FC236}">
                      <a16:creationId xmlns:a16="http://schemas.microsoft.com/office/drawing/2014/main" id="{A233B4E7-FA87-A049-80EE-FD6F3617A2F2}"/>
                    </a:ext>
                  </a:extLst>
                </p:cNvPr>
                <p:cNvSpPr>
                  <a:spLocks noChangeArrowheads="1"/>
                </p:cNvSpPr>
                <p:nvPr/>
              </p:nvSpPr>
              <p:spPr bwMode="auto">
                <a:xfrm>
                  <a:off x="1524000" y="4267200"/>
                  <a:ext cx="762000" cy="599694"/>
                </a:xfrm>
                <a:custGeom>
                  <a:avLst/>
                  <a:gdLst>
                    <a:gd name="T0" fmla="*/ 191279 w 650875"/>
                    <a:gd name="T1" fmla="*/ 880552 h 590550"/>
                    <a:gd name="T2" fmla="*/ 0 w 650875"/>
                    <a:gd name="T3" fmla="*/ 700658 h 590550"/>
                    <a:gd name="T4" fmla="*/ 39209342 w 650875"/>
                    <a:gd name="T5" fmla="*/ 0 h 590550"/>
                    <a:gd name="T6" fmla="*/ 38826810 w 650875"/>
                    <a:gd name="T7" fmla="*/ 880552 h 590550"/>
                    <a:gd name="T8" fmla="*/ 38826810 w 650875"/>
                    <a:gd name="T9" fmla="*/ 880552 h 590550"/>
                    <a:gd name="T10" fmla="*/ 38826810 w 650875"/>
                    <a:gd name="T11" fmla="*/ 880552 h 590550"/>
                    <a:gd name="T12" fmla="*/ 0 60000 65536"/>
                    <a:gd name="T13" fmla="*/ 0 60000 65536"/>
                    <a:gd name="T14" fmla="*/ 0 60000 65536"/>
                    <a:gd name="T15" fmla="*/ 0 60000 65536"/>
                    <a:gd name="T16" fmla="*/ 0 60000 65536"/>
                    <a:gd name="T17" fmla="*/ 0 60000 65536"/>
                    <a:gd name="T18" fmla="*/ 0 w 650875"/>
                    <a:gd name="T19" fmla="*/ 0 h 590550"/>
                    <a:gd name="T20" fmla="*/ 650875 w 650875"/>
                    <a:gd name="T21" fmla="*/ 590550 h 590550"/>
                  </a:gdLst>
                  <a:ahLst/>
                  <a:cxnLst>
                    <a:cxn ang="T12">
                      <a:pos x="T0" y="T1"/>
                    </a:cxn>
                    <a:cxn ang="T13">
                      <a:pos x="T2" y="T3"/>
                    </a:cxn>
                    <a:cxn ang="T14">
                      <a:pos x="T4" y="T5"/>
                    </a:cxn>
                    <a:cxn ang="T15">
                      <a:pos x="T6" y="T7"/>
                    </a:cxn>
                    <a:cxn ang="T16">
                      <a:pos x="T8" y="T9"/>
                    </a:cxn>
                    <a:cxn ang="T17">
                      <a:pos x="T10" y="T11"/>
                    </a:cxn>
                  </a:cxnLst>
                  <a:rect l="T18" t="T19" r="T20" b="T21"/>
                  <a:pathLst>
                    <a:path w="650875" h="590550">
                      <a:moveTo>
                        <a:pt x="3175" y="590550"/>
                      </a:moveTo>
                      <a:cubicBezTo>
                        <a:pt x="2117" y="550333"/>
                        <a:pt x="0" y="469900"/>
                        <a:pt x="0" y="469900"/>
                      </a:cubicBezTo>
                      <a:lnTo>
                        <a:pt x="650875" y="0"/>
                      </a:lnTo>
                      <a:cubicBezTo>
                        <a:pt x="648758" y="196850"/>
                        <a:pt x="644525" y="590550"/>
                        <a:pt x="644525" y="590550"/>
                      </a:cubicBezTo>
                    </a:path>
                  </a:pathLst>
                </a:custGeom>
                <a:solidFill>
                  <a:schemeClr val="accent1"/>
                </a:solidFill>
                <a:ln w="9525">
                  <a:solidFill>
                    <a:schemeClr val="tx1"/>
                  </a:solidFill>
                  <a:round/>
                  <a:headEnd/>
                  <a:tailEnd/>
                </a:ln>
              </p:spPr>
              <p:txBody>
                <a:bodyPr/>
                <a:lstStyle/>
                <a:p>
                  <a:endParaRPr lang="en-US"/>
                </a:p>
              </p:txBody>
            </p:sp>
            <p:cxnSp>
              <p:nvCxnSpPr>
                <p:cNvPr id="45162" name="Straight Connector 156">
                  <a:extLst>
                    <a:ext uri="{FF2B5EF4-FFF2-40B4-BE49-F238E27FC236}">
                      <a16:creationId xmlns:a16="http://schemas.microsoft.com/office/drawing/2014/main" id="{EF30362C-5520-AB42-9432-5583CB10D2D6}"/>
                    </a:ext>
                  </a:extLst>
                </p:cNvPr>
                <p:cNvCxnSpPr>
                  <a:cxnSpLocks noChangeShapeType="1"/>
                </p:cNvCxnSpPr>
                <p:nvPr/>
              </p:nvCxnSpPr>
              <p:spPr bwMode="auto">
                <a:xfrm rot="5400000">
                  <a:off x="1843866" y="4627364"/>
                  <a:ext cx="496824" cy="20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5163" name="Straight Connector 157">
                  <a:extLst>
                    <a:ext uri="{FF2B5EF4-FFF2-40B4-BE49-F238E27FC236}">
                      <a16:creationId xmlns:a16="http://schemas.microsoft.com/office/drawing/2014/main" id="{897CD4B7-83BF-5B4F-B2FF-57694C4AB2AE}"/>
                    </a:ext>
                  </a:extLst>
                </p:cNvPr>
                <p:cNvCxnSpPr>
                  <a:cxnSpLocks noChangeShapeType="1"/>
                </p:cNvCxnSpPr>
                <p:nvPr/>
              </p:nvCxnSpPr>
              <p:spPr bwMode="auto">
                <a:xfrm rot="5400000">
                  <a:off x="1779183" y="4660892"/>
                  <a:ext cx="429768" cy="20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5164" name="Straight Connector 158">
                  <a:extLst>
                    <a:ext uri="{FF2B5EF4-FFF2-40B4-BE49-F238E27FC236}">
                      <a16:creationId xmlns:a16="http://schemas.microsoft.com/office/drawing/2014/main" id="{6C738C92-9BA7-4C4C-A2B1-DBB70167804A}"/>
                    </a:ext>
                  </a:extLst>
                </p:cNvPr>
                <p:cNvCxnSpPr>
                  <a:cxnSpLocks noChangeShapeType="1"/>
                </p:cNvCxnSpPr>
                <p:nvPr/>
              </p:nvCxnSpPr>
              <p:spPr bwMode="auto">
                <a:xfrm rot="5400000">
                  <a:off x="1642812" y="4721967"/>
                  <a:ext cx="308642" cy="102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5165" name="Straight Connector 159">
                  <a:extLst>
                    <a:ext uri="{FF2B5EF4-FFF2-40B4-BE49-F238E27FC236}">
                      <a16:creationId xmlns:a16="http://schemas.microsoft.com/office/drawing/2014/main" id="{93366F00-166B-C24F-B659-368AA4AFBF64}"/>
                    </a:ext>
                  </a:extLst>
                </p:cNvPr>
                <p:cNvCxnSpPr>
                  <a:cxnSpLocks noChangeShapeType="1"/>
                </p:cNvCxnSpPr>
                <p:nvPr/>
              </p:nvCxnSpPr>
              <p:spPr bwMode="auto">
                <a:xfrm rot="5400000">
                  <a:off x="1709928" y="4689848"/>
                  <a:ext cx="371856" cy="20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5166" name="Straight Connector 160">
                  <a:extLst>
                    <a:ext uri="{FF2B5EF4-FFF2-40B4-BE49-F238E27FC236}">
                      <a16:creationId xmlns:a16="http://schemas.microsoft.com/office/drawing/2014/main" id="{4B1C73F2-46B6-B747-A251-10D01D7E02CE}"/>
                    </a:ext>
                  </a:extLst>
                </p:cNvPr>
                <p:cNvCxnSpPr>
                  <a:cxnSpLocks noChangeShapeType="1"/>
                </p:cNvCxnSpPr>
                <p:nvPr/>
              </p:nvCxnSpPr>
              <p:spPr bwMode="auto">
                <a:xfrm rot="5400000">
                  <a:off x="1574466" y="4750808"/>
                  <a:ext cx="249936" cy="20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5167" name="Straight Connector 161">
                  <a:extLst>
                    <a:ext uri="{FF2B5EF4-FFF2-40B4-BE49-F238E27FC236}">
                      <a16:creationId xmlns:a16="http://schemas.microsoft.com/office/drawing/2014/main" id="{3C75B66D-017D-864E-AFC9-5E8ED8FA1C45}"/>
                    </a:ext>
                  </a:extLst>
                </p:cNvPr>
                <p:cNvCxnSpPr>
                  <a:cxnSpLocks noChangeShapeType="1"/>
                </p:cNvCxnSpPr>
                <p:nvPr/>
              </p:nvCxnSpPr>
              <p:spPr bwMode="auto">
                <a:xfrm rot="5400000">
                  <a:off x="1505213" y="4779766"/>
                  <a:ext cx="192021" cy="20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5168" name="Straight Connector 162">
                  <a:extLst>
                    <a:ext uri="{FF2B5EF4-FFF2-40B4-BE49-F238E27FC236}">
                      <a16:creationId xmlns:a16="http://schemas.microsoft.com/office/drawing/2014/main" id="{A1AA46E6-B4F7-2D47-9265-10D70C9AC3B2}"/>
                    </a:ext>
                  </a:extLst>
                </p:cNvPr>
                <p:cNvCxnSpPr>
                  <a:cxnSpLocks noChangeShapeType="1"/>
                </p:cNvCxnSpPr>
                <p:nvPr/>
              </p:nvCxnSpPr>
              <p:spPr bwMode="auto">
                <a:xfrm rot="5400000">
                  <a:off x="1919217" y="4604504"/>
                  <a:ext cx="542544" cy="20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grpSp>
          <p:grpSp>
            <p:nvGrpSpPr>
              <p:cNvPr id="45140" name="Group 163">
                <a:extLst>
                  <a:ext uri="{FF2B5EF4-FFF2-40B4-BE49-F238E27FC236}">
                    <a16:creationId xmlns:a16="http://schemas.microsoft.com/office/drawing/2014/main" id="{CD04F78E-65FD-5046-A19A-F25A30903ABD}"/>
                  </a:ext>
                </a:extLst>
              </p:cNvPr>
              <p:cNvGrpSpPr>
                <a:grpSpLocks/>
              </p:cNvGrpSpPr>
              <p:nvPr/>
            </p:nvGrpSpPr>
            <p:grpSpPr bwMode="auto">
              <a:xfrm>
                <a:off x="4572256" y="3657857"/>
                <a:ext cx="636632" cy="685912"/>
                <a:chOff x="2667256" y="2133971"/>
                <a:chExt cx="636632" cy="990762"/>
              </a:xfrm>
            </p:grpSpPr>
            <p:sp>
              <p:nvSpPr>
                <p:cNvPr id="91" name="Rectangle 90">
                  <a:extLst>
                    <a:ext uri="{FF2B5EF4-FFF2-40B4-BE49-F238E27FC236}">
                      <a16:creationId xmlns:a16="http://schemas.microsoft.com/office/drawing/2014/main" id="{33AF56D7-EEFA-E844-AB6A-609EF82924C0}"/>
                    </a:ext>
                  </a:extLst>
                </p:cNvPr>
                <p:cNvSpPr/>
                <p:nvPr/>
              </p:nvSpPr>
              <p:spPr bwMode="auto">
                <a:xfrm>
                  <a:off x="2667217" y="2133207"/>
                  <a:ext cx="26778" cy="935800"/>
                </a:xfrm>
                <a:prstGeom prst="rect">
                  <a:avLst/>
                </a:prstGeom>
                <a:solidFill>
                  <a:schemeClr val="accent3">
                    <a:lumMod val="65000"/>
                  </a:schemeClr>
                </a:solidFill>
                <a:ln w="9525" cap="flat" cmpd="sng" algn="ctr">
                  <a:no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sp>
              <p:nvSpPr>
                <p:cNvPr id="92" name="Rectangle 91">
                  <a:extLst>
                    <a:ext uri="{FF2B5EF4-FFF2-40B4-BE49-F238E27FC236}">
                      <a16:creationId xmlns:a16="http://schemas.microsoft.com/office/drawing/2014/main" id="{FE6E1479-1D6E-344C-9284-4A474EE3DEF3}"/>
                    </a:ext>
                  </a:extLst>
                </p:cNvPr>
                <p:cNvSpPr/>
                <p:nvPr/>
              </p:nvSpPr>
              <p:spPr bwMode="auto">
                <a:xfrm>
                  <a:off x="2818959" y="2133207"/>
                  <a:ext cx="27894" cy="935800"/>
                </a:xfrm>
                <a:prstGeom prst="rect">
                  <a:avLst/>
                </a:prstGeom>
                <a:solidFill>
                  <a:schemeClr val="accent3">
                    <a:lumMod val="65000"/>
                  </a:schemeClr>
                </a:solidFill>
                <a:ln w="9525" cap="flat" cmpd="sng" algn="ctr">
                  <a:no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sp>
              <p:nvSpPr>
                <p:cNvPr id="93" name="Rectangle 92">
                  <a:extLst>
                    <a:ext uri="{FF2B5EF4-FFF2-40B4-BE49-F238E27FC236}">
                      <a16:creationId xmlns:a16="http://schemas.microsoft.com/office/drawing/2014/main" id="{0284888C-585C-2B43-8A34-9AF0277FD1C1}"/>
                    </a:ext>
                  </a:extLst>
                </p:cNvPr>
                <p:cNvSpPr/>
                <p:nvPr/>
              </p:nvSpPr>
              <p:spPr bwMode="auto">
                <a:xfrm>
                  <a:off x="2971817" y="2133207"/>
                  <a:ext cx="26778" cy="935800"/>
                </a:xfrm>
                <a:prstGeom prst="rect">
                  <a:avLst/>
                </a:prstGeom>
                <a:solidFill>
                  <a:schemeClr val="accent3">
                    <a:lumMod val="65000"/>
                  </a:schemeClr>
                </a:solidFill>
                <a:ln w="9525" cap="flat" cmpd="sng" algn="ctr">
                  <a:no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sp>
              <p:nvSpPr>
                <p:cNvPr id="94" name="Rectangle 93">
                  <a:extLst>
                    <a:ext uri="{FF2B5EF4-FFF2-40B4-BE49-F238E27FC236}">
                      <a16:creationId xmlns:a16="http://schemas.microsoft.com/office/drawing/2014/main" id="{DFC31FA6-4145-7E44-AFC5-6C6FED484C46}"/>
                    </a:ext>
                  </a:extLst>
                </p:cNvPr>
                <p:cNvSpPr/>
                <p:nvPr/>
              </p:nvSpPr>
              <p:spPr bwMode="auto">
                <a:xfrm>
                  <a:off x="3123560" y="2133207"/>
                  <a:ext cx="27894" cy="935800"/>
                </a:xfrm>
                <a:prstGeom prst="rect">
                  <a:avLst/>
                </a:prstGeom>
                <a:solidFill>
                  <a:schemeClr val="accent3">
                    <a:lumMod val="65000"/>
                  </a:schemeClr>
                </a:solidFill>
                <a:ln w="9525" cap="flat" cmpd="sng" algn="ctr">
                  <a:no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sp>
              <p:nvSpPr>
                <p:cNvPr id="95" name="Rectangle 94">
                  <a:extLst>
                    <a:ext uri="{FF2B5EF4-FFF2-40B4-BE49-F238E27FC236}">
                      <a16:creationId xmlns:a16="http://schemas.microsoft.com/office/drawing/2014/main" id="{3CB40B55-E2AD-E34B-8ABD-DB75140A3DD9}"/>
                    </a:ext>
                  </a:extLst>
                </p:cNvPr>
                <p:cNvSpPr/>
                <p:nvPr/>
              </p:nvSpPr>
              <p:spPr bwMode="auto">
                <a:xfrm>
                  <a:off x="3250756" y="2133207"/>
                  <a:ext cx="26778" cy="935800"/>
                </a:xfrm>
                <a:prstGeom prst="rect">
                  <a:avLst/>
                </a:prstGeom>
                <a:solidFill>
                  <a:schemeClr val="accent3">
                    <a:lumMod val="65000"/>
                  </a:schemeClr>
                </a:solidFill>
                <a:ln w="9525" cap="flat" cmpd="sng" algn="ctr">
                  <a:no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grpSp>
          <p:grpSp>
            <p:nvGrpSpPr>
              <p:cNvPr id="45141" name="Group 169">
                <a:extLst>
                  <a:ext uri="{FF2B5EF4-FFF2-40B4-BE49-F238E27FC236}">
                    <a16:creationId xmlns:a16="http://schemas.microsoft.com/office/drawing/2014/main" id="{BEDE4CBD-213F-2548-8821-E86F14516E8C}"/>
                  </a:ext>
                </a:extLst>
              </p:cNvPr>
              <p:cNvGrpSpPr>
                <a:grpSpLocks/>
              </p:cNvGrpSpPr>
              <p:nvPr/>
            </p:nvGrpSpPr>
            <p:grpSpPr bwMode="auto">
              <a:xfrm>
                <a:off x="5410200" y="3733800"/>
                <a:ext cx="289560" cy="609600"/>
                <a:chOff x="1524000" y="4267200"/>
                <a:chExt cx="762000" cy="609600"/>
              </a:xfrm>
            </p:grpSpPr>
            <p:sp>
              <p:nvSpPr>
                <p:cNvPr id="45148" name="Freeform 170">
                  <a:extLst>
                    <a:ext uri="{FF2B5EF4-FFF2-40B4-BE49-F238E27FC236}">
                      <a16:creationId xmlns:a16="http://schemas.microsoft.com/office/drawing/2014/main" id="{4DF29038-EC55-974D-A890-1E623193A64C}"/>
                    </a:ext>
                  </a:extLst>
                </p:cNvPr>
                <p:cNvSpPr>
                  <a:spLocks noChangeArrowheads="1"/>
                </p:cNvSpPr>
                <p:nvPr/>
              </p:nvSpPr>
              <p:spPr bwMode="auto">
                <a:xfrm>
                  <a:off x="1524000" y="4267200"/>
                  <a:ext cx="762000" cy="599694"/>
                </a:xfrm>
                <a:custGeom>
                  <a:avLst/>
                  <a:gdLst>
                    <a:gd name="T0" fmla="*/ 191279 w 650875"/>
                    <a:gd name="T1" fmla="*/ 880552 h 590550"/>
                    <a:gd name="T2" fmla="*/ 0 w 650875"/>
                    <a:gd name="T3" fmla="*/ 700658 h 590550"/>
                    <a:gd name="T4" fmla="*/ 39209342 w 650875"/>
                    <a:gd name="T5" fmla="*/ 0 h 590550"/>
                    <a:gd name="T6" fmla="*/ 38826810 w 650875"/>
                    <a:gd name="T7" fmla="*/ 880552 h 590550"/>
                    <a:gd name="T8" fmla="*/ 38826810 w 650875"/>
                    <a:gd name="T9" fmla="*/ 880552 h 590550"/>
                    <a:gd name="T10" fmla="*/ 38826810 w 650875"/>
                    <a:gd name="T11" fmla="*/ 880552 h 590550"/>
                    <a:gd name="T12" fmla="*/ 0 60000 65536"/>
                    <a:gd name="T13" fmla="*/ 0 60000 65536"/>
                    <a:gd name="T14" fmla="*/ 0 60000 65536"/>
                    <a:gd name="T15" fmla="*/ 0 60000 65536"/>
                    <a:gd name="T16" fmla="*/ 0 60000 65536"/>
                    <a:gd name="T17" fmla="*/ 0 60000 65536"/>
                    <a:gd name="T18" fmla="*/ 0 w 650875"/>
                    <a:gd name="T19" fmla="*/ 0 h 590550"/>
                    <a:gd name="T20" fmla="*/ 650875 w 650875"/>
                    <a:gd name="T21" fmla="*/ 590550 h 590550"/>
                  </a:gdLst>
                  <a:ahLst/>
                  <a:cxnLst>
                    <a:cxn ang="T12">
                      <a:pos x="T0" y="T1"/>
                    </a:cxn>
                    <a:cxn ang="T13">
                      <a:pos x="T2" y="T3"/>
                    </a:cxn>
                    <a:cxn ang="T14">
                      <a:pos x="T4" y="T5"/>
                    </a:cxn>
                    <a:cxn ang="T15">
                      <a:pos x="T6" y="T7"/>
                    </a:cxn>
                    <a:cxn ang="T16">
                      <a:pos x="T8" y="T9"/>
                    </a:cxn>
                    <a:cxn ang="T17">
                      <a:pos x="T10" y="T11"/>
                    </a:cxn>
                  </a:cxnLst>
                  <a:rect l="T18" t="T19" r="T20" b="T21"/>
                  <a:pathLst>
                    <a:path w="650875" h="590550">
                      <a:moveTo>
                        <a:pt x="3175" y="590550"/>
                      </a:moveTo>
                      <a:cubicBezTo>
                        <a:pt x="2117" y="550333"/>
                        <a:pt x="0" y="469900"/>
                        <a:pt x="0" y="469900"/>
                      </a:cubicBezTo>
                      <a:lnTo>
                        <a:pt x="650875" y="0"/>
                      </a:lnTo>
                      <a:cubicBezTo>
                        <a:pt x="648758" y="196850"/>
                        <a:pt x="644525" y="590550"/>
                        <a:pt x="644525" y="590550"/>
                      </a:cubicBezTo>
                    </a:path>
                  </a:pathLst>
                </a:custGeom>
                <a:solidFill>
                  <a:schemeClr val="accent1"/>
                </a:solidFill>
                <a:ln w="9525">
                  <a:solidFill>
                    <a:schemeClr val="tx1"/>
                  </a:solidFill>
                  <a:round/>
                  <a:headEnd/>
                  <a:tailEnd/>
                </a:ln>
              </p:spPr>
              <p:txBody>
                <a:bodyPr/>
                <a:lstStyle/>
                <a:p>
                  <a:endParaRPr lang="en-US"/>
                </a:p>
              </p:txBody>
            </p:sp>
            <p:cxnSp>
              <p:nvCxnSpPr>
                <p:cNvPr id="45149" name="Straight Connector 171">
                  <a:extLst>
                    <a:ext uri="{FF2B5EF4-FFF2-40B4-BE49-F238E27FC236}">
                      <a16:creationId xmlns:a16="http://schemas.microsoft.com/office/drawing/2014/main" id="{37ADA890-7283-974B-ADC7-AD190FB2223D}"/>
                    </a:ext>
                  </a:extLst>
                </p:cNvPr>
                <p:cNvCxnSpPr>
                  <a:cxnSpLocks noChangeShapeType="1"/>
                </p:cNvCxnSpPr>
                <p:nvPr/>
              </p:nvCxnSpPr>
              <p:spPr bwMode="auto">
                <a:xfrm rot="5400000">
                  <a:off x="1843866" y="4627364"/>
                  <a:ext cx="496824" cy="20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5150" name="Straight Connector 172">
                  <a:extLst>
                    <a:ext uri="{FF2B5EF4-FFF2-40B4-BE49-F238E27FC236}">
                      <a16:creationId xmlns:a16="http://schemas.microsoft.com/office/drawing/2014/main" id="{79229530-E2EC-9048-9108-C1008C11F07F}"/>
                    </a:ext>
                  </a:extLst>
                </p:cNvPr>
                <p:cNvCxnSpPr>
                  <a:cxnSpLocks noChangeShapeType="1"/>
                </p:cNvCxnSpPr>
                <p:nvPr/>
              </p:nvCxnSpPr>
              <p:spPr bwMode="auto">
                <a:xfrm rot="5400000">
                  <a:off x="1779183" y="4660892"/>
                  <a:ext cx="429768" cy="20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5151" name="Straight Connector 173">
                  <a:extLst>
                    <a:ext uri="{FF2B5EF4-FFF2-40B4-BE49-F238E27FC236}">
                      <a16:creationId xmlns:a16="http://schemas.microsoft.com/office/drawing/2014/main" id="{E7F6EC3F-677B-C140-A001-C849849730F0}"/>
                    </a:ext>
                  </a:extLst>
                </p:cNvPr>
                <p:cNvCxnSpPr>
                  <a:cxnSpLocks noChangeShapeType="1"/>
                </p:cNvCxnSpPr>
                <p:nvPr/>
              </p:nvCxnSpPr>
              <p:spPr bwMode="auto">
                <a:xfrm rot="5400000">
                  <a:off x="1642812" y="4721967"/>
                  <a:ext cx="308642" cy="102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5152" name="Straight Connector 174">
                  <a:extLst>
                    <a:ext uri="{FF2B5EF4-FFF2-40B4-BE49-F238E27FC236}">
                      <a16:creationId xmlns:a16="http://schemas.microsoft.com/office/drawing/2014/main" id="{9E86B1F1-A56A-4545-A755-2A66C6E54030}"/>
                    </a:ext>
                  </a:extLst>
                </p:cNvPr>
                <p:cNvCxnSpPr>
                  <a:cxnSpLocks noChangeShapeType="1"/>
                </p:cNvCxnSpPr>
                <p:nvPr/>
              </p:nvCxnSpPr>
              <p:spPr bwMode="auto">
                <a:xfrm rot="5400000">
                  <a:off x="1709928" y="4689848"/>
                  <a:ext cx="371856" cy="20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5153" name="Straight Connector 175">
                  <a:extLst>
                    <a:ext uri="{FF2B5EF4-FFF2-40B4-BE49-F238E27FC236}">
                      <a16:creationId xmlns:a16="http://schemas.microsoft.com/office/drawing/2014/main" id="{C0E73AE0-DCC3-9245-A936-7756095D86D8}"/>
                    </a:ext>
                  </a:extLst>
                </p:cNvPr>
                <p:cNvCxnSpPr>
                  <a:cxnSpLocks noChangeShapeType="1"/>
                </p:cNvCxnSpPr>
                <p:nvPr/>
              </p:nvCxnSpPr>
              <p:spPr bwMode="auto">
                <a:xfrm rot="5400000">
                  <a:off x="1574466" y="4750808"/>
                  <a:ext cx="249936" cy="20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5154" name="Straight Connector 176">
                  <a:extLst>
                    <a:ext uri="{FF2B5EF4-FFF2-40B4-BE49-F238E27FC236}">
                      <a16:creationId xmlns:a16="http://schemas.microsoft.com/office/drawing/2014/main" id="{02E4D0B2-F935-E347-BF63-F04D9C887857}"/>
                    </a:ext>
                  </a:extLst>
                </p:cNvPr>
                <p:cNvCxnSpPr>
                  <a:cxnSpLocks noChangeShapeType="1"/>
                </p:cNvCxnSpPr>
                <p:nvPr/>
              </p:nvCxnSpPr>
              <p:spPr bwMode="auto">
                <a:xfrm rot="5400000">
                  <a:off x="1505213" y="4779766"/>
                  <a:ext cx="192021" cy="20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5155" name="Straight Connector 177">
                  <a:extLst>
                    <a:ext uri="{FF2B5EF4-FFF2-40B4-BE49-F238E27FC236}">
                      <a16:creationId xmlns:a16="http://schemas.microsoft.com/office/drawing/2014/main" id="{A412D672-3A10-9F41-98AC-E30612D638A9}"/>
                    </a:ext>
                  </a:extLst>
                </p:cNvPr>
                <p:cNvCxnSpPr>
                  <a:cxnSpLocks noChangeShapeType="1"/>
                </p:cNvCxnSpPr>
                <p:nvPr/>
              </p:nvCxnSpPr>
              <p:spPr bwMode="auto">
                <a:xfrm rot="5400000">
                  <a:off x="1919217" y="4604504"/>
                  <a:ext cx="542544" cy="20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grpSp>
          <p:grpSp>
            <p:nvGrpSpPr>
              <p:cNvPr id="45142" name="Group 178">
                <a:extLst>
                  <a:ext uri="{FF2B5EF4-FFF2-40B4-BE49-F238E27FC236}">
                    <a16:creationId xmlns:a16="http://schemas.microsoft.com/office/drawing/2014/main" id="{A286341A-1BF9-C34D-9F0A-1E497DFD1A40}"/>
                  </a:ext>
                </a:extLst>
              </p:cNvPr>
              <p:cNvGrpSpPr>
                <a:grpSpLocks/>
              </p:cNvGrpSpPr>
              <p:nvPr/>
            </p:nvGrpSpPr>
            <p:grpSpPr bwMode="auto">
              <a:xfrm>
                <a:off x="5867745" y="3657857"/>
                <a:ext cx="636632" cy="685912"/>
                <a:chOff x="2667345" y="2133971"/>
                <a:chExt cx="636632" cy="990762"/>
              </a:xfrm>
            </p:grpSpPr>
            <p:sp>
              <p:nvSpPr>
                <p:cNvPr id="78" name="Rectangle 77">
                  <a:extLst>
                    <a:ext uri="{FF2B5EF4-FFF2-40B4-BE49-F238E27FC236}">
                      <a16:creationId xmlns:a16="http://schemas.microsoft.com/office/drawing/2014/main" id="{413CE744-1185-3645-83AF-D36C195CE024}"/>
                    </a:ext>
                  </a:extLst>
                </p:cNvPr>
                <p:cNvSpPr/>
                <p:nvPr/>
              </p:nvSpPr>
              <p:spPr bwMode="auto">
                <a:xfrm>
                  <a:off x="2667208" y="2133207"/>
                  <a:ext cx="26778" cy="935800"/>
                </a:xfrm>
                <a:prstGeom prst="rect">
                  <a:avLst/>
                </a:prstGeom>
                <a:solidFill>
                  <a:schemeClr val="accent3">
                    <a:lumMod val="65000"/>
                  </a:schemeClr>
                </a:solidFill>
                <a:ln w="9525" cap="flat" cmpd="sng" algn="ctr">
                  <a:no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sp>
              <p:nvSpPr>
                <p:cNvPr id="79" name="Rectangle 78">
                  <a:extLst>
                    <a:ext uri="{FF2B5EF4-FFF2-40B4-BE49-F238E27FC236}">
                      <a16:creationId xmlns:a16="http://schemas.microsoft.com/office/drawing/2014/main" id="{DEFDC813-6B2D-E34C-851A-68A1DACCF322}"/>
                    </a:ext>
                  </a:extLst>
                </p:cNvPr>
                <p:cNvSpPr/>
                <p:nvPr/>
              </p:nvSpPr>
              <p:spPr bwMode="auto">
                <a:xfrm>
                  <a:off x="2818951" y="2133207"/>
                  <a:ext cx="27894" cy="935800"/>
                </a:xfrm>
                <a:prstGeom prst="rect">
                  <a:avLst/>
                </a:prstGeom>
                <a:solidFill>
                  <a:schemeClr val="accent3">
                    <a:lumMod val="65000"/>
                  </a:schemeClr>
                </a:solidFill>
                <a:ln w="9525" cap="flat" cmpd="sng" algn="ctr">
                  <a:no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sp>
              <p:nvSpPr>
                <p:cNvPr id="80" name="Rectangle 79">
                  <a:extLst>
                    <a:ext uri="{FF2B5EF4-FFF2-40B4-BE49-F238E27FC236}">
                      <a16:creationId xmlns:a16="http://schemas.microsoft.com/office/drawing/2014/main" id="{BCAA2CF9-BF34-B740-AA90-E95F932B0795}"/>
                    </a:ext>
                  </a:extLst>
                </p:cNvPr>
                <p:cNvSpPr/>
                <p:nvPr/>
              </p:nvSpPr>
              <p:spPr bwMode="auto">
                <a:xfrm>
                  <a:off x="2971809" y="2133207"/>
                  <a:ext cx="26778" cy="935800"/>
                </a:xfrm>
                <a:prstGeom prst="rect">
                  <a:avLst/>
                </a:prstGeom>
                <a:solidFill>
                  <a:schemeClr val="accent3">
                    <a:lumMod val="65000"/>
                  </a:schemeClr>
                </a:solidFill>
                <a:ln w="9525" cap="flat" cmpd="sng" algn="ctr">
                  <a:no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sp>
              <p:nvSpPr>
                <p:cNvPr id="81" name="Rectangle 80">
                  <a:extLst>
                    <a:ext uri="{FF2B5EF4-FFF2-40B4-BE49-F238E27FC236}">
                      <a16:creationId xmlns:a16="http://schemas.microsoft.com/office/drawing/2014/main" id="{391636B2-330F-C549-9AE4-F4649A6BF939}"/>
                    </a:ext>
                  </a:extLst>
                </p:cNvPr>
                <p:cNvSpPr/>
                <p:nvPr/>
              </p:nvSpPr>
              <p:spPr bwMode="auto">
                <a:xfrm>
                  <a:off x="3097889" y="2133207"/>
                  <a:ext cx="27894" cy="935800"/>
                </a:xfrm>
                <a:prstGeom prst="rect">
                  <a:avLst/>
                </a:prstGeom>
                <a:solidFill>
                  <a:schemeClr val="accent3">
                    <a:lumMod val="65000"/>
                  </a:schemeClr>
                </a:solidFill>
                <a:ln w="9525" cap="flat" cmpd="sng" algn="ctr">
                  <a:no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sp>
              <p:nvSpPr>
                <p:cNvPr id="82" name="Rectangle 81">
                  <a:extLst>
                    <a:ext uri="{FF2B5EF4-FFF2-40B4-BE49-F238E27FC236}">
                      <a16:creationId xmlns:a16="http://schemas.microsoft.com/office/drawing/2014/main" id="{D649989E-DC9D-3F49-93FD-9EDBB98D3B3D}"/>
                    </a:ext>
                  </a:extLst>
                </p:cNvPr>
                <p:cNvSpPr/>
                <p:nvPr/>
              </p:nvSpPr>
              <p:spPr bwMode="auto">
                <a:xfrm>
                  <a:off x="3250748" y="2133207"/>
                  <a:ext cx="26778" cy="935800"/>
                </a:xfrm>
                <a:prstGeom prst="rect">
                  <a:avLst/>
                </a:prstGeom>
                <a:solidFill>
                  <a:schemeClr val="accent3">
                    <a:lumMod val="65000"/>
                  </a:schemeClr>
                </a:solidFill>
                <a:ln w="9525" cap="flat" cmpd="sng" algn="ctr">
                  <a:no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grpSp>
        </p:grpSp>
        <p:sp>
          <p:nvSpPr>
            <p:cNvPr id="45072" name="TextBox 6">
              <a:extLst>
                <a:ext uri="{FF2B5EF4-FFF2-40B4-BE49-F238E27FC236}">
                  <a16:creationId xmlns:a16="http://schemas.microsoft.com/office/drawing/2014/main" id="{6337EDE6-9113-134B-907E-F0B02889AB25}"/>
                </a:ext>
              </a:extLst>
            </p:cNvPr>
            <p:cNvSpPr txBox="1">
              <a:spLocks noChangeArrowheads="1"/>
            </p:cNvSpPr>
            <p:nvPr/>
          </p:nvSpPr>
          <p:spPr bwMode="auto">
            <a:xfrm rot="-5400000">
              <a:off x="511903" y="3718502"/>
              <a:ext cx="928838" cy="194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200" b="0">
                  <a:solidFill>
                    <a:schemeClr val="tx1"/>
                  </a:solidFill>
                </a:rPr>
                <a:t>Frequency</a:t>
              </a:r>
            </a:p>
          </p:txBody>
        </p:sp>
        <p:grpSp>
          <p:nvGrpSpPr>
            <p:cNvPr id="45073" name="Group 267">
              <a:extLst>
                <a:ext uri="{FF2B5EF4-FFF2-40B4-BE49-F238E27FC236}">
                  <a16:creationId xmlns:a16="http://schemas.microsoft.com/office/drawing/2014/main" id="{762D4F48-0D83-D145-B87A-871E51FAD08D}"/>
                </a:ext>
              </a:extLst>
            </p:cNvPr>
            <p:cNvGrpSpPr>
              <a:grpSpLocks/>
            </p:cNvGrpSpPr>
            <p:nvPr/>
          </p:nvGrpSpPr>
          <p:grpSpPr bwMode="auto">
            <a:xfrm>
              <a:off x="878987" y="4724834"/>
              <a:ext cx="5674213" cy="1829099"/>
              <a:chOff x="878987" y="4496234"/>
              <a:chExt cx="5674213" cy="1829099"/>
            </a:xfrm>
          </p:grpSpPr>
          <p:grpSp>
            <p:nvGrpSpPr>
              <p:cNvPr id="45079" name="Group 257">
                <a:extLst>
                  <a:ext uri="{FF2B5EF4-FFF2-40B4-BE49-F238E27FC236}">
                    <a16:creationId xmlns:a16="http://schemas.microsoft.com/office/drawing/2014/main" id="{5F8814D5-C83F-2247-865F-2A5D68F80CC1}"/>
                  </a:ext>
                </a:extLst>
              </p:cNvPr>
              <p:cNvGrpSpPr>
                <a:grpSpLocks/>
              </p:cNvGrpSpPr>
              <p:nvPr/>
            </p:nvGrpSpPr>
            <p:grpSpPr bwMode="auto">
              <a:xfrm>
                <a:off x="1649537" y="4496234"/>
                <a:ext cx="4751724" cy="1829099"/>
                <a:chOff x="1649537" y="4496234"/>
                <a:chExt cx="4751724" cy="1829099"/>
              </a:xfrm>
            </p:grpSpPr>
            <p:grpSp>
              <p:nvGrpSpPr>
                <p:cNvPr id="45097" name="Group 198">
                  <a:extLst>
                    <a:ext uri="{FF2B5EF4-FFF2-40B4-BE49-F238E27FC236}">
                      <a16:creationId xmlns:a16="http://schemas.microsoft.com/office/drawing/2014/main" id="{6A8B5247-83C9-2D43-A74E-AA2EC0D8DDE7}"/>
                    </a:ext>
                  </a:extLst>
                </p:cNvPr>
                <p:cNvGrpSpPr>
                  <a:grpSpLocks/>
                </p:cNvGrpSpPr>
                <p:nvPr/>
              </p:nvGrpSpPr>
              <p:grpSpPr bwMode="auto">
                <a:xfrm>
                  <a:off x="2490901" y="5810895"/>
                  <a:ext cx="3910279" cy="514434"/>
                  <a:chOff x="2653345" y="2307363"/>
                  <a:chExt cx="3910279" cy="971709"/>
                </a:xfrm>
              </p:grpSpPr>
              <p:sp>
                <p:nvSpPr>
                  <p:cNvPr id="45130" name="Freeform 64">
                    <a:extLst>
                      <a:ext uri="{FF2B5EF4-FFF2-40B4-BE49-F238E27FC236}">
                        <a16:creationId xmlns:a16="http://schemas.microsoft.com/office/drawing/2014/main" id="{6536E9B0-A9D5-5D4C-889E-7FBBC35E5761}"/>
                      </a:ext>
                    </a:extLst>
                  </p:cNvPr>
                  <p:cNvSpPr>
                    <a:spLocks noChangeArrowheads="1"/>
                  </p:cNvSpPr>
                  <p:nvPr/>
                </p:nvSpPr>
                <p:spPr bwMode="auto">
                  <a:xfrm>
                    <a:off x="2653345" y="2307363"/>
                    <a:ext cx="26989" cy="971709"/>
                  </a:xfrm>
                  <a:custGeom>
                    <a:avLst/>
                    <a:gdLst>
                      <a:gd name="T0" fmla="*/ 0 w 101600"/>
                      <a:gd name="T1" fmla="*/ 975370 h 971550"/>
                      <a:gd name="T2" fmla="*/ 0 w 101600"/>
                      <a:gd name="T3" fmla="*/ 70114 h 971550"/>
                      <a:gd name="T4" fmla="*/ 0 w 101600"/>
                      <a:gd name="T5" fmla="*/ 0 h 971550"/>
                      <a:gd name="T6" fmla="*/ 0 w 101600"/>
                      <a:gd name="T7" fmla="*/ 975370 h 971550"/>
                      <a:gd name="T8" fmla="*/ 0 60000 65536"/>
                      <a:gd name="T9" fmla="*/ 0 60000 65536"/>
                      <a:gd name="T10" fmla="*/ 0 60000 65536"/>
                      <a:gd name="T11" fmla="*/ 0 60000 65536"/>
                      <a:gd name="T12" fmla="*/ 0 w 101600"/>
                      <a:gd name="T13" fmla="*/ 0 h 971550"/>
                      <a:gd name="T14" fmla="*/ 101600 w 101600"/>
                      <a:gd name="T15" fmla="*/ 971550 h 971550"/>
                    </a:gdLst>
                    <a:ahLst/>
                    <a:cxnLst>
                      <a:cxn ang="T8">
                        <a:pos x="T0" y="T1"/>
                      </a:cxn>
                      <a:cxn ang="T9">
                        <a:pos x="T2" y="T3"/>
                      </a:cxn>
                      <a:cxn ang="T10">
                        <a:pos x="T4" y="T5"/>
                      </a:cxn>
                      <a:cxn ang="T11">
                        <a:pos x="T6" y="T7"/>
                      </a:cxn>
                    </a:cxnLst>
                    <a:rect l="T12" t="T13" r="T14" b="T15"/>
                    <a:pathLst>
                      <a:path w="101600" h="971550">
                        <a:moveTo>
                          <a:pt x="0" y="971550"/>
                        </a:moveTo>
                        <a:lnTo>
                          <a:pt x="25400" y="69850"/>
                        </a:lnTo>
                        <a:lnTo>
                          <a:pt x="101600" y="0"/>
                        </a:lnTo>
                        <a:lnTo>
                          <a:pt x="88900" y="971550"/>
                        </a:lnTo>
                      </a:path>
                    </a:pathLst>
                  </a:custGeom>
                  <a:solidFill>
                    <a:schemeClr val="accent1"/>
                  </a:solidFill>
                  <a:ln w="9525">
                    <a:solidFill>
                      <a:schemeClr val="tx1"/>
                    </a:solidFill>
                    <a:round/>
                    <a:headEnd/>
                    <a:tailEnd/>
                  </a:ln>
                </p:spPr>
                <p:txBody>
                  <a:bodyPr/>
                  <a:lstStyle/>
                  <a:p>
                    <a:endParaRPr lang="en-US"/>
                  </a:p>
                </p:txBody>
              </p:sp>
              <p:sp>
                <p:nvSpPr>
                  <p:cNvPr id="45131" name="Freeform 65">
                    <a:extLst>
                      <a:ext uri="{FF2B5EF4-FFF2-40B4-BE49-F238E27FC236}">
                        <a16:creationId xmlns:a16="http://schemas.microsoft.com/office/drawing/2014/main" id="{677B818F-5F61-734A-9788-FCE41C32AF22}"/>
                      </a:ext>
                    </a:extLst>
                  </p:cNvPr>
                  <p:cNvSpPr>
                    <a:spLocks noChangeArrowheads="1"/>
                  </p:cNvSpPr>
                  <p:nvPr/>
                </p:nvSpPr>
                <p:spPr bwMode="auto">
                  <a:xfrm>
                    <a:off x="3834526" y="2307363"/>
                    <a:ext cx="28577" cy="971709"/>
                  </a:xfrm>
                  <a:custGeom>
                    <a:avLst/>
                    <a:gdLst>
                      <a:gd name="T0" fmla="*/ 0 w 101600"/>
                      <a:gd name="T1" fmla="*/ 975370 h 971550"/>
                      <a:gd name="T2" fmla="*/ 0 w 101600"/>
                      <a:gd name="T3" fmla="*/ 70114 h 971550"/>
                      <a:gd name="T4" fmla="*/ 0 w 101600"/>
                      <a:gd name="T5" fmla="*/ 0 h 971550"/>
                      <a:gd name="T6" fmla="*/ 0 w 101600"/>
                      <a:gd name="T7" fmla="*/ 975370 h 971550"/>
                      <a:gd name="T8" fmla="*/ 0 60000 65536"/>
                      <a:gd name="T9" fmla="*/ 0 60000 65536"/>
                      <a:gd name="T10" fmla="*/ 0 60000 65536"/>
                      <a:gd name="T11" fmla="*/ 0 60000 65536"/>
                      <a:gd name="T12" fmla="*/ 0 w 101600"/>
                      <a:gd name="T13" fmla="*/ 0 h 971550"/>
                      <a:gd name="T14" fmla="*/ 101600 w 101600"/>
                      <a:gd name="T15" fmla="*/ 971550 h 971550"/>
                    </a:gdLst>
                    <a:ahLst/>
                    <a:cxnLst>
                      <a:cxn ang="T8">
                        <a:pos x="T0" y="T1"/>
                      </a:cxn>
                      <a:cxn ang="T9">
                        <a:pos x="T2" y="T3"/>
                      </a:cxn>
                      <a:cxn ang="T10">
                        <a:pos x="T4" y="T5"/>
                      </a:cxn>
                      <a:cxn ang="T11">
                        <a:pos x="T6" y="T7"/>
                      </a:cxn>
                    </a:cxnLst>
                    <a:rect l="T12" t="T13" r="T14" b="T15"/>
                    <a:pathLst>
                      <a:path w="101600" h="971550">
                        <a:moveTo>
                          <a:pt x="0" y="971550"/>
                        </a:moveTo>
                        <a:lnTo>
                          <a:pt x="25400" y="69850"/>
                        </a:lnTo>
                        <a:lnTo>
                          <a:pt x="101600" y="0"/>
                        </a:lnTo>
                        <a:lnTo>
                          <a:pt x="88900" y="971550"/>
                        </a:lnTo>
                      </a:path>
                    </a:pathLst>
                  </a:custGeom>
                  <a:solidFill>
                    <a:schemeClr val="accent1"/>
                  </a:solidFill>
                  <a:ln w="9525">
                    <a:solidFill>
                      <a:schemeClr val="tx1"/>
                    </a:solidFill>
                    <a:round/>
                    <a:headEnd/>
                    <a:tailEnd/>
                  </a:ln>
                </p:spPr>
                <p:txBody>
                  <a:bodyPr/>
                  <a:lstStyle/>
                  <a:p>
                    <a:endParaRPr lang="en-US"/>
                  </a:p>
                </p:txBody>
              </p:sp>
              <p:sp>
                <p:nvSpPr>
                  <p:cNvPr id="45132" name="Freeform 66">
                    <a:extLst>
                      <a:ext uri="{FF2B5EF4-FFF2-40B4-BE49-F238E27FC236}">
                        <a16:creationId xmlns:a16="http://schemas.microsoft.com/office/drawing/2014/main" id="{4E504959-446C-C841-846E-404EB0B1AEFE}"/>
                      </a:ext>
                    </a:extLst>
                  </p:cNvPr>
                  <p:cNvSpPr>
                    <a:spLocks noChangeArrowheads="1"/>
                  </p:cNvSpPr>
                  <p:nvPr/>
                </p:nvSpPr>
                <p:spPr bwMode="auto">
                  <a:xfrm>
                    <a:off x="5015706" y="2307363"/>
                    <a:ext cx="28577" cy="971709"/>
                  </a:xfrm>
                  <a:custGeom>
                    <a:avLst/>
                    <a:gdLst>
                      <a:gd name="T0" fmla="*/ 0 w 101600"/>
                      <a:gd name="T1" fmla="*/ 975370 h 971550"/>
                      <a:gd name="T2" fmla="*/ 0 w 101600"/>
                      <a:gd name="T3" fmla="*/ 70114 h 971550"/>
                      <a:gd name="T4" fmla="*/ 0 w 101600"/>
                      <a:gd name="T5" fmla="*/ 0 h 971550"/>
                      <a:gd name="T6" fmla="*/ 0 w 101600"/>
                      <a:gd name="T7" fmla="*/ 975370 h 971550"/>
                      <a:gd name="T8" fmla="*/ 0 60000 65536"/>
                      <a:gd name="T9" fmla="*/ 0 60000 65536"/>
                      <a:gd name="T10" fmla="*/ 0 60000 65536"/>
                      <a:gd name="T11" fmla="*/ 0 60000 65536"/>
                      <a:gd name="T12" fmla="*/ 0 w 101600"/>
                      <a:gd name="T13" fmla="*/ 0 h 971550"/>
                      <a:gd name="T14" fmla="*/ 101600 w 101600"/>
                      <a:gd name="T15" fmla="*/ 971550 h 971550"/>
                    </a:gdLst>
                    <a:ahLst/>
                    <a:cxnLst>
                      <a:cxn ang="T8">
                        <a:pos x="T0" y="T1"/>
                      </a:cxn>
                      <a:cxn ang="T9">
                        <a:pos x="T2" y="T3"/>
                      </a:cxn>
                      <a:cxn ang="T10">
                        <a:pos x="T4" y="T5"/>
                      </a:cxn>
                      <a:cxn ang="T11">
                        <a:pos x="T6" y="T7"/>
                      </a:cxn>
                    </a:cxnLst>
                    <a:rect l="T12" t="T13" r="T14" b="T15"/>
                    <a:pathLst>
                      <a:path w="101600" h="971550">
                        <a:moveTo>
                          <a:pt x="0" y="971550"/>
                        </a:moveTo>
                        <a:lnTo>
                          <a:pt x="25400" y="69850"/>
                        </a:lnTo>
                        <a:lnTo>
                          <a:pt x="101600" y="0"/>
                        </a:lnTo>
                        <a:lnTo>
                          <a:pt x="88900" y="971550"/>
                        </a:lnTo>
                      </a:path>
                    </a:pathLst>
                  </a:custGeom>
                  <a:solidFill>
                    <a:schemeClr val="accent1"/>
                  </a:solidFill>
                  <a:ln w="9525">
                    <a:solidFill>
                      <a:schemeClr val="tx1"/>
                    </a:solidFill>
                    <a:round/>
                    <a:headEnd/>
                    <a:tailEnd/>
                  </a:ln>
                </p:spPr>
                <p:txBody>
                  <a:bodyPr/>
                  <a:lstStyle/>
                  <a:p>
                    <a:endParaRPr lang="en-US"/>
                  </a:p>
                </p:txBody>
              </p:sp>
              <p:sp>
                <p:nvSpPr>
                  <p:cNvPr id="45133" name="Freeform 67">
                    <a:extLst>
                      <a:ext uri="{FF2B5EF4-FFF2-40B4-BE49-F238E27FC236}">
                        <a16:creationId xmlns:a16="http://schemas.microsoft.com/office/drawing/2014/main" id="{9D4C9C4D-5AFC-DD4C-BF9A-C471A8E52ECA}"/>
                      </a:ext>
                    </a:extLst>
                  </p:cNvPr>
                  <p:cNvSpPr>
                    <a:spLocks noChangeArrowheads="1"/>
                  </p:cNvSpPr>
                  <p:nvPr/>
                </p:nvSpPr>
                <p:spPr bwMode="auto">
                  <a:xfrm>
                    <a:off x="6535047" y="2307363"/>
                    <a:ext cx="28577" cy="971709"/>
                  </a:xfrm>
                  <a:custGeom>
                    <a:avLst/>
                    <a:gdLst>
                      <a:gd name="T0" fmla="*/ 0 w 101600"/>
                      <a:gd name="T1" fmla="*/ 975370 h 971550"/>
                      <a:gd name="T2" fmla="*/ 0 w 101600"/>
                      <a:gd name="T3" fmla="*/ 70114 h 971550"/>
                      <a:gd name="T4" fmla="*/ 0 w 101600"/>
                      <a:gd name="T5" fmla="*/ 0 h 971550"/>
                      <a:gd name="T6" fmla="*/ 0 w 101600"/>
                      <a:gd name="T7" fmla="*/ 975370 h 971550"/>
                      <a:gd name="T8" fmla="*/ 0 60000 65536"/>
                      <a:gd name="T9" fmla="*/ 0 60000 65536"/>
                      <a:gd name="T10" fmla="*/ 0 60000 65536"/>
                      <a:gd name="T11" fmla="*/ 0 60000 65536"/>
                      <a:gd name="T12" fmla="*/ 0 w 101600"/>
                      <a:gd name="T13" fmla="*/ 0 h 971550"/>
                      <a:gd name="T14" fmla="*/ 101600 w 101600"/>
                      <a:gd name="T15" fmla="*/ 971550 h 971550"/>
                    </a:gdLst>
                    <a:ahLst/>
                    <a:cxnLst>
                      <a:cxn ang="T8">
                        <a:pos x="T0" y="T1"/>
                      </a:cxn>
                      <a:cxn ang="T9">
                        <a:pos x="T2" y="T3"/>
                      </a:cxn>
                      <a:cxn ang="T10">
                        <a:pos x="T4" y="T5"/>
                      </a:cxn>
                      <a:cxn ang="T11">
                        <a:pos x="T6" y="T7"/>
                      </a:cxn>
                    </a:cxnLst>
                    <a:rect l="T12" t="T13" r="T14" b="T15"/>
                    <a:pathLst>
                      <a:path w="101600" h="971550">
                        <a:moveTo>
                          <a:pt x="0" y="971550"/>
                        </a:moveTo>
                        <a:lnTo>
                          <a:pt x="25400" y="69850"/>
                        </a:lnTo>
                        <a:lnTo>
                          <a:pt x="101600" y="0"/>
                        </a:lnTo>
                        <a:lnTo>
                          <a:pt x="88900" y="971550"/>
                        </a:lnTo>
                      </a:path>
                    </a:pathLst>
                  </a:custGeom>
                  <a:solidFill>
                    <a:schemeClr val="accent1"/>
                  </a:solidFill>
                  <a:ln w="9525">
                    <a:solidFill>
                      <a:schemeClr val="tx1"/>
                    </a:solidFill>
                    <a:round/>
                    <a:headEnd/>
                    <a:tailEnd/>
                  </a:ln>
                </p:spPr>
                <p:txBody>
                  <a:bodyPr/>
                  <a:lstStyle/>
                  <a:p>
                    <a:endParaRPr lang="en-US"/>
                  </a:p>
                </p:txBody>
              </p:sp>
            </p:grpSp>
            <p:grpSp>
              <p:nvGrpSpPr>
                <p:cNvPr id="45098" name="Group 219">
                  <a:extLst>
                    <a:ext uri="{FF2B5EF4-FFF2-40B4-BE49-F238E27FC236}">
                      <a16:creationId xmlns:a16="http://schemas.microsoft.com/office/drawing/2014/main" id="{CE7F36CD-37B4-DC49-A893-5E9B6C0B3E08}"/>
                    </a:ext>
                  </a:extLst>
                </p:cNvPr>
                <p:cNvGrpSpPr>
                  <a:grpSpLocks/>
                </p:cNvGrpSpPr>
                <p:nvPr/>
              </p:nvGrpSpPr>
              <p:grpSpPr bwMode="auto">
                <a:xfrm>
                  <a:off x="1649537" y="4496234"/>
                  <a:ext cx="862081" cy="1829099"/>
                  <a:chOff x="7544097" y="4495962"/>
                  <a:chExt cx="990013" cy="685912"/>
                </a:xfrm>
              </p:grpSpPr>
              <p:sp>
                <p:nvSpPr>
                  <p:cNvPr id="58" name="Rectangle 57">
                    <a:extLst>
                      <a:ext uri="{FF2B5EF4-FFF2-40B4-BE49-F238E27FC236}">
                        <a16:creationId xmlns:a16="http://schemas.microsoft.com/office/drawing/2014/main" id="{FD767AB8-71ED-6B49-880C-937C6EE4F4EC}"/>
                      </a:ext>
                    </a:extLst>
                  </p:cNvPr>
                  <p:cNvSpPr/>
                  <p:nvPr/>
                </p:nvSpPr>
                <p:spPr bwMode="auto">
                  <a:xfrm>
                    <a:off x="7544689" y="4496266"/>
                    <a:ext cx="26908" cy="685898"/>
                  </a:xfrm>
                  <a:prstGeom prst="rect">
                    <a:avLst/>
                  </a:prstGeom>
                  <a:solidFill>
                    <a:schemeClr val="accent3">
                      <a:lumMod val="65000"/>
                    </a:schemeClr>
                  </a:solidFill>
                  <a:ln w="9525" cap="flat" cmpd="sng" algn="ctr">
                    <a:no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sp>
                <p:nvSpPr>
                  <p:cNvPr id="59" name="Rectangle 58">
                    <a:extLst>
                      <a:ext uri="{FF2B5EF4-FFF2-40B4-BE49-F238E27FC236}">
                        <a16:creationId xmlns:a16="http://schemas.microsoft.com/office/drawing/2014/main" id="{000CBBFF-FCF0-EB41-9123-33BEF8BBBFFF}"/>
                      </a:ext>
                    </a:extLst>
                  </p:cNvPr>
                  <p:cNvSpPr/>
                  <p:nvPr/>
                </p:nvSpPr>
                <p:spPr bwMode="auto">
                  <a:xfrm>
                    <a:off x="7734327" y="4496266"/>
                    <a:ext cx="28189" cy="685898"/>
                  </a:xfrm>
                  <a:prstGeom prst="rect">
                    <a:avLst/>
                  </a:prstGeom>
                  <a:solidFill>
                    <a:schemeClr val="accent3">
                      <a:lumMod val="65000"/>
                    </a:schemeClr>
                  </a:solidFill>
                  <a:ln w="9525" cap="flat" cmpd="sng" algn="ctr">
                    <a:no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sp>
                <p:nvSpPr>
                  <p:cNvPr id="60" name="Rectangle 59">
                    <a:extLst>
                      <a:ext uri="{FF2B5EF4-FFF2-40B4-BE49-F238E27FC236}">
                        <a16:creationId xmlns:a16="http://schemas.microsoft.com/office/drawing/2014/main" id="{5F091FCA-A4EF-7640-AF13-8C21FD5DC192}"/>
                      </a:ext>
                    </a:extLst>
                  </p:cNvPr>
                  <p:cNvSpPr/>
                  <p:nvPr/>
                </p:nvSpPr>
                <p:spPr bwMode="auto">
                  <a:xfrm>
                    <a:off x="7895775" y="4496266"/>
                    <a:ext cx="26908" cy="685898"/>
                  </a:xfrm>
                  <a:prstGeom prst="rect">
                    <a:avLst/>
                  </a:prstGeom>
                  <a:solidFill>
                    <a:schemeClr val="accent3">
                      <a:lumMod val="65000"/>
                    </a:schemeClr>
                  </a:solidFill>
                  <a:ln w="9525" cap="flat" cmpd="sng" algn="ctr">
                    <a:no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sp>
                <p:nvSpPr>
                  <p:cNvPr id="61" name="Rectangle 60">
                    <a:extLst>
                      <a:ext uri="{FF2B5EF4-FFF2-40B4-BE49-F238E27FC236}">
                        <a16:creationId xmlns:a16="http://schemas.microsoft.com/office/drawing/2014/main" id="{F3E4C33D-21A9-C642-B2C9-660F52F969DA}"/>
                      </a:ext>
                    </a:extLst>
                  </p:cNvPr>
                  <p:cNvSpPr/>
                  <p:nvPr/>
                </p:nvSpPr>
                <p:spPr bwMode="auto">
                  <a:xfrm>
                    <a:off x="8055942" y="4496266"/>
                    <a:ext cx="26908" cy="685898"/>
                  </a:xfrm>
                  <a:prstGeom prst="rect">
                    <a:avLst/>
                  </a:prstGeom>
                  <a:solidFill>
                    <a:schemeClr val="accent3">
                      <a:lumMod val="65000"/>
                    </a:schemeClr>
                  </a:solidFill>
                  <a:ln w="9525" cap="flat" cmpd="sng" algn="ctr">
                    <a:no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sp>
                <p:nvSpPr>
                  <p:cNvPr id="62" name="Rectangle 61">
                    <a:extLst>
                      <a:ext uri="{FF2B5EF4-FFF2-40B4-BE49-F238E27FC236}">
                        <a16:creationId xmlns:a16="http://schemas.microsoft.com/office/drawing/2014/main" id="{F2A790BD-1B89-B943-9813-ABDF92E076BA}"/>
                      </a:ext>
                    </a:extLst>
                  </p:cNvPr>
                  <p:cNvSpPr/>
                  <p:nvPr/>
                </p:nvSpPr>
                <p:spPr bwMode="auto">
                  <a:xfrm>
                    <a:off x="8216108" y="4496266"/>
                    <a:ext cx="26908" cy="685898"/>
                  </a:xfrm>
                  <a:prstGeom prst="rect">
                    <a:avLst/>
                  </a:prstGeom>
                  <a:solidFill>
                    <a:schemeClr val="accent3">
                      <a:lumMod val="65000"/>
                    </a:schemeClr>
                  </a:solidFill>
                  <a:ln w="9525" cap="flat" cmpd="sng" algn="ctr">
                    <a:no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sp>
                <p:nvSpPr>
                  <p:cNvPr id="63" name="Rectangle 62">
                    <a:extLst>
                      <a:ext uri="{FF2B5EF4-FFF2-40B4-BE49-F238E27FC236}">
                        <a16:creationId xmlns:a16="http://schemas.microsoft.com/office/drawing/2014/main" id="{84E8EE4B-F728-2C4F-A6C1-8D808F6A9521}"/>
                      </a:ext>
                    </a:extLst>
                  </p:cNvPr>
                  <p:cNvSpPr/>
                  <p:nvPr/>
                </p:nvSpPr>
                <p:spPr bwMode="auto">
                  <a:xfrm>
                    <a:off x="8376275" y="4496266"/>
                    <a:ext cx="28189" cy="685898"/>
                  </a:xfrm>
                  <a:prstGeom prst="rect">
                    <a:avLst/>
                  </a:prstGeom>
                  <a:solidFill>
                    <a:schemeClr val="accent3">
                      <a:lumMod val="65000"/>
                    </a:schemeClr>
                  </a:solidFill>
                  <a:ln w="9525" cap="flat" cmpd="sng" algn="ctr">
                    <a:no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sp>
                <p:nvSpPr>
                  <p:cNvPr id="64" name="Rectangle 63">
                    <a:extLst>
                      <a:ext uri="{FF2B5EF4-FFF2-40B4-BE49-F238E27FC236}">
                        <a16:creationId xmlns:a16="http://schemas.microsoft.com/office/drawing/2014/main" id="{54A4ED8F-C84E-E74D-9D5C-709B2BB89C83}"/>
                      </a:ext>
                    </a:extLst>
                  </p:cNvPr>
                  <p:cNvSpPr/>
                  <p:nvPr/>
                </p:nvSpPr>
                <p:spPr bwMode="auto">
                  <a:xfrm>
                    <a:off x="8537723" y="4496266"/>
                    <a:ext cx="26908" cy="685898"/>
                  </a:xfrm>
                  <a:prstGeom prst="rect">
                    <a:avLst/>
                  </a:prstGeom>
                  <a:solidFill>
                    <a:schemeClr val="accent3">
                      <a:lumMod val="65000"/>
                    </a:schemeClr>
                  </a:solidFill>
                  <a:ln w="9525" cap="flat" cmpd="sng" algn="ctr">
                    <a:no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grpSp>
            <p:grpSp>
              <p:nvGrpSpPr>
                <p:cNvPr id="45099" name="Group 233">
                  <a:extLst>
                    <a:ext uri="{FF2B5EF4-FFF2-40B4-BE49-F238E27FC236}">
                      <a16:creationId xmlns:a16="http://schemas.microsoft.com/office/drawing/2014/main" id="{CF3DD69F-50AE-904A-812B-0CDA080E0E5B}"/>
                    </a:ext>
                  </a:extLst>
                </p:cNvPr>
                <p:cNvGrpSpPr>
                  <a:grpSpLocks/>
                </p:cNvGrpSpPr>
                <p:nvPr/>
              </p:nvGrpSpPr>
              <p:grpSpPr bwMode="auto">
                <a:xfrm>
                  <a:off x="2819648" y="4496234"/>
                  <a:ext cx="862087" cy="1829099"/>
                  <a:chOff x="7543955" y="4495962"/>
                  <a:chExt cx="990013" cy="685912"/>
                </a:xfrm>
              </p:grpSpPr>
              <p:sp>
                <p:nvSpPr>
                  <p:cNvPr id="51" name="Rectangle 50">
                    <a:extLst>
                      <a:ext uri="{FF2B5EF4-FFF2-40B4-BE49-F238E27FC236}">
                        <a16:creationId xmlns:a16="http://schemas.microsoft.com/office/drawing/2014/main" id="{94102D47-CDF4-0A41-93AF-6314C2758BF9}"/>
                      </a:ext>
                    </a:extLst>
                  </p:cNvPr>
                  <p:cNvSpPr/>
                  <p:nvPr/>
                </p:nvSpPr>
                <p:spPr bwMode="auto">
                  <a:xfrm>
                    <a:off x="7574381" y="4496266"/>
                    <a:ext cx="26908" cy="685898"/>
                  </a:xfrm>
                  <a:prstGeom prst="rect">
                    <a:avLst/>
                  </a:prstGeom>
                  <a:solidFill>
                    <a:schemeClr val="accent3">
                      <a:lumMod val="65000"/>
                    </a:schemeClr>
                  </a:solidFill>
                  <a:ln w="9525" cap="flat" cmpd="sng" algn="ctr">
                    <a:no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sp>
                <p:nvSpPr>
                  <p:cNvPr id="52" name="Rectangle 51">
                    <a:extLst>
                      <a:ext uri="{FF2B5EF4-FFF2-40B4-BE49-F238E27FC236}">
                        <a16:creationId xmlns:a16="http://schemas.microsoft.com/office/drawing/2014/main" id="{DBAB7D13-4EF4-124B-A449-E24C69F80D02}"/>
                      </a:ext>
                    </a:extLst>
                  </p:cNvPr>
                  <p:cNvSpPr/>
                  <p:nvPr/>
                </p:nvSpPr>
                <p:spPr bwMode="auto">
                  <a:xfrm>
                    <a:off x="7734547" y="4496266"/>
                    <a:ext cx="26907" cy="685898"/>
                  </a:xfrm>
                  <a:prstGeom prst="rect">
                    <a:avLst/>
                  </a:prstGeom>
                  <a:solidFill>
                    <a:schemeClr val="accent3">
                      <a:lumMod val="65000"/>
                    </a:schemeClr>
                  </a:solidFill>
                  <a:ln w="9525" cap="flat" cmpd="sng" algn="ctr">
                    <a:no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sp>
                <p:nvSpPr>
                  <p:cNvPr id="53" name="Rectangle 52">
                    <a:extLst>
                      <a:ext uri="{FF2B5EF4-FFF2-40B4-BE49-F238E27FC236}">
                        <a16:creationId xmlns:a16="http://schemas.microsoft.com/office/drawing/2014/main" id="{072C57ED-92C3-3C49-ADD8-349BFE89F99F}"/>
                      </a:ext>
                    </a:extLst>
                  </p:cNvPr>
                  <p:cNvSpPr/>
                  <p:nvPr/>
                </p:nvSpPr>
                <p:spPr bwMode="auto">
                  <a:xfrm>
                    <a:off x="7894712" y="4496266"/>
                    <a:ext cx="25626" cy="685898"/>
                  </a:xfrm>
                  <a:prstGeom prst="rect">
                    <a:avLst/>
                  </a:prstGeom>
                  <a:solidFill>
                    <a:schemeClr val="accent3">
                      <a:lumMod val="65000"/>
                    </a:schemeClr>
                  </a:solidFill>
                  <a:ln w="9525" cap="flat" cmpd="sng" algn="ctr">
                    <a:no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sp>
                <p:nvSpPr>
                  <p:cNvPr id="54" name="Rectangle 53">
                    <a:extLst>
                      <a:ext uri="{FF2B5EF4-FFF2-40B4-BE49-F238E27FC236}">
                        <a16:creationId xmlns:a16="http://schemas.microsoft.com/office/drawing/2014/main" id="{FB5EA5FA-E0FF-D64A-859A-E2743B0F552E}"/>
                      </a:ext>
                    </a:extLst>
                  </p:cNvPr>
                  <p:cNvSpPr/>
                  <p:nvPr/>
                </p:nvSpPr>
                <p:spPr bwMode="auto">
                  <a:xfrm>
                    <a:off x="8025407" y="4496266"/>
                    <a:ext cx="28189" cy="685898"/>
                  </a:xfrm>
                  <a:prstGeom prst="rect">
                    <a:avLst/>
                  </a:prstGeom>
                  <a:solidFill>
                    <a:schemeClr val="accent3">
                      <a:lumMod val="65000"/>
                    </a:schemeClr>
                  </a:solidFill>
                  <a:ln w="9525" cap="flat" cmpd="sng" algn="ctr">
                    <a:no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sp>
                <p:nvSpPr>
                  <p:cNvPr id="55" name="Rectangle 54">
                    <a:extLst>
                      <a:ext uri="{FF2B5EF4-FFF2-40B4-BE49-F238E27FC236}">
                        <a16:creationId xmlns:a16="http://schemas.microsoft.com/office/drawing/2014/main" id="{FD07D98E-F1A9-6E46-AC46-80AEB6504B06}"/>
                      </a:ext>
                    </a:extLst>
                  </p:cNvPr>
                  <p:cNvSpPr/>
                  <p:nvPr/>
                </p:nvSpPr>
                <p:spPr bwMode="auto">
                  <a:xfrm>
                    <a:off x="8185573" y="4496266"/>
                    <a:ext cx="28189" cy="685898"/>
                  </a:xfrm>
                  <a:prstGeom prst="rect">
                    <a:avLst/>
                  </a:prstGeom>
                  <a:solidFill>
                    <a:schemeClr val="accent3">
                      <a:lumMod val="65000"/>
                    </a:schemeClr>
                  </a:solidFill>
                  <a:ln w="9525" cap="flat" cmpd="sng" algn="ctr">
                    <a:no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sp>
                <p:nvSpPr>
                  <p:cNvPr id="56" name="Rectangle 55">
                    <a:extLst>
                      <a:ext uri="{FF2B5EF4-FFF2-40B4-BE49-F238E27FC236}">
                        <a16:creationId xmlns:a16="http://schemas.microsoft.com/office/drawing/2014/main" id="{FA4829B1-5820-CB42-8287-911CF02C0953}"/>
                      </a:ext>
                    </a:extLst>
                  </p:cNvPr>
                  <p:cNvSpPr/>
                  <p:nvPr/>
                </p:nvSpPr>
                <p:spPr bwMode="auto">
                  <a:xfrm>
                    <a:off x="8347020" y="4496266"/>
                    <a:ext cx="26907" cy="685898"/>
                  </a:xfrm>
                  <a:prstGeom prst="rect">
                    <a:avLst/>
                  </a:prstGeom>
                  <a:solidFill>
                    <a:schemeClr val="accent3">
                      <a:lumMod val="65000"/>
                    </a:schemeClr>
                  </a:solidFill>
                  <a:ln w="9525" cap="flat" cmpd="sng" algn="ctr">
                    <a:no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sp>
                <p:nvSpPr>
                  <p:cNvPr id="57" name="Rectangle 56">
                    <a:extLst>
                      <a:ext uri="{FF2B5EF4-FFF2-40B4-BE49-F238E27FC236}">
                        <a16:creationId xmlns:a16="http://schemas.microsoft.com/office/drawing/2014/main" id="{87ED9CF3-8A99-7D43-8463-DB4ED6ADF0BF}"/>
                      </a:ext>
                    </a:extLst>
                  </p:cNvPr>
                  <p:cNvSpPr/>
                  <p:nvPr/>
                </p:nvSpPr>
                <p:spPr bwMode="auto">
                  <a:xfrm>
                    <a:off x="8507185" y="4496266"/>
                    <a:ext cx="26908" cy="685898"/>
                  </a:xfrm>
                  <a:prstGeom prst="rect">
                    <a:avLst/>
                  </a:prstGeom>
                  <a:solidFill>
                    <a:schemeClr val="accent3">
                      <a:lumMod val="65000"/>
                    </a:schemeClr>
                  </a:solidFill>
                  <a:ln w="9525" cap="flat" cmpd="sng" algn="ctr">
                    <a:no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grpSp>
            <p:grpSp>
              <p:nvGrpSpPr>
                <p:cNvPr id="45100" name="Group 241">
                  <a:extLst>
                    <a:ext uri="{FF2B5EF4-FFF2-40B4-BE49-F238E27FC236}">
                      <a16:creationId xmlns:a16="http://schemas.microsoft.com/office/drawing/2014/main" id="{3F3A60BD-AA78-244E-AF6E-2B6C0C9A472E}"/>
                    </a:ext>
                  </a:extLst>
                </p:cNvPr>
                <p:cNvGrpSpPr>
                  <a:grpSpLocks/>
                </p:cNvGrpSpPr>
                <p:nvPr/>
              </p:nvGrpSpPr>
              <p:grpSpPr bwMode="auto">
                <a:xfrm>
                  <a:off x="4038932" y="4496234"/>
                  <a:ext cx="862088" cy="1829099"/>
                  <a:chOff x="7544050" y="4495962"/>
                  <a:chExt cx="990014" cy="685912"/>
                </a:xfrm>
              </p:grpSpPr>
              <p:sp>
                <p:nvSpPr>
                  <p:cNvPr id="44" name="Rectangle 43">
                    <a:extLst>
                      <a:ext uri="{FF2B5EF4-FFF2-40B4-BE49-F238E27FC236}">
                        <a16:creationId xmlns:a16="http://schemas.microsoft.com/office/drawing/2014/main" id="{FC22D4B0-CD54-AF49-B206-734EBEF12CF7}"/>
                      </a:ext>
                    </a:extLst>
                  </p:cNvPr>
                  <p:cNvSpPr/>
                  <p:nvPr/>
                </p:nvSpPr>
                <p:spPr bwMode="auto">
                  <a:xfrm>
                    <a:off x="7543997" y="4496266"/>
                    <a:ext cx="26907" cy="685898"/>
                  </a:xfrm>
                  <a:prstGeom prst="rect">
                    <a:avLst/>
                  </a:prstGeom>
                  <a:solidFill>
                    <a:schemeClr val="accent3">
                      <a:lumMod val="65000"/>
                    </a:schemeClr>
                  </a:solidFill>
                  <a:ln w="9525" cap="flat" cmpd="sng" algn="ctr">
                    <a:no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sp>
                <p:nvSpPr>
                  <p:cNvPr id="45" name="Rectangle 44">
                    <a:extLst>
                      <a:ext uri="{FF2B5EF4-FFF2-40B4-BE49-F238E27FC236}">
                        <a16:creationId xmlns:a16="http://schemas.microsoft.com/office/drawing/2014/main" id="{7C7BD07E-86EA-9640-A023-599F10A4DFAF}"/>
                      </a:ext>
                    </a:extLst>
                  </p:cNvPr>
                  <p:cNvSpPr/>
                  <p:nvPr/>
                </p:nvSpPr>
                <p:spPr bwMode="auto">
                  <a:xfrm>
                    <a:off x="7704162" y="4496266"/>
                    <a:ext cx="28189" cy="685898"/>
                  </a:xfrm>
                  <a:prstGeom prst="rect">
                    <a:avLst/>
                  </a:prstGeom>
                  <a:solidFill>
                    <a:schemeClr val="accent3">
                      <a:lumMod val="65000"/>
                    </a:schemeClr>
                  </a:solidFill>
                  <a:ln w="9525" cap="flat" cmpd="sng" algn="ctr">
                    <a:no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sp>
                <p:nvSpPr>
                  <p:cNvPr id="46" name="Rectangle 45">
                    <a:extLst>
                      <a:ext uri="{FF2B5EF4-FFF2-40B4-BE49-F238E27FC236}">
                        <a16:creationId xmlns:a16="http://schemas.microsoft.com/office/drawing/2014/main" id="{798B654D-5EF6-D848-990E-54710663E194}"/>
                      </a:ext>
                    </a:extLst>
                  </p:cNvPr>
                  <p:cNvSpPr/>
                  <p:nvPr/>
                </p:nvSpPr>
                <p:spPr bwMode="auto">
                  <a:xfrm>
                    <a:off x="7865609" y="4496266"/>
                    <a:ext cx="26908" cy="685898"/>
                  </a:xfrm>
                  <a:prstGeom prst="rect">
                    <a:avLst/>
                  </a:prstGeom>
                  <a:solidFill>
                    <a:schemeClr val="accent3">
                      <a:lumMod val="65000"/>
                    </a:schemeClr>
                  </a:solidFill>
                  <a:ln w="9525" cap="flat" cmpd="sng" algn="ctr">
                    <a:no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sp>
                <p:nvSpPr>
                  <p:cNvPr id="47" name="Rectangle 46">
                    <a:extLst>
                      <a:ext uri="{FF2B5EF4-FFF2-40B4-BE49-F238E27FC236}">
                        <a16:creationId xmlns:a16="http://schemas.microsoft.com/office/drawing/2014/main" id="{E562AB47-BACB-3249-AD5F-900D31CBD11F}"/>
                      </a:ext>
                    </a:extLst>
                  </p:cNvPr>
                  <p:cNvSpPr/>
                  <p:nvPr/>
                </p:nvSpPr>
                <p:spPr bwMode="auto">
                  <a:xfrm>
                    <a:off x="8025774" y="4496266"/>
                    <a:ext cx="26907" cy="685898"/>
                  </a:xfrm>
                  <a:prstGeom prst="rect">
                    <a:avLst/>
                  </a:prstGeom>
                  <a:solidFill>
                    <a:schemeClr val="accent3">
                      <a:lumMod val="65000"/>
                    </a:schemeClr>
                  </a:solidFill>
                  <a:ln w="9525" cap="flat" cmpd="sng" algn="ctr">
                    <a:no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sp>
                <p:nvSpPr>
                  <p:cNvPr id="48" name="Rectangle 47">
                    <a:extLst>
                      <a:ext uri="{FF2B5EF4-FFF2-40B4-BE49-F238E27FC236}">
                        <a16:creationId xmlns:a16="http://schemas.microsoft.com/office/drawing/2014/main" id="{488B62AE-FC2E-724A-9BD6-33EF5B60616C}"/>
                      </a:ext>
                    </a:extLst>
                  </p:cNvPr>
                  <p:cNvSpPr/>
                  <p:nvPr/>
                </p:nvSpPr>
                <p:spPr bwMode="auto">
                  <a:xfrm>
                    <a:off x="8185939" y="4496266"/>
                    <a:ext cx="26908" cy="685898"/>
                  </a:xfrm>
                  <a:prstGeom prst="rect">
                    <a:avLst/>
                  </a:prstGeom>
                  <a:solidFill>
                    <a:schemeClr val="accent3">
                      <a:lumMod val="65000"/>
                    </a:schemeClr>
                  </a:solidFill>
                  <a:ln w="9525" cap="flat" cmpd="sng" algn="ctr">
                    <a:no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sp>
                <p:nvSpPr>
                  <p:cNvPr id="49" name="Rectangle 48">
                    <a:extLst>
                      <a:ext uri="{FF2B5EF4-FFF2-40B4-BE49-F238E27FC236}">
                        <a16:creationId xmlns:a16="http://schemas.microsoft.com/office/drawing/2014/main" id="{3CA8688F-0B35-E44F-98BB-3FE5AEC73ED2}"/>
                      </a:ext>
                    </a:extLst>
                  </p:cNvPr>
                  <p:cNvSpPr/>
                  <p:nvPr/>
                </p:nvSpPr>
                <p:spPr bwMode="auto">
                  <a:xfrm>
                    <a:off x="8346105" y="4496266"/>
                    <a:ext cx="28189" cy="685898"/>
                  </a:xfrm>
                  <a:prstGeom prst="rect">
                    <a:avLst/>
                  </a:prstGeom>
                  <a:solidFill>
                    <a:schemeClr val="accent3">
                      <a:lumMod val="65000"/>
                    </a:schemeClr>
                  </a:solidFill>
                  <a:ln w="9525" cap="flat" cmpd="sng" algn="ctr">
                    <a:no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sp>
                <p:nvSpPr>
                  <p:cNvPr id="50" name="Rectangle 49">
                    <a:extLst>
                      <a:ext uri="{FF2B5EF4-FFF2-40B4-BE49-F238E27FC236}">
                        <a16:creationId xmlns:a16="http://schemas.microsoft.com/office/drawing/2014/main" id="{2CC5B94C-7BE3-8E42-BA88-9CDDB4F08C91}"/>
                      </a:ext>
                    </a:extLst>
                  </p:cNvPr>
                  <p:cNvSpPr/>
                  <p:nvPr/>
                </p:nvSpPr>
                <p:spPr bwMode="auto">
                  <a:xfrm>
                    <a:off x="8507552" y="4496266"/>
                    <a:ext cx="26907" cy="685898"/>
                  </a:xfrm>
                  <a:prstGeom prst="rect">
                    <a:avLst/>
                  </a:prstGeom>
                  <a:solidFill>
                    <a:schemeClr val="accent3">
                      <a:lumMod val="65000"/>
                    </a:schemeClr>
                  </a:solidFill>
                  <a:ln w="9525" cap="flat" cmpd="sng" algn="ctr">
                    <a:no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grpSp>
            <p:grpSp>
              <p:nvGrpSpPr>
                <p:cNvPr id="45101" name="Group 249">
                  <a:extLst>
                    <a:ext uri="{FF2B5EF4-FFF2-40B4-BE49-F238E27FC236}">
                      <a16:creationId xmlns:a16="http://schemas.microsoft.com/office/drawing/2014/main" id="{A41139B9-CFE4-B845-846A-25FC763A283D}"/>
                    </a:ext>
                  </a:extLst>
                </p:cNvPr>
                <p:cNvGrpSpPr>
                  <a:grpSpLocks/>
                </p:cNvGrpSpPr>
                <p:nvPr/>
              </p:nvGrpSpPr>
              <p:grpSpPr bwMode="auto">
                <a:xfrm>
                  <a:off x="5540767" y="4496234"/>
                  <a:ext cx="860494" cy="1829099"/>
                  <a:chOff x="7546647" y="4495962"/>
                  <a:chExt cx="988190" cy="685912"/>
                </a:xfrm>
              </p:grpSpPr>
              <p:sp>
                <p:nvSpPr>
                  <p:cNvPr id="37" name="Rectangle 36">
                    <a:extLst>
                      <a:ext uri="{FF2B5EF4-FFF2-40B4-BE49-F238E27FC236}">
                        <a16:creationId xmlns:a16="http://schemas.microsoft.com/office/drawing/2014/main" id="{AEDC237C-42AE-6841-8746-2161F66455E4}"/>
                      </a:ext>
                    </a:extLst>
                  </p:cNvPr>
                  <p:cNvSpPr/>
                  <p:nvPr/>
                </p:nvSpPr>
                <p:spPr bwMode="auto">
                  <a:xfrm>
                    <a:off x="7546561" y="4496266"/>
                    <a:ext cx="26908" cy="685898"/>
                  </a:xfrm>
                  <a:prstGeom prst="rect">
                    <a:avLst/>
                  </a:prstGeom>
                  <a:solidFill>
                    <a:schemeClr val="accent3">
                      <a:lumMod val="65000"/>
                    </a:schemeClr>
                  </a:solidFill>
                  <a:ln w="9525" cap="flat" cmpd="sng" algn="ctr">
                    <a:no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sp>
                <p:nvSpPr>
                  <p:cNvPr id="38" name="Rectangle 37">
                    <a:extLst>
                      <a:ext uri="{FF2B5EF4-FFF2-40B4-BE49-F238E27FC236}">
                        <a16:creationId xmlns:a16="http://schemas.microsoft.com/office/drawing/2014/main" id="{B2E17536-5754-DC4D-909A-ED491270B71E}"/>
                      </a:ext>
                    </a:extLst>
                  </p:cNvPr>
                  <p:cNvSpPr/>
                  <p:nvPr/>
                </p:nvSpPr>
                <p:spPr bwMode="auto">
                  <a:xfrm>
                    <a:off x="7706727" y="4496266"/>
                    <a:ext cx="25627" cy="685898"/>
                  </a:xfrm>
                  <a:prstGeom prst="rect">
                    <a:avLst/>
                  </a:prstGeom>
                  <a:solidFill>
                    <a:schemeClr val="accent3">
                      <a:lumMod val="65000"/>
                    </a:schemeClr>
                  </a:solidFill>
                  <a:ln w="9525" cap="flat" cmpd="sng" algn="ctr">
                    <a:no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sp>
                <p:nvSpPr>
                  <p:cNvPr id="39" name="Rectangle 38">
                    <a:extLst>
                      <a:ext uri="{FF2B5EF4-FFF2-40B4-BE49-F238E27FC236}">
                        <a16:creationId xmlns:a16="http://schemas.microsoft.com/office/drawing/2014/main" id="{F1B02724-7685-4646-AB3D-07E1CD5843B1}"/>
                      </a:ext>
                    </a:extLst>
                  </p:cNvPr>
                  <p:cNvSpPr/>
                  <p:nvPr/>
                </p:nvSpPr>
                <p:spPr bwMode="auto">
                  <a:xfrm>
                    <a:off x="7865612" y="4496266"/>
                    <a:ext cx="26908" cy="685898"/>
                  </a:xfrm>
                  <a:prstGeom prst="rect">
                    <a:avLst/>
                  </a:prstGeom>
                  <a:solidFill>
                    <a:schemeClr val="accent3">
                      <a:lumMod val="65000"/>
                    </a:schemeClr>
                  </a:solidFill>
                  <a:ln w="9525" cap="flat" cmpd="sng" algn="ctr">
                    <a:no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sp>
                <p:nvSpPr>
                  <p:cNvPr id="40" name="Rectangle 39">
                    <a:extLst>
                      <a:ext uri="{FF2B5EF4-FFF2-40B4-BE49-F238E27FC236}">
                        <a16:creationId xmlns:a16="http://schemas.microsoft.com/office/drawing/2014/main" id="{4E08CC51-233F-544F-84FE-76AE4BA13B13}"/>
                      </a:ext>
                    </a:extLst>
                  </p:cNvPr>
                  <p:cNvSpPr/>
                  <p:nvPr/>
                </p:nvSpPr>
                <p:spPr bwMode="auto">
                  <a:xfrm>
                    <a:off x="8025779" y="4496266"/>
                    <a:ext cx="26908" cy="685898"/>
                  </a:xfrm>
                  <a:prstGeom prst="rect">
                    <a:avLst/>
                  </a:prstGeom>
                  <a:solidFill>
                    <a:schemeClr val="accent3">
                      <a:lumMod val="65000"/>
                    </a:schemeClr>
                  </a:solidFill>
                  <a:ln w="9525" cap="flat" cmpd="sng" algn="ctr">
                    <a:no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sp>
                <p:nvSpPr>
                  <p:cNvPr id="41" name="Rectangle 40">
                    <a:extLst>
                      <a:ext uri="{FF2B5EF4-FFF2-40B4-BE49-F238E27FC236}">
                        <a16:creationId xmlns:a16="http://schemas.microsoft.com/office/drawing/2014/main" id="{54ABD71F-D175-9043-A6E7-A06C7D96A7AC}"/>
                      </a:ext>
                    </a:extLst>
                  </p:cNvPr>
                  <p:cNvSpPr/>
                  <p:nvPr/>
                </p:nvSpPr>
                <p:spPr bwMode="auto">
                  <a:xfrm>
                    <a:off x="8185945" y="4496266"/>
                    <a:ext cx="28189" cy="685898"/>
                  </a:xfrm>
                  <a:prstGeom prst="rect">
                    <a:avLst/>
                  </a:prstGeom>
                  <a:solidFill>
                    <a:schemeClr val="accent3">
                      <a:lumMod val="65000"/>
                    </a:schemeClr>
                  </a:solidFill>
                  <a:ln w="9525" cap="flat" cmpd="sng" algn="ctr">
                    <a:no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sp>
                <p:nvSpPr>
                  <p:cNvPr id="42" name="Rectangle 41">
                    <a:extLst>
                      <a:ext uri="{FF2B5EF4-FFF2-40B4-BE49-F238E27FC236}">
                        <a16:creationId xmlns:a16="http://schemas.microsoft.com/office/drawing/2014/main" id="{4EDE14C4-5123-D84B-BC64-21332D0621E3}"/>
                      </a:ext>
                    </a:extLst>
                  </p:cNvPr>
                  <p:cNvSpPr/>
                  <p:nvPr/>
                </p:nvSpPr>
                <p:spPr bwMode="auto">
                  <a:xfrm>
                    <a:off x="8346112" y="4496266"/>
                    <a:ext cx="28189" cy="685898"/>
                  </a:xfrm>
                  <a:prstGeom prst="rect">
                    <a:avLst/>
                  </a:prstGeom>
                  <a:solidFill>
                    <a:schemeClr val="accent3">
                      <a:lumMod val="65000"/>
                    </a:schemeClr>
                  </a:solidFill>
                  <a:ln w="9525" cap="flat" cmpd="sng" algn="ctr">
                    <a:no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sp>
                <p:nvSpPr>
                  <p:cNvPr id="43" name="Rectangle 42">
                    <a:extLst>
                      <a:ext uri="{FF2B5EF4-FFF2-40B4-BE49-F238E27FC236}">
                        <a16:creationId xmlns:a16="http://schemas.microsoft.com/office/drawing/2014/main" id="{8A24D0E6-37BA-9A4D-81C6-E9AD5B339DFF}"/>
                      </a:ext>
                    </a:extLst>
                  </p:cNvPr>
                  <p:cNvSpPr/>
                  <p:nvPr/>
                </p:nvSpPr>
                <p:spPr bwMode="auto">
                  <a:xfrm>
                    <a:off x="8507560" y="4496266"/>
                    <a:ext cx="26908" cy="685898"/>
                  </a:xfrm>
                  <a:prstGeom prst="rect">
                    <a:avLst/>
                  </a:prstGeom>
                  <a:solidFill>
                    <a:schemeClr val="accent3">
                      <a:lumMod val="65000"/>
                    </a:schemeClr>
                  </a:solidFill>
                  <a:ln w="9525" cap="flat" cmpd="sng" algn="ctr">
                    <a:noFill/>
                    <a:prstDash val="solid"/>
                    <a:round/>
                    <a:headEnd type="none" w="med" len="med"/>
                    <a:tailEnd type="none" w="med" len="med"/>
                  </a:ln>
                  <a:effectLst/>
                </p:spPr>
                <p:txBody>
                  <a:bodyPr/>
                  <a:lstStyle/>
                  <a:p>
                    <a:pPr>
                      <a:defRPr/>
                    </a:pPr>
                    <a:endParaRPr lang="en-US">
                      <a:latin typeface="Times" charset="0"/>
                      <a:ea typeface="ＭＳ Ｐゴシック" charset="-128"/>
                      <a:cs typeface="ＭＳ Ｐゴシック" charset="-128"/>
                    </a:endParaRPr>
                  </a:p>
                </p:txBody>
              </p:sp>
            </p:grpSp>
          </p:grpSp>
          <p:grpSp>
            <p:nvGrpSpPr>
              <p:cNvPr id="45080" name="Group 188">
                <a:extLst>
                  <a:ext uri="{FF2B5EF4-FFF2-40B4-BE49-F238E27FC236}">
                    <a16:creationId xmlns:a16="http://schemas.microsoft.com/office/drawing/2014/main" id="{90848A49-0174-6647-96E7-759A0C4346D0}"/>
                  </a:ext>
                </a:extLst>
              </p:cNvPr>
              <p:cNvGrpSpPr>
                <a:grpSpLocks/>
              </p:cNvGrpSpPr>
              <p:nvPr/>
            </p:nvGrpSpPr>
            <p:grpSpPr bwMode="auto">
              <a:xfrm>
                <a:off x="1524047" y="4724868"/>
                <a:ext cx="3911868" cy="190531"/>
                <a:chOff x="1667734" y="3087662"/>
                <a:chExt cx="3911868" cy="190531"/>
              </a:xfrm>
            </p:grpSpPr>
            <p:sp>
              <p:nvSpPr>
                <p:cNvPr id="45093" name="Freeform 27">
                  <a:extLst>
                    <a:ext uri="{FF2B5EF4-FFF2-40B4-BE49-F238E27FC236}">
                      <a16:creationId xmlns:a16="http://schemas.microsoft.com/office/drawing/2014/main" id="{406CE212-B57B-A44F-8CB8-C4F4FF315008}"/>
                    </a:ext>
                  </a:extLst>
                </p:cNvPr>
                <p:cNvSpPr>
                  <a:spLocks noChangeArrowheads="1"/>
                </p:cNvSpPr>
                <p:nvPr/>
              </p:nvSpPr>
              <p:spPr bwMode="auto">
                <a:xfrm>
                  <a:off x="1667734" y="3087662"/>
                  <a:ext cx="28577" cy="190531"/>
                </a:xfrm>
                <a:custGeom>
                  <a:avLst/>
                  <a:gdLst>
                    <a:gd name="T0" fmla="*/ 0 w 95250"/>
                    <a:gd name="T1" fmla="*/ 191244 h 190500"/>
                    <a:gd name="T2" fmla="*/ 0 w 95250"/>
                    <a:gd name="T3" fmla="*/ 76488 h 190500"/>
                    <a:gd name="T4" fmla="*/ 0 w 95250"/>
                    <a:gd name="T5" fmla="*/ 0 h 190500"/>
                    <a:gd name="T6" fmla="*/ 0 w 95250"/>
                    <a:gd name="T7" fmla="*/ 191244 h 190500"/>
                    <a:gd name="T8" fmla="*/ 0 w 95250"/>
                    <a:gd name="T9" fmla="*/ 191244 h 190500"/>
                    <a:gd name="T10" fmla="*/ 0 60000 65536"/>
                    <a:gd name="T11" fmla="*/ 0 60000 65536"/>
                    <a:gd name="T12" fmla="*/ 0 60000 65536"/>
                    <a:gd name="T13" fmla="*/ 0 60000 65536"/>
                    <a:gd name="T14" fmla="*/ 0 60000 65536"/>
                    <a:gd name="T15" fmla="*/ 0 w 95250"/>
                    <a:gd name="T16" fmla="*/ 0 h 190500"/>
                    <a:gd name="T17" fmla="*/ 95250 w 95250"/>
                    <a:gd name="T18" fmla="*/ 190500 h 190500"/>
                  </a:gdLst>
                  <a:ahLst/>
                  <a:cxnLst>
                    <a:cxn ang="T10">
                      <a:pos x="T0" y="T1"/>
                    </a:cxn>
                    <a:cxn ang="T11">
                      <a:pos x="T2" y="T3"/>
                    </a:cxn>
                    <a:cxn ang="T12">
                      <a:pos x="T4" y="T5"/>
                    </a:cxn>
                    <a:cxn ang="T13">
                      <a:pos x="T6" y="T7"/>
                    </a:cxn>
                    <a:cxn ang="T14">
                      <a:pos x="T8" y="T9"/>
                    </a:cxn>
                  </a:cxnLst>
                  <a:rect l="T15" t="T16" r="T17" b="T18"/>
                  <a:pathLst>
                    <a:path w="95250" h="190500">
                      <a:moveTo>
                        <a:pt x="0" y="190500"/>
                      </a:moveTo>
                      <a:lnTo>
                        <a:pt x="0" y="76200"/>
                      </a:lnTo>
                      <a:lnTo>
                        <a:pt x="95250" y="0"/>
                      </a:lnTo>
                      <a:lnTo>
                        <a:pt x="88900" y="190500"/>
                      </a:lnTo>
                    </a:path>
                  </a:pathLst>
                </a:custGeom>
                <a:solidFill>
                  <a:schemeClr val="accent1"/>
                </a:solidFill>
                <a:ln w="9525">
                  <a:solidFill>
                    <a:schemeClr val="tx1"/>
                  </a:solidFill>
                  <a:round/>
                  <a:headEnd/>
                  <a:tailEnd/>
                </a:ln>
              </p:spPr>
              <p:txBody>
                <a:bodyPr/>
                <a:lstStyle/>
                <a:p>
                  <a:endParaRPr lang="en-US"/>
                </a:p>
              </p:txBody>
            </p:sp>
            <p:sp>
              <p:nvSpPr>
                <p:cNvPr id="45094" name="Freeform 28">
                  <a:extLst>
                    <a:ext uri="{FF2B5EF4-FFF2-40B4-BE49-F238E27FC236}">
                      <a16:creationId xmlns:a16="http://schemas.microsoft.com/office/drawing/2014/main" id="{EE085DD8-16DD-BC44-8BDB-F4A520139CC9}"/>
                    </a:ext>
                  </a:extLst>
                </p:cNvPr>
                <p:cNvSpPr>
                  <a:spLocks noChangeArrowheads="1"/>
                </p:cNvSpPr>
                <p:nvPr/>
              </p:nvSpPr>
              <p:spPr bwMode="auto">
                <a:xfrm>
                  <a:off x="2848915" y="3087662"/>
                  <a:ext cx="30165" cy="190531"/>
                </a:xfrm>
                <a:custGeom>
                  <a:avLst/>
                  <a:gdLst>
                    <a:gd name="T0" fmla="*/ 0 w 95250"/>
                    <a:gd name="T1" fmla="*/ 191244 h 190500"/>
                    <a:gd name="T2" fmla="*/ 0 w 95250"/>
                    <a:gd name="T3" fmla="*/ 76488 h 190500"/>
                    <a:gd name="T4" fmla="*/ 0 w 95250"/>
                    <a:gd name="T5" fmla="*/ 0 h 190500"/>
                    <a:gd name="T6" fmla="*/ 0 w 95250"/>
                    <a:gd name="T7" fmla="*/ 191244 h 190500"/>
                    <a:gd name="T8" fmla="*/ 0 w 95250"/>
                    <a:gd name="T9" fmla="*/ 191244 h 190500"/>
                    <a:gd name="T10" fmla="*/ 0 60000 65536"/>
                    <a:gd name="T11" fmla="*/ 0 60000 65536"/>
                    <a:gd name="T12" fmla="*/ 0 60000 65536"/>
                    <a:gd name="T13" fmla="*/ 0 60000 65536"/>
                    <a:gd name="T14" fmla="*/ 0 60000 65536"/>
                    <a:gd name="T15" fmla="*/ 0 w 95250"/>
                    <a:gd name="T16" fmla="*/ 0 h 190500"/>
                    <a:gd name="T17" fmla="*/ 95250 w 95250"/>
                    <a:gd name="T18" fmla="*/ 190500 h 190500"/>
                  </a:gdLst>
                  <a:ahLst/>
                  <a:cxnLst>
                    <a:cxn ang="T10">
                      <a:pos x="T0" y="T1"/>
                    </a:cxn>
                    <a:cxn ang="T11">
                      <a:pos x="T2" y="T3"/>
                    </a:cxn>
                    <a:cxn ang="T12">
                      <a:pos x="T4" y="T5"/>
                    </a:cxn>
                    <a:cxn ang="T13">
                      <a:pos x="T6" y="T7"/>
                    </a:cxn>
                    <a:cxn ang="T14">
                      <a:pos x="T8" y="T9"/>
                    </a:cxn>
                  </a:cxnLst>
                  <a:rect l="T15" t="T16" r="T17" b="T18"/>
                  <a:pathLst>
                    <a:path w="95250" h="190500">
                      <a:moveTo>
                        <a:pt x="0" y="190500"/>
                      </a:moveTo>
                      <a:lnTo>
                        <a:pt x="0" y="76200"/>
                      </a:lnTo>
                      <a:lnTo>
                        <a:pt x="95250" y="0"/>
                      </a:lnTo>
                      <a:lnTo>
                        <a:pt x="88900" y="190500"/>
                      </a:lnTo>
                    </a:path>
                  </a:pathLst>
                </a:custGeom>
                <a:solidFill>
                  <a:schemeClr val="accent1"/>
                </a:solidFill>
                <a:ln w="9525">
                  <a:solidFill>
                    <a:schemeClr val="tx1"/>
                  </a:solidFill>
                  <a:round/>
                  <a:headEnd/>
                  <a:tailEnd/>
                </a:ln>
              </p:spPr>
              <p:txBody>
                <a:bodyPr/>
                <a:lstStyle/>
                <a:p>
                  <a:endParaRPr lang="en-US"/>
                </a:p>
              </p:txBody>
            </p:sp>
            <p:sp>
              <p:nvSpPr>
                <p:cNvPr id="45095" name="Freeform 29">
                  <a:extLst>
                    <a:ext uri="{FF2B5EF4-FFF2-40B4-BE49-F238E27FC236}">
                      <a16:creationId xmlns:a16="http://schemas.microsoft.com/office/drawing/2014/main" id="{06676A71-A02C-5549-A6E1-AFAFE7209E39}"/>
                    </a:ext>
                  </a:extLst>
                </p:cNvPr>
                <p:cNvSpPr>
                  <a:spLocks noChangeArrowheads="1"/>
                </p:cNvSpPr>
                <p:nvPr/>
              </p:nvSpPr>
              <p:spPr bwMode="auto">
                <a:xfrm>
                  <a:off x="4031684" y="3087662"/>
                  <a:ext cx="28577" cy="190531"/>
                </a:xfrm>
                <a:custGeom>
                  <a:avLst/>
                  <a:gdLst>
                    <a:gd name="T0" fmla="*/ 0 w 95250"/>
                    <a:gd name="T1" fmla="*/ 191244 h 190500"/>
                    <a:gd name="T2" fmla="*/ 0 w 95250"/>
                    <a:gd name="T3" fmla="*/ 76488 h 190500"/>
                    <a:gd name="T4" fmla="*/ 0 w 95250"/>
                    <a:gd name="T5" fmla="*/ 0 h 190500"/>
                    <a:gd name="T6" fmla="*/ 0 w 95250"/>
                    <a:gd name="T7" fmla="*/ 191244 h 190500"/>
                    <a:gd name="T8" fmla="*/ 0 w 95250"/>
                    <a:gd name="T9" fmla="*/ 191244 h 190500"/>
                    <a:gd name="T10" fmla="*/ 0 60000 65536"/>
                    <a:gd name="T11" fmla="*/ 0 60000 65536"/>
                    <a:gd name="T12" fmla="*/ 0 60000 65536"/>
                    <a:gd name="T13" fmla="*/ 0 60000 65536"/>
                    <a:gd name="T14" fmla="*/ 0 60000 65536"/>
                    <a:gd name="T15" fmla="*/ 0 w 95250"/>
                    <a:gd name="T16" fmla="*/ 0 h 190500"/>
                    <a:gd name="T17" fmla="*/ 95250 w 95250"/>
                    <a:gd name="T18" fmla="*/ 190500 h 190500"/>
                  </a:gdLst>
                  <a:ahLst/>
                  <a:cxnLst>
                    <a:cxn ang="T10">
                      <a:pos x="T0" y="T1"/>
                    </a:cxn>
                    <a:cxn ang="T11">
                      <a:pos x="T2" y="T3"/>
                    </a:cxn>
                    <a:cxn ang="T12">
                      <a:pos x="T4" y="T5"/>
                    </a:cxn>
                    <a:cxn ang="T13">
                      <a:pos x="T6" y="T7"/>
                    </a:cxn>
                    <a:cxn ang="T14">
                      <a:pos x="T8" y="T9"/>
                    </a:cxn>
                  </a:cxnLst>
                  <a:rect l="T15" t="T16" r="T17" b="T18"/>
                  <a:pathLst>
                    <a:path w="95250" h="190500">
                      <a:moveTo>
                        <a:pt x="0" y="190500"/>
                      </a:moveTo>
                      <a:lnTo>
                        <a:pt x="0" y="76200"/>
                      </a:lnTo>
                      <a:lnTo>
                        <a:pt x="95250" y="0"/>
                      </a:lnTo>
                      <a:lnTo>
                        <a:pt x="88900" y="190500"/>
                      </a:lnTo>
                    </a:path>
                  </a:pathLst>
                </a:custGeom>
                <a:solidFill>
                  <a:schemeClr val="accent1"/>
                </a:solidFill>
                <a:ln w="9525">
                  <a:solidFill>
                    <a:schemeClr val="tx1"/>
                  </a:solidFill>
                  <a:round/>
                  <a:headEnd/>
                  <a:tailEnd/>
                </a:ln>
              </p:spPr>
              <p:txBody>
                <a:bodyPr/>
                <a:lstStyle/>
                <a:p>
                  <a:endParaRPr lang="en-US"/>
                </a:p>
              </p:txBody>
            </p:sp>
            <p:sp>
              <p:nvSpPr>
                <p:cNvPr id="45096" name="Freeform 30">
                  <a:extLst>
                    <a:ext uri="{FF2B5EF4-FFF2-40B4-BE49-F238E27FC236}">
                      <a16:creationId xmlns:a16="http://schemas.microsoft.com/office/drawing/2014/main" id="{2D3190BA-D525-044D-8388-FC10C6D0BE26}"/>
                    </a:ext>
                  </a:extLst>
                </p:cNvPr>
                <p:cNvSpPr>
                  <a:spLocks noChangeArrowheads="1"/>
                </p:cNvSpPr>
                <p:nvPr/>
              </p:nvSpPr>
              <p:spPr bwMode="auto">
                <a:xfrm>
                  <a:off x="5551025" y="3087662"/>
                  <a:ext cx="28577" cy="190531"/>
                </a:xfrm>
                <a:custGeom>
                  <a:avLst/>
                  <a:gdLst>
                    <a:gd name="T0" fmla="*/ 0 w 95250"/>
                    <a:gd name="T1" fmla="*/ 191244 h 190500"/>
                    <a:gd name="T2" fmla="*/ 0 w 95250"/>
                    <a:gd name="T3" fmla="*/ 76488 h 190500"/>
                    <a:gd name="T4" fmla="*/ 0 w 95250"/>
                    <a:gd name="T5" fmla="*/ 0 h 190500"/>
                    <a:gd name="T6" fmla="*/ 0 w 95250"/>
                    <a:gd name="T7" fmla="*/ 191244 h 190500"/>
                    <a:gd name="T8" fmla="*/ 0 w 95250"/>
                    <a:gd name="T9" fmla="*/ 191244 h 190500"/>
                    <a:gd name="T10" fmla="*/ 0 60000 65536"/>
                    <a:gd name="T11" fmla="*/ 0 60000 65536"/>
                    <a:gd name="T12" fmla="*/ 0 60000 65536"/>
                    <a:gd name="T13" fmla="*/ 0 60000 65536"/>
                    <a:gd name="T14" fmla="*/ 0 60000 65536"/>
                    <a:gd name="T15" fmla="*/ 0 w 95250"/>
                    <a:gd name="T16" fmla="*/ 0 h 190500"/>
                    <a:gd name="T17" fmla="*/ 95250 w 95250"/>
                    <a:gd name="T18" fmla="*/ 190500 h 190500"/>
                  </a:gdLst>
                  <a:ahLst/>
                  <a:cxnLst>
                    <a:cxn ang="T10">
                      <a:pos x="T0" y="T1"/>
                    </a:cxn>
                    <a:cxn ang="T11">
                      <a:pos x="T2" y="T3"/>
                    </a:cxn>
                    <a:cxn ang="T12">
                      <a:pos x="T4" y="T5"/>
                    </a:cxn>
                    <a:cxn ang="T13">
                      <a:pos x="T6" y="T7"/>
                    </a:cxn>
                    <a:cxn ang="T14">
                      <a:pos x="T8" y="T9"/>
                    </a:cxn>
                  </a:cxnLst>
                  <a:rect l="T15" t="T16" r="T17" b="T18"/>
                  <a:pathLst>
                    <a:path w="95250" h="190500">
                      <a:moveTo>
                        <a:pt x="0" y="190500"/>
                      </a:moveTo>
                      <a:lnTo>
                        <a:pt x="0" y="76200"/>
                      </a:lnTo>
                      <a:lnTo>
                        <a:pt x="95250" y="0"/>
                      </a:lnTo>
                      <a:lnTo>
                        <a:pt x="88900" y="190500"/>
                      </a:lnTo>
                    </a:path>
                  </a:pathLst>
                </a:custGeom>
                <a:solidFill>
                  <a:schemeClr val="accent1"/>
                </a:solidFill>
                <a:ln w="9525">
                  <a:solidFill>
                    <a:schemeClr val="tx1"/>
                  </a:solidFill>
                  <a:round/>
                  <a:headEnd/>
                  <a:tailEnd/>
                </a:ln>
              </p:spPr>
              <p:txBody>
                <a:bodyPr/>
                <a:lstStyle/>
                <a:p>
                  <a:endParaRPr lang="en-US"/>
                </a:p>
              </p:txBody>
            </p:sp>
          </p:grpSp>
          <p:grpSp>
            <p:nvGrpSpPr>
              <p:cNvPr id="45081" name="Group 193">
                <a:extLst>
                  <a:ext uri="{FF2B5EF4-FFF2-40B4-BE49-F238E27FC236}">
                    <a16:creationId xmlns:a16="http://schemas.microsoft.com/office/drawing/2014/main" id="{E05DE99F-7743-E340-B6BA-BC74FF75BC3A}"/>
                  </a:ext>
                </a:extLst>
              </p:cNvPr>
              <p:cNvGrpSpPr>
                <a:grpSpLocks/>
              </p:cNvGrpSpPr>
              <p:nvPr/>
            </p:nvGrpSpPr>
            <p:grpSpPr bwMode="auto">
              <a:xfrm>
                <a:off x="1649468" y="5258358"/>
                <a:ext cx="3913455" cy="196882"/>
                <a:chOff x="1806929" y="3005414"/>
                <a:chExt cx="3913455" cy="273094"/>
              </a:xfrm>
            </p:grpSpPr>
            <p:sp>
              <p:nvSpPr>
                <p:cNvPr id="45089" name="Freeform 23">
                  <a:extLst>
                    <a:ext uri="{FF2B5EF4-FFF2-40B4-BE49-F238E27FC236}">
                      <a16:creationId xmlns:a16="http://schemas.microsoft.com/office/drawing/2014/main" id="{AAB07F32-CDB6-B644-9F39-FA66A064E5DF}"/>
                    </a:ext>
                  </a:extLst>
                </p:cNvPr>
                <p:cNvSpPr>
                  <a:spLocks noChangeArrowheads="1"/>
                </p:cNvSpPr>
                <p:nvPr/>
              </p:nvSpPr>
              <p:spPr bwMode="auto">
                <a:xfrm>
                  <a:off x="1806929" y="3005414"/>
                  <a:ext cx="26989" cy="273094"/>
                </a:xfrm>
                <a:custGeom>
                  <a:avLst/>
                  <a:gdLst>
                    <a:gd name="T0" fmla="*/ 0 w 107950"/>
                    <a:gd name="T1" fmla="*/ 274106 h 273050"/>
                    <a:gd name="T2" fmla="*/ 0 w 107950"/>
                    <a:gd name="T3" fmla="*/ 70114 h 273050"/>
                    <a:gd name="T4" fmla="*/ 0 w 107950"/>
                    <a:gd name="T5" fmla="*/ 0 h 273050"/>
                    <a:gd name="T6" fmla="*/ 0 w 107950"/>
                    <a:gd name="T7" fmla="*/ 274106 h 273050"/>
                    <a:gd name="T8" fmla="*/ 0 60000 65536"/>
                    <a:gd name="T9" fmla="*/ 0 60000 65536"/>
                    <a:gd name="T10" fmla="*/ 0 60000 65536"/>
                    <a:gd name="T11" fmla="*/ 0 60000 65536"/>
                    <a:gd name="T12" fmla="*/ 0 w 107950"/>
                    <a:gd name="T13" fmla="*/ 0 h 273050"/>
                    <a:gd name="T14" fmla="*/ 107950 w 107950"/>
                    <a:gd name="T15" fmla="*/ 273050 h 273050"/>
                  </a:gdLst>
                  <a:ahLst/>
                  <a:cxnLst>
                    <a:cxn ang="T8">
                      <a:pos x="T0" y="T1"/>
                    </a:cxn>
                    <a:cxn ang="T9">
                      <a:pos x="T2" y="T3"/>
                    </a:cxn>
                    <a:cxn ang="T10">
                      <a:pos x="T4" y="T5"/>
                    </a:cxn>
                    <a:cxn ang="T11">
                      <a:pos x="T6" y="T7"/>
                    </a:cxn>
                  </a:cxnLst>
                  <a:rect l="T12" t="T13" r="T14" b="T15"/>
                  <a:pathLst>
                    <a:path w="107950" h="273050">
                      <a:moveTo>
                        <a:pt x="0" y="273050"/>
                      </a:moveTo>
                      <a:lnTo>
                        <a:pt x="6350" y="69850"/>
                      </a:lnTo>
                      <a:lnTo>
                        <a:pt x="107950" y="0"/>
                      </a:lnTo>
                      <a:lnTo>
                        <a:pt x="101600" y="273050"/>
                      </a:lnTo>
                    </a:path>
                  </a:pathLst>
                </a:custGeom>
                <a:solidFill>
                  <a:schemeClr val="accent1"/>
                </a:solidFill>
                <a:ln w="9525">
                  <a:solidFill>
                    <a:schemeClr val="tx1"/>
                  </a:solidFill>
                  <a:round/>
                  <a:headEnd/>
                  <a:tailEnd/>
                </a:ln>
              </p:spPr>
              <p:txBody>
                <a:bodyPr/>
                <a:lstStyle/>
                <a:p>
                  <a:endParaRPr lang="en-US"/>
                </a:p>
              </p:txBody>
            </p:sp>
            <p:sp>
              <p:nvSpPr>
                <p:cNvPr id="45090" name="Freeform 24">
                  <a:extLst>
                    <a:ext uri="{FF2B5EF4-FFF2-40B4-BE49-F238E27FC236}">
                      <a16:creationId xmlns:a16="http://schemas.microsoft.com/office/drawing/2014/main" id="{1B2EE4DC-4B18-3F41-BFFA-EA392ED1B157}"/>
                    </a:ext>
                  </a:extLst>
                </p:cNvPr>
                <p:cNvSpPr>
                  <a:spLocks noChangeArrowheads="1"/>
                </p:cNvSpPr>
                <p:nvPr/>
              </p:nvSpPr>
              <p:spPr bwMode="auto">
                <a:xfrm>
                  <a:off x="2991285" y="3005414"/>
                  <a:ext cx="28577" cy="273094"/>
                </a:xfrm>
                <a:custGeom>
                  <a:avLst/>
                  <a:gdLst>
                    <a:gd name="T0" fmla="*/ 0 w 107950"/>
                    <a:gd name="T1" fmla="*/ 274106 h 273050"/>
                    <a:gd name="T2" fmla="*/ 0 w 107950"/>
                    <a:gd name="T3" fmla="*/ 70114 h 273050"/>
                    <a:gd name="T4" fmla="*/ 0 w 107950"/>
                    <a:gd name="T5" fmla="*/ 0 h 273050"/>
                    <a:gd name="T6" fmla="*/ 0 w 107950"/>
                    <a:gd name="T7" fmla="*/ 274106 h 273050"/>
                    <a:gd name="T8" fmla="*/ 0 60000 65536"/>
                    <a:gd name="T9" fmla="*/ 0 60000 65536"/>
                    <a:gd name="T10" fmla="*/ 0 60000 65536"/>
                    <a:gd name="T11" fmla="*/ 0 60000 65536"/>
                    <a:gd name="T12" fmla="*/ 0 w 107950"/>
                    <a:gd name="T13" fmla="*/ 0 h 273050"/>
                    <a:gd name="T14" fmla="*/ 107950 w 107950"/>
                    <a:gd name="T15" fmla="*/ 273050 h 273050"/>
                  </a:gdLst>
                  <a:ahLst/>
                  <a:cxnLst>
                    <a:cxn ang="T8">
                      <a:pos x="T0" y="T1"/>
                    </a:cxn>
                    <a:cxn ang="T9">
                      <a:pos x="T2" y="T3"/>
                    </a:cxn>
                    <a:cxn ang="T10">
                      <a:pos x="T4" y="T5"/>
                    </a:cxn>
                    <a:cxn ang="T11">
                      <a:pos x="T6" y="T7"/>
                    </a:cxn>
                  </a:cxnLst>
                  <a:rect l="T12" t="T13" r="T14" b="T15"/>
                  <a:pathLst>
                    <a:path w="107950" h="273050">
                      <a:moveTo>
                        <a:pt x="0" y="273050"/>
                      </a:moveTo>
                      <a:lnTo>
                        <a:pt x="6350" y="69850"/>
                      </a:lnTo>
                      <a:lnTo>
                        <a:pt x="107950" y="0"/>
                      </a:lnTo>
                      <a:lnTo>
                        <a:pt x="101600" y="273050"/>
                      </a:lnTo>
                    </a:path>
                  </a:pathLst>
                </a:custGeom>
                <a:solidFill>
                  <a:schemeClr val="accent1"/>
                </a:solidFill>
                <a:ln w="9525">
                  <a:solidFill>
                    <a:schemeClr val="tx1"/>
                  </a:solidFill>
                  <a:round/>
                  <a:headEnd/>
                  <a:tailEnd/>
                </a:ln>
              </p:spPr>
              <p:txBody>
                <a:bodyPr/>
                <a:lstStyle/>
                <a:p>
                  <a:endParaRPr lang="en-US"/>
                </a:p>
              </p:txBody>
            </p:sp>
            <p:sp>
              <p:nvSpPr>
                <p:cNvPr id="45091" name="Freeform 25">
                  <a:extLst>
                    <a:ext uri="{FF2B5EF4-FFF2-40B4-BE49-F238E27FC236}">
                      <a16:creationId xmlns:a16="http://schemas.microsoft.com/office/drawing/2014/main" id="{C6E7C5AF-5963-D943-8A59-11F90ECCD672}"/>
                    </a:ext>
                  </a:extLst>
                </p:cNvPr>
                <p:cNvSpPr>
                  <a:spLocks noChangeArrowheads="1"/>
                </p:cNvSpPr>
                <p:nvPr/>
              </p:nvSpPr>
              <p:spPr bwMode="auto">
                <a:xfrm>
                  <a:off x="4172466" y="3005414"/>
                  <a:ext cx="28577" cy="273094"/>
                </a:xfrm>
                <a:custGeom>
                  <a:avLst/>
                  <a:gdLst>
                    <a:gd name="T0" fmla="*/ 0 w 107950"/>
                    <a:gd name="T1" fmla="*/ 274106 h 273050"/>
                    <a:gd name="T2" fmla="*/ 0 w 107950"/>
                    <a:gd name="T3" fmla="*/ 70114 h 273050"/>
                    <a:gd name="T4" fmla="*/ 0 w 107950"/>
                    <a:gd name="T5" fmla="*/ 0 h 273050"/>
                    <a:gd name="T6" fmla="*/ 0 w 107950"/>
                    <a:gd name="T7" fmla="*/ 274106 h 273050"/>
                    <a:gd name="T8" fmla="*/ 0 60000 65536"/>
                    <a:gd name="T9" fmla="*/ 0 60000 65536"/>
                    <a:gd name="T10" fmla="*/ 0 60000 65536"/>
                    <a:gd name="T11" fmla="*/ 0 60000 65536"/>
                    <a:gd name="T12" fmla="*/ 0 w 107950"/>
                    <a:gd name="T13" fmla="*/ 0 h 273050"/>
                    <a:gd name="T14" fmla="*/ 107950 w 107950"/>
                    <a:gd name="T15" fmla="*/ 273050 h 273050"/>
                  </a:gdLst>
                  <a:ahLst/>
                  <a:cxnLst>
                    <a:cxn ang="T8">
                      <a:pos x="T0" y="T1"/>
                    </a:cxn>
                    <a:cxn ang="T9">
                      <a:pos x="T2" y="T3"/>
                    </a:cxn>
                    <a:cxn ang="T10">
                      <a:pos x="T4" y="T5"/>
                    </a:cxn>
                    <a:cxn ang="T11">
                      <a:pos x="T6" y="T7"/>
                    </a:cxn>
                  </a:cxnLst>
                  <a:rect l="T12" t="T13" r="T14" b="T15"/>
                  <a:pathLst>
                    <a:path w="107950" h="273050">
                      <a:moveTo>
                        <a:pt x="0" y="273050"/>
                      </a:moveTo>
                      <a:lnTo>
                        <a:pt x="6350" y="69850"/>
                      </a:lnTo>
                      <a:lnTo>
                        <a:pt x="107950" y="0"/>
                      </a:lnTo>
                      <a:lnTo>
                        <a:pt x="101600" y="273050"/>
                      </a:lnTo>
                    </a:path>
                  </a:pathLst>
                </a:custGeom>
                <a:solidFill>
                  <a:schemeClr val="accent1"/>
                </a:solidFill>
                <a:ln w="9525">
                  <a:solidFill>
                    <a:schemeClr val="tx1"/>
                  </a:solidFill>
                  <a:round/>
                  <a:headEnd/>
                  <a:tailEnd/>
                </a:ln>
              </p:spPr>
              <p:txBody>
                <a:bodyPr/>
                <a:lstStyle/>
                <a:p>
                  <a:endParaRPr lang="en-US"/>
                </a:p>
              </p:txBody>
            </p:sp>
            <p:sp>
              <p:nvSpPr>
                <p:cNvPr id="45092" name="Freeform 26">
                  <a:extLst>
                    <a:ext uri="{FF2B5EF4-FFF2-40B4-BE49-F238E27FC236}">
                      <a16:creationId xmlns:a16="http://schemas.microsoft.com/office/drawing/2014/main" id="{2912DBFA-2A63-AE42-A7EA-301305BE2D62}"/>
                    </a:ext>
                  </a:extLst>
                </p:cNvPr>
                <p:cNvSpPr>
                  <a:spLocks noChangeArrowheads="1"/>
                </p:cNvSpPr>
                <p:nvPr/>
              </p:nvSpPr>
              <p:spPr bwMode="auto">
                <a:xfrm>
                  <a:off x="5691807" y="3005414"/>
                  <a:ext cx="28577" cy="273094"/>
                </a:xfrm>
                <a:custGeom>
                  <a:avLst/>
                  <a:gdLst>
                    <a:gd name="T0" fmla="*/ 0 w 107950"/>
                    <a:gd name="T1" fmla="*/ 274106 h 273050"/>
                    <a:gd name="T2" fmla="*/ 0 w 107950"/>
                    <a:gd name="T3" fmla="*/ 70114 h 273050"/>
                    <a:gd name="T4" fmla="*/ 0 w 107950"/>
                    <a:gd name="T5" fmla="*/ 0 h 273050"/>
                    <a:gd name="T6" fmla="*/ 0 w 107950"/>
                    <a:gd name="T7" fmla="*/ 274106 h 273050"/>
                    <a:gd name="T8" fmla="*/ 0 60000 65536"/>
                    <a:gd name="T9" fmla="*/ 0 60000 65536"/>
                    <a:gd name="T10" fmla="*/ 0 60000 65536"/>
                    <a:gd name="T11" fmla="*/ 0 60000 65536"/>
                    <a:gd name="T12" fmla="*/ 0 w 107950"/>
                    <a:gd name="T13" fmla="*/ 0 h 273050"/>
                    <a:gd name="T14" fmla="*/ 107950 w 107950"/>
                    <a:gd name="T15" fmla="*/ 273050 h 273050"/>
                  </a:gdLst>
                  <a:ahLst/>
                  <a:cxnLst>
                    <a:cxn ang="T8">
                      <a:pos x="T0" y="T1"/>
                    </a:cxn>
                    <a:cxn ang="T9">
                      <a:pos x="T2" y="T3"/>
                    </a:cxn>
                    <a:cxn ang="T10">
                      <a:pos x="T4" y="T5"/>
                    </a:cxn>
                    <a:cxn ang="T11">
                      <a:pos x="T6" y="T7"/>
                    </a:cxn>
                  </a:cxnLst>
                  <a:rect l="T12" t="T13" r="T14" b="T15"/>
                  <a:pathLst>
                    <a:path w="107950" h="273050">
                      <a:moveTo>
                        <a:pt x="0" y="273050"/>
                      </a:moveTo>
                      <a:lnTo>
                        <a:pt x="6350" y="69850"/>
                      </a:lnTo>
                      <a:lnTo>
                        <a:pt x="107950" y="0"/>
                      </a:lnTo>
                      <a:lnTo>
                        <a:pt x="101600" y="273050"/>
                      </a:lnTo>
                    </a:path>
                  </a:pathLst>
                </a:custGeom>
                <a:solidFill>
                  <a:schemeClr val="accent1"/>
                </a:solidFill>
                <a:ln w="9525">
                  <a:solidFill>
                    <a:schemeClr val="tx1"/>
                  </a:solidFill>
                  <a:round/>
                  <a:headEnd/>
                  <a:tailEnd/>
                </a:ln>
              </p:spPr>
              <p:txBody>
                <a:bodyPr/>
                <a:lstStyle/>
                <a:p>
                  <a:endParaRPr lang="en-US"/>
                </a:p>
              </p:txBody>
            </p:sp>
          </p:grpSp>
          <p:cxnSp>
            <p:nvCxnSpPr>
              <p:cNvPr id="45082" name="Straight Connector 207">
                <a:extLst>
                  <a:ext uri="{FF2B5EF4-FFF2-40B4-BE49-F238E27FC236}">
                    <a16:creationId xmlns:a16="http://schemas.microsoft.com/office/drawing/2014/main" id="{29917439-4676-9344-9F2F-C878DB544800}"/>
                  </a:ext>
                </a:extLst>
              </p:cNvPr>
              <p:cNvCxnSpPr>
                <a:cxnSpLocks noChangeShapeType="1"/>
              </p:cNvCxnSpPr>
              <p:nvPr/>
            </p:nvCxnSpPr>
            <p:spPr bwMode="auto">
              <a:xfrm>
                <a:off x="1371600" y="4913312"/>
                <a:ext cx="51816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5083" name="Straight Connector 208">
                <a:extLst>
                  <a:ext uri="{FF2B5EF4-FFF2-40B4-BE49-F238E27FC236}">
                    <a16:creationId xmlns:a16="http://schemas.microsoft.com/office/drawing/2014/main" id="{C05E1B5E-E8C1-9445-A152-6BB364D25486}"/>
                  </a:ext>
                </a:extLst>
              </p:cNvPr>
              <p:cNvCxnSpPr>
                <a:cxnSpLocks noChangeShapeType="1"/>
              </p:cNvCxnSpPr>
              <p:nvPr/>
            </p:nvCxnSpPr>
            <p:spPr bwMode="auto">
              <a:xfrm>
                <a:off x="1371600" y="5453062"/>
                <a:ext cx="51816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5084" name="Straight Connector 209">
                <a:extLst>
                  <a:ext uri="{FF2B5EF4-FFF2-40B4-BE49-F238E27FC236}">
                    <a16:creationId xmlns:a16="http://schemas.microsoft.com/office/drawing/2014/main" id="{BB97D227-4A36-D347-8D96-E6C3670A53C3}"/>
                  </a:ext>
                </a:extLst>
              </p:cNvPr>
              <p:cNvCxnSpPr>
                <a:cxnSpLocks noChangeShapeType="1"/>
              </p:cNvCxnSpPr>
              <p:nvPr/>
            </p:nvCxnSpPr>
            <p:spPr bwMode="auto">
              <a:xfrm>
                <a:off x="1371600" y="6323012"/>
                <a:ext cx="51816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45085" name="TextBox 19">
                <a:extLst>
                  <a:ext uri="{FF2B5EF4-FFF2-40B4-BE49-F238E27FC236}">
                    <a16:creationId xmlns:a16="http://schemas.microsoft.com/office/drawing/2014/main" id="{AC41BB73-0E9A-C248-9937-CE423721F57C}"/>
                  </a:ext>
                </a:extLst>
              </p:cNvPr>
              <p:cNvSpPr txBox="1">
                <a:spLocks noChangeArrowheads="1"/>
              </p:cNvSpPr>
              <p:nvPr/>
            </p:nvSpPr>
            <p:spPr bwMode="auto">
              <a:xfrm rot="-5400000">
                <a:off x="511903" y="5549225"/>
                <a:ext cx="928839" cy="194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200" b="0">
                    <a:solidFill>
                      <a:schemeClr val="tx1"/>
                    </a:solidFill>
                  </a:rPr>
                  <a:t>Frequency</a:t>
                </a:r>
              </a:p>
            </p:txBody>
          </p:sp>
          <p:sp>
            <p:nvSpPr>
              <p:cNvPr id="45086" name="TextBox 20">
                <a:extLst>
                  <a:ext uri="{FF2B5EF4-FFF2-40B4-BE49-F238E27FC236}">
                    <a16:creationId xmlns:a16="http://schemas.microsoft.com/office/drawing/2014/main" id="{2759A158-873C-1842-995E-9B782125F80D}"/>
                  </a:ext>
                </a:extLst>
              </p:cNvPr>
              <p:cNvSpPr txBox="1">
                <a:spLocks noChangeArrowheads="1"/>
              </p:cNvSpPr>
              <p:nvPr/>
            </p:nvSpPr>
            <p:spPr bwMode="auto">
              <a:xfrm>
                <a:off x="1066817" y="4648656"/>
                <a:ext cx="276244" cy="26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100" b="0">
                    <a:solidFill>
                      <a:schemeClr val="tx1"/>
                    </a:solidFill>
                  </a:rPr>
                  <a:t>f</a:t>
                </a:r>
                <a:r>
                  <a:rPr lang="en-US" altLang="en-US" sz="1100" b="0" baseline="-25000">
                    <a:solidFill>
                      <a:schemeClr val="tx1"/>
                    </a:solidFill>
                  </a:rPr>
                  <a:t>1</a:t>
                </a:r>
              </a:p>
            </p:txBody>
          </p:sp>
          <p:sp>
            <p:nvSpPr>
              <p:cNvPr id="45087" name="TextBox 21">
                <a:extLst>
                  <a:ext uri="{FF2B5EF4-FFF2-40B4-BE49-F238E27FC236}">
                    <a16:creationId xmlns:a16="http://schemas.microsoft.com/office/drawing/2014/main" id="{0B50BBA0-2784-1447-9B3E-33D5B82EC056}"/>
                  </a:ext>
                </a:extLst>
              </p:cNvPr>
              <p:cNvSpPr txBox="1">
                <a:spLocks noChangeArrowheads="1"/>
              </p:cNvSpPr>
              <p:nvPr/>
            </p:nvSpPr>
            <p:spPr bwMode="auto">
              <a:xfrm>
                <a:off x="1066817" y="5258355"/>
                <a:ext cx="276244" cy="26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100" b="0">
                    <a:solidFill>
                      <a:schemeClr val="tx1"/>
                    </a:solidFill>
                  </a:rPr>
                  <a:t>f</a:t>
                </a:r>
                <a:r>
                  <a:rPr lang="en-US" altLang="en-US" sz="1100" b="0" baseline="-25000">
                    <a:solidFill>
                      <a:schemeClr val="tx1"/>
                    </a:solidFill>
                  </a:rPr>
                  <a:t>2</a:t>
                </a:r>
              </a:p>
            </p:txBody>
          </p:sp>
          <p:sp>
            <p:nvSpPr>
              <p:cNvPr id="45088" name="TextBox 22">
                <a:extLst>
                  <a:ext uri="{FF2B5EF4-FFF2-40B4-BE49-F238E27FC236}">
                    <a16:creationId xmlns:a16="http://schemas.microsoft.com/office/drawing/2014/main" id="{42837684-86E1-8449-A033-227A0160DACA}"/>
                  </a:ext>
                </a:extLst>
              </p:cNvPr>
              <p:cNvSpPr txBox="1">
                <a:spLocks noChangeArrowheads="1"/>
              </p:cNvSpPr>
              <p:nvPr/>
            </p:nvSpPr>
            <p:spPr bwMode="auto">
              <a:xfrm>
                <a:off x="1066817" y="6020479"/>
                <a:ext cx="292120" cy="26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100" b="0">
                    <a:solidFill>
                      <a:schemeClr val="tx1"/>
                    </a:solidFill>
                  </a:rPr>
                  <a:t>f</a:t>
                </a:r>
                <a:r>
                  <a:rPr lang="en-US" altLang="en-US" sz="1100" b="0" baseline="-25000">
                    <a:solidFill>
                      <a:schemeClr val="tx1"/>
                    </a:solidFill>
                  </a:rPr>
                  <a:t>N</a:t>
                </a:r>
              </a:p>
            </p:txBody>
          </p:sp>
        </p:grpSp>
        <p:sp>
          <p:nvSpPr>
            <p:cNvPr id="45074" name="TextBox 8">
              <a:extLst>
                <a:ext uri="{FF2B5EF4-FFF2-40B4-BE49-F238E27FC236}">
                  <a16:creationId xmlns:a16="http://schemas.microsoft.com/office/drawing/2014/main" id="{2FAE1CA2-D574-C343-85BE-CA4F9C540C38}"/>
                </a:ext>
              </a:extLst>
            </p:cNvPr>
            <p:cNvSpPr txBox="1">
              <a:spLocks noChangeArrowheads="1"/>
            </p:cNvSpPr>
            <p:nvPr/>
          </p:nvSpPr>
          <p:spPr bwMode="auto">
            <a:xfrm>
              <a:off x="1066817" y="3810282"/>
              <a:ext cx="325460" cy="26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100" b="0">
                  <a:solidFill>
                    <a:schemeClr val="tx1"/>
                  </a:solidFill>
                </a:rPr>
                <a:t>Df</a:t>
              </a:r>
              <a:endParaRPr lang="en-US" altLang="en-US" sz="1100" b="0" baseline="-25000">
                <a:solidFill>
                  <a:schemeClr val="tx1"/>
                </a:solidFill>
              </a:endParaRPr>
            </a:p>
          </p:txBody>
        </p:sp>
        <p:sp>
          <p:nvSpPr>
            <p:cNvPr id="45075" name="TextBox 9">
              <a:extLst>
                <a:ext uri="{FF2B5EF4-FFF2-40B4-BE49-F238E27FC236}">
                  <a16:creationId xmlns:a16="http://schemas.microsoft.com/office/drawing/2014/main" id="{65ADA851-41BE-A248-AEC3-A5BF5306A063}"/>
                </a:ext>
              </a:extLst>
            </p:cNvPr>
            <p:cNvSpPr txBox="1">
              <a:spLocks noChangeArrowheads="1"/>
            </p:cNvSpPr>
            <p:nvPr/>
          </p:nvSpPr>
          <p:spPr bwMode="auto">
            <a:xfrm>
              <a:off x="2590920" y="1447696"/>
              <a:ext cx="2692584" cy="31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lgn="ctr">
                <a:spcBef>
                  <a:spcPct val="0"/>
                </a:spcBef>
                <a:buFontTx/>
                <a:buNone/>
              </a:pPr>
              <a:r>
                <a:rPr lang="en-US" altLang="en-US" sz="1400" b="0">
                  <a:solidFill>
                    <a:schemeClr val="tx1"/>
                  </a:solidFill>
                </a:rPr>
                <a:t>Common SAR GMTI Waveform</a:t>
              </a:r>
            </a:p>
          </p:txBody>
        </p:sp>
        <p:sp>
          <p:nvSpPr>
            <p:cNvPr id="45076" name="TextBox 10">
              <a:extLst>
                <a:ext uri="{FF2B5EF4-FFF2-40B4-BE49-F238E27FC236}">
                  <a16:creationId xmlns:a16="http://schemas.microsoft.com/office/drawing/2014/main" id="{E281BB49-21CA-0A4F-A65A-78B25CE8AEAB}"/>
                </a:ext>
              </a:extLst>
            </p:cNvPr>
            <p:cNvSpPr txBox="1">
              <a:spLocks noChangeArrowheads="1"/>
            </p:cNvSpPr>
            <p:nvPr/>
          </p:nvSpPr>
          <p:spPr bwMode="auto">
            <a:xfrm>
              <a:off x="3229139" y="3353008"/>
              <a:ext cx="1414560" cy="31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lgn="ctr">
                <a:spcBef>
                  <a:spcPct val="0"/>
                </a:spcBef>
                <a:buFontTx/>
                <a:buNone/>
              </a:pPr>
              <a:r>
                <a:rPr lang="en-US" altLang="en-US" sz="1400" b="0">
                  <a:solidFill>
                    <a:schemeClr val="tx1"/>
                  </a:solidFill>
                </a:rPr>
                <a:t>SAR Waveform</a:t>
              </a:r>
            </a:p>
          </p:txBody>
        </p:sp>
        <p:sp>
          <p:nvSpPr>
            <p:cNvPr id="45077" name="TextBox 11">
              <a:extLst>
                <a:ext uri="{FF2B5EF4-FFF2-40B4-BE49-F238E27FC236}">
                  <a16:creationId xmlns:a16="http://schemas.microsoft.com/office/drawing/2014/main" id="{97DD8A71-95C4-BD4A-AA44-F74FC45ABF07}"/>
                </a:ext>
              </a:extLst>
            </p:cNvPr>
            <p:cNvSpPr txBox="1">
              <a:spLocks noChangeArrowheads="1"/>
            </p:cNvSpPr>
            <p:nvPr/>
          </p:nvSpPr>
          <p:spPr bwMode="auto">
            <a:xfrm>
              <a:off x="3044977" y="4419981"/>
              <a:ext cx="1784472" cy="31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lgn="ctr">
                <a:spcBef>
                  <a:spcPct val="0"/>
                </a:spcBef>
                <a:buFontTx/>
                <a:buNone/>
              </a:pPr>
              <a:r>
                <a:rPr lang="en-US" altLang="en-US" sz="1400" b="0">
                  <a:solidFill>
                    <a:schemeClr val="tx1"/>
                  </a:solidFill>
                </a:rPr>
                <a:t>M GMTI Waveforms</a:t>
              </a:r>
            </a:p>
          </p:txBody>
        </p:sp>
        <p:sp>
          <p:nvSpPr>
            <p:cNvPr id="45078" name="TextBox 12">
              <a:extLst>
                <a:ext uri="{FF2B5EF4-FFF2-40B4-BE49-F238E27FC236}">
                  <a16:creationId xmlns:a16="http://schemas.microsoft.com/office/drawing/2014/main" id="{EB32B603-8721-0847-954A-C193B2D428A0}"/>
                </a:ext>
              </a:extLst>
            </p:cNvPr>
            <p:cNvSpPr txBox="1">
              <a:spLocks noChangeArrowheads="1"/>
            </p:cNvSpPr>
            <p:nvPr/>
          </p:nvSpPr>
          <p:spPr bwMode="auto">
            <a:xfrm>
              <a:off x="3522848" y="6553929"/>
              <a:ext cx="668383" cy="28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lgn="ctr">
                <a:spcBef>
                  <a:spcPct val="0"/>
                </a:spcBef>
                <a:buFontTx/>
                <a:buNone/>
              </a:pPr>
              <a:r>
                <a:rPr lang="en-US" altLang="en-US" sz="1200" b="0">
                  <a:solidFill>
                    <a:schemeClr val="tx1"/>
                  </a:solidFill>
                </a:rPr>
                <a:t>time </a:t>
              </a:r>
              <a:r>
                <a:rPr lang="en-US" altLang="en-US" sz="1200" b="0">
                  <a:solidFill>
                    <a:schemeClr val="tx1"/>
                  </a:solidFill>
                  <a:sym typeface="Wingdings" pitchFamily="2" charset="2"/>
                </a:rPr>
                <a:t></a:t>
              </a:r>
              <a:endParaRPr lang="en-US" altLang="en-US" sz="1200" b="0">
                <a:solidFill>
                  <a:schemeClr val="tx1"/>
                </a:solidFill>
              </a:endParaRPr>
            </a:p>
          </p:txBody>
        </p:sp>
      </p:grpSp>
      <p:sp>
        <p:nvSpPr>
          <p:cNvPr id="186" name="TextBox 185">
            <a:extLst>
              <a:ext uri="{FF2B5EF4-FFF2-40B4-BE49-F238E27FC236}">
                <a16:creationId xmlns:a16="http://schemas.microsoft.com/office/drawing/2014/main" id="{AD5472C4-4A94-0D43-B920-EF30FFD79EBB}"/>
              </a:ext>
            </a:extLst>
          </p:cNvPr>
          <p:cNvSpPr txBox="1"/>
          <p:nvPr/>
        </p:nvSpPr>
        <p:spPr>
          <a:xfrm>
            <a:off x="3124200" y="1219200"/>
            <a:ext cx="3249613" cy="400050"/>
          </a:xfrm>
          <a:prstGeom prst="rect">
            <a:avLst/>
          </a:prstGeom>
          <a:solidFill>
            <a:schemeClr val="bg1"/>
          </a:solidFill>
        </p:spPr>
        <p:txBody>
          <a:bodyPr wrap="none">
            <a:spAutoFit/>
          </a:bodyPr>
          <a:lstStyle/>
          <a:p>
            <a:pPr algn="ctr">
              <a:defRPr/>
            </a:pPr>
            <a:r>
              <a:rPr lang="en-US" sz="2000" b="1" dirty="0">
                <a:solidFill>
                  <a:schemeClr val="accent2">
                    <a:lumMod val="50000"/>
                  </a:schemeClr>
                </a:solidFill>
                <a:latin typeface="+mn-lt"/>
                <a:ea typeface="ＭＳ Ｐゴシック" charset="-128"/>
                <a:cs typeface="ＭＳ Ｐゴシック" charset="-128"/>
              </a:rPr>
              <a:t>Common SAR/GMTI Waveform</a:t>
            </a:r>
          </a:p>
        </p:txBody>
      </p:sp>
      <p:sp>
        <p:nvSpPr>
          <p:cNvPr id="187" name="TextBox 186">
            <a:extLst>
              <a:ext uri="{FF2B5EF4-FFF2-40B4-BE49-F238E27FC236}">
                <a16:creationId xmlns:a16="http://schemas.microsoft.com/office/drawing/2014/main" id="{0D02AD80-ACA9-D84C-9C55-D1D0D5117067}"/>
              </a:ext>
            </a:extLst>
          </p:cNvPr>
          <p:cNvSpPr txBox="1"/>
          <p:nvPr/>
        </p:nvSpPr>
        <p:spPr>
          <a:xfrm>
            <a:off x="3900488" y="3048000"/>
            <a:ext cx="1697037" cy="400050"/>
          </a:xfrm>
          <a:prstGeom prst="rect">
            <a:avLst/>
          </a:prstGeom>
          <a:solidFill>
            <a:schemeClr val="bg1"/>
          </a:solidFill>
        </p:spPr>
        <p:txBody>
          <a:bodyPr wrap="none">
            <a:spAutoFit/>
          </a:bodyPr>
          <a:lstStyle/>
          <a:p>
            <a:pPr algn="ctr">
              <a:defRPr/>
            </a:pPr>
            <a:r>
              <a:rPr lang="en-US" sz="2000" b="1" dirty="0">
                <a:solidFill>
                  <a:schemeClr val="accent2">
                    <a:lumMod val="50000"/>
                  </a:schemeClr>
                </a:solidFill>
                <a:latin typeface="+mn-lt"/>
                <a:ea typeface="ＭＳ Ｐゴシック" charset="-128"/>
                <a:cs typeface="ＭＳ Ｐゴシック" charset="-128"/>
              </a:rPr>
              <a:t>SAR Waveform</a:t>
            </a:r>
          </a:p>
        </p:txBody>
      </p:sp>
      <p:sp>
        <p:nvSpPr>
          <p:cNvPr id="188" name="TextBox 187">
            <a:extLst>
              <a:ext uri="{FF2B5EF4-FFF2-40B4-BE49-F238E27FC236}">
                <a16:creationId xmlns:a16="http://schemas.microsoft.com/office/drawing/2014/main" id="{2F3E852D-090B-3347-94E0-4F3DA8CD463A}"/>
              </a:ext>
            </a:extLst>
          </p:cNvPr>
          <p:cNvSpPr txBox="1"/>
          <p:nvPr/>
        </p:nvSpPr>
        <p:spPr>
          <a:xfrm>
            <a:off x="3684588" y="4114800"/>
            <a:ext cx="2128837" cy="400050"/>
          </a:xfrm>
          <a:prstGeom prst="rect">
            <a:avLst/>
          </a:prstGeom>
          <a:solidFill>
            <a:schemeClr val="bg1"/>
          </a:solidFill>
        </p:spPr>
        <p:txBody>
          <a:bodyPr wrap="none">
            <a:spAutoFit/>
          </a:bodyPr>
          <a:lstStyle/>
          <a:p>
            <a:pPr algn="ctr">
              <a:defRPr/>
            </a:pPr>
            <a:r>
              <a:rPr lang="en-US" sz="2000" b="1" dirty="0">
                <a:solidFill>
                  <a:schemeClr val="accent2">
                    <a:lumMod val="50000"/>
                  </a:schemeClr>
                </a:solidFill>
                <a:latin typeface="+mn-lt"/>
                <a:ea typeface="ＭＳ Ｐゴシック" charset="-128"/>
                <a:cs typeface="ＭＳ Ｐゴシック" charset="-128"/>
              </a:rPr>
              <a:t>M GMTI Waveforms</a:t>
            </a:r>
          </a:p>
        </p:txBody>
      </p:sp>
      <p:grpSp>
        <p:nvGrpSpPr>
          <p:cNvPr id="30917" name="Group 203">
            <a:extLst>
              <a:ext uri="{FF2B5EF4-FFF2-40B4-BE49-F238E27FC236}">
                <a16:creationId xmlns:a16="http://schemas.microsoft.com/office/drawing/2014/main" id="{DFFE8DC8-16BC-4F42-A5FD-947A32577FF8}"/>
              </a:ext>
            </a:extLst>
          </p:cNvPr>
          <p:cNvGrpSpPr>
            <a:grpSpLocks/>
          </p:cNvGrpSpPr>
          <p:nvPr/>
        </p:nvGrpSpPr>
        <p:grpSpPr bwMode="auto">
          <a:xfrm>
            <a:off x="1066800" y="3048000"/>
            <a:ext cx="6689725" cy="1752600"/>
            <a:chOff x="1066800" y="3048000"/>
            <a:chExt cx="6688991" cy="1752602"/>
          </a:xfrm>
        </p:grpSpPr>
        <p:sp>
          <p:nvSpPr>
            <p:cNvPr id="190" name="Right Brace 189">
              <a:extLst>
                <a:ext uri="{FF2B5EF4-FFF2-40B4-BE49-F238E27FC236}">
                  <a16:creationId xmlns:a16="http://schemas.microsoft.com/office/drawing/2014/main" id="{3FCD430F-87A1-C64F-B10F-02CA9618AB0B}"/>
                </a:ext>
              </a:extLst>
            </p:cNvPr>
            <p:cNvSpPr>
              <a:spLocks/>
            </p:cNvSpPr>
            <p:nvPr/>
          </p:nvSpPr>
          <p:spPr bwMode="auto">
            <a:xfrm rot="5400000">
              <a:off x="2057283" y="2362284"/>
              <a:ext cx="152400" cy="1523833"/>
            </a:xfrm>
            <a:prstGeom prst="rightBrace">
              <a:avLst>
                <a:gd name="adj1" fmla="val 12036"/>
                <a:gd name="adj2" fmla="val 50000"/>
              </a:avLst>
            </a:prstGeom>
            <a:noFill/>
            <a:ln w="12700">
              <a:solidFill>
                <a:srgbClr val="19194D"/>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defRPr/>
              </a:pPr>
              <a:endParaRPr lang="en-US" altLang="en-US">
                <a:latin typeface="Helvetica" pitchFamily="2" charset="0"/>
              </a:endParaRPr>
            </a:p>
          </p:txBody>
        </p:sp>
        <p:sp>
          <p:nvSpPr>
            <p:cNvPr id="191" name="TextBox 190">
              <a:extLst>
                <a:ext uri="{FF2B5EF4-FFF2-40B4-BE49-F238E27FC236}">
                  <a16:creationId xmlns:a16="http://schemas.microsoft.com/office/drawing/2014/main" id="{CF247831-9EEF-2F4E-9559-E2A8E808B08A}"/>
                </a:ext>
              </a:extLst>
            </p:cNvPr>
            <p:cNvSpPr txBox="1"/>
            <p:nvPr/>
          </p:nvSpPr>
          <p:spPr>
            <a:xfrm>
              <a:off x="1066800" y="3124200"/>
              <a:ext cx="1166685" cy="276225"/>
            </a:xfrm>
            <a:prstGeom prst="rect">
              <a:avLst/>
            </a:prstGeom>
            <a:noFill/>
          </p:spPr>
          <p:txBody>
            <a:bodyPr wrap="none">
              <a:spAutoFit/>
            </a:bodyPr>
            <a:lstStyle/>
            <a:p>
              <a:pPr>
                <a:defRPr/>
              </a:pPr>
              <a:r>
                <a:rPr lang="en-US" sz="1200" b="1" dirty="0">
                  <a:solidFill>
                    <a:srgbClr val="800000"/>
                  </a:solidFill>
                  <a:latin typeface="+mn-lt"/>
                  <a:ea typeface="ＭＳ Ｐゴシック" charset="-128"/>
                  <a:cs typeface="ＭＳ Ｐゴシック" charset="-128"/>
                </a:rPr>
                <a:t>Time Freq. Align</a:t>
              </a:r>
            </a:p>
          </p:txBody>
        </p:sp>
        <p:sp>
          <p:nvSpPr>
            <p:cNvPr id="192" name="TextBox 191">
              <a:extLst>
                <a:ext uri="{FF2B5EF4-FFF2-40B4-BE49-F238E27FC236}">
                  <a16:creationId xmlns:a16="http://schemas.microsoft.com/office/drawing/2014/main" id="{1E62BAC6-EA15-484D-AD20-98723C6ED2CA}"/>
                </a:ext>
              </a:extLst>
            </p:cNvPr>
            <p:cNvSpPr txBox="1"/>
            <p:nvPr/>
          </p:nvSpPr>
          <p:spPr>
            <a:xfrm>
              <a:off x="6476406" y="3048000"/>
              <a:ext cx="1279385" cy="276225"/>
            </a:xfrm>
            <a:prstGeom prst="rect">
              <a:avLst/>
            </a:prstGeom>
            <a:noFill/>
          </p:spPr>
          <p:txBody>
            <a:bodyPr wrap="none">
              <a:spAutoFit/>
            </a:bodyPr>
            <a:lstStyle/>
            <a:p>
              <a:pPr>
                <a:defRPr/>
              </a:pPr>
              <a:r>
                <a:rPr lang="en-US" sz="1200" b="1" dirty="0">
                  <a:solidFill>
                    <a:srgbClr val="800000"/>
                  </a:solidFill>
                  <a:latin typeface="+mn-lt"/>
                  <a:ea typeface="ＭＳ Ｐゴシック" charset="-128"/>
                  <a:cs typeface="ＭＳ Ｐゴシック" charset="-128"/>
                </a:rPr>
                <a:t>Receiver Blanking</a:t>
              </a:r>
            </a:p>
          </p:txBody>
        </p:sp>
        <p:cxnSp>
          <p:nvCxnSpPr>
            <p:cNvPr id="194" name="Straight Arrow Connector 193">
              <a:extLst>
                <a:ext uri="{FF2B5EF4-FFF2-40B4-BE49-F238E27FC236}">
                  <a16:creationId xmlns:a16="http://schemas.microsoft.com/office/drawing/2014/main" id="{931003E6-4117-554E-8466-877E3220EDCF}"/>
                </a:ext>
              </a:extLst>
            </p:cNvPr>
            <p:cNvCxnSpPr>
              <a:cxnSpLocks noChangeShapeType="1"/>
              <a:stCxn id="192" idx="2"/>
              <a:endCxn id="94" idx="3"/>
            </p:cNvCxnSpPr>
            <p:nvPr/>
          </p:nvCxnSpPr>
          <p:spPr bwMode="auto">
            <a:xfrm rot="5400000">
              <a:off x="6585116" y="3198056"/>
              <a:ext cx="404813" cy="657153"/>
            </a:xfrm>
            <a:prstGeom prst="straightConnector1">
              <a:avLst/>
            </a:prstGeom>
            <a:noFill/>
            <a:ln w="25400">
              <a:solidFill>
                <a:srgbClr val="40404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5" name="Straight Arrow Connector 194">
              <a:extLst>
                <a:ext uri="{FF2B5EF4-FFF2-40B4-BE49-F238E27FC236}">
                  <a16:creationId xmlns:a16="http://schemas.microsoft.com/office/drawing/2014/main" id="{319A2024-48AA-3848-871F-DB40A024365A}"/>
                </a:ext>
              </a:extLst>
            </p:cNvPr>
            <p:cNvCxnSpPr>
              <a:cxnSpLocks noChangeShapeType="1"/>
              <a:stCxn id="192" idx="2"/>
            </p:cNvCxnSpPr>
            <p:nvPr/>
          </p:nvCxnSpPr>
          <p:spPr bwMode="auto">
            <a:xfrm rot="5400000">
              <a:off x="5943777" y="3628280"/>
              <a:ext cx="1476377" cy="868268"/>
            </a:xfrm>
            <a:prstGeom prst="straightConnector1">
              <a:avLst/>
            </a:prstGeom>
            <a:noFill/>
            <a:ln w="25400">
              <a:solidFill>
                <a:srgbClr val="40404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2" name="Straight Arrow Connector 201">
              <a:extLst>
                <a:ext uri="{FF2B5EF4-FFF2-40B4-BE49-F238E27FC236}">
                  <a16:creationId xmlns:a16="http://schemas.microsoft.com/office/drawing/2014/main" id="{5B0115C9-9151-494F-8B59-998AAE0A5396}"/>
                </a:ext>
              </a:extLst>
            </p:cNvPr>
            <p:cNvCxnSpPr>
              <a:cxnSpLocks noChangeShapeType="1"/>
            </p:cNvCxnSpPr>
            <p:nvPr/>
          </p:nvCxnSpPr>
          <p:spPr bwMode="auto">
            <a:xfrm rot="5400000">
              <a:off x="1452504" y="3500438"/>
              <a:ext cx="304800" cy="9524"/>
            </a:xfrm>
            <a:prstGeom prst="straightConnector1">
              <a:avLst/>
            </a:prstGeom>
            <a:noFill/>
            <a:ln w="25400">
              <a:solidFill>
                <a:srgbClr val="40404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196" name="TextBox 195">
            <a:extLst>
              <a:ext uri="{FF2B5EF4-FFF2-40B4-BE49-F238E27FC236}">
                <a16:creationId xmlns:a16="http://schemas.microsoft.com/office/drawing/2014/main" id="{813E873F-24BA-E84F-836B-1EF12C7D0449}"/>
              </a:ext>
            </a:extLst>
          </p:cNvPr>
          <p:cNvSpPr txBox="1"/>
          <p:nvPr/>
        </p:nvSpPr>
        <p:spPr>
          <a:xfrm>
            <a:off x="36297" y="6373859"/>
            <a:ext cx="733425" cy="276225"/>
          </a:xfrm>
          <a:prstGeom prst="rect">
            <a:avLst/>
          </a:prstGeom>
          <a:noFill/>
        </p:spPr>
        <p:txBody>
          <a:bodyPr>
            <a:spAutoFit/>
          </a:bodyPr>
          <a:lstStyle/>
          <a:p>
            <a:pPr>
              <a:defRPr/>
            </a:pPr>
            <a:r>
              <a:rPr lang="en-US" sz="1200" dirty="0">
                <a:latin typeface="+mn-lt"/>
              </a:rPr>
              <a:t>[kapf12]</a:t>
            </a:r>
          </a:p>
        </p:txBody>
      </p:sp>
    </p:spTree>
    <p:extLst>
      <p:ext uri="{BB962C8B-B14F-4D97-AF65-F5344CB8AC3E}">
        <p14:creationId xmlns:p14="http://schemas.microsoft.com/office/powerpoint/2010/main" val="13296569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30917"/>
                                        </p:tgtEl>
                                        <p:attrNameLst>
                                          <p:attrName>style.visibility</p:attrName>
                                        </p:attrNameLst>
                                      </p:cBhvr>
                                      <p:to>
                                        <p:strVal val="visible"/>
                                      </p:to>
                                    </p:set>
                                    <p:animEffect transition="in" filter="fade">
                                      <p:cBhvr>
                                        <p:cTn id="7" dur="1000"/>
                                        <p:tgtEl>
                                          <p:spTgt spid="30917"/>
                                        </p:tgtEl>
                                      </p:cBhvr>
                                    </p:animEffect>
                                    <p:anim calcmode="lin" valueType="num">
                                      <p:cBhvr>
                                        <p:cTn id="8" dur="1000" fill="hold"/>
                                        <p:tgtEl>
                                          <p:spTgt spid="30917"/>
                                        </p:tgtEl>
                                        <p:attrNameLst>
                                          <p:attrName>ppt_x</p:attrName>
                                        </p:attrNameLst>
                                      </p:cBhvr>
                                      <p:tavLst>
                                        <p:tav tm="0">
                                          <p:val>
                                            <p:strVal val="#ppt_x"/>
                                          </p:val>
                                        </p:tav>
                                        <p:tav tm="100000">
                                          <p:val>
                                            <p:strVal val="#ppt_x"/>
                                          </p:val>
                                        </p:tav>
                                      </p:tavLst>
                                    </p:anim>
                                    <p:anim calcmode="lin" valueType="num">
                                      <p:cBhvr>
                                        <p:cTn id="9" dur="900" decel="100000" fill="hold"/>
                                        <p:tgtEl>
                                          <p:spTgt spid="3091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9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B95DF7EE-D728-D548-9BBA-764C76197418}"/>
              </a:ext>
            </a:extLst>
          </p:cNvPr>
          <p:cNvSpPr>
            <a:spLocks noGrp="1" noChangeArrowheads="1"/>
          </p:cNvSpPr>
          <p:nvPr>
            <p:ph type="title"/>
          </p:nvPr>
        </p:nvSpPr>
        <p:spPr>
          <a:xfrm>
            <a:off x="1101228" y="228600"/>
            <a:ext cx="6781800" cy="609600"/>
          </a:xfrm>
        </p:spPr>
        <p:txBody>
          <a:bodyPr/>
          <a:lstStyle/>
          <a:p>
            <a:r>
              <a:rPr lang="en-US" altLang="en-US" b="0" dirty="0">
                <a:ea typeface="ＭＳ Ｐゴシック" panose="020B0600070205080204" pitchFamily="34" charset="-128"/>
              </a:rPr>
              <a:t>GMTI Sub-pulse Processing</a:t>
            </a:r>
          </a:p>
        </p:txBody>
      </p:sp>
      <p:pic>
        <p:nvPicPr>
          <p:cNvPr id="51202" name="Picture 3">
            <a:extLst>
              <a:ext uri="{FF2B5EF4-FFF2-40B4-BE49-F238E27FC236}">
                <a16:creationId xmlns:a16="http://schemas.microsoft.com/office/drawing/2014/main" id="{0581BA03-F709-F047-8A49-179CDE6F6952}"/>
              </a:ext>
            </a:extLst>
          </p:cNvPr>
          <p:cNvPicPr>
            <a:picLocks noChangeAspect="1"/>
          </p:cNvPicPr>
          <p:nvPr/>
        </p:nvPicPr>
        <p:blipFill>
          <a:blip r:embed="rId3">
            <a:extLst>
              <a:ext uri="{28A0092B-C50C-407E-A947-70E740481C1C}">
                <a14:useLocalDpi xmlns:a14="http://schemas.microsoft.com/office/drawing/2010/main" val="0"/>
              </a:ext>
            </a:extLst>
          </a:blip>
          <a:srcRect b="7539"/>
          <a:stretch>
            <a:fillRect/>
          </a:stretch>
        </p:blipFill>
        <p:spPr bwMode="auto">
          <a:xfrm>
            <a:off x="187325" y="1371600"/>
            <a:ext cx="48482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B4C3F9B-3AC4-0343-9612-19D2D07FC9AA}"/>
              </a:ext>
            </a:extLst>
          </p:cNvPr>
          <p:cNvSpPr txBox="1"/>
          <p:nvPr/>
        </p:nvSpPr>
        <p:spPr>
          <a:xfrm>
            <a:off x="1116013" y="971550"/>
            <a:ext cx="2921000" cy="338138"/>
          </a:xfrm>
          <a:prstGeom prst="rect">
            <a:avLst/>
          </a:prstGeom>
          <a:solidFill>
            <a:schemeClr val="bg1"/>
          </a:solidFill>
        </p:spPr>
        <p:txBody>
          <a:bodyPr wrap="none">
            <a:spAutoFit/>
          </a:bodyPr>
          <a:lstStyle/>
          <a:p>
            <a:pPr>
              <a:defRPr/>
            </a:pPr>
            <a:r>
              <a:rPr lang="en-US" sz="1600" b="1" u="sng" dirty="0">
                <a:solidFill>
                  <a:schemeClr val="accent2">
                    <a:lumMod val="50000"/>
                  </a:schemeClr>
                </a:solidFill>
                <a:latin typeface="+mn-lt"/>
                <a:ea typeface="ＭＳ Ｐゴシック" charset="-128"/>
                <a:cs typeface="ＭＳ Ｐゴシック" charset="-128"/>
              </a:rPr>
              <a:t>GMTI Baseband Conversion</a:t>
            </a:r>
          </a:p>
        </p:txBody>
      </p:sp>
      <p:sp>
        <p:nvSpPr>
          <p:cNvPr id="6" name="TextBox 5">
            <a:extLst>
              <a:ext uri="{FF2B5EF4-FFF2-40B4-BE49-F238E27FC236}">
                <a16:creationId xmlns:a16="http://schemas.microsoft.com/office/drawing/2014/main" id="{B8CFD798-7F90-1440-A015-F299A8FFCF79}"/>
              </a:ext>
            </a:extLst>
          </p:cNvPr>
          <p:cNvSpPr txBox="1"/>
          <p:nvPr/>
        </p:nvSpPr>
        <p:spPr>
          <a:xfrm>
            <a:off x="152400" y="2743200"/>
            <a:ext cx="4802188" cy="338138"/>
          </a:xfrm>
          <a:prstGeom prst="rect">
            <a:avLst/>
          </a:prstGeom>
          <a:solidFill>
            <a:schemeClr val="bg1"/>
          </a:solidFill>
        </p:spPr>
        <p:txBody>
          <a:bodyPr wrap="none">
            <a:spAutoFit/>
          </a:bodyPr>
          <a:lstStyle/>
          <a:p>
            <a:pPr>
              <a:defRPr/>
            </a:pPr>
            <a:r>
              <a:rPr lang="en-US" sz="1600" b="1" u="sng" dirty="0">
                <a:solidFill>
                  <a:schemeClr val="accent2">
                    <a:lumMod val="50000"/>
                  </a:schemeClr>
                </a:solidFill>
                <a:latin typeface="+mn-lt"/>
                <a:ea typeface="ＭＳ Ｐゴシック" charset="-128"/>
                <a:cs typeface="ＭＳ Ｐゴシック" charset="-128"/>
              </a:rPr>
              <a:t>Low Pass Filter for GMTI Sub-pulse Processing</a:t>
            </a:r>
          </a:p>
        </p:txBody>
      </p:sp>
      <p:sp>
        <p:nvSpPr>
          <p:cNvPr id="51205" name="Rectangle 6">
            <a:extLst>
              <a:ext uri="{FF2B5EF4-FFF2-40B4-BE49-F238E27FC236}">
                <a16:creationId xmlns:a16="http://schemas.microsoft.com/office/drawing/2014/main" id="{76E0871B-C5AA-6B42-8918-F2CBB985E80C}"/>
              </a:ext>
            </a:extLst>
          </p:cNvPr>
          <p:cNvSpPr>
            <a:spLocks noChangeArrowheads="1"/>
          </p:cNvSpPr>
          <p:nvPr/>
        </p:nvSpPr>
        <p:spPr bwMode="auto">
          <a:xfrm>
            <a:off x="5105400" y="1295400"/>
            <a:ext cx="3810000"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3838" indent="-223838">
              <a:spcBef>
                <a:spcPct val="20000"/>
              </a:spcBef>
              <a:buChar char="•"/>
              <a:defRPr sz="2000" b="1">
                <a:solidFill>
                  <a:schemeClr val="accent2"/>
                </a:solidFill>
                <a:latin typeface="Helvetica" pitchFamily="2" charset="0"/>
                <a:ea typeface="ＭＳ Ｐゴシック" panose="020B0600070205080204" pitchFamily="34" charset="-128"/>
              </a:defRPr>
            </a:lvl1pPr>
            <a:lvl2pPr marL="681038" indent="-223838">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eaLnBrk="1" hangingPunct="1">
              <a:spcAft>
                <a:spcPts val="600"/>
              </a:spcAft>
              <a:buSzPct val="80000"/>
              <a:buFont typeface="Wingdings" pitchFamily="2" charset="2"/>
              <a:buChar char="°"/>
              <a:defRPr/>
            </a:pPr>
            <a:r>
              <a:rPr lang="en-US" altLang="en-US" sz="1800" b="0" dirty="0">
                <a:solidFill>
                  <a:srgbClr val="000099"/>
                </a:solidFill>
                <a:latin typeface="+mn-lt"/>
              </a:rPr>
              <a:t>Each 15 MHz Sub-pulse Is  Extracted Sequentially From The 120 MHz Common Waveform.  </a:t>
            </a:r>
          </a:p>
          <a:p>
            <a:pPr eaLnBrk="1" hangingPunct="1">
              <a:spcAft>
                <a:spcPts val="600"/>
              </a:spcAft>
              <a:buSzPct val="80000"/>
              <a:buFont typeface="Wingdings" pitchFamily="2" charset="2"/>
              <a:buChar char="°"/>
              <a:defRPr/>
            </a:pPr>
            <a:r>
              <a:rPr lang="en-US" altLang="en-US" sz="1800" b="0" dirty="0">
                <a:solidFill>
                  <a:srgbClr val="000099"/>
                </a:solidFill>
                <a:latin typeface="+mn-lt"/>
              </a:rPr>
              <a:t>Frequency Conversion Of The Channel To Baseband </a:t>
            </a:r>
          </a:p>
          <a:p>
            <a:pPr eaLnBrk="1" hangingPunct="1">
              <a:spcAft>
                <a:spcPts val="600"/>
              </a:spcAft>
              <a:buSzPct val="80000"/>
              <a:buFont typeface="Wingdings" pitchFamily="2" charset="2"/>
              <a:buChar char="°"/>
              <a:defRPr/>
            </a:pPr>
            <a:r>
              <a:rPr lang="en-US" altLang="en-US" sz="1800" b="0" dirty="0">
                <a:solidFill>
                  <a:srgbClr val="000099"/>
                </a:solidFill>
                <a:latin typeface="+mn-lt"/>
              </a:rPr>
              <a:t>Applying A Complex Zero-phase Low-pass FIR Filter.</a:t>
            </a:r>
          </a:p>
          <a:p>
            <a:pPr lvl="1" eaLnBrk="1" hangingPunct="1">
              <a:spcAft>
                <a:spcPts val="600"/>
              </a:spcAft>
              <a:buSzPct val="80000"/>
              <a:buFont typeface="Wingdings" pitchFamily="2" charset="2"/>
              <a:buChar char="°"/>
              <a:defRPr/>
            </a:pPr>
            <a:r>
              <a:rPr lang="en-US" altLang="en-US" sz="1800" b="0" dirty="0">
                <a:solidFill>
                  <a:srgbClr val="000099"/>
                </a:solidFill>
                <a:latin typeface="+mn-lt"/>
              </a:rPr>
              <a:t>80 dB stop band</a:t>
            </a:r>
          </a:p>
          <a:p>
            <a:pPr lvl="1" eaLnBrk="1" hangingPunct="1">
              <a:spcAft>
                <a:spcPts val="600"/>
              </a:spcAft>
              <a:buSzPct val="80000"/>
              <a:buFont typeface="Wingdings" pitchFamily="2" charset="2"/>
              <a:buChar char="°"/>
              <a:defRPr/>
            </a:pPr>
            <a:r>
              <a:rPr lang="en-US" altLang="en-US" sz="1800" b="0" dirty="0">
                <a:solidFill>
                  <a:srgbClr val="000099"/>
                </a:solidFill>
                <a:latin typeface="+mn-lt"/>
              </a:rPr>
              <a:t>Equal-Ripple</a:t>
            </a:r>
          </a:p>
        </p:txBody>
      </p:sp>
      <p:grpSp>
        <p:nvGrpSpPr>
          <p:cNvPr id="2" name="Group 14">
            <a:extLst>
              <a:ext uri="{FF2B5EF4-FFF2-40B4-BE49-F238E27FC236}">
                <a16:creationId xmlns:a16="http://schemas.microsoft.com/office/drawing/2014/main" id="{C2803F4F-B975-5342-B128-EA17BC5B1A8A}"/>
              </a:ext>
            </a:extLst>
          </p:cNvPr>
          <p:cNvGrpSpPr>
            <a:grpSpLocks/>
          </p:cNvGrpSpPr>
          <p:nvPr/>
        </p:nvGrpSpPr>
        <p:grpSpPr bwMode="auto">
          <a:xfrm>
            <a:off x="304800" y="4953000"/>
            <a:ext cx="8423275" cy="1676400"/>
            <a:chOff x="304800" y="4953000"/>
            <a:chExt cx="8423610" cy="1676400"/>
          </a:xfrm>
        </p:grpSpPr>
        <p:sp>
          <p:nvSpPr>
            <p:cNvPr id="10" name="TextBox 9">
              <a:extLst>
                <a:ext uri="{FF2B5EF4-FFF2-40B4-BE49-F238E27FC236}">
                  <a16:creationId xmlns:a16="http://schemas.microsoft.com/office/drawing/2014/main" id="{0E060749-C6FF-3841-AD0D-0E3AE36047D5}"/>
                </a:ext>
              </a:extLst>
            </p:cNvPr>
            <p:cNvSpPr txBox="1"/>
            <p:nvPr/>
          </p:nvSpPr>
          <p:spPr>
            <a:xfrm>
              <a:off x="304800" y="5329238"/>
              <a:ext cx="1730444" cy="923925"/>
            </a:xfrm>
            <a:prstGeom prst="rect">
              <a:avLst/>
            </a:prstGeom>
            <a:solidFill>
              <a:schemeClr val="bg1"/>
            </a:solidFill>
          </p:spPr>
          <p:txBody>
            <a:bodyPr wrap="none">
              <a:spAutoFit/>
            </a:bodyPr>
            <a:lstStyle/>
            <a:p>
              <a:pPr algn="ctr">
                <a:defRPr/>
              </a:pPr>
              <a:r>
                <a:rPr lang="en-US" sz="1800" dirty="0">
                  <a:solidFill>
                    <a:schemeClr val="accent2">
                      <a:lumMod val="50000"/>
                    </a:schemeClr>
                  </a:solidFill>
                  <a:latin typeface="+mn-lt"/>
                  <a:ea typeface="ＭＳ Ｐゴシック" charset="-128"/>
                  <a:cs typeface="ＭＳ Ｐゴシック" charset="-128"/>
                </a:rPr>
                <a:t>Composite Return</a:t>
              </a:r>
            </a:p>
            <a:p>
              <a:pPr algn="ctr">
                <a:defRPr/>
              </a:pPr>
              <a:r>
                <a:rPr lang="en-US" sz="1800" dirty="0">
                  <a:solidFill>
                    <a:schemeClr val="accent2">
                      <a:lumMod val="50000"/>
                    </a:schemeClr>
                  </a:solidFill>
                  <a:latin typeface="+mn-lt"/>
                  <a:ea typeface="ＭＳ Ｐゴシック" charset="-128"/>
                  <a:cs typeface="ＭＳ Ｐゴシック" charset="-128"/>
                </a:rPr>
                <a:t>From 8 Frequency</a:t>
              </a:r>
            </a:p>
            <a:p>
              <a:pPr algn="ctr">
                <a:defRPr/>
              </a:pPr>
              <a:r>
                <a:rPr lang="en-US" sz="1800" dirty="0">
                  <a:solidFill>
                    <a:schemeClr val="accent2">
                      <a:lumMod val="50000"/>
                    </a:schemeClr>
                  </a:solidFill>
                  <a:latin typeface="+mn-lt"/>
                  <a:ea typeface="ＭＳ Ｐゴシック" charset="-128"/>
                  <a:cs typeface="ＭＳ Ｐゴシック" charset="-128"/>
                </a:rPr>
                <a:t>Sub-pulses</a:t>
              </a:r>
            </a:p>
          </p:txBody>
        </p:sp>
        <p:sp>
          <p:nvSpPr>
            <p:cNvPr id="11" name="TextBox 10">
              <a:extLst>
                <a:ext uri="{FF2B5EF4-FFF2-40B4-BE49-F238E27FC236}">
                  <a16:creationId xmlns:a16="http://schemas.microsoft.com/office/drawing/2014/main" id="{38351363-9B90-994D-A166-1CB098D40895}"/>
                </a:ext>
              </a:extLst>
            </p:cNvPr>
            <p:cNvSpPr txBox="1"/>
            <p:nvPr/>
          </p:nvSpPr>
          <p:spPr>
            <a:xfrm>
              <a:off x="7239276" y="5191125"/>
              <a:ext cx="1489134" cy="1200150"/>
            </a:xfrm>
            <a:prstGeom prst="rect">
              <a:avLst/>
            </a:prstGeom>
            <a:solidFill>
              <a:schemeClr val="bg1"/>
            </a:solidFill>
          </p:spPr>
          <p:txBody>
            <a:bodyPr wrap="none">
              <a:spAutoFit/>
            </a:bodyPr>
            <a:lstStyle/>
            <a:p>
              <a:pPr algn="ctr">
                <a:defRPr/>
              </a:pPr>
              <a:r>
                <a:rPr lang="en-US" sz="1800" dirty="0">
                  <a:solidFill>
                    <a:schemeClr val="accent2">
                      <a:lumMod val="50000"/>
                    </a:schemeClr>
                  </a:solidFill>
                  <a:latin typeface="+mn-lt"/>
                  <a:ea typeface="ＭＳ Ｐゴシック" charset="-128"/>
                  <a:cs typeface="ＭＳ Ｐゴシック" charset="-128"/>
                </a:rPr>
                <a:t>Range-Doppler</a:t>
              </a:r>
            </a:p>
            <a:p>
              <a:pPr algn="ctr">
                <a:defRPr/>
              </a:pPr>
              <a:r>
                <a:rPr lang="en-US" sz="1800" dirty="0">
                  <a:solidFill>
                    <a:schemeClr val="accent2">
                      <a:lumMod val="50000"/>
                    </a:schemeClr>
                  </a:solidFill>
                  <a:latin typeface="+mn-lt"/>
                  <a:ea typeface="ＭＳ Ｐゴシック" charset="-128"/>
                  <a:cs typeface="ＭＳ Ｐゴシック" charset="-128"/>
                </a:rPr>
                <a:t>After Sub-pulse</a:t>
              </a:r>
            </a:p>
            <a:p>
              <a:pPr algn="ctr">
                <a:defRPr/>
              </a:pPr>
              <a:r>
                <a:rPr lang="en-US" sz="1800" dirty="0">
                  <a:solidFill>
                    <a:schemeClr val="accent2">
                      <a:lumMod val="50000"/>
                    </a:schemeClr>
                  </a:solidFill>
                  <a:latin typeface="+mn-lt"/>
                  <a:ea typeface="ＭＳ Ｐゴシック" charset="-128"/>
                  <a:cs typeface="ＭＳ Ｐゴシック" charset="-128"/>
                </a:rPr>
                <a:t>FIR Filtering &amp;</a:t>
              </a:r>
            </a:p>
            <a:p>
              <a:pPr algn="ctr">
                <a:defRPr/>
              </a:pPr>
              <a:r>
                <a:rPr lang="en-US" sz="1800" dirty="0">
                  <a:solidFill>
                    <a:schemeClr val="accent2">
                      <a:lumMod val="50000"/>
                    </a:schemeClr>
                  </a:solidFill>
                  <a:latin typeface="+mn-lt"/>
                  <a:ea typeface="ＭＳ Ｐゴシック" charset="-128"/>
                  <a:cs typeface="ＭＳ Ｐゴシック" charset="-128"/>
                </a:rPr>
                <a:t>PC Weighting</a:t>
              </a:r>
            </a:p>
          </p:txBody>
        </p:sp>
        <p:pic>
          <p:nvPicPr>
            <p:cNvPr id="51210" name="Picture 23">
              <a:extLst>
                <a:ext uri="{FF2B5EF4-FFF2-40B4-BE49-F238E27FC236}">
                  <a16:creationId xmlns:a16="http://schemas.microsoft.com/office/drawing/2014/main" id="{D2AEE6F9-CB3A-0E45-B80D-26C770360C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4953000"/>
              <a:ext cx="2300576"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1" name="Picture 8">
              <a:extLst>
                <a:ext uri="{FF2B5EF4-FFF2-40B4-BE49-F238E27FC236}">
                  <a16:creationId xmlns:a16="http://schemas.microsoft.com/office/drawing/2014/main" id="{003C28E7-EB63-7844-88F8-92EE9FA201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4478" y="4953000"/>
              <a:ext cx="2333536"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11">
            <a:extLst>
              <a:ext uri="{FF2B5EF4-FFF2-40B4-BE49-F238E27FC236}">
                <a16:creationId xmlns:a16="http://schemas.microsoft.com/office/drawing/2014/main" id="{9F338334-900F-8A49-B3B7-52A9250E11A5}"/>
              </a:ext>
            </a:extLst>
          </p:cNvPr>
          <p:cNvSpPr txBox="1"/>
          <p:nvPr/>
        </p:nvSpPr>
        <p:spPr>
          <a:xfrm>
            <a:off x="26948" y="6353175"/>
            <a:ext cx="806450" cy="276225"/>
          </a:xfrm>
          <a:prstGeom prst="rect">
            <a:avLst/>
          </a:prstGeom>
          <a:noFill/>
        </p:spPr>
        <p:txBody>
          <a:bodyPr>
            <a:spAutoFit/>
          </a:bodyPr>
          <a:lstStyle/>
          <a:p>
            <a:pPr>
              <a:defRPr/>
            </a:pPr>
            <a:r>
              <a:rPr lang="en-US" sz="1200" dirty="0">
                <a:latin typeface="+mn-lt"/>
              </a:rPr>
              <a:t>[kapf12]</a:t>
            </a:r>
          </a:p>
        </p:txBody>
      </p:sp>
    </p:spTree>
    <p:extLst>
      <p:ext uri="{BB962C8B-B14F-4D97-AF65-F5344CB8AC3E}">
        <p14:creationId xmlns:p14="http://schemas.microsoft.com/office/powerpoint/2010/main" val="17953687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3C6841AE-2BE4-A045-B630-7C3C92512FA3}"/>
              </a:ext>
            </a:extLst>
          </p:cNvPr>
          <p:cNvSpPr>
            <a:spLocks noGrp="1" noChangeArrowheads="1"/>
          </p:cNvSpPr>
          <p:nvPr>
            <p:ph type="title"/>
          </p:nvPr>
        </p:nvSpPr>
        <p:spPr>
          <a:xfrm>
            <a:off x="1371600" y="183356"/>
            <a:ext cx="6781800" cy="609600"/>
          </a:xfrm>
        </p:spPr>
        <p:txBody>
          <a:bodyPr/>
          <a:lstStyle/>
          <a:p>
            <a:pPr eaLnBrk="1" hangingPunct="1"/>
            <a:r>
              <a:rPr lang="en-US" altLang="en-US" b="0" dirty="0">
                <a:ea typeface="ＭＳ Ｐゴシック" panose="020B0600070205080204" pitchFamily="34" charset="-128"/>
              </a:rPr>
              <a:t>RLSTAP Data for  SAR Imaging</a:t>
            </a:r>
          </a:p>
        </p:txBody>
      </p:sp>
      <p:pic>
        <p:nvPicPr>
          <p:cNvPr id="49154" name="Picture 2">
            <a:extLst>
              <a:ext uri="{FF2B5EF4-FFF2-40B4-BE49-F238E27FC236}">
                <a16:creationId xmlns:a16="http://schemas.microsoft.com/office/drawing/2014/main" id="{444F292A-B40D-1B4C-AC7B-D03CD97682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76313"/>
            <a:ext cx="43434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155" name="Group 26">
            <a:extLst>
              <a:ext uri="{FF2B5EF4-FFF2-40B4-BE49-F238E27FC236}">
                <a16:creationId xmlns:a16="http://schemas.microsoft.com/office/drawing/2014/main" id="{E4CD11FD-FA49-7846-8427-68D4F14C661A}"/>
              </a:ext>
            </a:extLst>
          </p:cNvPr>
          <p:cNvGrpSpPr>
            <a:grpSpLocks/>
          </p:cNvGrpSpPr>
          <p:nvPr/>
        </p:nvGrpSpPr>
        <p:grpSpPr bwMode="auto">
          <a:xfrm>
            <a:off x="1676400" y="1357313"/>
            <a:ext cx="5465763" cy="2703512"/>
            <a:chOff x="1676401" y="1371624"/>
            <a:chExt cx="5465957" cy="2703669"/>
          </a:xfrm>
        </p:grpSpPr>
        <p:sp>
          <p:nvSpPr>
            <p:cNvPr id="49168" name="TextBox 13">
              <a:extLst>
                <a:ext uri="{FF2B5EF4-FFF2-40B4-BE49-F238E27FC236}">
                  <a16:creationId xmlns:a16="http://schemas.microsoft.com/office/drawing/2014/main" id="{516E9FB5-86CB-D241-AD4D-FD8269DDFFA5}"/>
                </a:ext>
              </a:extLst>
            </p:cNvPr>
            <p:cNvSpPr txBox="1">
              <a:spLocks noChangeArrowheads="1"/>
            </p:cNvSpPr>
            <p:nvPr/>
          </p:nvSpPr>
          <p:spPr bwMode="auto">
            <a:xfrm>
              <a:off x="4673707" y="3429143"/>
              <a:ext cx="2468651" cy="6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lgn="ctr">
                <a:spcBef>
                  <a:spcPct val="0"/>
                </a:spcBef>
                <a:buFontTx/>
                <a:buNone/>
                <a:defRPr/>
              </a:pPr>
              <a:r>
                <a:rPr lang="en-US" altLang="en-US" sz="1800" b="0" dirty="0">
                  <a:solidFill>
                    <a:srgbClr val="FF0000"/>
                  </a:solidFill>
                  <a:latin typeface="+mn-lt"/>
                </a:rPr>
                <a:t>Moving Targets --</a:t>
              </a:r>
            </a:p>
            <a:p>
              <a:pPr algn="ctr">
                <a:spcBef>
                  <a:spcPct val="0"/>
                </a:spcBef>
                <a:buFontTx/>
                <a:buNone/>
                <a:defRPr/>
              </a:pPr>
              <a:r>
                <a:rPr lang="en-US" altLang="en-US" sz="1800" b="0" dirty="0">
                  <a:solidFill>
                    <a:srgbClr val="FF0000"/>
                  </a:solidFill>
                  <a:latin typeface="+mn-lt"/>
                </a:rPr>
                <a:t>Displaced Along Track</a:t>
              </a:r>
            </a:p>
          </p:txBody>
        </p:sp>
        <p:cxnSp>
          <p:nvCxnSpPr>
            <p:cNvPr id="16" name="Straight Arrow Connector 15">
              <a:extLst>
                <a:ext uri="{FF2B5EF4-FFF2-40B4-BE49-F238E27FC236}">
                  <a16:creationId xmlns:a16="http://schemas.microsoft.com/office/drawing/2014/main" id="{B7F3ED16-8BE0-374F-93D9-2A850BA28429}"/>
                </a:ext>
              </a:extLst>
            </p:cNvPr>
            <p:cNvCxnSpPr>
              <a:cxnSpLocks noChangeShapeType="1"/>
              <a:stCxn id="49168" idx="1"/>
            </p:cNvCxnSpPr>
            <p:nvPr/>
          </p:nvCxnSpPr>
          <p:spPr bwMode="auto">
            <a:xfrm flipH="1" flipV="1">
              <a:off x="1676401" y="1371624"/>
              <a:ext cx="2997306" cy="2379800"/>
            </a:xfrm>
            <a:prstGeom prst="straightConnector1">
              <a:avLst/>
            </a:prstGeom>
            <a:noFill/>
            <a:ln w="12700">
              <a:solidFill>
                <a:srgbClr val="FF0000"/>
              </a:solidFill>
              <a:round/>
              <a:headEnd/>
              <a:tailEnd type="arrow" w="sm" len="sm"/>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Arrow Connector 16">
              <a:extLst>
                <a:ext uri="{FF2B5EF4-FFF2-40B4-BE49-F238E27FC236}">
                  <a16:creationId xmlns:a16="http://schemas.microsoft.com/office/drawing/2014/main" id="{66568714-6D3C-F144-A3E8-D83A84BC980A}"/>
                </a:ext>
              </a:extLst>
            </p:cNvPr>
            <p:cNvCxnSpPr>
              <a:cxnSpLocks noChangeShapeType="1"/>
            </p:cNvCxnSpPr>
            <p:nvPr/>
          </p:nvCxnSpPr>
          <p:spPr bwMode="auto">
            <a:xfrm rot="10800000">
              <a:off x="2133617" y="1981259"/>
              <a:ext cx="2514689" cy="1828906"/>
            </a:xfrm>
            <a:prstGeom prst="straightConnector1">
              <a:avLst/>
            </a:prstGeom>
            <a:noFill/>
            <a:ln w="12700">
              <a:solidFill>
                <a:srgbClr val="FF0000"/>
              </a:solidFill>
              <a:round/>
              <a:headEnd/>
              <a:tailEnd type="arrow" w="sm" len="sm"/>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Arrow Connector 21">
              <a:extLst>
                <a:ext uri="{FF2B5EF4-FFF2-40B4-BE49-F238E27FC236}">
                  <a16:creationId xmlns:a16="http://schemas.microsoft.com/office/drawing/2014/main" id="{8FCB9230-E93C-284A-8E2E-63D112D12372}"/>
                </a:ext>
              </a:extLst>
            </p:cNvPr>
            <p:cNvCxnSpPr>
              <a:cxnSpLocks noChangeShapeType="1"/>
              <a:stCxn id="49168" idx="1"/>
            </p:cNvCxnSpPr>
            <p:nvPr/>
          </p:nvCxnSpPr>
          <p:spPr bwMode="auto">
            <a:xfrm flipH="1" flipV="1">
              <a:off x="2767053" y="2914764"/>
              <a:ext cx="1906655" cy="836661"/>
            </a:xfrm>
            <a:prstGeom prst="straightConnector1">
              <a:avLst/>
            </a:prstGeom>
            <a:noFill/>
            <a:ln w="12700">
              <a:solidFill>
                <a:srgbClr val="FF0000"/>
              </a:solidFill>
              <a:round/>
              <a:headEnd/>
              <a:tailEnd type="arrow" w="sm" len="sm"/>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Arrow Connector 23">
              <a:extLst>
                <a:ext uri="{FF2B5EF4-FFF2-40B4-BE49-F238E27FC236}">
                  <a16:creationId xmlns:a16="http://schemas.microsoft.com/office/drawing/2014/main" id="{F1FF358E-5628-8641-9CAB-CA4DF653A0BC}"/>
                </a:ext>
              </a:extLst>
            </p:cNvPr>
            <p:cNvCxnSpPr>
              <a:cxnSpLocks noChangeShapeType="1"/>
            </p:cNvCxnSpPr>
            <p:nvPr/>
          </p:nvCxnSpPr>
          <p:spPr bwMode="auto">
            <a:xfrm rot="10800000">
              <a:off x="2895644" y="3733961"/>
              <a:ext cx="1752662" cy="76204"/>
            </a:xfrm>
            <a:prstGeom prst="straightConnector1">
              <a:avLst/>
            </a:prstGeom>
            <a:noFill/>
            <a:ln w="12700">
              <a:solidFill>
                <a:srgbClr val="FF0000"/>
              </a:solidFill>
              <a:round/>
              <a:headEnd/>
              <a:tailEnd type="arrow" w="sm" len="sm"/>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cxnSp>
        <p:nvCxnSpPr>
          <p:cNvPr id="20" name="Straight Arrow Connector 19">
            <a:extLst>
              <a:ext uri="{FF2B5EF4-FFF2-40B4-BE49-F238E27FC236}">
                <a16:creationId xmlns:a16="http://schemas.microsoft.com/office/drawing/2014/main" id="{A0E1581F-E0CB-514A-B697-C5AF8E860833}"/>
              </a:ext>
            </a:extLst>
          </p:cNvPr>
          <p:cNvCxnSpPr>
            <a:cxnSpLocks noChangeShapeType="1"/>
          </p:cNvCxnSpPr>
          <p:nvPr/>
        </p:nvCxnSpPr>
        <p:spPr bwMode="auto">
          <a:xfrm rot="5400000" flipH="1" flipV="1">
            <a:off x="1443037" y="3314701"/>
            <a:ext cx="1609725" cy="228600"/>
          </a:xfrm>
          <a:prstGeom prst="straightConnector1">
            <a:avLst/>
          </a:prstGeom>
          <a:noFill/>
          <a:ln w="12700">
            <a:solidFill>
              <a:srgbClr val="008000"/>
            </a:solidFill>
            <a:round/>
            <a:headEnd/>
            <a:tailEnd type="arrow" w="sm" len="sm"/>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9157" name="TextBox 28">
            <a:extLst>
              <a:ext uri="{FF2B5EF4-FFF2-40B4-BE49-F238E27FC236}">
                <a16:creationId xmlns:a16="http://schemas.microsoft.com/office/drawing/2014/main" id="{7EE7FA84-790B-0F4E-8552-5D6D1B0189D1}"/>
              </a:ext>
            </a:extLst>
          </p:cNvPr>
          <p:cNvSpPr txBox="1">
            <a:spLocks noChangeArrowheads="1"/>
          </p:cNvSpPr>
          <p:nvPr/>
        </p:nvSpPr>
        <p:spPr bwMode="auto">
          <a:xfrm>
            <a:off x="857250" y="4262438"/>
            <a:ext cx="1565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defRPr/>
            </a:pPr>
            <a:r>
              <a:rPr lang="en-US" altLang="en-US" sz="1800" b="0" dirty="0">
                <a:solidFill>
                  <a:srgbClr val="008000"/>
                </a:solidFill>
                <a:latin typeface="+mn-lt"/>
              </a:rPr>
              <a:t>Fixed Targets</a:t>
            </a:r>
          </a:p>
        </p:txBody>
      </p:sp>
      <p:grpSp>
        <p:nvGrpSpPr>
          <p:cNvPr id="3" name="Group 22">
            <a:extLst>
              <a:ext uri="{FF2B5EF4-FFF2-40B4-BE49-F238E27FC236}">
                <a16:creationId xmlns:a16="http://schemas.microsoft.com/office/drawing/2014/main" id="{C56B3B51-F297-2F4C-BC41-056B059105BD}"/>
              </a:ext>
            </a:extLst>
          </p:cNvPr>
          <p:cNvGrpSpPr>
            <a:grpSpLocks/>
          </p:cNvGrpSpPr>
          <p:nvPr/>
        </p:nvGrpSpPr>
        <p:grpSpPr bwMode="auto">
          <a:xfrm>
            <a:off x="0" y="2652713"/>
            <a:ext cx="3505200" cy="3748087"/>
            <a:chOff x="0" y="2667000"/>
            <a:chExt cx="3505200" cy="3747595"/>
          </a:xfrm>
        </p:grpSpPr>
        <p:pic>
          <p:nvPicPr>
            <p:cNvPr id="49165" name="Picture 4">
              <a:extLst>
                <a:ext uri="{FF2B5EF4-FFF2-40B4-BE49-F238E27FC236}">
                  <a16:creationId xmlns:a16="http://schemas.microsoft.com/office/drawing/2014/main" id="{A679D77A-C811-4242-B71C-49F34C871F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90" t="10925" r="7407" b="10925"/>
            <a:stretch>
              <a:fillRect/>
            </a:stretch>
          </p:blipFill>
          <p:spPr bwMode="auto">
            <a:xfrm>
              <a:off x="0" y="4495800"/>
              <a:ext cx="3505200" cy="191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Arrow Connector 29">
              <a:extLst>
                <a:ext uri="{FF2B5EF4-FFF2-40B4-BE49-F238E27FC236}">
                  <a16:creationId xmlns:a16="http://schemas.microsoft.com/office/drawing/2014/main" id="{50611112-BCAD-5C42-807D-736AEB87D4BE}"/>
                </a:ext>
              </a:extLst>
            </p:cNvPr>
            <p:cNvCxnSpPr>
              <a:cxnSpLocks noChangeShapeType="1"/>
            </p:cNvCxnSpPr>
            <p:nvPr/>
          </p:nvCxnSpPr>
          <p:spPr bwMode="auto">
            <a:xfrm rot="16200000" flipV="1">
              <a:off x="724070" y="3085930"/>
              <a:ext cx="2590460" cy="1752600"/>
            </a:xfrm>
            <a:prstGeom prst="straightConnector1">
              <a:avLst/>
            </a:prstGeom>
            <a:noFill/>
            <a:ln w="12700">
              <a:solidFill>
                <a:srgbClr val="008000"/>
              </a:solidFill>
              <a:round/>
              <a:headEnd/>
              <a:tailEnd type="arrow" w="sm" len="sm"/>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2" name="Straight Arrow Connector 31">
              <a:extLst>
                <a:ext uri="{FF2B5EF4-FFF2-40B4-BE49-F238E27FC236}">
                  <a16:creationId xmlns:a16="http://schemas.microsoft.com/office/drawing/2014/main" id="{E613F923-D3DE-2A4B-8E83-CC30990A4A09}"/>
                </a:ext>
              </a:extLst>
            </p:cNvPr>
            <p:cNvCxnSpPr>
              <a:cxnSpLocks noChangeShapeType="1"/>
            </p:cNvCxnSpPr>
            <p:nvPr/>
          </p:nvCxnSpPr>
          <p:spPr bwMode="auto">
            <a:xfrm rot="5400000" flipH="1" flipV="1">
              <a:off x="-228465" y="3581265"/>
              <a:ext cx="2057130" cy="228600"/>
            </a:xfrm>
            <a:prstGeom prst="straightConnector1">
              <a:avLst/>
            </a:prstGeom>
            <a:noFill/>
            <a:ln w="12700">
              <a:solidFill>
                <a:srgbClr val="008000"/>
              </a:solidFill>
              <a:round/>
              <a:headEnd/>
              <a:tailEnd type="arrow" w="sm" len="sm"/>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4" name="Group 20">
            <a:extLst>
              <a:ext uri="{FF2B5EF4-FFF2-40B4-BE49-F238E27FC236}">
                <a16:creationId xmlns:a16="http://schemas.microsoft.com/office/drawing/2014/main" id="{D981AFD3-706D-884A-BDF9-87CB9B8F9ECB}"/>
              </a:ext>
            </a:extLst>
          </p:cNvPr>
          <p:cNvGrpSpPr>
            <a:grpSpLocks/>
          </p:cNvGrpSpPr>
          <p:nvPr/>
        </p:nvGrpSpPr>
        <p:grpSpPr bwMode="auto">
          <a:xfrm>
            <a:off x="4181475" y="1281113"/>
            <a:ext cx="4727575" cy="4954725"/>
            <a:chOff x="4181864" y="1295400"/>
            <a:chExt cx="4727784" cy="4955514"/>
          </a:xfrm>
        </p:grpSpPr>
        <p:sp>
          <p:nvSpPr>
            <p:cNvPr id="15" name="Rectangle 14">
              <a:extLst>
                <a:ext uri="{FF2B5EF4-FFF2-40B4-BE49-F238E27FC236}">
                  <a16:creationId xmlns:a16="http://schemas.microsoft.com/office/drawing/2014/main" id="{25456471-4FFE-594D-8B58-914B974A0C7F}"/>
                </a:ext>
              </a:extLst>
            </p:cNvPr>
            <p:cNvSpPr/>
            <p:nvPr/>
          </p:nvSpPr>
          <p:spPr>
            <a:xfrm>
              <a:off x="4181864" y="4496309"/>
              <a:ext cx="4572202" cy="1754605"/>
            </a:xfrm>
            <a:prstGeom prst="rect">
              <a:avLst/>
            </a:prstGeom>
          </p:spPr>
          <p:txBody>
            <a:bodyPr>
              <a:spAutoFit/>
            </a:bodyPr>
            <a:lstStyle/>
            <a:p>
              <a:pPr marL="223838" indent="-223838" eaLnBrk="1" hangingPunct="1">
                <a:spcBef>
                  <a:spcPct val="20000"/>
                </a:spcBef>
                <a:buSzPct val="80000"/>
                <a:buFont typeface="Wingdings" pitchFamily="2" charset="2"/>
                <a:buChar char="°"/>
                <a:defRPr/>
              </a:pPr>
              <a:r>
                <a:rPr lang="en-US" sz="2000" kern="0" dirty="0">
                  <a:solidFill>
                    <a:srgbClr val="000099"/>
                  </a:solidFill>
                  <a:latin typeface="Arial Narrow"/>
                  <a:ea typeface="ＭＳ Ｐゴシック" pitchFamily="-110" charset="-128"/>
                  <a:cs typeface="ＭＳ Ｐゴシック" pitchFamily="-110" charset="-128"/>
                </a:rPr>
                <a:t>Simulation Used Range/Doppler Weighting</a:t>
              </a:r>
            </a:p>
            <a:p>
              <a:pPr marL="223838" indent="-223838" eaLnBrk="1" hangingPunct="1">
                <a:spcBef>
                  <a:spcPct val="20000"/>
                </a:spcBef>
                <a:buSzPct val="80000"/>
                <a:buFont typeface="Wingdings" pitchFamily="2" charset="2"/>
                <a:buChar char="°"/>
                <a:defRPr/>
              </a:pPr>
              <a:r>
                <a:rPr lang="en-US" sz="2000" kern="0" dirty="0">
                  <a:solidFill>
                    <a:srgbClr val="000099"/>
                  </a:solidFill>
                  <a:latin typeface="Arial Narrow"/>
                  <a:ea typeface="ＭＳ Ｐゴシック" pitchFamily="-110" charset="-128"/>
                  <a:cs typeface="ＭＳ Ｐゴシック" pitchFamily="-110" charset="-128"/>
                </a:rPr>
                <a:t>Verified SAR Range and Cross-Range Resolution with FJB Waveform</a:t>
              </a:r>
            </a:p>
            <a:p>
              <a:pPr marL="223838" indent="-223838" eaLnBrk="1" hangingPunct="1">
                <a:spcBef>
                  <a:spcPct val="20000"/>
                </a:spcBef>
                <a:buSzPct val="80000"/>
                <a:buFont typeface="Wingdings" pitchFamily="2" charset="2"/>
                <a:buChar char="°"/>
                <a:defRPr/>
              </a:pPr>
              <a:r>
                <a:rPr lang="en-US" sz="2000" kern="0" dirty="0">
                  <a:solidFill>
                    <a:srgbClr val="000099"/>
                  </a:solidFill>
                  <a:latin typeface="Arial Narrow"/>
                  <a:ea typeface="ＭＳ Ｐゴシック" pitchFamily="-110" charset="-128"/>
                  <a:cs typeface="ＭＳ Ｐゴシック" pitchFamily="-110" charset="-128"/>
                </a:rPr>
                <a:t>Moving Targets Exhibited Cross-Range Displacement and Range Walk Defocus</a:t>
              </a:r>
            </a:p>
          </p:txBody>
        </p:sp>
        <p:pic>
          <p:nvPicPr>
            <p:cNvPr id="49164" name="Picture 27">
              <a:extLst>
                <a:ext uri="{FF2B5EF4-FFF2-40B4-BE49-F238E27FC236}">
                  <a16:creationId xmlns:a16="http://schemas.microsoft.com/office/drawing/2014/main" id="{CADC5043-7A20-0B41-90FD-10D17785C9C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295400"/>
              <a:ext cx="426144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3" name="Straight Arrow Connector 32">
            <a:extLst>
              <a:ext uri="{FF2B5EF4-FFF2-40B4-BE49-F238E27FC236}">
                <a16:creationId xmlns:a16="http://schemas.microsoft.com/office/drawing/2014/main" id="{A8AE49B6-BA87-E946-A1C2-BC96561414F8}"/>
              </a:ext>
            </a:extLst>
          </p:cNvPr>
          <p:cNvCxnSpPr>
            <a:cxnSpLocks noChangeShapeType="1"/>
          </p:cNvCxnSpPr>
          <p:nvPr/>
        </p:nvCxnSpPr>
        <p:spPr bwMode="auto">
          <a:xfrm rot="5400000" flipH="1" flipV="1">
            <a:off x="-1142206" y="2501106"/>
            <a:ext cx="2590800" cy="1588"/>
          </a:xfrm>
          <a:prstGeom prst="straightConnector1">
            <a:avLst/>
          </a:prstGeom>
          <a:noFill/>
          <a:ln w="25400">
            <a:solidFill>
              <a:srgbClr val="0D0D0D"/>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4" name="TextBox 33">
            <a:extLst>
              <a:ext uri="{FF2B5EF4-FFF2-40B4-BE49-F238E27FC236}">
                <a16:creationId xmlns:a16="http://schemas.microsoft.com/office/drawing/2014/main" id="{14988A66-7A9C-574D-A6A9-D41A92A83CBC}"/>
              </a:ext>
            </a:extLst>
          </p:cNvPr>
          <p:cNvSpPr txBox="1"/>
          <p:nvPr/>
        </p:nvSpPr>
        <p:spPr>
          <a:xfrm rot="16200000">
            <a:off x="-501650" y="2392363"/>
            <a:ext cx="1279525" cy="276225"/>
          </a:xfrm>
          <a:prstGeom prst="rect">
            <a:avLst/>
          </a:prstGeom>
          <a:solidFill>
            <a:schemeClr val="bg1"/>
          </a:solidFill>
        </p:spPr>
        <p:txBody>
          <a:bodyPr wrap="none">
            <a:spAutoFit/>
          </a:bodyPr>
          <a:lstStyle/>
          <a:p>
            <a:pPr>
              <a:defRPr/>
            </a:pPr>
            <a:r>
              <a:rPr lang="en-US" sz="1200" b="1" dirty="0">
                <a:latin typeface="+mn-lt"/>
                <a:ea typeface="ＭＳ Ｐゴシック" charset="-128"/>
                <a:cs typeface="ＭＳ Ｐゴシック" charset="-128"/>
              </a:rPr>
              <a:t>SAR Imaging Path</a:t>
            </a:r>
          </a:p>
        </p:txBody>
      </p:sp>
      <p:sp>
        <p:nvSpPr>
          <p:cNvPr id="21" name="TextBox 20">
            <a:extLst>
              <a:ext uri="{FF2B5EF4-FFF2-40B4-BE49-F238E27FC236}">
                <a16:creationId xmlns:a16="http://schemas.microsoft.com/office/drawing/2014/main" id="{BBC849ED-B171-B34E-845F-430B4EAA04FA}"/>
              </a:ext>
            </a:extLst>
          </p:cNvPr>
          <p:cNvSpPr txBox="1"/>
          <p:nvPr/>
        </p:nvSpPr>
        <p:spPr>
          <a:xfrm>
            <a:off x="60218" y="6386513"/>
            <a:ext cx="806450" cy="276225"/>
          </a:xfrm>
          <a:prstGeom prst="rect">
            <a:avLst/>
          </a:prstGeom>
          <a:noFill/>
        </p:spPr>
        <p:txBody>
          <a:bodyPr>
            <a:spAutoFit/>
          </a:bodyPr>
          <a:lstStyle/>
          <a:p>
            <a:pPr>
              <a:defRPr/>
            </a:pPr>
            <a:r>
              <a:rPr lang="en-US" sz="1200" dirty="0">
                <a:latin typeface="+mn-lt"/>
              </a:rPr>
              <a:t>[kapf12]</a:t>
            </a:r>
          </a:p>
        </p:txBody>
      </p:sp>
    </p:spTree>
    <p:extLst>
      <p:ext uri="{BB962C8B-B14F-4D97-AF65-F5344CB8AC3E}">
        <p14:creationId xmlns:p14="http://schemas.microsoft.com/office/powerpoint/2010/main" val="13831019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E66C8CE1-5862-8D48-BB98-178EB93D68DA}"/>
              </a:ext>
            </a:extLst>
          </p:cNvPr>
          <p:cNvSpPr>
            <a:spLocks noGrp="1" noChangeArrowheads="1"/>
          </p:cNvSpPr>
          <p:nvPr>
            <p:ph type="title"/>
          </p:nvPr>
        </p:nvSpPr>
        <p:spPr>
          <a:xfrm>
            <a:off x="1261545" y="284163"/>
            <a:ext cx="6781800" cy="609600"/>
          </a:xfrm>
        </p:spPr>
        <p:txBody>
          <a:bodyPr/>
          <a:lstStyle/>
          <a:p>
            <a:r>
              <a:rPr lang="en-US" altLang="en-US" b="0" dirty="0">
                <a:ea typeface="ＭＳ Ｐゴシック" panose="020B0600070205080204" pitchFamily="34" charset="-128"/>
              </a:rPr>
              <a:t>SAR/ATI Receiver Operating Characteristics</a:t>
            </a:r>
          </a:p>
        </p:txBody>
      </p:sp>
      <p:pic>
        <p:nvPicPr>
          <p:cNvPr id="53250" name="Picture 2">
            <a:extLst>
              <a:ext uri="{FF2B5EF4-FFF2-40B4-BE49-F238E27FC236}">
                <a16:creationId xmlns:a16="http://schemas.microsoft.com/office/drawing/2014/main" id="{A10B22B2-75D5-084F-8D2E-F50D3BEA01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58" y="980642"/>
            <a:ext cx="5809707" cy="4358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3251" name="Group 10">
            <a:extLst>
              <a:ext uri="{FF2B5EF4-FFF2-40B4-BE49-F238E27FC236}">
                <a16:creationId xmlns:a16="http://schemas.microsoft.com/office/drawing/2014/main" id="{57155FE1-AF34-9843-937F-77A050417788}"/>
              </a:ext>
            </a:extLst>
          </p:cNvPr>
          <p:cNvGrpSpPr>
            <a:grpSpLocks/>
          </p:cNvGrpSpPr>
          <p:nvPr/>
        </p:nvGrpSpPr>
        <p:grpSpPr bwMode="auto">
          <a:xfrm>
            <a:off x="6430963" y="1219200"/>
            <a:ext cx="2057400" cy="1598613"/>
            <a:chOff x="6789419" y="2059258"/>
            <a:chExt cx="2057400" cy="1598341"/>
          </a:xfrm>
        </p:grpSpPr>
        <p:grpSp>
          <p:nvGrpSpPr>
            <p:cNvPr id="53259" name="Group 4">
              <a:extLst>
                <a:ext uri="{FF2B5EF4-FFF2-40B4-BE49-F238E27FC236}">
                  <a16:creationId xmlns:a16="http://schemas.microsoft.com/office/drawing/2014/main" id="{54E22746-13EF-6443-94A7-7BC45DFC0F0B}"/>
                </a:ext>
              </a:extLst>
            </p:cNvPr>
            <p:cNvGrpSpPr>
              <a:grpSpLocks/>
            </p:cNvGrpSpPr>
            <p:nvPr/>
          </p:nvGrpSpPr>
          <p:grpSpPr bwMode="auto">
            <a:xfrm>
              <a:off x="6789419" y="2059258"/>
              <a:ext cx="2057400" cy="1598341"/>
              <a:chOff x="5334000" y="4495799"/>
              <a:chExt cx="2057400" cy="1598341"/>
            </a:xfrm>
          </p:grpSpPr>
          <p:sp>
            <p:nvSpPr>
              <p:cNvPr id="6" name="Rectangle 5">
                <a:extLst>
                  <a:ext uri="{FF2B5EF4-FFF2-40B4-BE49-F238E27FC236}">
                    <a16:creationId xmlns:a16="http://schemas.microsoft.com/office/drawing/2014/main" id="{9BF5BC12-8814-564D-8C49-11E56FA0F00E}"/>
                  </a:ext>
                </a:extLst>
              </p:cNvPr>
              <p:cNvSpPr/>
              <p:nvPr/>
            </p:nvSpPr>
            <p:spPr>
              <a:xfrm>
                <a:off x="5334000" y="4495799"/>
                <a:ext cx="2057400" cy="159834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Aft>
                    <a:spcPts val="600"/>
                  </a:spcAft>
                  <a:defRPr/>
                </a:pPr>
                <a:r>
                  <a:rPr lang="en-US" sz="1800" dirty="0">
                    <a:solidFill>
                      <a:schemeClr val="tx1"/>
                    </a:solidFill>
                  </a:rPr>
                  <a:t>        Unfocused</a:t>
                </a:r>
              </a:p>
              <a:p>
                <a:pPr>
                  <a:spcAft>
                    <a:spcPts val="600"/>
                  </a:spcAft>
                  <a:defRPr/>
                </a:pPr>
                <a:r>
                  <a:rPr lang="en-US" sz="1800" dirty="0">
                    <a:solidFill>
                      <a:schemeClr val="tx1"/>
                    </a:solidFill>
                  </a:rPr>
                  <a:t>        MB SAR</a:t>
                </a:r>
              </a:p>
              <a:p>
                <a:pPr>
                  <a:spcAft>
                    <a:spcPts val="600"/>
                  </a:spcAft>
                  <a:defRPr/>
                </a:pPr>
                <a:r>
                  <a:rPr lang="en-US" sz="1800" dirty="0">
                    <a:solidFill>
                      <a:schemeClr val="tx1"/>
                    </a:solidFill>
                  </a:rPr>
                  <a:t>        Autofocus</a:t>
                </a:r>
              </a:p>
              <a:p>
                <a:pPr>
                  <a:spcAft>
                    <a:spcPts val="600"/>
                  </a:spcAft>
                  <a:defRPr/>
                </a:pPr>
                <a:r>
                  <a:rPr lang="en-US" sz="1800" dirty="0">
                    <a:solidFill>
                      <a:schemeClr val="tx1"/>
                    </a:solidFill>
                  </a:rPr>
                  <a:t>        w/ ICE</a:t>
                </a:r>
              </a:p>
            </p:txBody>
          </p:sp>
          <p:sp>
            <p:nvSpPr>
              <p:cNvPr id="7" name="Rectangle 6">
                <a:extLst>
                  <a:ext uri="{FF2B5EF4-FFF2-40B4-BE49-F238E27FC236}">
                    <a16:creationId xmlns:a16="http://schemas.microsoft.com/office/drawing/2014/main" id="{6C582E46-29F1-F549-B228-CDA02BE642F1}"/>
                  </a:ext>
                </a:extLst>
              </p:cNvPr>
              <p:cNvSpPr/>
              <p:nvPr/>
            </p:nvSpPr>
            <p:spPr>
              <a:xfrm>
                <a:off x="5514975" y="5029108"/>
                <a:ext cx="228600" cy="228561"/>
              </a:xfrm>
              <a:prstGeom prst="rect">
                <a:avLst/>
              </a:prstGeom>
              <a:solidFill>
                <a:schemeClr val="bg1"/>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spcAft>
                    <a:spcPts val="600"/>
                  </a:spcAft>
                  <a:defRPr/>
                </a:pPr>
                <a:endParaRPr lang="en-US" sz="1800" dirty="0"/>
              </a:p>
            </p:txBody>
          </p:sp>
          <p:sp>
            <p:nvSpPr>
              <p:cNvPr id="8" name="Rectangle 7">
                <a:extLst>
                  <a:ext uri="{FF2B5EF4-FFF2-40B4-BE49-F238E27FC236}">
                    <a16:creationId xmlns:a16="http://schemas.microsoft.com/office/drawing/2014/main" id="{B7B428C8-C13E-1943-97B0-6D919E9C26A8}"/>
                  </a:ext>
                </a:extLst>
              </p:cNvPr>
              <p:cNvSpPr/>
              <p:nvPr/>
            </p:nvSpPr>
            <p:spPr>
              <a:xfrm rot="2700000">
                <a:off x="5514994" y="4676724"/>
                <a:ext cx="228561" cy="228600"/>
              </a:xfrm>
              <a:prstGeom prst="rect">
                <a:avLst/>
              </a:prstGeom>
              <a:solidFill>
                <a:schemeClr val="bg1"/>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ts val="600"/>
                  </a:spcAft>
                  <a:defRPr/>
                </a:pPr>
                <a:endParaRPr lang="en-US" sz="1800" dirty="0"/>
              </a:p>
            </p:txBody>
          </p:sp>
          <p:sp>
            <p:nvSpPr>
              <p:cNvPr id="9" name="Isosceles Triangle 8">
                <a:extLst>
                  <a:ext uri="{FF2B5EF4-FFF2-40B4-BE49-F238E27FC236}">
                    <a16:creationId xmlns:a16="http://schemas.microsoft.com/office/drawing/2014/main" id="{5A057064-DE83-D74F-9E3C-8B264AF8DCBB}"/>
                  </a:ext>
                </a:extLst>
              </p:cNvPr>
              <p:cNvSpPr/>
              <p:nvPr/>
            </p:nvSpPr>
            <p:spPr>
              <a:xfrm>
                <a:off x="5514975" y="5371950"/>
                <a:ext cx="228600" cy="228561"/>
              </a:xfrm>
              <a:prstGeom prst="triangle">
                <a:avLst/>
              </a:prstGeom>
              <a:solidFill>
                <a:schemeClr val="bg1"/>
              </a:solidFill>
              <a:ln>
                <a:solidFill>
                  <a:srgbClr val="66FF33"/>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spcAft>
                    <a:spcPts val="600"/>
                  </a:spcAft>
                  <a:defRPr/>
                </a:pPr>
                <a:endParaRPr lang="en-US" sz="1800" dirty="0"/>
              </a:p>
            </p:txBody>
          </p:sp>
        </p:grpSp>
        <p:cxnSp>
          <p:nvCxnSpPr>
            <p:cNvPr id="10" name="Straight Connector 9">
              <a:extLst>
                <a:ext uri="{FF2B5EF4-FFF2-40B4-BE49-F238E27FC236}">
                  <a16:creationId xmlns:a16="http://schemas.microsoft.com/office/drawing/2014/main" id="{D672C7E8-96EA-9D45-BAA8-4F8D2CE73A93}"/>
                </a:ext>
              </a:extLst>
            </p:cNvPr>
            <p:cNvCxnSpPr/>
            <p:nvPr/>
          </p:nvCxnSpPr>
          <p:spPr>
            <a:xfrm>
              <a:off x="6922769" y="3429038"/>
              <a:ext cx="323850" cy="0"/>
            </a:xfrm>
            <a:prstGeom prst="line">
              <a:avLst/>
            </a:prstGeom>
            <a:ln w="381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62C0E09A-1298-4C4B-9D95-0FB94CE375F4}"/>
              </a:ext>
            </a:extLst>
          </p:cNvPr>
          <p:cNvSpPr/>
          <p:nvPr/>
        </p:nvSpPr>
        <p:spPr>
          <a:xfrm>
            <a:off x="6186488" y="3143250"/>
            <a:ext cx="2576512" cy="3324225"/>
          </a:xfrm>
          <a:prstGeom prst="rect">
            <a:avLst/>
          </a:prstGeom>
          <a:solidFill>
            <a:schemeClr val="bg1"/>
          </a:solidFill>
          <a:ln>
            <a:solidFill>
              <a:schemeClr val="bg1">
                <a:lumMod val="50000"/>
              </a:schemeClr>
            </a:solidFill>
          </a:ln>
        </p:spPr>
        <p:txBody>
          <a:bodyPr>
            <a:spAutoFit/>
          </a:bodyPr>
          <a:lstStyle/>
          <a:p>
            <a:pPr>
              <a:defRPr/>
            </a:pPr>
            <a:r>
              <a:rPr lang="en-US" sz="1400" u="sng" dirty="0">
                <a:latin typeface="+mj-lt"/>
              </a:rPr>
              <a:t>ICM Model</a:t>
            </a:r>
          </a:p>
          <a:p>
            <a:pPr marL="342900" indent="-342900">
              <a:buFont typeface="Arial" pitchFamily="34" charset="0"/>
              <a:buChar char="•"/>
              <a:defRPr/>
            </a:pPr>
            <a:r>
              <a:rPr lang="en-US" sz="1400" dirty="0">
                <a:latin typeface="+mj-lt"/>
              </a:rPr>
              <a:t>Billingsley model</a:t>
            </a:r>
          </a:p>
          <a:p>
            <a:pPr marL="800100" lvl="1" indent="-342900">
              <a:buFont typeface="Arial" pitchFamily="34" charset="0"/>
              <a:buChar char="•"/>
              <a:defRPr/>
            </a:pPr>
            <a:r>
              <a:rPr lang="en-US" sz="1400" dirty="0">
                <a:latin typeface="+mj-lt"/>
              </a:rPr>
              <a:t>Wind speed:  10 mph</a:t>
            </a:r>
          </a:p>
          <a:p>
            <a:pPr marL="800100" lvl="1" indent="-342900">
              <a:buFont typeface="Arial" pitchFamily="34" charset="0"/>
              <a:buChar char="•"/>
              <a:defRPr/>
            </a:pPr>
            <a:r>
              <a:rPr lang="en-US" sz="1400" dirty="0">
                <a:latin typeface="+mj-lt"/>
              </a:rPr>
              <a:t>Shape Parameter: 8</a:t>
            </a:r>
          </a:p>
          <a:p>
            <a:pPr marL="342900" indent="-342900">
              <a:buFont typeface="Arial" pitchFamily="34" charset="0"/>
              <a:buChar char="•"/>
              <a:defRPr/>
            </a:pPr>
            <a:r>
              <a:rPr lang="en-US" sz="1400" dirty="0">
                <a:latin typeface="+mj-lt"/>
              </a:rPr>
              <a:t>0.5 dB increase in power</a:t>
            </a:r>
          </a:p>
          <a:p>
            <a:pPr marL="342900" indent="-342900">
              <a:buFont typeface="Arial" pitchFamily="34" charset="0"/>
              <a:buChar char="•"/>
              <a:defRPr/>
            </a:pPr>
            <a:r>
              <a:rPr lang="en-US" sz="1400" dirty="0">
                <a:latin typeface="+mj-lt"/>
              </a:rPr>
              <a:t>10% increase in Doppler spectrum</a:t>
            </a:r>
          </a:p>
          <a:p>
            <a:pPr marL="342900" indent="-342900">
              <a:buFont typeface="Arial" pitchFamily="34" charset="0"/>
              <a:buChar char="•"/>
              <a:defRPr/>
            </a:pPr>
            <a:endParaRPr lang="en-US" sz="1400" dirty="0">
              <a:latin typeface="+mj-lt"/>
            </a:endParaRPr>
          </a:p>
          <a:p>
            <a:pPr marL="342900" indent="-342900">
              <a:buFont typeface="Arial" pitchFamily="34" charset="0"/>
              <a:buChar char="•"/>
              <a:defRPr/>
            </a:pPr>
            <a:endParaRPr lang="en-US" sz="1400" dirty="0">
              <a:latin typeface="+mj-lt"/>
            </a:endParaRPr>
          </a:p>
          <a:p>
            <a:pPr marL="342900" indent="-342900">
              <a:buFont typeface="Arial" pitchFamily="34" charset="0"/>
              <a:buChar char="•"/>
              <a:defRPr/>
            </a:pPr>
            <a:endParaRPr lang="en-US" sz="1400" dirty="0">
              <a:latin typeface="+mj-lt"/>
            </a:endParaRPr>
          </a:p>
          <a:p>
            <a:pPr marL="342900" indent="-342900">
              <a:buFont typeface="Arial" pitchFamily="34" charset="0"/>
              <a:buChar char="•"/>
              <a:defRPr/>
            </a:pPr>
            <a:endParaRPr lang="en-US" sz="1400" dirty="0">
              <a:latin typeface="+mj-lt"/>
            </a:endParaRPr>
          </a:p>
          <a:p>
            <a:pPr marL="342900" indent="-342900">
              <a:buFont typeface="Arial" pitchFamily="34" charset="0"/>
              <a:buChar char="•"/>
              <a:defRPr/>
            </a:pPr>
            <a:endParaRPr lang="en-US" sz="1400" dirty="0">
              <a:latin typeface="+mj-lt"/>
            </a:endParaRPr>
          </a:p>
          <a:p>
            <a:pPr marL="342900" indent="-342900">
              <a:buFont typeface="Arial" pitchFamily="34" charset="0"/>
              <a:buChar char="•"/>
              <a:defRPr/>
            </a:pPr>
            <a:endParaRPr lang="en-US" sz="1400" dirty="0">
              <a:latin typeface="+mj-lt"/>
            </a:endParaRPr>
          </a:p>
          <a:p>
            <a:pPr marL="342900" indent="-342900">
              <a:buFont typeface="Arial" pitchFamily="34" charset="0"/>
              <a:buChar char="•"/>
              <a:defRPr/>
            </a:pPr>
            <a:endParaRPr lang="en-US" sz="1400" dirty="0">
              <a:latin typeface="+mj-lt"/>
            </a:endParaRPr>
          </a:p>
          <a:p>
            <a:pPr marL="342900" indent="-342900">
              <a:buFont typeface="Arial" pitchFamily="34" charset="0"/>
              <a:buChar char="•"/>
              <a:defRPr/>
            </a:pPr>
            <a:endParaRPr lang="en-US" sz="1400" dirty="0">
              <a:latin typeface="+mj-lt"/>
            </a:endParaRPr>
          </a:p>
        </p:txBody>
      </p:sp>
      <p:pic>
        <p:nvPicPr>
          <p:cNvPr id="53253" name="Picture 2">
            <a:extLst>
              <a:ext uri="{FF2B5EF4-FFF2-40B4-BE49-F238E27FC236}">
                <a16:creationId xmlns:a16="http://schemas.microsoft.com/office/drawing/2014/main" id="{F0EA4A29-0735-4443-889F-D32640086B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0963" y="4764088"/>
            <a:ext cx="2195512" cy="170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80A11411-5B5E-AF4E-B8C7-3030B8C011EE}"/>
              </a:ext>
            </a:extLst>
          </p:cNvPr>
          <p:cNvSpPr txBox="1"/>
          <p:nvPr/>
        </p:nvSpPr>
        <p:spPr>
          <a:xfrm>
            <a:off x="6707188" y="4702175"/>
            <a:ext cx="1719262" cy="369888"/>
          </a:xfrm>
          <a:prstGeom prst="rect">
            <a:avLst/>
          </a:prstGeom>
          <a:solidFill>
            <a:schemeClr val="bg1"/>
          </a:solidFill>
        </p:spPr>
        <p:txBody>
          <a:bodyPr wrap="none">
            <a:spAutoFit/>
          </a:bodyPr>
          <a:lstStyle/>
          <a:p>
            <a:pPr>
              <a:defRPr/>
            </a:pPr>
            <a:r>
              <a:rPr lang="en-US" sz="1800" b="1" dirty="0">
                <a:latin typeface="+mj-lt"/>
              </a:rPr>
              <a:t>Clutter Spectrum</a:t>
            </a:r>
          </a:p>
        </p:txBody>
      </p:sp>
      <p:sp>
        <p:nvSpPr>
          <p:cNvPr id="13" name="TextBox 12">
            <a:extLst>
              <a:ext uri="{FF2B5EF4-FFF2-40B4-BE49-F238E27FC236}">
                <a16:creationId xmlns:a16="http://schemas.microsoft.com/office/drawing/2014/main" id="{D004B691-82B1-EE40-BB34-B5816229C163}"/>
              </a:ext>
            </a:extLst>
          </p:cNvPr>
          <p:cNvSpPr txBox="1"/>
          <p:nvPr/>
        </p:nvSpPr>
        <p:spPr>
          <a:xfrm>
            <a:off x="7796213" y="4905375"/>
            <a:ext cx="530225" cy="369888"/>
          </a:xfrm>
          <a:prstGeom prst="rect">
            <a:avLst/>
          </a:prstGeom>
          <a:noFill/>
        </p:spPr>
        <p:txBody>
          <a:bodyPr wrap="none">
            <a:spAutoFit/>
          </a:bodyPr>
          <a:lstStyle/>
          <a:p>
            <a:pPr>
              <a:defRPr/>
            </a:pPr>
            <a:r>
              <a:rPr lang="en-US" sz="1800" b="1" dirty="0">
                <a:solidFill>
                  <a:srgbClr val="FF0000"/>
                </a:solidFill>
                <a:latin typeface="+mj-lt"/>
              </a:rPr>
              <a:t>ICM</a:t>
            </a:r>
          </a:p>
        </p:txBody>
      </p:sp>
      <p:sp>
        <p:nvSpPr>
          <p:cNvPr id="15" name="TextBox 14">
            <a:extLst>
              <a:ext uri="{FF2B5EF4-FFF2-40B4-BE49-F238E27FC236}">
                <a16:creationId xmlns:a16="http://schemas.microsoft.com/office/drawing/2014/main" id="{9B1EFE71-A065-8E45-9FFB-21724F51F8C3}"/>
              </a:ext>
            </a:extLst>
          </p:cNvPr>
          <p:cNvSpPr txBox="1"/>
          <p:nvPr/>
        </p:nvSpPr>
        <p:spPr>
          <a:xfrm>
            <a:off x="7026275" y="5608638"/>
            <a:ext cx="1111250" cy="369887"/>
          </a:xfrm>
          <a:prstGeom prst="rect">
            <a:avLst/>
          </a:prstGeom>
          <a:noFill/>
        </p:spPr>
        <p:txBody>
          <a:bodyPr wrap="none">
            <a:spAutoFit/>
          </a:bodyPr>
          <a:lstStyle/>
          <a:p>
            <a:pPr>
              <a:defRPr/>
            </a:pPr>
            <a:r>
              <a:rPr lang="en-US" sz="1800" b="1" dirty="0">
                <a:solidFill>
                  <a:srgbClr val="0070C0"/>
                </a:solidFill>
                <a:latin typeface="+mj-lt"/>
              </a:rPr>
              <a:t>Stationary</a:t>
            </a:r>
          </a:p>
        </p:txBody>
      </p:sp>
      <p:sp>
        <p:nvSpPr>
          <p:cNvPr id="16" name="TextBox 15">
            <a:extLst>
              <a:ext uri="{FF2B5EF4-FFF2-40B4-BE49-F238E27FC236}">
                <a16:creationId xmlns:a16="http://schemas.microsoft.com/office/drawing/2014/main" id="{11355388-A636-7F48-9429-FD309D127783}"/>
              </a:ext>
            </a:extLst>
          </p:cNvPr>
          <p:cNvSpPr txBox="1"/>
          <p:nvPr/>
        </p:nvSpPr>
        <p:spPr>
          <a:xfrm>
            <a:off x="69850" y="5394325"/>
            <a:ext cx="5992813" cy="923925"/>
          </a:xfrm>
          <a:prstGeom prst="rect">
            <a:avLst/>
          </a:prstGeom>
          <a:solidFill>
            <a:srgbClr val="FFFF00"/>
          </a:solidFill>
        </p:spPr>
        <p:style>
          <a:lnRef idx="1">
            <a:schemeClr val="dk1"/>
          </a:lnRef>
          <a:fillRef idx="2">
            <a:schemeClr val="dk1"/>
          </a:fillRef>
          <a:effectRef idx="1">
            <a:schemeClr val="dk1"/>
          </a:effectRef>
          <a:fontRef idx="minor">
            <a:schemeClr val="dk1"/>
          </a:fontRef>
        </p:style>
        <p:txBody>
          <a:bodyPr>
            <a:spAutoFit/>
          </a:bodyPr>
          <a:lstStyle/>
          <a:p>
            <a:pPr algn="ctr">
              <a:defRPr/>
            </a:pPr>
            <a:r>
              <a:rPr lang="en-US" sz="1800" dirty="0">
                <a:solidFill>
                  <a:schemeClr val="accent2"/>
                </a:solidFill>
              </a:rPr>
              <a:t>Intuitive Results, Focusing On Moving Targets Improve Coherent Integration In Back Projection, And With </a:t>
            </a:r>
            <a:br>
              <a:rPr lang="en-US" sz="1800" dirty="0">
                <a:solidFill>
                  <a:schemeClr val="accent2"/>
                </a:solidFill>
              </a:rPr>
            </a:br>
            <a:r>
              <a:rPr lang="en-US" sz="1800" dirty="0">
                <a:solidFill>
                  <a:schemeClr val="accent2"/>
                </a:solidFill>
              </a:rPr>
              <a:t>Improve Detection Performance.</a:t>
            </a:r>
          </a:p>
        </p:txBody>
      </p:sp>
      <p:sp>
        <p:nvSpPr>
          <p:cNvPr id="17" name="TextBox 16">
            <a:extLst>
              <a:ext uri="{FF2B5EF4-FFF2-40B4-BE49-F238E27FC236}">
                <a16:creationId xmlns:a16="http://schemas.microsoft.com/office/drawing/2014/main" id="{583600DE-D4B7-8C4F-B027-1DB5246C4212}"/>
              </a:ext>
            </a:extLst>
          </p:cNvPr>
          <p:cNvSpPr txBox="1"/>
          <p:nvPr/>
        </p:nvSpPr>
        <p:spPr>
          <a:xfrm>
            <a:off x="11906" y="6445214"/>
            <a:ext cx="738187" cy="276225"/>
          </a:xfrm>
          <a:prstGeom prst="rect">
            <a:avLst/>
          </a:prstGeom>
          <a:noFill/>
        </p:spPr>
        <p:txBody>
          <a:bodyPr>
            <a:spAutoFit/>
          </a:bodyPr>
          <a:lstStyle/>
          <a:p>
            <a:pPr>
              <a:defRPr/>
            </a:pPr>
            <a:r>
              <a:rPr lang="en-US" sz="1200" dirty="0">
                <a:latin typeface="+mn-lt"/>
              </a:rPr>
              <a:t>[kapf13]</a:t>
            </a:r>
          </a:p>
        </p:txBody>
      </p:sp>
    </p:spTree>
    <p:extLst>
      <p:ext uri="{BB962C8B-B14F-4D97-AF65-F5344CB8AC3E}">
        <p14:creationId xmlns:p14="http://schemas.microsoft.com/office/powerpoint/2010/main" val="23581388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7E95DD45-7999-044B-91D5-26328529E7FB}"/>
              </a:ext>
            </a:extLst>
          </p:cNvPr>
          <p:cNvSpPr>
            <a:spLocks noGrp="1" noChangeArrowheads="1"/>
          </p:cNvSpPr>
          <p:nvPr>
            <p:ph type="title"/>
          </p:nvPr>
        </p:nvSpPr>
        <p:spPr>
          <a:xfrm>
            <a:off x="914400" y="152400"/>
            <a:ext cx="7315200" cy="609600"/>
          </a:xfrm>
        </p:spPr>
        <p:txBody>
          <a:bodyPr/>
          <a:lstStyle/>
          <a:p>
            <a:r>
              <a:rPr lang="en-US" altLang="en-US" b="0">
                <a:ea typeface="ＭＳ Ｐゴシック" panose="020B0600070205080204" pitchFamily="34" charset="-128"/>
              </a:rPr>
              <a:t>Summary</a:t>
            </a:r>
          </a:p>
        </p:txBody>
      </p:sp>
      <p:sp>
        <p:nvSpPr>
          <p:cNvPr id="46082" name="Content Placeholder 2">
            <a:extLst>
              <a:ext uri="{FF2B5EF4-FFF2-40B4-BE49-F238E27FC236}">
                <a16:creationId xmlns:a16="http://schemas.microsoft.com/office/drawing/2014/main" id="{38A7808F-5A8C-B246-85C2-E74990DBA322}"/>
              </a:ext>
            </a:extLst>
          </p:cNvPr>
          <p:cNvSpPr>
            <a:spLocks noGrp="1" noChangeArrowheads="1"/>
          </p:cNvSpPr>
          <p:nvPr>
            <p:ph idx="1"/>
          </p:nvPr>
        </p:nvSpPr>
        <p:spPr/>
        <p:txBody>
          <a:bodyPr/>
          <a:lstStyle/>
          <a:p>
            <a:pPr>
              <a:spcBef>
                <a:spcPct val="0"/>
              </a:spcBef>
              <a:spcAft>
                <a:spcPts val="1200"/>
              </a:spcAft>
            </a:pPr>
            <a:r>
              <a:rPr lang="en-US" altLang="en-US" b="0" dirty="0">
                <a:latin typeface="Arial" panose="020B0604020202020204" pitchFamily="34" charset="0"/>
                <a:ea typeface="ＭＳ Ｐゴシック" panose="020B0600070205080204" pitchFamily="34" charset="-128"/>
              </a:rPr>
              <a:t>UWB Radar Systems Have Been In Development For </a:t>
            </a:r>
            <a:br>
              <a:rPr lang="en-US" altLang="en-US" b="0" dirty="0">
                <a:latin typeface="Arial" panose="020B0604020202020204" pitchFamily="34" charset="0"/>
                <a:ea typeface="ＭＳ Ｐゴシック" panose="020B0600070205080204" pitchFamily="34" charset="-128"/>
              </a:rPr>
            </a:br>
            <a:r>
              <a:rPr lang="en-US" altLang="en-US" b="0" dirty="0">
                <a:latin typeface="Arial" panose="020B0604020202020204" pitchFamily="34" charset="0"/>
                <a:ea typeface="ＭＳ Ｐゴシック" panose="020B0600070205080204" pitchFamily="34" charset="-128"/>
              </a:rPr>
              <a:t>Over 40 Years – Primarily For Military Applications</a:t>
            </a:r>
          </a:p>
          <a:p>
            <a:pPr>
              <a:spcBef>
                <a:spcPct val="0"/>
              </a:spcBef>
              <a:spcAft>
                <a:spcPts val="1200"/>
              </a:spcAft>
            </a:pPr>
            <a:r>
              <a:rPr lang="en-US" altLang="en-US" b="0" dirty="0">
                <a:latin typeface="Arial" panose="020B0604020202020204" pitchFamily="34" charset="0"/>
                <a:ea typeface="ＭＳ Ｐゴシック" panose="020B0600070205080204" pitchFamily="34" charset="-128"/>
              </a:rPr>
              <a:t>Commercial And Personal Communications Are Ubiquitous:</a:t>
            </a:r>
          </a:p>
          <a:p>
            <a:pPr lvl="1">
              <a:spcBef>
                <a:spcPct val="0"/>
              </a:spcBef>
              <a:spcAft>
                <a:spcPts val="1200"/>
              </a:spcAft>
              <a:buFont typeface="Arial" panose="020B0604020202020204" pitchFamily="34" charset="0"/>
              <a:buChar char="•"/>
            </a:pPr>
            <a:r>
              <a:rPr lang="en-US" altLang="en-US" sz="2000" b="0" dirty="0">
                <a:latin typeface="Arial" panose="020B0604020202020204" pitchFamily="34" charset="0"/>
                <a:ea typeface="ＭＳ Ｐゴシック" panose="020B0600070205080204" pitchFamily="34" charset="-128"/>
              </a:rPr>
              <a:t>eCommerce Is The Major Source Of Many Businesses</a:t>
            </a:r>
          </a:p>
          <a:p>
            <a:pPr lvl="1">
              <a:spcBef>
                <a:spcPct val="0"/>
              </a:spcBef>
              <a:spcAft>
                <a:spcPts val="1200"/>
              </a:spcAft>
              <a:buFont typeface="Arial" panose="020B0604020202020204" pitchFamily="34" charset="0"/>
              <a:buChar char="•"/>
            </a:pPr>
            <a:r>
              <a:rPr lang="en-US" altLang="en-US" sz="2000" b="0" dirty="0">
                <a:latin typeface="Arial" panose="020B0604020202020204" pitchFamily="34" charset="0"/>
                <a:ea typeface="ＭＳ Ｐゴシック" panose="020B0600070205080204" pitchFamily="34" charset="-128"/>
              </a:rPr>
              <a:t>Digital Communications Is Important For Security</a:t>
            </a:r>
          </a:p>
          <a:p>
            <a:pPr>
              <a:spcBef>
                <a:spcPct val="0"/>
              </a:spcBef>
              <a:spcAft>
                <a:spcPts val="1200"/>
              </a:spcAft>
            </a:pPr>
            <a:r>
              <a:rPr lang="en-US" altLang="en-US" b="0" dirty="0">
                <a:latin typeface="Arial" panose="020B0604020202020204" pitchFamily="34" charset="0"/>
                <a:ea typeface="ＭＳ Ｐゴシック" panose="020B0600070205080204" pitchFamily="34" charset="-128"/>
              </a:rPr>
              <a:t>Adaptive Transmit and Receive Waveforms Required For Operation In Contested RF Environment</a:t>
            </a:r>
          </a:p>
          <a:p>
            <a:pPr lvl="1">
              <a:spcBef>
                <a:spcPct val="0"/>
              </a:spcBef>
              <a:spcAft>
                <a:spcPts val="1200"/>
              </a:spcAft>
              <a:buFont typeface="Arial" panose="020B0604020202020204" pitchFamily="34" charset="0"/>
              <a:buChar char="•"/>
            </a:pPr>
            <a:r>
              <a:rPr lang="en-US" altLang="en-US" sz="2000" b="0" dirty="0">
                <a:latin typeface="Arial" panose="020B0604020202020204" pitchFamily="34" charset="0"/>
                <a:ea typeface="ＭＳ Ｐゴシック" panose="020B0600070205080204" pitchFamily="34" charset="-128"/>
              </a:rPr>
              <a:t>Cognitive Radio &amp; Radar </a:t>
            </a:r>
            <a:r>
              <a:rPr lang="en-US" altLang="en-US" sz="2000" b="0">
                <a:latin typeface="Arial" panose="020B0604020202020204" pitchFamily="34" charset="0"/>
                <a:ea typeface="ＭＳ Ｐゴシック" panose="020B0600070205080204" pitchFamily="34" charset="-128"/>
              </a:rPr>
              <a:t>Technologies Developing</a:t>
            </a:r>
            <a:endParaRPr lang="en-US" altLang="en-US" sz="2000" b="0" dirty="0">
              <a:latin typeface="Arial" panose="020B0604020202020204" pitchFamily="34" charset="0"/>
              <a:ea typeface="ＭＳ Ｐゴシック" panose="020B0600070205080204" pitchFamily="34" charset="-128"/>
            </a:endParaRPr>
          </a:p>
          <a:p>
            <a:pPr lvl="1">
              <a:spcBef>
                <a:spcPct val="0"/>
              </a:spcBef>
              <a:spcAft>
                <a:spcPts val="1200"/>
              </a:spcAft>
              <a:buFont typeface="Arial" panose="020B0604020202020204" pitchFamily="34" charset="0"/>
              <a:buChar char="•"/>
            </a:pPr>
            <a:r>
              <a:rPr lang="en-US" altLang="en-US" sz="2000" b="0" dirty="0">
                <a:latin typeface="Arial" panose="020B0604020202020204" pitchFamily="34" charset="0"/>
                <a:ea typeface="ＭＳ Ｐゴシック" panose="020B0600070205080204" pitchFamily="34" charset="-128"/>
              </a:rPr>
              <a:t>Machine Learning For Sparce Spectrum Access</a:t>
            </a:r>
          </a:p>
          <a:p>
            <a:pPr>
              <a:spcBef>
                <a:spcPct val="0"/>
              </a:spcBef>
              <a:spcAft>
                <a:spcPts val="1200"/>
              </a:spcAft>
            </a:pPr>
            <a:r>
              <a:rPr lang="en-US" altLang="en-US" b="0" dirty="0">
                <a:latin typeface="Arial" panose="020B0604020202020204" pitchFamily="34" charset="0"/>
                <a:ea typeface="ＭＳ Ｐゴシック" panose="020B0600070205080204" pitchFamily="34" charset="-128"/>
              </a:rPr>
              <a:t>The International Radar Community Needs To Adapt And Develop New Technologies – Analogous To Cognitive Radio</a:t>
            </a:r>
          </a:p>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36948305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30F13-4E36-C84A-8E6B-E6F788A12E13}"/>
              </a:ext>
            </a:extLst>
          </p:cNvPr>
          <p:cNvSpPr>
            <a:spLocks noGrp="1"/>
          </p:cNvSpPr>
          <p:nvPr>
            <p:ph type="title"/>
          </p:nvPr>
        </p:nvSpPr>
        <p:spPr/>
        <p:txBody>
          <a:bodyPr/>
          <a:lstStyle/>
          <a:p>
            <a:r>
              <a:rPr lang="en-US" dirty="0"/>
              <a:t>References I</a:t>
            </a:r>
          </a:p>
        </p:txBody>
      </p:sp>
      <p:graphicFrame>
        <p:nvGraphicFramePr>
          <p:cNvPr id="4" name="Table 4">
            <a:extLst>
              <a:ext uri="{FF2B5EF4-FFF2-40B4-BE49-F238E27FC236}">
                <a16:creationId xmlns:a16="http://schemas.microsoft.com/office/drawing/2014/main" id="{27B8E858-1BF4-D144-9D49-51C74C8CAE2D}"/>
              </a:ext>
            </a:extLst>
          </p:cNvPr>
          <p:cNvGraphicFramePr>
            <a:graphicFrameLocks noGrp="1"/>
          </p:cNvGraphicFramePr>
          <p:nvPr>
            <p:ph idx="1"/>
            <p:extLst>
              <p:ext uri="{D42A27DB-BD31-4B8C-83A1-F6EECF244321}">
                <p14:modId xmlns:p14="http://schemas.microsoft.com/office/powerpoint/2010/main" val="3850420381"/>
              </p:ext>
            </p:extLst>
          </p:nvPr>
        </p:nvGraphicFramePr>
        <p:xfrm>
          <a:off x="457200" y="1143000"/>
          <a:ext cx="8382000" cy="5413375"/>
        </p:xfrm>
        <a:graphic>
          <a:graphicData uri="http://schemas.openxmlformats.org/drawingml/2006/table">
            <a:tbl>
              <a:tblPr firstRow="1" bandRow="1">
                <a:tableStyleId>{5C22544A-7EE6-4342-B048-85BDC9FD1C3A}</a:tableStyleId>
              </a:tblPr>
              <a:tblGrid>
                <a:gridCol w="1561354">
                  <a:extLst>
                    <a:ext uri="{9D8B030D-6E8A-4147-A177-3AD203B41FA5}">
                      <a16:colId xmlns:a16="http://schemas.microsoft.com/office/drawing/2014/main" val="864163956"/>
                    </a:ext>
                  </a:extLst>
                </a:gridCol>
                <a:gridCol w="1972236">
                  <a:extLst>
                    <a:ext uri="{9D8B030D-6E8A-4147-A177-3AD203B41FA5}">
                      <a16:colId xmlns:a16="http://schemas.microsoft.com/office/drawing/2014/main" val="499894962"/>
                    </a:ext>
                  </a:extLst>
                </a:gridCol>
                <a:gridCol w="2218766">
                  <a:extLst>
                    <a:ext uri="{9D8B030D-6E8A-4147-A177-3AD203B41FA5}">
                      <a16:colId xmlns:a16="http://schemas.microsoft.com/office/drawing/2014/main" val="3019497116"/>
                    </a:ext>
                  </a:extLst>
                </a:gridCol>
                <a:gridCol w="2629644">
                  <a:extLst>
                    <a:ext uri="{9D8B030D-6E8A-4147-A177-3AD203B41FA5}">
                      <a16:colId xmlns:a16="http://schemas.microsoft.com/office/drawing/2014/main" val="3029981504"/>
                    </a:ext>
                  </a:extLst>
                </a:gridCol>
              </a:tblGrid>
              <a:tr h="370840">
                <a:tc>
                  <a:txBody>
                    <a:bodyPr/>
                    <a:lstStyle/>
                    <a:p>
                      <a:pPr algn="ctr" fontAlgn="ctr"/>
                      <a:r>
                        <a:rPr lang="en-US" sz="1400" b="1" i="0" u="none" strike="noStrike" dirty="0">
                          <a:solidFill>
                            <a:srgbClr val="000000"/>
                          </a:solidFill>
                          <a:effectLst/>
                          <a:latin typeface="Calibri" panose="020F0502020204030204" pitchFamily="34" charset="0"/>
                        </a:rPr>
                        <a:t>Reference</a:t>
                      </a:r>
                    </a:p>
                  </a:txBody>
                  <a:tcPr marL="9525" marR="9525" marT="9525" marB="0" anchor="ctr"/>
                </a:tc>
                <a:tc>
                  <a:txBody>
                    <a:bodyPr/>
                    <a:lstStyle/>
                    <a:p>
                      <a:pPr algn="ctr" fontAlgn="ctr"/>
                      <a:r>
                        <a:rPr lang="en-US" sz="1400" b="1" i="0" u="none" strike="noStrike">
                          <a:solidFill>
                            <a:srgbClr val="000000"/>
                          </a:solidFill>
                          <a:effectLst/>
                          <a:latin typeface="Calibri" panose="020F0502020204030204" pitchFamily="34" charset="0"/>
                        </a:rPr>
                        <a:t>Authors</a:t>
                      </a:r>
                    </a:p>
                  </a:txBody>
                  <a:tcPr marL="9525" marR="9525" marT="9525" marB="0" anchor="ctr"/>
                </a:tc>
                <a:tc>
                  <a:txBody>
                    <a:bodyPr/>
                    <a:lstStyle/>
                    <a:p>
                      <a:pPr algn="ctr" fontAlgn="ctr"/>
                      <a:r>
                        <a:rPr lang="en-US" sz="1400" b="1" i="0" u="none" strike="noStrike">
                          <a:solidFill>
                            <a:srgbClr val="000000"/>
                          </a:solidFill>
                          <a:effectLst/>
                          <a:latin typeface="Calibri" panose="020F0502020204030204" pitchFamily="34" charset="0"/>
                        </a:rPr>
                        <a:t>Title</a:t>
                      </a:r>
                    </a:p>
                  </a:txBody>
                  <a:tcPr marL="9525" marR="9525" marT="9525" marB="0" anchor="ctr"/>
                </a:tc>
                <a:tc>
                  <a:txBody>
                    <a:bodyPr/>
                    <a:lstStyle/>
                    <a:p>
                      <a:pPr algn="ctr" fontAlgn="ctr"/>
                      <a:r>
                        <a:rPr lang="en-US" sz="1400" b="1" i="0" u="none" strike="noStrike">
                          <a:solidFill>
                            <a:srgbClr val="000000"/>
                          </a:solidFill>
                          <a:effectLst/>
                          <a:latin typeface="Calibri" panose="020F0502020204030204" pitchFamily="34" charset="0"/>
                        </a:rPr>
                        <a:t>Source</a:t>
                      </a:r>
                    </a:p>
                  </a:txBody>
                  <a:tcPr marL="9525" marR="9525" marT="9525" marB="0" anchor="ctr"/>
                </a:tc>
                <a:extLst>
                  <a:ext uri="{0D108BD9-81ED-4DB2-BD59-A6C34878D82A}">
                    <a16:rowId xmlns:a16="http://schemas.microsoft.com/office/drawing/2014/main" val="3726028126"/>
                  </a:ext>
                </a:extLst>
              </a:tr>
              <a:tr h="370840">
                <a:tc>
                  <a:txBody>
                    <a:bodyPr/>
                    <a:lstStyle/>
                    <a:p>
                      <a:pPr algn="ctr" fontAlgn="ctr"/>
                      <a:r>
                        <a:rPr lang="en-US" sz="1200" b="0" i="0" u="none" strike="noStrike">
                          <a:solidFill>
                            <a:srgbClr val="000000"/>
                          </a:solidFill>
                          <a:effectLst/>
                          <a:latin typeface="Calibri" panose="020F0502020204030204" pitchFamily="34" charset="0"/>
                        </a:rPr>
                        <a:t>aalf13</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David Aalfs</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Adaptive Digital Beamforming</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Principals of Modern Radar - Advanced Techniques, Chapt.9 Scitech Pub 2013</a:t>
                      </a:r>
                    </a:p>
                  </a:txBody>
                  <a:tcPr marL="9525" marR="9525" marT="9525" marB="0" anchor="ctr"/>
                </a:tc>
                <a:extLst>
                  <a:ext uri="{0D108BD9-81ED-4DB2-BD59-A6C34878D82A}">
                    <a16:rowId xmlns:a16="http://schemas.microsoft.com/office/drawing/2014/main" val="1012650478"/>
                  </a:ext>
                </a:extLst>
              </a:tr>
              <a:tr h="370840">
                <a:tc>
                  <a:txBody>
                    <a:bodyPr/>
                    <a:lstStyle/>
                    <a:p>
                      <a:pPr algn="ctr" fontAlgn="ctr"/>
                      <a:r>
                        <a:rPr lang="en-US" sz="1200" b="0" i="0" u="none" strike="noStrike">
                          <a:solidFill>
                            <a:srgbClr val="000000"/>
                          </a:solidFill>
                          <a:effectLst/>
                          <a:latin typeface="Calibri" panose="020F0502020204030204" pitchFamily="34" charset="0"/>
                        </a:rPr>
                        <a:t>bani83</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W. Banister, C.E Grove, J Song</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Multibeam Antenna Development and Test Program</a:t>
                      </a:r>
                    </a:p>
                  </a:txBody>
                  <a:tcPr marL="9525" marR="9525" marT="9525" marB="0" anchor="ctr"/>
                </a:tc>
                <a:tc>
                  <a:txBody>
                    <a:bodyPr/>
                    <a:lstStyle/>
                    <a:p>
                      <a:pPr algn="l" fontAlgn="b"/>
                      <a:r>
                        <a:rPr lang="en-US" sz="1200" b="0" i="0" u="none" strike="noStrike">
                          <a:solidFill>
                            <a:srgbClr val="000000"/>
                          </a:solidFill>
                          <a:effectLst/>
                          <a:latin typeface="Helvetica" pitchFamily="2" charset="0"/>
                        </a:rPr>
                        <a:t>Final Report AFWAL-TR-3-1049, Contract F33615-79-C-1907 March 1983 AD078907</a:t>
                      </a:r>
                    </a:p>
                  </a:txBody>
                  <a:tcPr marL="9525" marR="9525" marT="9525" marB="0" anchor="b"/>
                </a:tc>
                <a:extLst>
                  <a:ext uri="{0D108BD9-81ED-4DB2-BD59-A6C34878D82A}">
                    <a16:rowId xmlns:a16="http://schemas.microsoft.com/office/drawing/2014/main" val="1812417730"/>
                  </a:ext>
                </a:extLst>
              </a:tr>
              <a:tr h="370840">
                <a:tc>
                  <a:txBody>
                    <a:bodyPr/>
                    <a:lstStyle/>
                    <a:p>
                      <a:pPr algn="ctr" fontAlgn="ctr"/>
                      <a:r>
                        <a:rPr lang="en-US" sz="1200" b="0" i="0" u="none" strike="noStrike">
                          <a:solidFill>
                            <a:srgbClr val="000000"/>
                          </a:solidFill>
                          <a:effectLst/>
                          <a:latin typeface="Calibri" panose="020F0502020204030204" pitchFamily="34" charset="0"/>
                        </a:rPr>
                        <a:t>bark76</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J. Barker, M.E.Davis</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Ku-band Linear Phased Array</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Microwave Journal, vol. 20, Oct. 1977, p. 44-57</a:t>
                      </a:r>
                    </a:p>
                  </a:txBody>
                  <a:tcPr marL="9525" marR="9525" marT="9525" marB="0" anchor="ctr"/>
                </a:tc>
                <a:extLst>
                  <a:ext uri="{0D108BD9-81ED-4DB2-BD59-A6C34878D82A}">
                    <a16:rowId xmlns:a16="http://schemas.microsoft.com/office/drawing/2014/main" val="1426862892"/>
                  </a:ext>
                </a:extLst>
              </a:tr>
              <a:tr h="370840">
                <a:tc>
                  <a:txBody>
                    <a:bodyPr/>
                    <a:lstStyle/>
                    <a:p>
                      <a:pPr algn="ctr" fontAlgn="ctr"/>
                      <a:r>
                        <a:rPr lang="en-US" sz="1200" b="0" i="0" u="none" strike="noStrike">
                          <a:solidFill>
                            <a:srgbClr val="000000"/>
                          </a:solidFill>
                          <a:effectLst/>
                          <a:latin typeface="Calibri" panose="020F0502020204030204" pitchFamily="34" charset="0"/>
                        </a:rPr>
                        <a:t>bart05</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Barton, D. K</a:t>
                      </a:r>
                    </a:p>
                  </a:txBody>
                  <a:tcPr marL="9525" marR="9525" marT="9525" marB="0" anchor="ctr"/>
                </a:tc>
                <a:tc>
                  <a:txBody>
                    <a:bodyPr/>
                    <a:lstStyle/>
                    <a:p>
                      <a:pPr algn="l" fontAlgn="b"/>
                      <a:r>
                        <a:rPr lang="en-US" sz="1200" b="0" i="1" u="none" strike="noStrike">
                          <a:solidFill>
                            <a:srgbClr val="000000"/>
                          </a:solidFill>
                          <a:effectLst/>
                          <a:latin typeface="Calibri" panose="020F0502020204030204" pitchFamily="34" charset="0"/>
                        </a:rPr>
                        <a:t>Radar System Analysis and Modeling</a:t>
                      </a:r>
                    </a:p>
                  </a:txBody>
                  <a:tcPr marL="9525" marR="9525" marT="9525" marB="0" anchor="b"/>
                </a:tc>
                <a:tc>
                  <a:txBody>
                    <a:bodyPr/>
                    <a:lstStyle/>
                    <a:p>
                      <a:pPr algn="l" fontAlgn="ctr"/>
                      <a:r>
                        <a:rPr lang="en-US" sz="1200" b="0" i="0" u="none" strike="noStrike">
                          <a:solidFill>
                            <a:srgbClr val="000000"/>
                          </a:solidFill>
                          <a:effectLst/>
                          <a:latin typeface="Calibri" panose="020F0502020204030204" pitchFamily="34" charset="0"/>
                        </a:rPr>
                        <a:t>Artech House, Norwood MA, 2005, pp. 94-99</a:t>
                      </a:r>
                    </a:p>
                  </a:txBody>
                  <a:tcPr marL="9525" marR="9525" marT="9525" marB="0" anchor="ctr"/>
                </a:tc>
                <a:extLst>
                  <a:ext uri="{0D108BD9-81ED-4DB2-BD59-A6C34878D82A}">
                    <a16:rowId xmlns:a16="http://schemas.microsoft.com/office/drawing/2014/main" val="701420365"/>
                  </a:ext>
                </a:extLst>
              </a:tr>
              <a:tr h="370840">
                <a:tc>
                  <a:txBody>
                    <a:bodyPr/>
                    <a:lstStyle/>
                    <a:p>
                      <a:pPr algn="ctr" fontAlgn="ctr"/>
                      <a:r>
                        <a:rPr lang="en-US" sz="1200" b="0" i="0" u="none" strike="noStrike">
                          <a:solidFill>
                            <a:srgbClr val="000000"/>
                          </a:solidFill>
                          <a:effectLst/>
                          <a:latin typeface="Calibri" panose="020F0502020204030204" pitchFamily="34" charset="0"/>
                        </a:rPr>
                        <a:t>bind95</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B.T. Binder, M.F. Toups, S. Ayasli, EM. Adams </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SAR Foliage Penetration Phenomenology of Tropical Rain Forest and Northen US Forest</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Proc. 1995 IEEE International Radar Conference, Washington DC May 1995 p 158</a:t>
                      </a:r>
                    </a:p>
                  </a:txBody>
                  <a:tcPr marL="9525" marR="9525" marT="9525" marB="0" anchor="ctr"/>
                </a:tc>
                <a:extLst>
                  <a:ext uri="{0D108BD9-81ED-4DB2-BD59-A6C34878D82A}">
                    <a16:rowId xmlns:a16="http://schemas.microsoft.com/office/drawing/2014/main" val="1622251383"/>
                  </a:ext>
                </a:extLst>
              </a:tr>
              <a:tr h="370840">
                <a:tc>
                  <a:txBody>
                    <a:bodyPr/>
                    <a:lstStyle/>
                    <a:p>
                      <a:pPr algn="ctr" fontAlgn="ctr"/>
                      <a:r>
                        <a:rPr lang="en-US" sz="1200" b="0" i="0" u="none" strike="noStrike">
                          <a:solidFill>
                            <a:srgbClr val="000000"/>
                          </a:solidFill>
                          <a:effectLst/>
                          <a:latin typeface="Calibri" panose="020F0502020204030204" pitchFamily="34" charset="0"/>
                        </a:rPr>
                        <a:t>brya00</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T.G. Bryant, G.B. Morse, L.M. Novak, J.C. Henry</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Tactical Radars for Ground Sureillance</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Linclon Laboratory Journal,  v. 12, no. 2, 2000, p 341</a:t>
                      </a:r>
                    </a:p>
                  </a:txBody>
                  <a:tcPr marL="9525" marR="9525" marT="9525" marB="0" anchor="ctr"/>
                </a:tc>
                <a:extLst>
                  <a:ext uri="{0D108BD9-81ED-4DB2-BD59-A6C34878D82A}">
                    <a16:rowId xmlns:a16="http://schemas.microsoft.com/office/drawing/2014/main" val="4030134536"/>
                  </a:ext>
                </a:extLst>
              </a:tr>
              <a:tr h="370840">
                <a:tc>
                  <a:txBody>
                    <a:bodyPr/>
                    <a:lstStyle/>
                    <a:p>
                      <a:pPr algn="ctr" fontAlgn="ctr"/>
                      <a:r>
                        <a:rPr lang="en-US" sz="1200" b="0" i="0" u="none" strike="noStrike">
                          <a:solidFill>
                            <a:srgbClr val="000000"/>
                          </a:solidFill>
                          <a:effectLst/>
                          <a:latin typeface="Calibri" panose="020F0502020204030204" pitchFamily="34" charset="0"/>
                        </a:rPr>
                        <a:t>carr95</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W.G. Carrara, R.S. Goodman, R.M.Majewski</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Spotlight Sythetic Aperture Radar</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Artech House, Norwood MA, 1995</a:t>
                      </a:r>
                    </a:p>
                  </a:txBody>
                  <a:tcPr marL="9525" marR="9525" marT="9525" marB="0" anchor="ctr"/>
                </a:tc>
                <a:extLst>
                  <a:ext uri="{0D108BD9-81ED-4DB2-BD59-A6C34878D82A}">
                    <a16:rowId xmlns:a16="http://schemas.microsoft.com/office/drawing/2014/main" val="3428493018"/>
                  </a:ext>
                </a:extLst>
              </a:tr>
              <a:tr h="370840">
                <a:tc>
                  <a:txBody>
                    <a:bodyPr/>
                    <a:lstStyle/>
                    <a:p>
                      <a:pPr algn="ctr" fontAlgn="ctr"/>
                      <a:r>
                        <a:rPr lang="en-US" sz="1200" b="0" i="0" u="none" strike="noStrike">
                          <a:solidFill>
                            <a:srgbClr val="000000"/>
                          </a:solidFill>
                          <a:effectLst/>
                          <a:latin typeface="Calibri" panose="020F0502020204030204" pitchFamily="34" charset="0"/>
                        </a:rPr>
                        <a:t>chen04</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C.W. Chen</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Performance Assessment of Along-track Interferometry For Detecting Ground Moving Targets</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Proc. 2004 IEEE Radar Conference, Philadelphia PA, April 2004</a:t>
                      </a:r>
                    </a:p>
                  </a:txBody>
                  <a:tcPr marL="9525" marR="9525" marT="9525" marB="0" anchor="ctr"/>
                </a:tc>
                <a:extLst>
                  <a:ext uri="{0D108BD9-81ED-4DB2-BD59-A6C34878D82A}">
                    <a16:rowId xmlns:a16="http://schemas.microsoft.com/office/drawing/2014/main" val="484553276"/>
                  </a:ext>
                </a:extLst>
              </a:tr>
              <a:tr h="370840">
                <a:tc>
                  <a:txBody>
                    <a:bodyPr/>
                    <a:lstStyle/>
                    <a:p>
                      <a:pPr algn="ctr" fontAlgn="ctr"/>
                      <a:r>
                        <a:rPr lang="en-US" sz="1200" b="0" i="0" u="none" strike="noStrike">
                          <a:solidFill>
                            <a:srgbClr val="000000"/>
                          </a:solidFill>
                          <a:effectLst/>
                          <a:latin typeface="Calibri" panose="020F0502020204030204" pitchFamily="34" charset="0"/>
                        </a:rPr>
                        <a:t>davi11</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M.E.Davis</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Foliage Penetration Radar - Detection and Characerization of Objects Under trees</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Scitech Publishing, Raleigh NC, April 2011</a:t>
                      </a:r>
                    </a:p>
                  </a:txBody>
                  <a:tcPr marL="9525" marR="9525" marT="9525" marB="0" anchor="ctr"/>
                </a:tc>
                <a:extLst>
                  <a:ext uri="{0D108BD9-81ED-4DB2-BD59-A6C34878D82A}">
                    <a16:rowId xmlns:a16="http://schemas.microsoft.com/office/drawing/2014/main" val="3047932944"/>
                  </a:ext>
                </a:extLst>
              </a:tr>
              <a:tr h="370840">
                <a:tc>
                  <a:txBody>
                    <a:bodyPr/>
                    <a:lstStyle/>
                    <a:p>
                      <a:pPr algn="ctr" fontAlgn="ctr"/>
                      <a:r>
                        <a:rPr lang="en-US" sz="1200" b="0" i="0" u="none" strike="noStrike">
                          <a:solidFill>
                            <a:srgbClr val="000000"/>
                          </a:solidFill>
                          <a:effectLst/>
                          <a:latin typeface="Calibri" panose="020F0502020204030204" pitchFamily="34" charset="0"/>
                        </a:rPr>
                        <a:t>davi15B</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M.E. Davis, J.J. Reis</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Operation of GeoSAR Foiage Penetration Modes in Spectrum Regulated Environment</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Proc. 2015 IEEE Radar Conference, Pretoria South Africa, October 2015</a:t>
                      </a:r>
                    </a:p>
                  </a:txBody>
                  <a:tcPr marL="9525" marR="9525" marT="9525" marB="0" anchor="ctr"/>
                </a:tc>
                <a:extLst>
                  <a:ext uri="{0D108BD9-81ED-4DB2-BD59-A6C34878D82A}">
                    <a16:rowId xmlns:a16="http://schemas.microsoft.com/office/drawing/2014/main" val="3729716020"/>
                  </a:ext>
                </a:extLst>
              </a:tr>
              <a:tr h="370840">
                <a:tc>
                  <a:txBody>
                    <a:bodyPr/>
                    <a:lstStyle/>
                    <a:p>
                      <a:pPr algn="ctr" fontAlgn="ctr"/>
                      <a:r>
                        <a:rPr lang="en-US" sz="1200" b="0" i="0" u="none" strike="noStrike">
                          <a:solidFill>
                            <a:srgbClr val="000000"/>
                          </a:solidFill>
                          <a:effectLst/>
                          <a:latin typeface="Calibri" panose="020F0502020204030204" pitchFamily="34" charset="0"/>
                        </a:rPr>
                        <a:t>davi21</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M.E. Davis</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Ultra Wideband Surveillance Radar</a:t>
                      </a:r>
                    </a:p>
                  </a:txBody>
                  <a:tcPr marL="9525" marR="9525" marT="9525" marB="0" anchor="ctr"/>
                </a:tc>
                <a:tc>
                  <a:txBody>
                    <a:bodyPr/>
                    <a:lstStyle/>
                    <a:p>
                      <a:pPr algn="l" fontAlgn="ctr"/>
                      <a:r>
                        <a:rPr lang="en-US" sz="1200" b="0" i="0" u="none" strike="noStrike" dirty="0">
                          <a:solidFill>
                            <a:srgbClr val="000000"/>
                          </a:solidFill>
                          <a:effectLst/>
                          <a:latin typeface="Calibri" panose="020F0502020204030204" pitchFamily="34" charset="0"/>
                        </a:rPr>
                        <a:t>IET Publications, London UK, January 2011</a:t>
                      </a:r>
                    </a:p>
                  </a:txBody>
                  <a:tcPr marL="9525" marR="9525" marT="9525" marB="0" anchor="ctr"/>
                </a:tc>
                <a:extLst>
                  <a:ext uri="{0D108BD9-81ED-4DB2-BD59-A6C34878D82A}">
                    <a16:rowId xmlns:a16="http://schemas.microsoft.com/office/drawing/2014/main" val="2792373293"/>
                  </a:ext>
                </a:extLst>
              </a:tr>
            </a:tbl>
          </a:graphicData>
        </a:graphic>
      </p:graphicFrame>
    </p:spTree>
    <p:extLst>
      <p:ext uri="{BB962C8B-B14F-4D97-AF65-F5344CB8AC3E}">
        <p14:creationId xmlns:p14="http://schemas.microsoft.com/office/powerpoint/2010/main" val="9002819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30F13-4E36-C84A-8E6B-E6F788A12E13}"/>
              </a:ext>
            </a:extLst>
          </p:cNvPr>
          <p:cNvSpPr>
            <a:spLocks noGrp="1"/>
          </p:cNvSpPr>
          <p:nvPr>
            <p:ph type="title"/>
          </p:nvPr>
        </p:nvSpPr>
        <p:spPr/>
        <p:txBody>
          <a:bodyPr/>
          <a:lstStyle/>
          <a:p>
            <a:r>
              <a:rPr lang="en-US" dirty="0"/>
              <a:t>References 2</a:t>
            </a:r>
          </a:p>
        </p:txBody>
      </p:sp>
      <p:graphicFrame>
        <p:nvGraphicFramePr>
          <p:cNvPr id="4" name="Table 4">
            <a:extLst>
              <a:ext uri="{FF2B5EF4-FFF2-40B4-BE49-F238E27FC236}">
                <a16:creationId xmlns:a16="http://schemas.microsoft.com/office/drawing/2014/main" id="{27B8E858-1BF4-D144-9D49-51C74C8CAE2D}"/>
              </a:ext>
            </a:extLst>
          </p:cNvPr>
          <p:cNvGraphicFramePr>
            <a:graphicFrameLocks noGrp="1"/>
          </p:cNvGraphicFramePr>
          <p:nvPr>
            <p:ph idx="1"/>
            <p:extLst>
              <p:ext uri="{D42A27DB-BD31-4B8C-83A1-F6EECF244321}">
                <p14:modId xmlns:p14="http://schemas.microsoft.com/office/powerpoint/2010/main" val="3394391476"/>
              </p:ext>
            </p:extLst>
          </p:nvPr>
        </p:nvGraphicFramePr>
        <p:xfrm>
          <a:off x="457200" y="1143000"/>
          <a:ext cx="8382000" cy="5413375"/>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864163956"/>
                    </a:ext>
                  </a:extLst>
                </a:gridCol>
                <a:gridCol w="1447800">
                  <a:extLst>
                    <a:ext uri="{9D8B030D-6E8A-4147-A177-3AD203B41FA5}">
                      <a16:colId xmlns:a16="http://schemas.microsoft.com/office/drawing/2014/main" val="499894962"/>
                    </a:ext>
                  </a:extLst>
                </a:gridCol>
                <a:gridCol w="3161556">
                  <a:extLst>
                    <a:ext uri="{9D8B030D-6E8A-4147-A177-3AD203B41FA5}">
                      <a16:colId xmlns:a16="http://schemas.microsoft.com/office/drawing/2014/main" val="3019497116"/>
                    </a:ext>
                  </a:extLst>
                </a:gridCol>
                <a:gridCol w="2629644">
                  <a:extLst>
                    <a:ext uri="{9D8B030D-6E8A-4147-A177-3AD203B41FA5}">
                      <a16:colId xmlns:a16="http://schemas.microsoft.com/office/drawing/2014/main" val="3029981504"/>
                    </a:ext>
                  </a:extLst>
                </a:gridCol>
              </a:tblGrid>
              <a:tr h="370840">
                <a:tc>
                  <a:txBody>
                    <a:bodyPr/>
                    <a:lstStyle/>
                    <a:p>
                      <a:pPr algn="ctr" fontAlgn="ctr"/>
                      <a:r>
                        <a:rPr lang="en-US" sz="1400" b="1" i="0" u="none" strike="noStrike">
                          <a:solidFill>
                            <a:srgbClr val="000000"/>
                          </a:solidFill>
                          <a:effectLst/>
                          <a:latin typeface="Calibri" panose="020F0502020204030204" pitchFamily="34" charset="0"/>
                        </a:rPr>
                        <a:t>Reference</a:t>
                      </a:r>
                    </a:p>
                  </a:txBody>
                  <a:tcPr marL="9525" marR="9525" marT="9525" marB="0" anchor="ctr"/>
                </a:tc>
                <a:tc>
                  <a:txBody>
                    <a:bodyPr/>
                    <a:lstStyle/>
                    <a:p>
                      <a:pPr algn="ctr" fontAlgn="ctr"/>
                      <a:r>
                        <a:rPr lang="en-US" sz="1400" b="1" i="0" u="none" strike="noStrike" dirty="0">
                          <a:solidFill>
                            <a:srgbClr val="000000"/>
                          </a:solidFill>
                          <a:effectLst/>
                          <a:latin typeface="Calibri" panose="020F0502020204030204" pitchFamily="34" charset="0"/>
                        </a:rPr>
                        <a:t>Authors</a:t>
                      </a:r>
                    </a:p>
                  </a:txBody>
                  <a:tcPr marL="9525" marR="9525" marT="9525" marB="0" anchor="ctr"/>
                </a:tc>
                <a:tc>
                  <a:txBody>
                    <a:bodyPr/>
                    <a:lstStyle/>
                    <a:p>
                      <a:pPr algn="ctr" fontAlgn="ctr"/>
                      <a:r>
                        <a:rPr lang="en-US" sz="1400" b="1" i="0" u="none" strike="noStrike">
                          <a:solidFill>
                            <a:srgbClr val="000000"/>
                          </a:solidFill>
                          <a:effectLst/>
                          <a:latin typeface="Calibri" panose="020F0502020204030204" pitchFamily="34" charset="0"/>
                        </a:rPr>
                        <a:t>Title</a:t>
                      </a:r>
                    </a:p>
                  </a:txBody>
                  <a:tcPr marL="9525" marR="9525" marT="9525" marB="0" anchor="ctr"/>
                </a:tc>
                <a:tc>
                  <a:txBody>
                    <a:bodyPr/>
                    <a:lstStyle/>
                    <a:p>
                      <a:pPr algn="ctr" fontAlgn="ctr"/>
                      <a:r>
                        <a:rPr lang="en-US" sz="1400" b="1" i="0" u="none" strike="noStrike">
                          <a:solidFill>
                            <a:srgbClr val="000000"/>
                          </a:solidFill>
                          <a:effectLst/>
                          <a:latin typeface="Calibri" panose="020F0502020204030204" pitchFamily="34" charset="0"/>
                        </a:rPr>
                        <a:t>Source</a:t>
                      </a:r>
                    </a:p>
                  </a:txBody>
                  <a:tcPr marL="9525" marR="9525" marT="9525" marB="0" anchor="ctr"/>
                </a:tc>
                <a:extLst>
                  <a:ext uri="{0D108BD9-81ED-4DB2-BD59-A6C34878D82A}">
                    <a16:rowId xmlns:a16="http://schemas.microsoft.com/office/drawing/2014/main" val="3726028126"/>
                  </a:ext>
                </a:extLst>
              </a:tr>
              <a:tr h="370840">
                <a:tc>
                  <a:txBody>
                    <a:bodyPr/>
                    <a:lstStyle/>
                    <a:p>
                      <a:pPr algn="ctr" fontAlgn="ctr"/>
                      <a:r>
                        <a:rPr lang="en-US" sz="1200" b="0" i="0" u="none" strike="noStrike" dirty="0">
                          <a:solidFill>
                            <a:srgbClr val="000000"/>
                          </a:solidFill>
                          <a:effectLst/>
                          <a:latin typeface="Calibri" panose="020F0502020204030204" pitchFamily="34" charset="0"/>
                        </a:rPr>
                        <a:t>davi99</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M.E. Davis, P.G. Tomlinson, R.P. Maloney</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Technical Challenges in Ultra Wideband Radar Development for Target Detection and Terrain Mapping</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Proc 1999 IEEE Radar Conference Boston MA April 1999 p 1</a:t>
                      </a:r>
                    </a:p>
                  </a:txBody>
                  <a:tcPr marL="9525" marR="9525" marT="9525" marB="0" anchor="ctr"/>
                </a:tc>
                <a:extLst>
                  <a:ext uri="{0D108BD9-81ED-4DB2-BD59-A6C34878D82A}">
                    <a16:rowId xmlns:a16="http://schemas.microsoft.com/office/drawing/2014/main" val="1012650478"/>
                  </a:ext>
                </a:extLst>
              </a:tr>
              <a:tr h="370840">
                <a:tc>
                  <a:txBody>
                    <a:bodyPr/>
                    <a:lstStyle/>
                    <a:p>
                      <a:pPr algn="ctr" fontAlgn="ctr"/>
                      <a:r>
                        <a:rPr lang="en-US" sz="1200" b="0" i="0" u="none" strike="noStrike">
                          <a:solidFill>
                            <a:srgbClr val="000000"/>
                          </a:solidFill>
                          <a:effectLst/>
                          <a:latin typeface="Calibri" panose="020F0502020204030204" pitchFamily="34" charset="0"/>
                        </a:rPr>
                        <a:t>fant95</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R.L. Fante</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Multifrequency Detection of Slowly Fluctuating Targets</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Unpublished MITRE Memo MTR 95B00021, Bedford MA, February 1995</a:t>
                      </a:r>
                    </a:p>
                  </a:txBody>
                  <a:tcPr marL="9525" marR="9525" marT="9525" marB="0" anchor="ctr"/>
                </a:tc>
                <a:extLst>
                  <a:ext uri="{0D108BD9-81ED-4DB2-BD59-A6C34878D82A}">
                    <a16:rowId xmlns:a16="http://schemas.microsoft.com/office/drawing/2014/main" val="1812417730"/>
                  </a:ext>
                </a:extLst>
              </a:tr>
              <a:tr h="370840">
                <a:tc>
                  <a:txBody>
                    <a:bodyPr/>
                    <a:lstStyle/>
                    <a:p>
                      <a:pPr algn="ctr" fontAlgn="ctr"/>
                      <a:r>
                        <a:rPr lang="en-US" sz="1200" b="0" i="0" u="none" strike="noStrike">
                          <a:solidFill>
                            <a:srgbClr val="000000"/>
                          </a:solidFill>
                          <a:effectLst/>
                          <a:latin typeface="Calibri" panose="020F0502020204030204" pitchFamily="34" charset="0"/>
                        </a:rPr>
                        <a:t>hens07</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Hensley, S., Madsen, S.N., </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Interferometric Radar Waveform Design and the Effective Interferometric Wavelength</a:t>
                      </a:r>
                    </a:p>
                  </a:txBody>
                  <a:tcPr marL="9525" marR="9525" marT="9525" marB="0" anchor="ctr"/>
                </a:tc>
                <a:tc>
                  <a:txBody>
                    <a:bodyPr/>
                    <a:lstStyle/>
                    <a:p>
                      <a:pPr algn="l" fontAlgn="b"/>
                      <a:r>
                        <a:rPr lang="en-US" sz="1200" b="0" i="0" u="none" strike="noStrike">
                          <a:solidFill>
                            <a:srgbClr val="000000"/>
                          </a:solidFill>
                          <a:effectLst/>
                          <a:latin typeface="Calibri" panose="020F0502020204030204" pitchFamily="34" charset="0"/>
                        </a:rPr>
                        <a:t>Proceedings 2007 Waveform Diversity &amp; Design Conference, Pisa Italy, June 2007</a:t>
                      </a:r>
                    </a:p>
                  </a:txBody>
                  <a:tcPr marL="9525" marR="9525" marT="9525" marB="0" anchor="b"/>
                </a:tc>
                <a:extLst>
                  <a:ext uri="{0D108BD9-81ED-4DB2-BD59-A6C34878D82A}">
                    <a16:rowId xmlns:a16="http://schemas.microsoft.com/office/drawing/2014/main" val="1426862892"/>
                  </a:ext>
                </a:extLst>
              </a:tr>
              <a:tr h="370840">
                <a:tc>
                  <a:txBody>
                    <a:bodyPr/>
                    <a:lstStyle/>
                    <a:p>
                      <a:pPr algn="ctr" fontAlgn="ctr"/>
                      <a:r>
                        <a:rPr lang="en-US" sz="1200" b="0" i="0" u="none" strike="noStrike">
                          <a:solidFill>
                            <a:srgbClr val="000000"/>
                          </a:solidFill>
                          <a:effectLst/>
                          <a:latin typeface="Calibri" panose="020F0502020204030204" pitchFamily="34" charset="0"/>
                        </a:rPr>
                        <a:t>hime04</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B Himed, K Kim, Y Zhand, A Haggari</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A New Approach to Widband Space Time Adaptive Processing (W-STAP)</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Proc. 2004 IEEE Sensor Array and Multichannel Signal Processing Workshop, Barcelona Spain, July 2004, pp. 672 - 676</a:t>
                      </a:r>
                    </a:p>
                  </a:txBody>
                  <a:tcPr marL="9525" marR="9525" marT="9525" marB="0" anchor="ctr"/>
                </a:tc>
                <a:extLst>
                  <a:ext uri="{0D108BD9-81ED-4DB2-BD59-A6C34878D82A}">
                    <a16:rowId xmlns:a16="http://schemas.microsoft.com/office/drawing/2014/main" val="701420365"/>
                  </a:ext>
                </a:extLst>
              </a:tr>
              <a:tr h="370840">
                <a:tc>
                  <a:txBody>
                    <a:bodyPr/>
                    <a:lstStyle/>
                    <a:p>
                      <a:pPr algn="ctr" fontAlgn="ctr"/>
                      <a:r>
                        <a:rPr lang="en-US" sz="1200" b="0" i="0" u="none" strike="noStrike">
                          <a:solidFill>
                            <a:srgbClr val="000000"/>
                          </a:solidFill>
                          <a:effectLst/>
                          <a:latin typeface="Calibri" panose="020F0502020204030204" pitchFamily="34" charset="0"/>
                        </a:rPr>
                        <a:t>hoff00</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A Hoffman S.M.Kogon</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Subband STAP in wideband Rdar Systems</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Proc. 2000 IEEE International Radar Conference, Arlington VA, pp.256-60</a:t>
                      </a:r>
                    </a:p>
                  </a:txBody>
                  <a:tcPr marL="9525" marR="9525" marT="9525" marB="0" anchor="ctr"/>
                </a:tc>
                <a:extLst>
                  <a:ext uri="{0D108BD9-81ED-4DB2-BD59-A6C34878D82A}">
                    <a16:rowId xmlns:a16="http://schemas.microsoft.com/office/drawing/2014/main" val="1622251383"/>
                  </a:ext>
                </a:extLst>
              </a:tr>
              <a:tr h="370840">
                <a:tc>
                  <a:txBody>
                    <a:bodyPr/>
                    <a:lstStyle/>
                    <a:p>
                      <a:pPr algn="ctr" fontAlgn="ctr"/>
                      <a:r>
                        <a:rPr lang="en-US" sz="1200" b="0" i="0" u="none" strike="noStrike">
                          <a:solidFill>
                            <a:srgbClr val="000000"/>
                          </a:solidFill>
                          <a:effectLst/>
                          <a:latin typeface="Calibri" panose="020F0502020204030204" pitchFamily="34" charset="0"/>
                        </a:rPr>
                        <a:t>kapf13</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R.M.Kapfer, M.Pohl, M.E.Davis</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Detection Improvement for UWB Along Track Interferometery of Moving Targets Under Foliage</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Proc. 2013 IEEE Radar Conference, Atlanta GA, May 2013</a:t>
                      </a:r>
                    </a:p>
                  </a:txBody>
                  <a:tcPr marL="9525" marR="9525" marT="9525" marB="0" anchor="ctr"/>
                </a:tc>
                <a:extLst>
                  <a:ext uri="{0D108BD9-81ED-4DB2-BD59-A6C34878D82A}">
                    <a16:rowId xmlns:a16="http://schemas.microsoft.com/office/drawing/2014/main" val="4030134536"/>
                  </a:ext>
                </a:extLst>
              </a:tr>
              <a:tr h="370840">
                <a:tc>
                  <a:txBody>
                    <a:bodyPr/>
                    <a:lstStyle/>
                    <a:p>
                      <a:pPr algn="ctr" fontAlgn="ctr"/>
                      <a:r>
                        <a:rPr lang="en-US" sz="1200" b="0" i="0" u="none" strike="noStrike">
                          <a:solidFill>
                            <a:srgbClr val="000000"/>
                          </a:solidFill>
                          <a:effectLst/>
                          <a:latin typeface="Calibri" panose="020F0502020204030204" pitchFamily="34" charset="0"/>
                        </a:rPr>
                        <a:t>reis05</a:t>
                      </a:r>
                    </a:p>
                  </a:txBody>
                  <a:tcPr marL="9525" marR="9525" marT="9525" marB="0" anchor="ctr"/>
                </a:tc>
                <a:tc>
                  <a:txBody>
                    <a:bodyPr/>
                    <a:lstStyle/>
                    <a:p>
                      <a:pPr algn="l" fontAlgn="b"/>
                      <a:r>
                        <a:rPr lang="en-US" sz="1200" b="0" i="0" u="none" strike="noStrike">
                          <a:solidFill>
                            <a:srgbClr val="000000"/>
                          </a:solidFill>
                          <a:effectLst/>
                          <a:latin typeface="Calibri" panose="020F0502020204030204" pitchFamily="34" charset="0"/>
                        </a:rPr>
                        <a:t>Reis, J.J., Hensley, S.,  </a:t>
                      </a:r>
                    </a:p>
                  </a:txBody>
                  <a:tcPr marL="9525" marR="9525" marT="9525" marB="0" anchor="b"/>
                </a:tc>
                <a:tc>
                  <a:txBody>
                    <a:bodyPr/>
                    <a:lstStyle/>
                    <a:p>
                      <a:pPr algn="l" fontAlgn="ctr"/>
                      <a:r>
                        <a:rPr lang="en-US" sz="1200" b="0" i="0" u="none" strike="noStrike">
                          <a:solidFill>
                            <a:srgbClr val="000000"/>
                          </a:solidFill>
                          <a:effectLst/>
                          <a:latin typeface="Calibri" panose="020F0502020204030204" pitchFamily="34" charset="0"/>
                        </a:rPr>
                        <a:t>GeoSAR P-band and X-band Performance in Southern California and Colombia, South America</a:t>
                      </a:r>
                    </a:p>
                  </a:txBody>
                  <a:tcPr marL="9525" marR="9525" marT="9525" marB="0" anchor="ctr"/>
                </a:tc>
                <a:tc>
                  <a:txBody>
                    <a:bodyPr/>
                    <a:lstStyle/>
                    <a:p>
                      <a:pPr algn="l" fontAlgn="b"/>
                      <a:r>
                        <a:rPr lang="en-US" sz="1200" b="0" i="0" u="none" strike="noStrike">
                          <a:solidFill>
                            <a:srgbClr val="000000"/>
                          </a:solidFill>
                          <a:effectLst/>
                          <a:latin typeface="Calibri" panose="020F0502020204030204" pitchFamily="34" charset="0"/>
                        </a:rPr>
                        <a:t>ISPRS International Workshop, Banff, Canada, June 2005</a:t>
                      </a:r>
                    </a:p>
                  </a:txBody>
                  <a:tcPr marL="9525" marR="9525" marT="9525" marB="0" anchor="b"/>
                </a:tc>
                <a:extLst>
                  <a:ext uri="{0D108BD9-81ED-4DB2-BD59-A6C34878D82A}">
                    <a16:rowId xmlns:a16="http://schemas.microsoft.com/office/drawing/2014/main" val="3428493018"/>
                  </a:ext>
                </a:extLst>
              </a:tr>
              <a:tr h="370840">
                <a:tc>
                  <a:txBody>
                    <a:bodyPr/>
                    <a:lstStyle/>
                    <a:p>
                      <a:pPr algn="ctr" fontAlgn="ctr"/>
                      <a:r>
                        <a:rPr lang="en-US" sz="1200" b="0" i="0" u="none" strike="noStrike">
                          <a:solidFill>
                            <a:srgbClr val="000000"/>
                          </a:solidFill>
                          <a:effectLst/>
                          <a:latin typeface="Calibri" panose="020F0502020204030204" pitchFamily="34" charset="0"/>
                        </a:rPr>
                        <a:t>rose00</a:t>
                      </a:r>
                    </a:p>
                  </a:txBody>
                  <a:tcPr marL="9525" marR="9525" marT="9525" marB="0" anchor="ctr"/>
                </a:tc>
                <a:tc>
                  <a:txBody>
                    <a:bodyPr/>
                    <a:lstStyle/>
                    <a:p>
                      <a:pPr algn="l" fontAlgn="ctr"/>
                      <a:r>
                        <a:rPr lang="en-US" sz="1200" b="0" i="0" u="none" strike="noStrike" dirty="0">
                          <a:solidFill>
                            <a:srgbClr val="000000"/>
                          </a:solidFill>
                          <a:effectLst/>
                          <a:latin typeface="Calibri" panose="020F0502020204030204" pitchFamily="34" charset="0"/>
                        </a:rPr>
                        <a:t>P.A. Rosen, S. Hensley, </a:t>
                      </a:r>
                      <a:r>
                        <a:rPr lang="en-US" sz="1200" b="0" i="0" u="none" strike="noStrike" dirty="0" err="1">
                          <a:solidFill>
                            <a:srgbClr val="000000"/>
                          </a:solidFill>
                          <a:effectLst/>
                          <a:latin typeface="Calibri" panose="020F0502020204030204" pitchFamily="34" charset="0"/>
                        </a:rPr>
                        <a:t>et.al</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Synthetic Aperture Radar Interferometry</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Proc IEEE, Vol. 88, No.3, March 2000, p.333-81</a:t>
                      </a:r>
                    </a:p>
                  </a:txBody>
                  <a:tcPr marL="9525" marR="9525" marT="9525" marB="0" anchor="ctr"/>
                </a:tc>
                <a:extLst>
                  <a:ext uri="{0D108BD9-81ED-4DB2-BD59-A6C34878D82A}">
                    <a16:rowId xmlns:a16="http://schemas.microsoft.com/office/drawing/2014/main" val="484553276"/>
                  </a:ext>
                </a:extLst>
              </a:tr>
              <a:tr h="370840">
                <a:tc>
                  <a:txBody>
                    <a:bodyPr/>
                    <a:lstStyle/>
                    <a:p>
                      <a:pPr algn="ctr" fontAlgn="ctr"/>
                      <a:r>
                        <a:rPr lang="en-US" sz="1200" b="0" i="0" u="none" strike="noStrike">
                          <a:solidFill>
                            <a:srgbClr val="000000"/>
                          </a:solidFill>
                          <a:effectLst/>
                          <a:latin typeface="Calibri" panose="020F0502020204030204" pitchFamily="34" charset="0"/>
                        </a:rPr>
                        <a:t>simk98</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Simkins, W.L</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Air Defense Initiative Clutter Model</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Report AFRL-SN-RS-TR-1998-95 , PAR Corporation, New Hartford NY, April 1998, DTIC A346972</a:t>
                      </a:r>
                    </a:p>
                  </a:txBody>
                  <a:tcPr marL="9525" marR="9525" marT="9525" marB="0" anchor="ctr"/>
                </a:tc>
                <a:extLst>
                  <a:ext uri="{0D108BD9-81ED-4DB2-BD59-A6C34878D82A}">
                    <a16:rowId xmlns:a16="http://schemas.microsoft.com/office/drawing/2014/main" val="3047932944"/>
                  </a:ext>
                </a:extLst>
              </a:tr>
              <a:tr h="370840">
                <a:tc>
                  <a:txBody>
                    <a:bodyPr/>
                    <a:lstStyle/>
                    <a:p>
                      <a:pPr algn="ctr" fontAlgn="ctr"/>
                      <a:r>
                        <a:rPr lang="en-US" sz="1200" b="0" i="0" u="none" strike="noStrike">
                          <a:solidFill>
                            <a:srgbClr val="000000"/>
                          </a:solidFill>
                          <a:effectLst/>
                          <a:latin typeface="Calibri" panose="020F0502020204030204" pitchFamily="34" charset="0"/>
                        </a:rPr>
                        <a:t>vanz97</a:t>
                      </a:r>
                    </a:p>
                  </a:txBody>
                  <a:tcPr marL="9525" marR="9525" marT="9525" marB="0" anchor="ctr"/>
                </a:tc>
                <a:tc>
                  <a:txBody>
                    <a:bodyPr/>
                    <a:lstStyle/>
                    <a:p>
                      <a:pPr algn="l" fontAlgn="b"/>
                      <a:r>
                        <a:rPr lang="en-US" sz="1200" b="0" i="0" u="none" strike="noStrike">
                          <a:solidFill>
                            <a:srgbClr val="000000"/>
                          </a:solidFill>
                          <a:effectLst/>
                          <a:latin typeface="Calibri" panose="020F0502020204030204" pitchFamily="34" charset="0"/>
                        </a:rPr>
                        <a:t>Van Zyl, J.J., Chu, A., Hensley, S., Lou, Y. Kim, Y.J., Madsen, S.N., </a:t>
                      </a:r>
                    </a:p>
                  </a:txBody>
                  <a:tcPr marL="9525" marR="9525" marT="9525" marB="0" anchor="b"/>
                </a:tc>
                <a:tc>
                  <a:txBody>
                    <a:bodyPr/>
                    <a:lstStyle/>
                    <a:p>
                      <a:pPr algn="l" fontAlgn="ctr"/>
                      <a:r>
                        <a:rPr lang="en-US" sz="1200" b="0" i="0" u="none" strike="noStrike">
                          <a:solidFill>
                            <a:srgbClr val="000000"/>
                          </a:solidFill>
                          <a:effectLst/>
                          <a:latin typeface="Calibri" panose="020F0502020204030204" pitchFamily="34" charset="0"/>
                        </a:rPr>
                        <a:t>The AIRSAR/TOPSAR Integrated Multi-frequency Polarimetric and Interferometric SAR Processor</a:t>
                      </a:r>
                    </a:p>
                  </a:txBody>
                  <a:tcPr marL="9525" marR="9525" marT="9525" marB="0" anchor="ctr"/>
                </a:tc>
                <a:tc>
                  <a:txBody>
                    <a:bodyPr/>
                    <a:lstStyle/>
                    <a:p>
                      <a:pPr algn="l" fontAlgn="b"/>
                      <a:r>
                        <a:rPr lang="en-US" sz="1200" b="0" i="0" u="none" strike="noStrike">
                          <a:solidFill>
                            <a:srgbClr val="000000"/>
                          </a:solidFill>
                          <a:effectLst/>
                          <a:latin typeface="Calibri" panose="020F0502020204030204" pitchFamily="34" charset="0"/>
                        </a:rPr>
                        <a:t>Proceedings 1997 IGARS Symposium, vol. 3, Singapore, 1997</a:t>
                      </a:r>
                    </a:p>
                  </a:txBody>
                  <a:tcPr marL="9525" marR="9525" marT="9525" marB="0" anchor="b"/>
                </a:tc>
                <a:extLst>
                  <a:ext uri="{0D108BD9-81ED-4DB2-BD59-A6C34878D82A}">
                    <a16:rowId xmlns:a16="http://schemas.microsoft.com/office/drawing/2014/main" val="3729716020"/>
                  </a:ext>
                </a:extLst>
              </a:tr>
              <a:tr h="370840">
                <a:tc>
                  <a:txBody>
                    <a:bodyPr/>
                    <a:lstStyle/>
                    <a:p>
                      <a:pPr algn="ctr" fontAlgn="ctr"/>
                      <a:r>
                        <a:rPr lang="en-US" sz="1200" b="0" i="0" u="none" strike="noStrike">
                          <a:solidFill>
                            <a:srgbClr val="000000"/>
                          </a:solidFill>
                          <a:effectLst/>
                          <a:latin typeface="Calibri" panose="020F0502020204030204" pitchFamily="34" charset="0"/>
                        </a:rPr>
                        <a:t>ward94</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J. Ward</a:t>
                      </a:r>
                    </a:p>
                  </a:txBody>
                  <a:tcPr marL="9525" marR="9525" marT="9525" marB="0" anchor="ctr"/>
                </a:tc>
                <a:tc>
                  <a:txBody>
                    <a:bodyPr/>
                    <a:lstStyle/>
                    <a:p>
                      <a:pPr algn="l" fontAlgn="ctr"/>
                      <a:r>
                        <a:rPr lang="en-US" sz="1200" b="0" i="0" u="none" strike="noStrike">
                          <a:solidFill>
                            <a:srgbClr val="000000"/>
                          </a:solidFill>
                          <a:effectLst/>
                          <a:latin typeface="Calibri" panose="020F0502020204030204" pitchFamily="34" charset="0"/>
                        </a:rPr>
                        <a:t>Space Time Adaptive Processing for Airborne Radar</a:t>
                      </a:r>
                    </a:p>
                  </a:txBody>
                  <a:tcPr marL="9525" marR="9525" marT="9525" marB="0" anchor="ctr"/>
                </a:tc>
                <a:tc>
                  <a:txBody>
                    <a:bodyPr/>
                    <a:lstStyle/>
                    <a:p>
                      <a:pPr algn="l" fontAlgn="ctr"/>
                      <a:r>
                        <a:rPr lang="en-US" sz="1200" b="0" i="0" u="none" strike="noStrike" dirty="0">
                          <a:solidFill>
                            <a:srgbClr val="000000"/>
                          </a:solidFill>
                          <a:effectLst/>
                          <a:latin typeface="Calibri" panose="020F0502020204030204" pitchFamily="34" charset="0"/>
                        </a:rPr>
                        <a:t>MIT Lincoln Laboratory Technical Report TR-1015, Lexington MA December 1994</a:t>
                      </a:r>
                    </a:p>
                  </a:txBody>
                  <a:tcPr marL="9525" marR="9525" marT="9525" marB="0" anchor="ctr"/>
                </a:tc>
                <a:extLst>
                  <a:ext uri="{0D108BD9-81ED-4DB2-BD59-A6C34878D82A}">
                    <a16:rowId xmlns:a16="http://schemas.microsoft.com/office/drawing/2014/main" val="2792373293"/>
                  </a:ext>
                </a:extLst>
              </a:tr>
            </a:tbl>
          </a:graphicData>
        </a:graphic>
      </p:graphicFrame>
    </p:spTree>
    <p:extLst>
      <p:ext uri="{BB962C8B-B14F-4D97-AF65-F5344CB8AC3E}">
        <p14:creationId xmlns:p14="http://schemas.microsoft.com/office/powerpoint/2010/main" val="3280359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a:extLst>
              <a:ext uri="{FF2B5EF4-FFF2-40B4-BE49-F238E27FC236}">
                <a16:creationId xmlns:a16="http://schemas.microsoft.com/office/drawing/2014/main" id="{2F0BC699-84BF-6B45-8B0A-7301A7C96FCF}"/>
              </a:ext>
            </a:extLst>
          </p:cNvPr>
          <p:cNvSpPr>
            <a:spLocks noGrp="1" noChangeArrowheads="1"/>
          </p:cNvSpPr>
          <p:nvPr>
            <p:ph type="title"/>
          </p:nvPr>
        </p:nvSpPr>
        <p:spPr>
          <a:xfrm>
            <a:off x="1485900" y="239712"/>
            <a:ext cx="6172200" cy="609600"/>
          </a:xfrm>
        </p:spPr>
        <p:txBody>
          <a:bodyPr/>
          <a:lstStyle/>
          <a:p>
            <a:r>
              <a:rPr lang="en-US" altLang="en-US" b="0" dirty="0">
                <a:ea typeface="ＭＳ Ｐゴシック" panose="020B0600070205080204" pitchFamily="34" charset="-128"/>
              </a:rPr>
              <a:t>Extended References Available</a:t>
            </a:r>
          </a:p>
        </p:txBody>
      </p:sp>
      <p:sp>
        <p:nvSpPr>
          <p:cNvPr id="12290" name="Content Placeholder 4">
            <a:extLst>
              <a:ext uri="{FF2B5EF4-FFF2-40B4-BE49-F238E27FC236}">
                <a16:creationId xmlns:a16="http://schemas.microsoft.com/office/drawing/2014/main" id="{D989ED61-B83D-6B47-9760-5B56BEE163B0}"/>
              </a:ext>
            </a:extLst>
          </p:cNvPr>
          <p:cNvSpPr>
            <a:spLocks noGrp="1" noChangeArrowheads="1"/>
          </p:cNvSpPr>
          <p:nvPr>
            <p:ph idx="1"/>
          </p:nvPr>
        </p:nvSpPr>
        <p:spPr>
          <a:xfrm>
            <a:off x="4414838" y="1150116"/>
            <a:ext cx="4424362" cy="5410200"/>
          </a:xfrm>
        </p:spPr>
        <p:txBody>
          <a:bodyPr/>
          <a:lstStyle/>
          <a:p>
            <a:r>
              <a:rPr lang="en-US" altLang="en-US" b="0" dirty="0">
                <a:ea typeface="ＭＳ Ｐゴシック" panose="020B0600070205080204" pitchFamily="34" charset="-128"/>
              </a:rPr>
              <a:t>References on each page listed in back of Course Material   </a:t>
            </a:r>
            <a:br>
              <a:rPr lang="en-US" altLang="en-US" b="0" dirty="0">
                <a:ea typeface="ＭＳ Ｐゴシック" panose="020B0600070205080204" pitchFamily="34" charset="-128"/>
              </a:rPr>
            </a:br>
            <a:r>
              <a:rPr lang="en-US" altLang="en-US" b="0" dirty="0">
                <a:ea typeface="ＭＳ Ｐゴシック" panose="020B0600070205080204" pitchFamily="34" charset="-128"/>
              </a:rPr>
              <a:t>e.g.  [besse99]</a:t>
            </a:r>
          </a:p>
          <a:p>
            <a:endParaRPr lang="en-US" altLang="en-US" b="0" dirty="0">
              <a:ea typeface="ＭＳ Ｐゴシック" panose="020B0600070205080204" pitchFamily="34" charset="-128"/>
            </a:endParaRPr>
          </a:p>
          <a:p>
            <a:r>
              <a:rPr lang="en-US" altLang="en-US" b="0" dirty="0">
                <a:ea typeface="ＭＳ Ｐゴシック" panose="020B0600070205080204" pitchFamily="34" charset="-128"/>
              </a:rPr>
              <a:t>First Textbook On UWB  </a:t>
            </a:r>
            <a:br>
              <a:rPr lang="en-US" altLang="en-US" b="0" dirty="0">
                <a:ea typeface="ＭＳ Ｐゴシック" panose="020B0600070205080204" pitchFamily="34" charset="-128"/>
              </a:rPr>
            </a:br>
            <a:r>
              <a:rPr lang="en-US" altLang="en-US" b="0" dirty="0">
                <a:ea typeface="ＭＳ Ｐゴシック" panose="020B0600070205080204" pitchFamily="34" charset="-128"/>
              </a:rPr>
              <a:t>Surveillance Radar</a:t>
            </a:r>
          </a:p>
          <a:p>
            <a:pPr lvl="1"/>
            <a:r>
              <a:rPr lang="en-US" altLang="en-US" b="0" dirty="0">
                <a:ea typeface="ＭＳ Ｐゴシック" panose="020B0600070205080204" pitchFamily="34" charset="-128"/>
              </a:rPr>
              <a:t>Covers extensive material for an AESS Short Course</a:t>
            </a:r>
          </a:p>
          <a:p>
            <a:pPr lvl="1"/>
            <a:r>
              <a:rPr lang="en-US" altLang="en-US" b="0" dirty="0">
                <a:ea typeface="ＭＳ Ｐゴシック" panose="020B0600070205080204" pitchFamily="34" charset="-128"/>
              </a:rPr>
              <a:t>Focused on UWB phenomena</a:t>
            </a:r>
          </a:p>
          <a:p>
            <a:endParaRPr lang="en-US" altLang="en-US" b="0" dirty="0">
              <a:ea typeface="ＭＳ Ｐゴシック" panose="020B0600070205080204" pitchFamily="34" charset="-128"/>
            </a:endParaRPr>
          </a:p>
          <a:p>
            <a:r>
              <a:rPr lang="en-US" altLang="en-US" b="0" dirty="0">
                <a:ea typeface="ＭＳ Ｐゴシック" panose="020B0600070205080204" pitchFamily="34" charset="-128"/>
              </a:rPr>
              <a:t>Published January 2021, </a:t>
            </a:r>
            <a:br>
              <a:rPr lang="en-US" altLang="en-US" b="0" dirty="0">
                <a:ea typeface="ＭＳ Ｐゴシック" panose="020B0600070205080204" pitchFamily="34" charset="-128"/>
              </a:rPr>
            </a:br>
            <a:r>
              <a:rPr lang="en-US" altLang="en-US" b="0" dirty="0">
                <a:ea typeface="ＭＳ Ｐゴシック" panose="020B0600070205080204" pitchFamily="34" charset="-128"/>
              </a:rPr>
              <a:t>360 pages</a:t>
            </a:r>
          </a:p>
          <a:p>
            <a:endParaRPr lang="en-US" altLang="en-US" b="0" dirty="0">
              <a:ea typeface="ＭＳ Ｐゴシック" panose="020B0600070205080204" pitchFamily="34" charset="-128"/>
            </a:endParaRPr>
          </a:p>
          <a:p>
            <a:r>
              <a:rPr lang="en-US" altLang="en-US" b="0" dirty="0">
                <a:ea typeface="ＭＳ Ｐゴシック" panose="020B0600070205080204" pitchFamily="34" charset="-128"/>
              </a:rPr>
              <a:t>Available through:</a:t>
            </a:r>
          </a:p>
          <a:p>
            <a:pPr lvl="1"/>
            <a:r>
              <a:rPr lang="en-US" altLang="en-US" b="0" dirty="0">
                <a:ea typeface="ＭＳ Ｐゴシック" panose="020B0600070205080204" pitchFamily="34" charset="-128"/>
              </a:rPr>
              <a:t>IET/</a:t>
            </a:r>
            <a:r>
              <a:rPr lang="en-US" altLang="en-US" b="0" dirty="0" err="1">
                <a:ea typeface="ＭＳ Ｐゴシック" panose="020B0600070205080204" pitchFamily="34" charset="-128"/>
              </a:rPr>
              <a:t>Scitech</a:t>
            </a:r>
            <a:r>
              <a:rPr lang="en-US" altLang="en-US" b="0" dirty="0">
                <a:ea typeface="ＭＳ Ｐゴシック" panose="020B0600070205080204" pitchFamily="34" charset="-128"/>
              </a:rPr>
              <a:t> Publishing</a:t>
            </a:r>
          </a:p>
        </p:txBody>
      </p:sp>
      <p:pic>
        <p:nvPicPr>
          <p:cNvPr id="12291" name="Picture 1">
            <a:extLst>
              <a:ext uri="{FF2B5EF4-FFF2-40B4-BE49-F238E27FC236}">
                <a16:creationId xmlns:a16="http://schemas.microsoft.com/office/drawing/2014/main" id="{659D9532-1E6C-F548-9B39-61F22FAC83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31888"/>
            <a:ext cx="40163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578FD4A-8189-344B-9F79-7569EDFEC733}"/>
              </a:ext>
            </a:extLst>
          </p:cNvPr>
          <p:cNvSpPr txBox="1"/>
          <p:nvPr/>
        </p:nvSpPr>
        <p:spPr>
          <a:xfrm>
            <a:off x="76200" y="6422203"/>
            <a:ext cx="806450" cy="276225"/>
          </a:xfrm>
          <a:prstGeom prst="rect">
            <a:avLst/>
          </a:prstGeom>
          <a:noFill/>
        </p:spPr>
        <p:txBody>
          <a:bodyPr>
            <a:spAutoFit/>
          </a:bodyPr>
          <a:lstStyle/>
          <a:p>
            <a:pPr>
              <a:defRPr/>
            </a:pPr>
            <a:r>
              <a:rPr lang="en-US" sz="1200" dirty="0">
                <a:latin typeface="+mn-lt"/>
              </a:rPr>
              <a:t>[davi21]</a:t>
            </a:r>
          </a:p>
        </p:txBody>
      </p:sp>
    </p:spTree>
    <p:extLst>
      <p:ext uri="{BB962C8B-B14F-4D97-AF65-F5344CB8AC3E}">
        <p14:creationId xmlns:p14="http://schemas.microsoft.com/office/powerpoint/2010/main" val="123068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4EF4C0B2-CB67-4A44-A2E9-775FD386A2CD}"/>
              </a:ext>
            </a:extLst>
          </p:cNvPr>
          <p:cNvSpPr>
            <a:spLocks noGrp="1" noChangeArrowheads="1"/>
          </p:cNvSpPr>
          <p:nvPr>
            <p:ph type="title"/>
          </p:nvPr>
        </p:nvSpPr>
        <p:spPr>
          <a:xfrm>
            <a:off x="1562100" y="269697"/>
            <a:ext cx="6172200" cy="609600"/>
          </a:xfrm>
        </p:spPr>
        <p:txBody>
          <a:bodyPr/>
          <a:lstStyle/>
          <a:p>
            <a:r>
              <a:rPr lang="en-US" altLang="en-US" b="0" dirty="0">
                <a:ea typeface="ＭＳ Ｐゴシック" panose="020B0600070205080204" pitchFamily="34" charset="-128"/>
              </a:rPr>
              <a:t>Ultra Wide Band Radar Objectives</a:t>
            </a:r>
          </a:p>
        </p:txBody>
      </p:sp>
      <p:sp>
        <p:nvSpPr>
          <p:cNvPr id="17410" name="Content Placeholder 2">
            <a:extLst>
              <a:ext uri="{FF2B5EF4-FFF2-40B4-BE49-F238E27FC236}">
                <a16:creationId xmlns:a16="http://schemas.microsoft.com/office/drawing/2014/main" id="{522AE000-2B5C-5043-9A71-CF9DC06C2591}"/>
              </a:ext>
            </a:extLst>
          </p:cNvPr>
          <p:cNvSpPr>
            <a:spLocks noGrp="1" noChangeArrowheads="1"/>
          </p:cNvSpPr>
          <p:nvPr>
            <p:ph idx="1"/>
          </p:nvPr>
        </p:nvSpPr>
        <p:spPr>
          <a:xfrm>
            <a:off x="609600" y="1219200"/>
            <a:ext cx="8077200" cy="4724400"/>
          </a:xfrm>
        </p:spPr>
        <p:txBody>
          <a:bodyPr/>
          <a:lstStyle/>
          <a:p>
            <a:pPr>
              <a:spcAft>
                <a:spcPts val="600"/>
              </a:spcAft>
            </a:pPr>
            <a:r>
              <a:rPr lang="en-US" altLang="en-US" b="0" dirty="0">
                <a:ea typeface="ＭＳ Ｐゴシック" panose="020B0600070205080204" pitchFamily="34" charset="-128"/>
              </a:rPr>
              <a:t>Ultra Wide Band (UWB) Radar Has Many Applications:</a:t>
            </a:r>
          </a:p>
          <a:p>
            <a:pPr lvl="1">
              <a:spcAft>
                <a:spcPts val="600"/>
              </a:spcAft>
            </a:pPr>
            <a:r>
              <a:rPr lang="en-US" altLang="en-US" b="0" dirty="0">
                <a:ea typeface="ＭＳ Ｐゴシック" panose="020B0600070205080204" pitchFamily="34" charset="-128"/>
              </a:rPr>
              <a:t>Significant Improvements In Range And Cross Range Resolution For Discrimination/Characterization Of Objects From Clutter</a:t>
            </a:r>
          </a:p>
          <a:p>
            <a:pPr lvl="1">
              <a:spcAft>
                <a:spcPts val="600"/>
              </a:spcAft>
            </a:pPr>
            <a:r>
              <a:rPr lang="en-US" altLang="en-US" b="0" dirty="0">
                <a:ea typeface="ＭＳ Ｐゴシック" panose="020B0600070205080204" pitchFamily="34" charset="-128"/>
              </a:rPr>
              <a:t>Foliage Penetration – Detection and Characterization of Objects Under Dense Foliage</a:t>
            </a:r>
          </a:p>
          <a:p>
            <a:pPr lvl="1">
              <a:spcAft>
                <a:spcPts val="600"/>
              </a:spcAft>
            </a:pPr>
            <a:r>
              <a:rPr lang="en-US" altLang="en-US" b="0" dirty="0">
                <a:ea typeface="ＭＳ Ｐゴシック" panose="020B0600070205080204" pitchFamily="34" charset="-128"/>
              </a:rPr>
              <a:t>Ground Penetration – Detection of Buried Objects </a:t>
            </a:r>
            <a:br>
              <a:rPr lang="en-US" altLang="en-US" b="0" dirty="0">
                <a:ea typeface="ＭＳ Ｐゴシック" panose="020B0600070205080204" pitchFamily="34" charset="-128"/>
              </a:rPr>
            </a:br>
            <a:r>
              <a:rPr lang="en-US" altLang="en-US" b="0" dirty="0">
                <a:ea typeface="ＭＳ Ｐゴシック" panose="020B0600070205080204" pitchFamily="34" charset="-128"/>
              </a:rPr>
              <a:t>And Unexploded Ordinance</a:t>
            </a:r>
          </a:p>
          <a:p>
            <a:pPr lvl="1">
              <a:spcAft>
                <a:spcPts val="600"/>
              </a:spcAft>
            </a:pPr>
            <a:r>
              <a:rPr lang="en-US" altLang="en-US" b="0" dirty="0">
                <a:ea typeface="ＭＳ Ｐゴシック" panose="020B0600070205080204" pitchFamily="34" charset="-128"/>
              </a:rPr>
              <a:t>Land Use/ Land Characterization For Earth Observation</a:t>
            </a:r>
          </a:p>
          <a:p>
            <a:pPr>
              <a:spcAft>
                <a:spcPts val="600"/>
              </a:spcAft>
            </a:pPr>
            <a:r>
              <a:rPr lang="en-US" altLang="en-US" b="0" dirty="0">
                <a:ea typeface="ＭＳ Ｐゴシック" panose="020B0600070205080204" pitchFamily="34" charset="-128"/>
              </a:rPr>
              <a:t>Key Technology Advances Have Facilitated These Objectives : </a:t>
            </a:r>
          </a:p>
          <a:p>
            <a:pPr lvl="1">
              <a:spcAft>
                <a:spcPts val="600"/>
              </a:spcAft>
            </a:pPr>
            <a:r>
              <a:rPr lang="en-US" altLang="en-US" b="0" dirty="0">
                <a:ea typeface="ＭＳ Ｐゴシック" panose="020B0600070205080204" pitchFamily="34" charset="-128"/>
              </a:rPr>
              <a:t>Global Positioning Systems, Solid State Transmitters, High Dynamic Range Digitization, High Performance Computation</a:t>
            </a:r>
          </a:p>
          <a:p>
            <a:pPr>
              <a:spcAft>
                <a:spcPts val="600"/>
              </a:spcAft>
            </a:pPr>
            <a:r>
              <a:rPr lang="en-US" altLang="en-US" b="0" dirty="0">
                <a:ea typeface="ＭＳ Ｐゴシック" panose="020B0600070205080204" pitchFamily="34" charset="-128"/>
              </a:rPr>
              <a:t>Commercialization Of Digital/Personal Communications Has Significantly Complicated Frequency Use Licensing</a:t>
            </a:r>
          </a:p>
          <a:p>
            <a:pPr lvl="1">
              <a:spcAft>
                <a:spcPts val="600"/>
              </a:spcAft>
            </a:pPr>
            <a:r>
              <a:rPr lang="en-US" altLang="en-US" b="0" dirty="0">
                <a:ea typeface="ＭＳ Ｐゴシック" panose="020B0600070205080204" pitchFamily="34" charset="-128"/>
              </a:rPr>
              <a:t>Stringent Requirements On Spectrum Use And Spectral Purity</a:t>
            </a:r>
          </a:p>
        </p:txBody>
      </p:sp>
      <p:sp>
        <p:nvSpPr>
          <p:cNvPr id="4" name="TextBox 3">
            <a:extLst>
              <a:ext uri="{FF2B5EF4-FFF2-40B4-BE49-F238E27FC236}">
                <a16:creationId xmlns:a16="http://schemas.microsoft.com/office/drawing/2014/main" id="{9427E63E-285A-EE49-8541-DD1A6D9C20FB}"/>
              </a:ext>
            </a:extLst>
          </p:cNvPr>
          <p:cNvSpPr txBox="1"/>
          <p:nvPr/>
        </p:nvSpPr>
        <p:spPr>
          <a:xfrm>
            <a:off x="76200" y="6324600"/>
            <a:ext cx="806450" cy="276225"/>
          </a:xfrm>
          <a:prstGeom prst="rect">
            <a:avLst/>
          </a:prstGeom>
          <a:noFill/>
        </p:spPr>
        <p:txBody>
          <a:bodyPr>
            <a:spAutoFit/>
          </a:bodyPr>
          <a:lstStyle/>
          <a:p>
            <a:pPr>
              <a:defRPr/>
            </a:pPr>
            <a:r>
              <a:rPr lang="en-US" sz="1200" dirty="0">
                <a:latin typeface="+mn-lt"/>
              </a:rPr>
              <a:t>[davi21]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C31B1537-E2E1-5441-94F4-40EE874708A0}"/>
              </a:ext>
            </a:extLst>
          </p:cNvPr>
          <p:cNvSpPr>
            <a:spLocks noGrp="1" noChangeArrowheads="1"/>
          </p:cNvSpPr>
          <p:nvPr>
            <p:ph type="title"/>
          </p:nvPr>
        </p:nvSpPr>
        <p:spPr>
          <a:xfrm>
            <a:off x="1485900" y="244475"/>
            <a:ext cx="6172200" cy="609600"/>
          </a:xfrm>
        </p:spPr>
        <p:txBody>
          <a:bodyPr/>
          <a:lstStyle/>
          <a:p>
            <a:r>
              <a:rPr lang="en-US" altLang="en-US" b="0" dirty="0">
                <a:ea typeface="ＭＳ Ｐゴシック" panose="020B0600070205080204" pitchFamily="34" charset="-128"/>
              </a:rPr>
              <a:t>Multiple Aperture Surveillance Radar (MASR) </a:t>
            </a:r>
          </a:p>
        </p:txBody>
      </p:sp>
      <p:sp>
        <p:nvSpPr>
          <p:cNvPr id="25602" name="Content Placeholder 2">
            <a:extLst>
              <a:ext uri="{FF2B5EF4-FFF2-40B4-BE49-F238E27FC236}">
                <a16:creationId xmlns:a16="http://schemas.microsoft.com/office/drawing/2014/main" id="{4DE2C664-791D-5046-AC4B-B7C6F428AF11}"/>
              </a:ext>
            </a:extLst>
          </p:cNvPr>
          <p:cNvSpPr>
            <a:spLocks noGrp="1" noChangeArrowheads="1"/>
          </p:cNvSpPr>
          <p:nvPr>
            <p:ph idx="1"/>
          </p:nvPr>
        </p:nvSpPr>
        <p:spPr>
          <a:xfrm>
            <a:off x="685800" y="4038600"/>
            <a:ext cx="7772400" cy="2209800"/>
          </a:xfrm>
        </p:spPr>
        <p:txBody>
          <a:bodyPr/>
          <a:lstStyle/>
          <a:p>
            <a:r>
              <a:rPr lang="en-US" altLang="en-US" sz="1800" b="0">
                <a:ea typeface="ＭＳ Ｐゴシック" panose="020B0600070205080204" pitchFamily="34" charset="-128"/>
              </a:rPr>
              <a:t>Experimental GMTI Radar System – MIT Lincoln Laboratory</a:t>
            </a:r>
          </a:p>
          <a:p>
            <a:r>
              <a:rPr lang="en-US" altLang="en-US" sz="1800" b="0">
                <a:ea typeface="ＭＳ Ｐゴシック" panose="020B0600070205080204" pitchFamily="34" charset="-128"/>
              </a:rPr>
              <a:t>L-Band With Unique Multiple Channel Phased Array Architecture</a:t>
            </a:r>
          </a:p>
          <a:p>
            <a:pPr lvl="1"/>
            <a:r>
              <a:rPr lang="en-US" altLang="en-US" sz="1600" b="0">
                <a:ea typeface="ＭＳ Ｐゴシック" panose="020B0600070205080204" pitchFamily="34" charset="-128"/>
              </a:rPr>
              <a:t>42 Vertical Columns Of Low Sidelobe Radiators</a:t>
            </a:r>
          </a:p>
          <a:p>
            <a:pPr lvl="1"/>
            <a:r>
              <a:rPr lang="en-US" altLang="en-US" sz="1600" b="0">
                <a:ea typeface="ＭＳ Ｐゴシック" panose="020B0600070205080204" pitchFamily="34" charset="-128"/>
              </a:rPr>
              <a:t>Excellent Phase Match Switching Between Sections Of Antenna</a:t>
            </a:r>
          </a:p>
          <a:p>
            <a:r>
              <a:rPr lang="en-US" altLang="en-US" sz="1800" b="0">
                <a:ea typeface="ＭＳ Ｐゴシック" panose="020B0600070205080204" pitchFamily="34" charset="-128"/>
              </a:rPr>
              <a:t>Achieved &gt; 46 dB Clutter Cancellation</a:t>
            </a:r>
          </a:p>
          <a:p>
            <a:pPr lvl="1"/>
            <a:r>
              <a:rPr lang="en-US" altLang="en-US" b="0">
                <a:ea typeface="ＭＳ Ｐゴシック" panose="020B0600070205080204" pitchFamily="34" charset="-128"/>
              </a:rPr>
              <a:t>Switching Between Along Track Elements Pulse-to-Pulse</a:t>
            </a:r>
          </a:p>
          <a:p>
            <a:pPr lvl="1"/>
            <a:r>
              <a:rPr lang="en-US" altLang="en-US" b="0">
                <a:ea typeface="ＭＳ Ｐゴシック" panose="020B0600070205080204" pitchFamily="34" charset="-128"/>
              </a:rPr>
              <a:t>Ideal Displaced Phase Center Antenna (DPCA) </a:t>
            </a:r>
            <a:br>
              <a:rPr lang="en-US" altLang="en-US" b="0">
                <a:ea typeface="ＭＳ Ｐゴシック" panose="020B0600070205080204" pitchFamily="34" charset="-128"/>
              </a:rPr>
            </a:br>
            <a:r>
              <a:rPr lang="en-US" altLang="en-US" b="0">
                <a:ea typeface="ＭＳ Ｐゴシック" panose="020B0600070205080204" pitchFamily="34" charset="-128"/>
              </a:rPr>
              <a:t>for Stationary Clutter Cancellation</a:t>
            </a:r>
          </a:p>
        </p:txBody>
      </p:sp>
      <p:pic>
        <p:nvPicPr>
          <p:cNvPr id="25603" name="Picture 4">
            <a:extLst>
              <a:ext uri="{FF2B5EF4-FFF2-40B4-BE49-F238E27FC236}">
                <a16:creationId xmlns:a16="http://schemas.microsoft.com/office/drawing/2014/main" id="{7E1C7BA5-4861-784C-A59D-D891F51D8F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95400"/>
            <a:ext cx="4241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5">
            <a:extLst>
              <a:ext uri="{FF2B5EF4-FFF2-40B4-BE49-F238E27FC236}">
                <a16:creationId xmlns:a16="http://schemas.microsoft.com/office/drawing/2014/main" id="{2C738A8F-7961-274E-80EE-665A16692C2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371600"/>
            <a:ext cx="3673475"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 Box 4">
            <a:extLst>
              <a:ext uri="{FF2B5EF4-FFF2-40B4-BE49-F238E27FC236}">
                <a16:creationId xmlns:a16="http://schemas.microsoft.com/office/drawing/2014/main" id="{FB661F29-8B87-EE47-80B7-7CCEB9196E2A}"/>
              </a:ext>
            </a:extLst>
          </p:cNvPr>
          <p:cNvSpPr txBox="1">
            <a:spLocks noChangeArrowheads="1"/>
          </p:cNvSpPr>
          <p:nvPr/>
        </p:nvSpPr>
        <p:spPr bwMode="auto">
          <a:xfrm>
            <a:off x="0" y="6415087"/>
            <a:ext cx="7159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200" b="0">
                <a:latin typeface="Times" pitchFamily="2" charset="0"/>
              </a:rPr>
              <a:t>[brya00]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5AB8978B-AE96-EA45-BF38-BCB3717B23DF}"/>
              </a:ext>
            </a:extLst>
          </p:cNvPr>
          <p:cNvSpPr>
            <a:spLocks noGrp="1" noChangeArrowheads="1"/>
          </p:cNvSpPr>
          <p:nvPr>
            <p:ph type="title"/>
          </p:nvPr>
        </p:nvSpPr>
        <p:spPr>
          <a:xfrm>
            <a:off x="1219200" y="323850"/>
            <a:ext cx="6954837" cy="609600"/>
          </a:xfrm>
        </p:spPr>
        <p:txBody>
          <a:bodyPr/>
          <a:lstStyle/>
          <a:p>
            <a:r>
              <a:rPr lang="en-US" altLang="en-US" b="0" dirty="0">
                <a:ea typeface="ＭＳ Ｐゴシック" panose="020B0600070205080204" pitchFamily="34" charset="-128"/>
              </a:rPr>
              <a:t>Hostile Weapons Locator Systems (HOWLS)</a:t>
            </a:r>
          </a:p>
        </p:txBody>
      </p:sp>
      <p:pic>
        <p:nvPicPr>
          <p:cNvPr id="27650" name="Content Placeholder 4">
            <a:extLst>
              <a:ext uri="{FF2B5EF4-FFF2-40B4-BE49-F238E27FC236}">
                <a16:creationId xmlns:a16="http://schemas.microsoft.com/office/drawing/2014/main" id="{D1692E5B-F9A8-774B-A59D-7031C949365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r="272" b="6000"/>
          <a:stretch>
            <a:fillRect/>
          </a:stretch>
        </p:blipFill>
        <p:spPr>
          <a:xfrm>
            <a:off x="228600" y="1579563"/>
            <a:ext cx="4716463" cy="2005012"/>
          </a:xfrm>
        </p:spPr>
      </p:pic>
      <p:pic>
        <p:nvPicPr>
          <p:cNvPr id="27651" name="Picture 5">
            <a:extLst>
              <a:ext uri="{FF2B5EF4-FFF2-40B4-BE49-F238E27FC236}">
                <a16:creationId xmlns:a16="http://schemas.microsoft.com/office/drawing/2014/main" id="{914AF767-0E79-174A-BD5D-583CA279480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339850"/>
            <a:ext cx="34163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Box 5">
            <a:extLst>
              <a:ext uri="{FF2B5EF4-FFF2-40B4-BE49-F238E27FC236}">
                <a16:creationId xmlns:a16="http://schemas.microsoft.com/office/drawing/2014/main" id="{22606338-C8D0-4A4C-98E8-2DDED65E28F2}"/>
              </a:ext>
            </a:extLst>
          </p:cNvPr>
          <p:cNvSpPr txBox="1">
            <a:spLocks noChangeArrowheads="1"/>
          </p:cNvSpPr>
          <p:nvPr/>
        </p:nvSpPr>
        <p:spPr bwMode="auto">
          <a:xfrm>
            <a:off x="477838" y="4275138"/>
            <a:ext cx="8081962" cy="195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spcAft>
                <a:spcPts val="600"/>
              </a:spcAft>
            </a:pPr>
            <a:r>
              <a:rPr lang="en-US" altLang="en-US" sz="1600" b="0">
                <a:solidFill>
                  <a:srgbClr val="000090"/>
                </a:solidFill>
                <a:latin typeface="Arial" panose="020B0604020202020204" pitchFamily="34" charset="0"/>
              </a:rPr>
              <a:t> Early Battlefield Surveillance Radar Intended For Remotely Piloted Vehicles (RPV)</a:t>
            </a:r>
          </a:p>
          <a:p>
            <a:pPr>
              <a:spcBef>
                <a:spcPct val="0"/>
              </a:spcBef>
              <a:spcAft>
                <a:spcPts val="600"/>
              </a:spcAft>
            </a:pPr>
            <a:r>
              <a:rPr lang="en-US" altLang="en-US" sz="1600" b="0">
                <a:solidFill>
                  <a:srgbClr val="000090"/>
                </a:solidFill>
                <a:latin typeface="Arial" panose="020B0604020202020204" pitchFamily="34" charset="0"/>
              </a:rPr>
              <a:t> Ku Band Electronically Scanned Antenna With Coherent Multimode Operation</a:t>
            </a:r>
          </a:p>
          <a:p>
            <a:pPr lvl="1">
              <a:spcBef>
                <a:spcPct val="0"/>
              </a:spcBef>
              <a:spcAft>
                <a:spcPts val="600"/>
              </a:spcAft>
              <a:buFont typeface="Arial" panose="020B0604020202020204" pitchFamily="34" charset="0"/>
              <a:buChar char="•"/>
            </a:pPr>
            <a:r>
              <a:rPr lang="en-US" altLang="en-US" sz="1600" b="0">
                <a:solidFill>
                  <a:srgbClr val="000090"/>
                </a:solidFill>
                <a:latin typeface="Arial" panose="020B0604020202020204" pitchFamily="34" charset="0"/>
              </a:rPr>
              <a:t> Ground Moving Target Indication Against Tracked And Wheeled Vehicles</a:t>
            </a:r>
          </a:p>
          <a:p>
            <a:pPr lvl="1">
              <a:spcBef>
                <a:spcPct val="0"/>
              </a:spcBef>
              <a:spcAft>
                <a:spcPts val="600"/>
              </a:spcAft>
              <a:buFont typeface="Arial" panose="020B0604020202020204" pitchFamily="34" charset="0"/>
              <a:buChar char="•"/>
            </a:pPr>
            <a:r>
              <a:rPr lang="en-US" altLang="en-US" sz="1600" b="0">
                <a:solidFill>
                  <a:srgbClr val="000090"/>
                </a:solidFill>
                <a:latin typeface="Arial" panose="020B0604020202020204" pitchFamily="34" charset="0"/>
              </a:rPr>
              <a:t> Detection And Characterization Of Artillery Pieces</a:t>
            </a:r>
          </a:p>
          <a:p>
            <a:pPr lvl="1">
              <a:spcBef>
                <a:spcPct val="0"/>
              </a:spcBef>
              <a:spcAft>
                <a:spcPts val="600"/>
              </a:spcAft>
              <a:buFont typeface="Arial" panose="020B0604020202020204" pitchFamily="34" charset="0"/>
              <a:buChar char="•"/>
            </a:pPr>
            <a:r>
              <a:rPr lang="en-US" altLang="en-US" sz="1600" b="0">
                <a:solidFill>
                  <a:srgbClr val="000090"/>
                </a:solidFill>
                <a:latin typeface="Arial" panose="020B0604020202020204" pitchFamily="34" charset="0"/>
              </a:rPr>
              <a:t> Early Doppler Beam Sharpened Mapping For Stationary Vehicles And Structures</a:t>
            </a:r>
          </a:p>
          <a:p>
            <a:pPr>
              <a:spcBef>
                <a:spcPct val="0"/>
              </a:spcBef>
              <a:spcAft>
                <a:spcPts val="600"/>
              </a:spcAft>
            </a:pPr>
            <a:r>
              <a:rPr lang="en-US" altLang="en-US" sz="1600" b="0">
                <a:solidFill>
                  <a:srgbClr val="000090"/>
                </a:solidFill>
                <a:latin typeface="Arial" panose="020B0604020202020204" pitchFamily="34" charset="0"/>
              </a:rPr>
              <a:t> Data Link To Ground-base Signal Processing And Data Recording System </a:t>
            </a:r>
          </a:p>
        </p:txBody>
      </p:sp>
      <p:sp>
        <p:nvSpPr>
          <p:cNvPr id="27653" name="Text Box 4">
            <a:extLst>
              <a:ext uri="{FF2B5EF4-FFF2-40B4-BE49-F238E27FC236}">
                <a16:creationId xmlns:a16="http://schemas.microsoft.com/office/drawing/2014/main" id="{DE6F1F79-4A5A-204C-BE2A-C85A8716F082}"/>
              </a:ext>
            </a:extLst>
          </p:cNvPr>
          <p:cNvSpPr txBox="1">
            <a:spLocks noChangeArrowheads="1"/>
          </p:cNvSpPr>
          <p:nvPr/>
        </p:nvSpPr>
        <p:spPr bwMode="auto">
          <a:xfrm>
            <a:off x="119857" y="6435725"/>
            <a:ext cx="715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r>
              <a:rPr lang="en-US" altLang="en-US" sz="1200" b="0">
                <a:latin typeface="Times" pitchFamily="2" charset="0"/>
              </a:rPr>
              <a:t>[brya00]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620286F3-5A71-404A-B132-BEA50B57F97A}"/>
              </a:ext>
            </a:extLst>
          </p:cNvPr>
          <p:cNvSpPr>
            <a:spLocks noGrp="1" noChangeArrowheads="1"/>
          </p:cNvSpPr>
          <p:nvPr>
            <p:ph type="title"/>
          </p:nvPr>
        </p:nvSpPr>
        <p:spPr>
          <a:xfrm>
            <a:off x="1181100" y="242442"/>
            <a:ext cx="6781800" cy="609600"/>
          </a:xfrm>
        </p:spPr>
        <p:txBody>
          <a:bodyPr/>
          <a:lstStyle/>
          <a:p>
            <a:r>
              <a:rPr lang="en-US" altLang="en-US" b="0" dirty="0" err="1">
                <a:ea typeface="ＭＳ Ｐゴシック" panose="020B0600070205080204" pitchFamily="34" charset="-128"/>
              </a:rPr>
              <a:t>GeoSAR</a:t>
            </a:r>
            <a:r>
              <a:rPr lang="en-US" altLang="en-US" b="0" dirty="0">
                <a:ea typeface="ＭＳ Ｐゴシック" panose="020B0600070205080204" pitchFamily="34" charset="-128"/>
              </a:rPr>
              <a:t> Interferometric Mapping System</a:t>
            </a:r>
          </a:p>
        </p:txBody>
      </p:sp>
      <p:sp>
        <p:nvSpPr>
          <p:cNvPr id="29698" name="Content Placeholder 2">
            <a:extLst>
              <a:ext uri="{FF2B5EF4-FFF2-40B4-BE49-F238E27FC236}">
                <a16:creationId xmlns:a16="http://schemas.microsoft.com/office/drawing/2014/main" id="{958012E6-49C6-A94D-8CB4-8CAF00467B84}"/>
              </a:ext>
            </a:extLst>
          </p:cNvPr>
          <p:cNvSpPr>
            <a:spLocks noGrp="1" noChangeArrowheads="1"/>
          </p:cNvSpPr>
          <p:nvPr>
            <p:ph idx="1"/>
          </p:nvPr>
        </p:nvSpPr>
        <p:spPr>
          <a:xfrm>
            <a:off x="76200" y="4051300"/>
            <a:ext cx="6096000" cy="2209800"/>
          </a:xfrm>
        </p:spPr>
        <p:txBody>
          <a:bodyPr/>
          <a:lstStyle/>
          <a:p>
            <a:r>
              <a:rPr lang="en-US" altLang="en-US" sz="1600" b="0">
                <a:ea typeface="ＭＳ Ｐゴシック" panose="020B0600070205080204" pitchFamily="34" charset="-128"/>
              </a:rPr>
              <a:t>Designed By NASA Jet Propulsion Laboratory</a:t>
            </a:r>
            <a:br>
              <a:rPr lang="en-US" altLang="en-US" sz="1600" b="0">
                <a:ea typeface="ＭＳ Ｐゴシック" panose="020B0600070205080204" pitchFamily="34" charset="-128"/>
              </a:rPr>
            </a:br>
            <a:r>
              <a:rPr lang="en-US" altLang="en-US" sz="1600" b="0">
                <a:ea typeface="ＭＳ Ｐゴシック" panose="020B0600070205080204" pitchFamily="34" charset="-128"/>
              </a:rPr>
              <a:t> For Bald Earth Mapping Under Foliage, &amp; </a:t>
            </a:r>
            <a:br>
              <a:rPr lang="en-US" altLang="en-US" sz="1600" b="0">
                <a:ea typeface="ＭＳ Ｐゴシック" panose="020B0600070205080204" pitchFamily="34" charset="-128"/>
              </a:rPr>
            </a:br>
            <a:r>
              <a:rPr lang="en-US" altLang="en-US" sz="1600" b="0">
                <a:ea typeface="ＭＳ Ｐゴシック" panose="020B0600070205080204" pitchFamily="34" charset="-128"/>
              </a:rPr>
              <a:t>Characterization Of Dense Forests</a:t>
            </a:r>
          </a:p>
          <a:p>
            <a:r>
              <a:rPr lang="en-US" altLang="en-US" sz="1600" b="0">
                <a:ea typeface="ＭＳ Ｐゴシック" panose="020B0600070205080204" pitchFamily="34" charset="-128"/>
              </a:rPr>
              <a:t>Funded by DARPA Under Dual Use </a:t>
            </a:r>
            <a:br>
              <a:rPr lang="en-US" altLang="en-US" sz="1600" b="0">
                <a:ea typeface="ＭＳ Ｐゴシック" panose="020B0600070205080204" pitchFamily="34" charset="-128"/>
              </a:rPr>
            </a:br>
            <a:r>
              <a:rPr lang="en-US" altLang="en-US" sz="1600" b="0">
                <a:ea typeface="ＭＳ Ｐゴシック" panose="020B0600070205080204" pitchFamily="34" charset="-128"/>
              </a:rPr>
              <a:t>“Other Transactions” Authority</a:t>
            </a:r>
          </a:p>
          <a:p>
            <a:r>
              <a:rPr lang="en-US" altLang="en-US" sz="1600" b="0">
                <a:ea typeface="ＭＳ Ｐゴシック" panose="020B0600070205080204" pitchFamily="34" charset="-128"/>
              </a:rPr>
              <a:t>Dual Frequency For Mapping Tops and </a:t>
            </a:r>
            <a:br>
              <a:rPr lang="en-US" altLang="en-US" sz="1600" b="0">
                <a:ea typeface="ＭＳ Ｐゴシック" panose="020B0600070205080204" pitchFamily="34" charset="-128"/>
              </a:rPr>
            </a:br>
            <a:r>
              <a:rPr lang="en-US" altLang="en-US" sz="1600" b="0">
                <a:ea typeface="ＭＳ Ｐゴシック" panose="020B0600070205080204" pitchFamily="34" charset="-128"/>
              </a:rPr>
              <a:t>Near-bottom of Forests</a:t>
            </a:r>
          </a:p>
          <a:p>
            <a:r>
              <a:rPr lang="en-US" altLang="en-US" sz="1600" b="0">
                <a:ea typeface="ＭＳ Ｐゴシック" panose="020B0600070205080204" pitchFamily="34" charset="-128"/>
              </a:rPr>
              <a:t>Continuous Operation World-wide 2003 - 2015</a:t>
            </a:r>
          </a:p>
        </p:txBody>
      </p:sp>
      <p:pic>
        <p:nvPicPr>
          <p:cNvPr id="29699" name="Picture 3">
            <a:extLst>
              <a:ext uri="{FF2B5EF4-FFF2-40B4-BE49-F238E27FC236}">
                <a16:creationId xmlns:a16="http://schemas.microsoft.com/office/drawing/2014/main" id="{EE31E01D-D371-0447-86AC-D0F7EEAE87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90600"/>
            <a:ext cx="4343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Box 5">
            <a:extLst>
              <a:ext uri="{FF2B5EF4-FFF2-40B4-BE49-F238E27FC236}">
                <a16:creationId xmlns:a16="http://schemas.microsoft.com/office/drawing/2014/main" id="{DF89A53B-7A0E-284F-8631-074AE9BE8201}"/>
              </a:ext>
            </a:extLst>
          </p:cNvPr>
          <p:cNvSpPr txBox="1">
            <a:spLocks noChangeArrowheads="1"/>
          </p:cNvSpPr>
          <p:nvPr/>
        </p:nvSpPr>
        <p:spPr bwMode="auto">
          <a:xfrm>
            <a:off x="5486400" y="1066800"/>
            <a:ext cx="2738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eaLnBrk="1" hangingPunct="1">
              <a:spcBef>
                <a:spcPct val="0"/>
              </a:spcBef>
              <a:buFontTx/>
              <a:buNone/>
            </a:pPr>
            <a:r>
              <a:rPr lang="en-US" altLang="en-US" sz="1800">
                <a:solidFill>
                  <a:srgbClr val="000090"/>
                </a:solidFill>
                <a:latin typeface="Arial" panose="020B0604020202020204" pitchFamily="34" charset="0"/>
              </a:rPr>
              <a:t>System Characteristics</a:t>
            </a:r>
          </a:p>
        </p:txBody>
      </p:sp>
      <p:pic>
        <p:nvPicPr>
          <p:cNvPr id="29701" name="Picture 6">
            <a:extLst>
              <a:ext uri="{FF2B5EF4-FFF2-40B4-BE49-F238E27FC236}">
                <a16:creationId xmlns:a16="http://schemas.microsoft.com/office/drawing/2014/main" id="{BA45209E-05D1-AF46-85E9-476A51B69998}"/>
              </a:ext>
            </a:extLst>
          </p:cNvPr>
          <p:cNvPicPr>
            <a:picLocks noChangeAspect="1"/>
          </p:cNvPicPr>
          <p:nvPr/>
        </p:nvPicPr>
        <p:blipFill>
          <a:blip r:embed="rId4">
            <a:extLst>
              <a:ext uri="{28A0092B-C50C-407E-A947-70E740481C1C}">
                <a14:useLocalDpi xmlns:a14="http://schemas.microsoft.com/office/drawing/2010/main" val="0"/>
              </a:ext>
            </a:extLst>
          </a:blip>
          <a:srcRect r="56628" b="2553"/>
          <a:stretch>
            <a:fillRect/>
          </a:stretch>
        </p:blipFill>
        <p:spPr bwMode="auto">
          <a:xfrm>
            <a:off x="4953000" y="1524000"/>
            <a:ext cx="3810000"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9">
            <a:extLst>
              <a:ext uri="{FF2B5EF4-FFF2-40B4-BE49-F238E27FC236}">
                <a16:creationId xmlns:a16="http://schemas.microsoft.com/office/drawing/2014/main" id="{701B2E9C-559D-074F-AB42-093047FD7838}"/>
              </a:ext>
            </a:extLst>
          </p:cNvPr>
          <p:cNvGrpSpPr>
            <a:grpSpLocks/>
          </p:cNvGrpSpPr>
          <p:nvPr/>
        </p:nvGrpSpPr>
        <p:grpSpPr bwMode="auto">
          <a:xfrm>
            <a:off x="7391400" y="1524000"/>
            <a:ext cx="1371600" cy="4800600"/>
            <a:chOff x="7391400" y="1524000"/>
            <a:chExt cx="1371600" cy="4800600"/>
          </a:xfrm>
        </p:grpSpPr>
        <p:sp>
          <p:nvSpPr>
            <p:cNvPr id="29704" name="Rectangle 7">
              <a:extLst>
                <a:ext uri="{FF2B5EF4-FFF2-40B4-BE49-F238E27FC236}">
                  <a16:creationId xmlns:a16="http://schemas.microsoft.com/office/drawing/2014/main" id="{DF58B472-751C-F14D-B71A-A6FF450D9837}"/>
                </a:ext>
              </a:extLst>
            </p:cNvPr>
            <p:cNvSpPr>
              <a:spLocks noChangeArrowheads="1"/>
            </p:cNvSpPr>
            <p:nvPr/>
          </p:nvSpPr>
          <p:spPr bwMode="auto">
            <a:xfrm>
              <a:off x="7391400" y="1524000"/>
              <a:ext cx="1371600" cy="4800600"/>
            </a:xfrm>
            <a:prstGeom prst="rect">
              <a:avLst/>
            </a:prstGeom>
            <a:noFill/>
            <a:ln w="254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endParaRPr lang="en-US" altLang="en-US" sz="2400" b="0">
                <a:solidFill>
                  <a:schemeClr val="tx1"/>
                </a:solidFill>
                <a:latin typeface="Times" pitchFamily="2" charset="0"/>
              </a:endParaRPr>
            </a:p>
          </p:txBody>
        </p:sp>
        <p:sp>
          <p:nvSpPr>
            <p:cNvPr id="29705" name="TextBox 8">
              <a:extLst>
                <a:ext uri="{FF2B5EF4-FFF2-40B4-BE49-F238E27FC236}">
                  <a16:creationId xmlns:a16="http://schemas.microsoft.com/office/drawing/2014/main" id="{D8F0D07E-6B57-2D42-A818-273DE72D4D32}"/>
                </a:ext>
              </a:extLst>
            </p:cNvPr>
            <p:cNvSpPr txBox="1">
              <a:spLocks noChangeArrowheads="1"/>
            </p:cNvSpPr>
            <p:nvPr/>
          </p:nvSpPr>
          <p:spPr bwMode="auto">
            <a:xfrm>
              <a:off x="7543800" y="5943600"/>
              <a:ext cx="9798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37931725" indent="-37474525">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eaLnBrk="1" hangingPunct="1">
                <a:spcBef>
                  <a:spcPct val="0"/>
                </a:spcBef>
                <a:buFontTx/>
                <a:buNone/>
              </a:pPr>
              <a:r>
                <a:rPr lang="en-US" altLang="en-US" sz="1800" b="0">
                  <a:solidFill>
                    <a:srgbClr val="008000"/>
                  </a:solidFill>
                  <a:latin typeface="Arial" panose="020B0604020202020204" pitchFamily="34" charset="0"/>
                </a:rPr>
                <a:t>FOPEN</a:t>
              </a:r>
            </a:p>
          </p:txBody>
        </p:sp>
      </p:grpSp>
      <p:sp>
        <p:nvSpPr>
          <p:cNvPr id="3" name="TextBox 2">
            <a:extLst>
              <a:ext uri="{FF2B5EF4-FFF2-40B4-BE49-F238E27FC236}">
                <a16:creationId xmlns:a16="http://schemas.microsoft.com/office/drawing/2014/main" id="{5801E025-B838-C24B-9CE7-B868863B34DD}"/>
              </a:ext>
            </a:extLst>
          </p:cNvPr>
          <p:cNvSpPr txBox="1"/>
          <p:nvPr/>
        </p:nvSpPr>
        <p:spPr>
          <a:xfrm>
            <a:off x="0" y="6351587"/>
            <a:ext cx="876300" cy="276225"/>
          </a:xfrm>
          <a:prstGeom prst="rect">
            <a:avLst/>
          </a:prstGeom>
          <a:noFill/>
        </p:spPr>
        <p:txBody>
          <a:bodyPr>
            <a:spAutoFit/>
          </a:bodyPr>
          <a:lstStyle/>
          <a:p>
            <a:pPr>
              <a:defRPr/>
            </a:pPr>
            <a:r>
              <a:rPr lang="en-US" sz="1200" dirty="0">
                <a:latin typeface="+mn-lt"/>
              </a:rPr>
              <a:t>[hens07]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4">
            <a:extLst>
              <a:ext uri="{FF2B5EF4-FFF2-40B4-BE49-F238E27FC236}">
                <a16:creationId xmlns:a16="http://schemas.microsoft.com/office/drawing/2014/main" id="{140CC3EB-DC78-D44F-A15B-2EDDBE6B16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563" y="4533900"/>
            <a:ext cx="1343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Title 1">
            <a:extLst>
              <a:ext uri="{FF2B5EF4-FFF2-40B4-BE49-F238E27FC236}">
                <a16:creationId xmlns:a16="http://schemas.microsoft.com/office/drawing/2014/main" id="{223AFF54-9814-444C-AA48-4485B034A681}"/>
              </a:ext>
            </a:extLst>
          </p:cNvPr>
          <p:cNvSpPr>
            <a:spLocks noGrp="1" noChangeArrowheads="1"/>
          </p:cNvSpPr>
          <p:nvPr>
            <p:ph type="title"/>
          </p:nvPr>
        </p:nvSpPr>
        <p:spPr>
          <a:xfrm>
            <a:off x="1233488" y="274566"/>
            <a:ext cx="6781800" cy="609600"/>
          </a:xfrm>
        </p:spPr>
        <p:txBody>
          <a:bodyPr/>
          <a:lstStyle/>
          <a:p>
            <a:r>
              <a:rPr lang="en-US" altLang="en-US" b="0" dirty="0">
                <a:ea typeface="ＭＳ Ｐゴシック" panose="020B0600070205080204" pitchFamily="34" charset="-128"/>
              </a:rPr>
              <a:t>Airborne Surveillance Radar Progression To </a:t>
            </a:r>
            <a:br>
              <a:rPr lang="en-US" altLang="en-US" b="0" dirty="0">
                <a:ea typeface="ＭＳ Ｐゴシック" panose="020B0600070205080204" pitchFamily="34" charset="-128"/>
              </a:rPr>
            </a:br>
            <a:r>
              <a:rPr lang="en-US" altLang="en-US" b="0" dirty="0">
                <a:ea typeface="ＭＳ Ｐゴシック" panose="020B0600070205080204" pitchFamily="34" charset="-128"/>
              </a:rPr>
              <a:t>Ultra Wide Bandwidth</a:t>
            </a:r>
          </a:p>
        </p:txBody>
      </p:sp>
      <p:sp>
        <p:nvSpPr>
          <p:cNvPr id="33795" name="Rectangle 3">
            <a:extLst>
              <a:ext uri="{FF2B5EF4-FFF2-40B4-BE49-F238E27FC236}">
                <a16:creationId xmlns:a16="http://schemas.microsoft.com/office/drawing/2014/main" id="{1225EEFA-530B-AC4D-9F2C-C681044A58F4}"/>
              </a:ext>
            </a:extLst>
          </p:cNvPr>
          <p:cNvSpPr>
            <a:spLocks noChangeArrowheads="1"/>
          </p:cNvSpPr>
          <p:nvPr/>
        </p:nvSpPr>
        <p:spPr bwMode="auto">
          <a:xfrm>
            <a:off x="808038" y="1143000"/>
            <a:ext cx="8153400" cy="4572000"/>
          </a:xfrm>
          <a:prstGeom prst="rect">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000" b="1">
                <a:solidFill>
                  <a:schemeClr val="accent2"/>
                </a:solidFill>
                <a:latin typeface="Helvetica" pitchFamily="2" charset="0"/>
                <a:ea typeface="ＭＳ Ｐゴシック" panose="020B0600070205080204" pitchFamily="34" charset="-128"/>
              </a:defRPr>
            </a:lvl1pPr>
            <a:lvl2pPr marL="742950" indent="-285750">
              <a:spcBef>
                <a:spcPct val="20000"/>
              </a:spcBef>
              <a:buChar char="–"/>
              <a:defRPr b="1">
                <a:solidFill>
                  <a:schemeClr val="accent2"/>
                </a:solidFill>
                <a:latin typeface="Helvetica" pitchFamily="2" charset="0"/>
                <a:ea typeface="ＭＳ Ｐゴシック" panose="020B0600070205080204" pitchFamily="34" charset="-128"/>
              </a:defRPr>
            </a:lvl2pPr>
            <a:lvl3pPr marL="1143000" indent="-228600">
              <a:spcBef>
                <a:spcPct val="20000"/>
              </a:spcBef>
              <a:buChar char="•"/>
              <a:defRPr sz="1600" b="1">
                <a:solidFill>
                  <a:schemeClr val="accent2"/>
                </a:solidFill>
                <a:latin typeface="Helvetica" pitchFamily="2" charset="0"/>
                <a:ea typeface="ＭＳ Ｐゴシック" panose="020B0600070205080204" pitchFamily="34" charset="-128"/>
              </a:defRPr>
            </a:lvl3pPr>
            <a:lvl4pPr marL="1600200" indent="-228600">
              <a:spcBef>
                <a:spcPct val="20000"/>
              </a:spcBef>
              <a:buChar char="–"/>
              <a:defRPr sz="1600" b="1">
                <a:solidFill>
                  <a:schemeClr val="accent2"/>
                </a:solidFill>
                <a:latin typeface="Helvetica" pitchFamily="2" charset="0"/>
                <a:ea typeface="ＭＳ Ｐゴシック" panose="020B0600070205080204" pitchFamily="34" charset="-128"/>
              </a:defRPr>
            </a:lvl4pPr>
            <a:lvl5pPr marL="2057400" indent="-228600">
              <a:spcBef>
                <a:spcPct val="20000"/>
              </a:spcBef>
              <a:buChar char="»"/>
              <a:defRPr sz="1600" b="1">
                <a:solidFill>
                  <a:schemeClr val="accent2"/>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600" b="1">
                <a:solidFill>
                  <a:schemeClr val="accent2"/>
                </a:solidFill>
                <a:latin typeface="Helvetica" pitchFamily="2" charset="0"/>
                <a:ea typeface="ＭＳ Ｐゴシック" panose="020B0600070205080204" pitchFamily="34" charset="-128"/>
              </a:defRPr>
            </a:lvl9pPr>
          </a:lstStyle>
          <a:p>
            <a:pPr>
              <a:spcBef>
                <a:spcPct val="0"/>
              </a:spcBef>
              <a:buFontTx/>
              <a:buNone/>
            </a:pPr>
            <a:endParaRPr lang="en-US" altLang="en-US" sz="2400" b="0">
              <a:solidFill>
                <a:schemeClr val="tx1"/>
              </a:solidFill>
              <a:latin typeface="Times" pitchFamily="2" charset="0"/>
            </a:endParaRPr>
          </a:p>
        </p:txBody>
      </p:sp>
      <p:pic>
        <p:nvPicPr>
          <p:cNvPr id="33796" name="Picture 4">
            <a:extLst>
              <a:ext uri="{FF2B5EF4-FFF2-40B4-BE49-F238E27FC236}">
                <a16:creationId xmlns:a16="http://schemas.microsoft.com/office/drawing/2014/main" id="{975BDA32-9C1B-C549-8588-035974E57E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3749675"/>
            <a:ext cx="115570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Content Placeholder 4">
            <a:extLst>
              <a:ext uri="{FF2B5EF4-FFF2-40B4-BE49-F238E27FC236}">
                <a16:creationId xmlns:a16="http://schemas.microsoft.com/office/drawing/2014/main" id="{B194DDD9-00F6-234F-92B4-04849276D817}"/>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r="272" b="6000"/>
          <a:stretch>
            <a:fillRect/>
          </a:stretch>
        </p:blipFill>
        <p:spPr>
          <a:xfrm>
            <a:off x="2355850" y="4441825"/>
            <a:ext cx="1211263" cy="514350"/>
          </a:xfrm>
        </p:spPr>
      </p:pic>
      <p:grpSp>
        <p:nvGrpSpPr>
          <p:cNvPr id="33798" name="Group 51">
            <a:extLst>
              <a:ext uri="{FF2B5EF4-FFF2-40B4-BE49-F238E27FC236}">
                <a16:creationId xmlns:a16="http://schemas.microsoft.com/office/drawing/2014/main" id="{EF721648-6D1E-C84A-AA34-58CF5C38FB9C}"/>
              </a:ext>
            </a:extLst>
          </p:cNvPr>
          <p:cNvGrpSpPr>
            <a:grpSpLocks/>
          </p:cNvGrpSpPr>
          <p:nvPr/>
        </p:nvGrpSpPr>
        <p:grpSpPr bwMode="auto">
          <a:xfrm>
            <a:off x="655638" y="4411663"/>
            <a:ext cx="8382000" cy="2117725"/>
            <a:chOff x="656195" y="4411754"/>
            <a:chExt cx="8382000" cy="2118110"/>
          </a:xfrm>
        </p:grpSpPr>
        <p:sp>
          <p:nvSpPr>
            <p:cNvPr id="19" name="TextBox 18">
              <a:extLst>
                <a:ext uri="{FF2B5EF4-FFF2-40B4-BE49-F238E27FC236}">
                  <a16:creationId xmlns:a16="http://schemas.microsoft.com/office/drawing/2014/main" id="{E7BD0B68-E2FC-014A-A5CB-704C78876F17}"/>
                </a:ext>
              </a:extLst>
            </p:cNvPr>
            <p:cNvSpPr txBox="1"/>
            <p:nvPr/>
          </p:nvSpPr>
          <p:spPr>
            <a:xfrm>
              <a:off x="3894695" y="6159909"/>
              <a:ext cx="1981200" cy="369955"/>
            </a:xfrm>
            <a:prstGeom prst="rect">
              <a:avLst/>
            </a:prstGeom>
            <a:noFill/>
          </p:spPr>
          <p:txBody>
            <a:bodyPr>
              <a:spAutoFit/>
            </a:bodyPr>
            <a:lstStyle/>
            <a:p>
              <a:pPr>
                <a:defRPr/>
              </a:pPr>
              <a:r>
                <a:rPr lang="en-US" sz="1800">
                  <a:latin typeface="+mn-lt"/>
                </a:rPr>
                <a:t>Technology Year</a:t>
              </a:r>
            </a:p>
          </p:txBody>
        </p:sp>
        <p:grpSp>
          <p:nvGrpSpPr>
            <p:cNvPr id="33824" name="Group 44">
              <a:extLst>
                <a:ext uri="{FF2B5EF4-FFF2-40B4-BE49-F238E27FC236}">
                  <a16:creationId xmlns:a16="http://schemas.microsoft.com/office/drawing/2014/main" id="{1422D1D4-A8D9-FC4F-861C-2D6B5F390017}"/>
                </a:ext>
              </a:extLst>
            </p:cNvPr>
            <p:cNvGrpSpPr>
              <a:grpSpLocks/>
            </p:cNvGrpSpPr>
            <p:nvPr/>
          </p:nvGrpSpPr>
          <p:grpSpPr bwMode="auto">
            <a:xfrm>
              <a:off x="656195" y="5791200"/>
              <a:ext cx="8382000" cy="369332"/>
              <a:chOff x="457200" y="6096000"/>
              <a:chExt cx="8382000" cy="369332"/>
            </a:xfrm>
          </p:grpSpPr>
          <p:sp>
            <p:nvSpPr>
              <p:cNvPr id="5" name="TextBox 4">
                <a:extLst>
                  <a:ext uri="{FF2B5EF4-FFF2-40B4-BE49-F238E27FC236}">
                    <a16:creationId xmlns:a16="http://schemas.microsoft.com/office/drawing/2014/main" id="{A5F01F40-9F74-EC4C-9FDB-C45AF42A5632}"/>
                  </a:ext>
                </a:extLst>
              </p:cNvPr>
              <p:cNvSpPr txBox="1"/>
              <p:nvPr/>
            </p:nvSpPr>
            <p:spPr>
              <a:xfrm>
                <a:off x="1738312" y="6096342"/>
                <a:ext cx="698500" cy="368367"/>
              </a:xfrm>
              <a:prstGeom prst="rect">
                <a:avLst/>
              </a:prstGeom>
              <a:noFill/>
            </p:spPr>
            <p:txBody>
              <a:bodyPr>
                <a:spAutoFit/>
              </a:bodyPr>
              <a:lstStyle/>
              <a:p>
                <a:pPr>
                  <a:defRPr/>
                </a:pPr>
                <a:r>
                  <a:rPr lang="en-US" sz="1800">
                    <a:latin typeface="+mn-lt"/>
                  </a:rPr>
                  <a:t>1975</a:t>
                </a:r>
              </a:p>
            </p:txBody>
          </p:sp>
          <p:sp>
            <p:nvSpPr>
              <p:cNvPr id="6" name="TextBox 5">
                <a:extLst>
                  <a:ext uri="{FF2B5EF4-FFF2-40B4-BE49-F238E27FC236}">
                    <a16:creationId xmlns:a16="http://schemas.microsoft.com/office/drawing/2014/main" id="{BC9C8259-5C9C-294D-89E1-125E2E554E88}"/>
                  </a:ext>
                </a:extLst>
              </p:cNvPr>
              <p:cNvSpPr txBox="1"/>
              <p:nvPr/>
            </p:nvSpPr>
            <p:spPr>
              <a:xfrm>
                <a:off x="3017837" y="6096342"/>
                <a:ext cx="700088" cy="368367"/>
              </a:xfrm>
              <a:prstGeom prst="rect">
                <a:avLst/>
              </a:prstGeom>
              <a:noFill/>
            </p:spPr>
            <p:txBody>
              <a:bodyPr>
                <a:spAutoFit/>
              </a:bodyPr>
              <a:lstStyle/>
              <a:p>
                <a:pPr>
                  <a:defRPr/>
                </a:pPr>
                <a:r>
                  <a:rPr lang="en-US" sz="1800">
                    <a:latin typeface="+mn-lt"/>
                  </a:rPr>
                  <a:t>1980</a:t>
                </a:r>
              </a:p>
            </p:txBody>
          </p:sp>
          <p:sp>
            <p:nvSpPr>
              <p:cNvPr id="7" name="TextBox 6">
                <a:extLst>
                  <a:ext uri="{FF2B5EF4-FFF2-40B4-BE49-F238E27FC236}">
                    <a16:creationId xmlns:a16="http://schemas.microsoft.com/office/drawing/2014/main" id="{74EDCD6E-DB51-CD46-86B7-D84ED767D8A3}"/>
                  </a:ext>
                </a:extLst>
              </p:cNvPr>
              <p:cNvSpPr txBox="1"/>
              <p:nvPr/>
            </p:nvSpPr>
            <p:spPr>
              <a:xfrm>
                <a:off x="4298950" y="6096342"/>
                <a:ext cx="698500" cy="368367"/>
              </a:xfrm>
              <a:prstGeom prst="rect">
                <a:avLst/>
              </a:prstGeom>
              <a:noFill/>
            </p:spPr>
            <p:txBody>
              <a:bodyPr>
                <a:spAutoFit/>
              </a:bodyPr>
              <a:lstStyle/>
              <a:p>
                <a:pPr>
                  <a:defRPr/>
                </a:pPr>
                <a:r>
                  <a:rPr lang="en-US" sz="1800">
                    <a:latin typeface="+mn-lt"/>
                  </a:rPr>
                  <a:t>1985</a:t>
                </a:r>
              </a:p>
            </p:txBody>
          </p:sp>
          <p:sp>
            <p:nvSpPr>
              <p:cNvPr id="8" name="TextBox 7">
                <a:extLst>
                  <a:ext uri="{FF2B5EF4-FFF2-40B4-BE49-F238E27FC236}">
                    <a16:creationId xmlns:a16="http://schemas.microsoft.com/office/drawing/2014/main" id="{FA3F3131-F091-6B4F-9C5E-3513E0B2F9E6}"/>
                  </a:ext>
                </a:extLst>
              </p:cNvPr>
              <p:cNvSpPr txBox="1"/>
              <p:nvPr/>
            </p:nvSpPr>
            <p:spPr>
              <a:xfrm>
                <a:off x="5578475" y="6096342"/>
                <a:ext cx="700087" cy="368367"/>
              </a:xfrm>
              <a:prstGeom prst="rect">
                <a:avLst/>
              </a:prstGeom>
              <a:noFill/>
            </p:spPr>
            <p:txBody>
              <a:bodyPr>
                <a:spAutoFit/>
              </a:bodyPr>
              <a:lstStyle/>
              <a:p>
                <a:pPr>
                  <a:defRPr/>
                </a:pPr>
                <a:r>
                  <a:rPr lang="en-US" sz="1800">
                    <a:latin typeface="+mn-lt"/>
                  </a:rPr>
                  <a:t>1990</a:t>
                </a:r>
              </a:p>
            </p:txBody>
          </p:sp>
          <p:sp>
            <p:nvSpPr>
              <p:cNvPr id="9" name="TextBox 8">
                <a:extLst>
                  <a:ext uri="{FF2B5EF4-FFF2-40B4-BE49-F238E27FC236}">
                    <a16:creationId xmlns:a16="http://schemas.microsoft.com/office/drawing/2014/main" id="{02678999-B9F4-154A-BC2D-058DBE137A28}"/>
                  </a:ext>
                </a:extLst>
              </p:cNvPr>
              <p:cNvSpPr txBox="1"/>
              <p:nvPr/>
            </p:nvSpPr>
            <p:spPr>
              <a:xfrm>
                <a:off x="6859587" y="6096342"/>
                <a:ext cx="698500" cy="368367"/>
              </a:xfrm>
              <a:prstGeom prst="rect">
                <a:avLst/>
              </a:prstGeom>
              <a:noFill/>
            </p:spPr>
            <p:txBody>
              <a:bodyPr>
                <a:spAutoFit/>
              </a:bodyPr>
              <a:lstStyle/>
              <a:p>
                <a:pPr>
                  <a:defRPr/>
                </a:pPr>
                <a:r>
                  <a:rPr lang="en-US" sz="1800">
                    <a:latin typeface="+mn-lt"/>
                  </a:rPr>
                  <a:t>1995</a:t>
                </a:r>
              </a:p>
            </p:txBody>
          </p:sp>
          <p:sp>
            <p:nvSpPr>
              <p:cNvPr id="10" name="TextBox 9">
                <a:extLst>
                  <a:ext uri="{FF2B5EF4-FFF2-40B4-BE49-F238E27FC236}">
                    <a16:creationId xmlns:a16="http://schemas.microsoft.com/office/drawing/2014/main" id="{E0A90F3C-677F-D049-A455-94F27CE01C27}"/>
                  </a:ext>
                </a:extLst>
              </p:cNvPr>
              <p:cNvSpPr txBox="1"/>
              <p:nvPr/>
            </p:nvSpPr>
            <p:spPr>
              <a:xfrm>
                <a:off x="8140700" y="6096342"/>
                <a:ext cx="698500" cy="368367"/>
              </a:xfrm>
              <a:prstGeom prst="rect">
                <a:avLst/>
              </a:prstGeom>
              <a:noFill/>
            </p:spPr>
            <p:txBody>
              <a:bodyPr>
                <a:spAutoFit/>
              </a:bodyPr>
              <a:lstStyle/>
              <a:p>
                <a:pPr>
                  <a:defRPr/>
                </a:pPr>
                <a:r>
                  <a:rPr lang="en-US" sz="1800">
                    <a:latin typeface="+mn-lt"/>
                  </a:rPr>
                  <a:t>2000</a:t>
                </a:r>
              </a:p>
            </p:txBody>
          </p:sp>
          <p:sp>
            <p:nvSpPr>
              <p:cNvPr id="22" name="TextBox 21">
                <a:extLst>
                  <a:ext uri="{FF2B5EF4-FFF2-40B4-BE49-F238E27FC236}">
                    <a16:creationId xmlns:a16="http://schemas.microsoft.com/office/drawing/2014/main" id="{E38BA9A8-1CED-ED4D-8E7D-FC80413D180E}"/>
                  </a:ext>
                </a:extLst>
              </p:cNvPr>
              <p:cNvSpPr txBox="1"/>
              <p:nvPr/>
            </p:nvSpPr>
            <p:spPr>
              <a:xfrm>
                <a:off x="457200" y="6096342"/>
                <a:ext cx="698500" cy="368367"/>
              </a:xfrm>
              <a:prstGeom prst="rect">
                <a:avLst/>
              </a:prstGeom>
              <a:noFill/>
            </p:spPr>
            <p:txBody>
              <a:bodyPr>
                <a:spAutoFit/>
              </a:bodyPr>
              <a:lstStyle/>
              <a:p>
                <a:pPr>
                  <a:defRPr/>
                </a:pPr>
                <a:r>
                  <a:rPr lang="en-US" sz="1800">
                    <a:latin typeface="+mn-lt"/>
                  </a:rPr>
                  <a:t>1970</a:t>
                </a:r>
              </a:p>
            </p:txBody>
          </p:sp>
        </p:grpSp>
        <p:sp>
          <p:nvSpPr>
            <p:cNvPr id="60" name="TextBox 59">
              <a:extLst>
                <a:ext uri="{FF2B5EF4-FFF2-40B4-BE49-F238E27FC236}">
                  <a16:creationId xmlns:a16="http://schemas.microsoft.com/office/drawing/2014/main" id="{61AF5539-65D9-EF4F-A958-A6582A9E9379}"/>
                </a:ext>
              </a:extLst>
            </p:cNvPr>
            <p:cNvSpPr txBox="1"/>
            <p:nvPr/>
          </p:nvSpPr>
          <p:spPr>
            <a:xfrm>
              <a:off x="3680382" y="4411754"/>
              <a:ext cx="1981200" cy="584306"/>
            </a:xfrm>
            <a:prstGeom prst="rect">
              <a:avLst/>
            </a:prstGeom>
            <a:noFill/>
          </p:spPr>
          <p:txBody>
            <a:bodyPr>
              <a:spAutoFit/>
            </a:bodyPr>
            <a:lstStyle/>
            <a:p>
              <a:pPr algn="ctr">
                <a:defRPr/>
              </a:pPr>
              <a:r>
                <a:rPr lang="en-US" sz="1600" err="1">
                  <a:latin typeface="+mn-lt"/>
                </a:rPr>
                <a:t>AirSAR</a:t>
              </a:r>
              <a:endParaRPr lang="en-US" sz="1600">
                <a:latin typeface="+mn-lt"/>
              </a:endParaRPr>
            </a:p>
            <a:p>
              <a:pPr algn="ctr">
                <a:defRPr/>
              </a:pPr>
              <a:r>
                <a:rPr lang="en-US" sz="1600">
                  <a:latin typeface="+mn-lt"/>
                </a:rPr>
                <a:t>P, L, C-band</a:t>
              </a:r>
            </a:p>
          </p:txBody>
        </p:sp>
      </p:grpSp>
      <p:grpSp>
        <p:nvGrpSpPr>
          <p:cNvPr id="33799" name="Group 56">
            <a:extLst>
              <a:ext uri="{FF2B5EF4-FFF2-40B4-BE49-F238E27FC236}">
                <a16:creationId xmlns:a16="http://schemas.microsoft.com/office/drawing/2014/main" id="{40AFEF08-935D-7C46-8CB4-C8A98E94AA77}"/>
              </a:ext>
            </a:extLst>
          </p:cNvPr>
          <p:cNvGrpSpPr>
            <a:grpSpLocks/>
          </p:cNvGrpSpPr>
          <p:nvPr/>
        </p:nvGrpSpPr>
        <p:grpSpPr bwMode="auto">
          <a:xfrm>
            <a:off x="820738" y="3200400"/>
            <a:ext cx="2773362" cy="2514600"/>
            <a:chOff x="820430" y="3200400"/>
            <a:chExt cx="2773178" cy="2514333"/>
          </a:xfrm>
        </p:grpSpPr>
        <p:sp>
          <p:nvSpPr>
            <p:cNvPr id="25" name="TextBox 24">
              <a:extLst>
                <a:ext uri="{FF2B5EF4-FFF2-40B4-BE49-F238E27FC236}">
                  <a16:creationId xmlns:a16="http://schemas.microsoft.com/office/drawing/2014/main" id="{C3B1A1D7-3FB7-1740-8392-0567F0EDEDE4}"/>
                </a:ext>
              </a:extLst>
            </p:cNvPr>
            <p:cNvSpPr txBox="1"/>
            <p:nvPr/>
          </p:nvSpPr>
          <p:spPr>
            <a:xfrm>
              <a:off x="820430" y="5130595"/>
              <a:ext cx="914339" cy="584138"/>
            </a:xfrm>
            <a:prstGeom prst="rect">
              <a:avLst/>
            </a:prstGeom>
            <a:noFill/>
          </p:spPr>
          <p:txBody>
            <a:bodyPr>
              <a:spAutoFit/>
            </a:bodyPr>
            <a:lstStyle/>
            <a:p>
              <a:pPr>
                <a:defRPr/>
              </a:pPr>
              <a:r>
                <a:rPr lang="en-US" sz="1600">
                  <a:latin typeface="+mn-lt"/>
                </a:rPr>
                <a:t>SOTAS</a:t>
              </a:r>
            </a:p>
            <a:p>
              <a:pPr>
                <a:defRPr/>
              </a:pPr>
              <a:r>
                <a:rPr lang="en-US" sz="1600">
                  <a:latin typeface="+mn-lt"/>
                </a:rPr>
                <a:t>X-Band</a:t>
              </a:r>
            </a:p>
          </p:txBody>
        </p:sp>
        <p:sp>
          <p:nvSpPr>
            <p:cNvPr id="26" name="TextBox 25">
              <a:extLst>
                <a:ext uri="{FF2B5EF4-FFF2-40B4-BE49-F238E27FC236}">
                  <a16:creationId xmlns:a16="http://schemas.microsoft.com/office/drawing/2014/main" id="{AAF401D8-40DF-4841-B4BB-10535969BC7C}"/>
                </a:ext>
              </a:extLst>
            </p:cNvPr>
            <p:cNvSpPr txBox="1"/>
            <p:nvPr/>
          </p:nvSpPr>
          <p:spPr>
            <a:xfrm>
              <a:off x="1898270" y="3200400"/>
              <a:ext cx="844494" cy="584138"/>
            </a:xfrm>
            <a:prstGeom prst="rect">
              <a:avLst/>
            </a:prstGeom>
            <a:noFill/>
          </p:spPr>
          <p:txBody>
            <a:bodyPr>
              <a:spAutoFit/>
            </a:bodyPr>
            <a:lstStyle/>
            <a:p>
              <a:pPr>
                <a:defRPr/>
              </a:pPr>
              <a:r>
                <a:rPr lang="en-US" sz="1600">
                  <a:latin typeface="+mn-lt"/>
                </a:rPr>
                <a:t>MASR</a:t>
              </a:r>
            </a:p>
            <a:p>
              <a:pPr>
                <a:defRPr/>
              </a:pPr>
              <a:r>
                <a:rPr lang="en-US" sz="1600">
                  <a:latin typeface="+mn-lt"/>
                </a:rPr>
                <a:t>L-Band</a:t>
              </a:r>
            </a:p>
          </p:txBody>
        </p:sp>
        <p:sp>
          <p:nvSpPr>
            <p:cNvPr id="27" name="TextBox 26">
              <a:extLst>
                <a:ext uri="{FF2B5EF4-FFF2-40B4-BE49-F238E27FC236}">
                  <a16:creationId xmlns:a16="http://schemas.microsoft.com/office/drawing/2014/main" id="{CBF2A222-2246-124A-B9FA-E204D4E69FB7}"/>
                </a:ext>
              </a:extLst>
            </p:cNvPr>
            <p:cNvSpPr txBox="1"/>
            <p:nvPr/>
          </p:nvSpPr>
          <p:spPr>
            <a:xfrm>
              <a:off x="2560215" y="5006783"/>
              <a:ext cx="1033393" cy="584138"/>
            </a:xfrm>
            <a:prstGeom prst="rect">
              <a:avLst/>
            </a:prstGeom>
            <a:noFill/>
          </p:spPr>
          <p:txBody>
            <a:bodyPr>
              <a:spAutoFit/>
            </a:bodyPr>
            <a:lstStyle/>
            <a:p>
              <a:pPr>
                <a:defRPr/>
              </a:pPr>
              <a:r>
                <a:rPr lang="en-US" sz="1600">
                  <a:latin typeface="+mn-lt"/>
                </a:rPr>
                <a:t>HOWLS</a:t>
              </a:r>
            </a:p>
            <a:p>
              <a:pPr>
                <a:defRPr/>
              </a:pPr>
              <a:r>
                <a:rPr lang="en-US" sz="1600">
                  <a:latin typeface="+mn-lt"/>
                </a:rPr>
                <a:t>Ku-Band</a:t>
              </a:r>
            </a:p>
          </p:txBody>
        </p:sp>
      </p:grpSp>
      <p:cxnSp>
        <p:nvCxnSpPr>
          <p:cNvPr id="33800" name="Straight Connector 30">
            <a:extLst>
              <a:ext uri="{FF2B5EF4-FFF2-40B4-BE49-F238E27FC236}">
                <a16:creationId xmlns:a16="http://schemas.microsoft.com/office/drawing/2014/main" id="{34727203-0388-AC41-9485-7DC71DEC95A7}"/>
              </a:ext>
            </a:extLst>
          </p:cNvPr>
          <p:cNvCxnSpPr>
            <a:cxnSpLocks noChangeShapeType="1"/>
          </p:cNvCxnSpPr>
          <p:nvPr/>
        </p:nvCxnSpPr>
        <p:spPr bwMode="auto">
          <a:xfrm>
            <a:off x="801688" y="3065463"/>
            <a:ext cx="8159750" cy="0"/>
          </a:xfrm>
          <a:prstGeom prst="line">
            <a:avLst/>
          </a:prstGeom>
          <a:noFill/>
          <a:ln w="28575" algn="ctr">
            <a:solidFill>
              <a:srgbClr val="C00000"/>
            </a:solidFill>
            <a:prstDash val="dash"/>
            <a:round/>
            <a:headEnd/>
            <a:tailEnd/>
          </a:ln>
          <a:extLst>
            <a:ext uri="{909E8E84-426E-40DD-AFC4-6F175D3DCCD1}">
              <a14:hiddenFill xmlns:a14="http://schemas.microsoft.com/office/drawing/2010/main">
                <a:noFill/>
              </a14:hiddenFill>
            </a:ext>
          </a:extLst>
        </p:spPr>
      </p:cxnSp>
      <p:sp>
        <p:nvSpPr>
          <p:cNvPr id="32" name="TextBox 31">
            <a:extLst>
              <a:ext uri="{FF2B5EF4-FFF2-40B4-BE49-F238E27FC236}">
                <a16:creationId xmlns:a16="http://schemas.microsoft.com/office/drawing/2014/main" id="{5F371DDD-B422-C84B-97E0-805B429729AA}"/>
              </a:ext>
            </a:extLst>
          </p:cNvPr>
          <p:cNvSpPr txBox="1"/>
          <p:nvPr/>
        </p:nvSpPr>
        <p:spPr>
          <a:xfrm>
            <a:off x="877888" y="2635250"/>
            <a:ext cx="1981200" cy="368300"/>
          </a:xfrm>
          <a:prstGeom prst="rect">
            <a:avLst/>
          </a:prstGeom>
          <a:noFill/>
        </p:spPr>
        <p:txBody>
          <a:bodyPr>
            <a:spAutoFit/>
          </a:bodyPr>
          <a:lstStyle/>
          <a:p>
            <a:pPr>
              <a:defRPr/>
            </a:pPr>
            <a:r>
              <a:rPr lang="en-US" sz="1800">
                <a:solidFill>
                  <a:srgbClr val="C00000"/>
                </a:solidFill>
                <a:latin typeface="+mn-lt"/>
              </a:rPr>
              <a:t>UWB Threshold</a:t>
            </a:r>
          </a:p>
        </p:txBody>
      </p:sp>
      <p:sp>
        <p:nvSpPr>
          <p:cNvPr id="40" name="TextBox 39">
            <a:extLst>
              <a:ext uri="{FF2B5EF4-FFF2-40B4-BE49-F238E27FC236}">
                <a16:creationId xmlns:a16="http://schemas.microsoft.com/office/drawing/2014/main" id="{8A019FC2-C38A-5E44-AE66-733E95C6B1E9}"/>
              </a:ext>
            </a:extLst>
          </p:cNvPr>
          <p:cNvSpPr txBox="1"/>
          <p:nvPr/>
        </p:nvSpPr>
        <p:spPr bwMode="auto">
          <a:xfrm>
            <a:off x="3916363" y="3303588"/>
            <a:ext cx="1033462" cy="584200"/>
          </a:xfrm>
          <a:prstGeom prst="rect">
            <a:avLst/>
          </a:prstGeom>
          <a:noFill/>
        </p:spPr>
        <p:txBody>
          <a:bodyPr>
            <a:spAutoFit/>
          </a:bodyPr>
          <a:lstStyle/>
          <a:p>
            <a:pPr>
              <a:defRPr/>
            </a:pPr>
            <a:r>
              <a:rPr lang="en-US" sz="1600">
                <a:latin typeface="+mn-lt"/>
              </a:rPr>
              <a:t>MB/MSR</a:t>
            </a:r>
          </a:p>
          <a:p>
            <a:pPr>
              <a:defRPr/>
            </a:pPr>
            <a:r>
              <a:rPr lang="en-US" sz="1600">
                <a:latin typeface="+mn-lt"/>
              </a:rPr>
              <a:t>Ku-Band</a:t>
            </a:r>
          </a:p>
        </p:txBody>
      </p:sp>
      <p:pic>
        <p:nvPicPr>
          <p:cNvPr id="33803" name="Picture 41">
            <a:extLst>
              <a:ext uri="{FF2B5EF4-FFF2-40B4-BE49-F238E27FC236}">
                <a16:creationId xmlns:a16="http://schemas.microsoft.com/office/drawing/2014/main" id="{568E94AE-B7DC-334A-B116-106701A258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753" t="5409" r="9818" b="54314"/>
          <a:stretch>
            <a:fillRect/>
          </a:stretch>
        </p:blipFill>
        <p:spPr bwMode="auto">
          <a:xfrm>
            <a:off x="3632200" y="2743200"/>
            <a:ext cx="1509713"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804" name="Group 54">
            <a:extLst>
              <a:ext uri="{FF2B5EF4-FFF2-40B4-BE49-F238E27FC236}">
                <a16:creationId xmlns:a16="http://schemas.microsoft.com/office/drawing/2014/main" id="{F7420C44-8742-D84F-8BC4-2873C09ACA6B}"/>
              </a:ext>
            </a:extLst>
          </p:cNvPr>
          <p:cNvGrpSpPr>
            <a:grpSpLocks/>
          </p:cNvGrpSpPr>
          <p:nvPr/>
        </p:nvGrpSpPr>
        <p:grpSpPr bwMode="auto">
          <a:xfrm>
            <a:off x="5035550" y="1236663"/>
            <a:ext cx="3889375" cy="1828800"/>
            <a:chOff x="5035804" y="1236058"/>
            <a:chExt cx="3888391" cy="1829937"/>
          </a:xfrm>
        </p:grpSpPr>
        <p:sp>
          <p:nvSpPr>
            <p:cNvPr id="36" name="TextBox 35">
              <a:extLst>
                <a:ext uri="{FF2B5EF4-FFF2-40B4-BE49-F238E27FC236}">
                  <a16:creationId xmlns:a16="http://schemas.microsoft.com/office/drawing/2014/main" id="{068FA743-514E-5C44-AA0B-33B633B0B923}"/>
                </a:ext>
              </a:extLst>
            </p:cNvPr>
            <p:cNvSpPr txBox="1"/>
            <p:nvPr/>
          </p:nvSpPr>
          <p:spPr>
            <a:xfrm>
              <a:off x="5035804" y="1256708"/>
              <a:ext cx="1131602" cy="584563"/>
            </a:xfrm>
            <a:prstGeom prst="rect">
              <a:avLst/>
            </a:prstGeom>
            <a:solidFill>
              <a:schemeClr val="bg1"/>
            </a:solidFill>
          </p:spPr>
          <p:txBody>
            <a:bodyPr>
              <a:spAutoFit/>
            </a:bodyPr>
            <a:lstStyle/>
            <a:p>
              <a:pPr algn="ctr">
                <a:defRPr/>
              </a:pPr>
              <a:r>
                <a:rPr lang="en-US" sz="1600">
                  <a:latin typeface="+mn-lt"/>
                </a:rPr>
                <a:t>P3 UWB</a:t>
              </a:r>
            </a:p>
            <a:p>
              <a:pPr algn="ctr">
                <a:defRPr/>
              </a:pPr>
              <a:r>
                <a:rPr lang="en-US" sz="1600">
                  <a:latin typeface="+mn-lt"/>
                </a:rPr>
                <a:t>UHF</a:t>
              </a:r>
            </a:p>
          </p:txBody>
        </p:sp>
        <p:grpSp>
          <p:nvGrpSpPr>
            <p:cNvPr id="33816" name="Group 53">
              <a:extLst>
                <a:ext uri="{FF2B5EF4-FFF2-40B4-BE49-F238E27FC236}">
                  <a16:creationId xmlns:a16="http://schemas.microsoft.com/office/drawing/2014/main" id="{4B24FE6A-ED2F-EA40-98F5-1242C5E90D91}"/>
                </a:ext>
              </a:extLst>
            </p:cNvPr>
            <p:cNvGrpSpPr>
              <a:grpSpLocks/>
            </p:cNvGrpSpPr>
            <p:nvPr/>
          </p:nvGrpSpPr>
          <p:grpSpPr bwMode="auto">
            <a:xfrm>
              <a:off x="6166830" y="1236058"/>
              <a:ext cx="2757365" cy="1829937"/>
              <a:chOff x="6166830" y="1236058"/>
              <a:chExt cx="2757365" cy="1829937"/>
            </a:xfrm>
          </p:grpSpPr>
          <p:pic>
            <p:nvPicPr>
              <p:cNvPr id="33817" name="Picture 33">
                <a:extLst>
                  <a:ext uri="{FF2B5EF4-FFF2-40B4-BE49-F238E27FC236}">
                    <a16:creationId xmlns:a16="http://schemas.microsoft.com/office/drawing/2014/main" id="{AA4E6DF1-B559-6A4B-A19C-4A517DC6F7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0286" t="6105" r="29172" b="51495"/>
              <a:stretch>
                <a:fillRect/>
              </a:stretch>
            </p:blipFill>
            <p:spPr bwMode="auto">
              <a:xfrm>
                <a:off x="7871315" y="1795952"/>
                <a:ext cx="974734" cy="685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a:extLst>
                  <a:ext uri="{FF2B5EF4-FFF2-40B4-BE49-F238E27FC236}">
                    <a16:creationId xmlns:a16="http://schemas.microsoft.com/office/drawing/2014/main" id="{53013CDF-55E5-224A-9946-0C11F2795A86}"/>
                  </a:ext>
                </a:extLst>
              </p:cNvPr>
              <p:cNvSpPr txBox="1"/>
              <p:nvPr/>
            </p:nvSpPr>
            <p:spPr>
              <a:xfrm>
                <a:off x="7794181" y="2481432"/>
                <a:ext cx="1130014" cy="584563"/>
              </a:xfrm>
              <a:prstGeom prst="rect">
                <a:avLst/>
              </a:prstGeom>
              <a:solidFill>
                <a:schemeClr val="bg1"/>
              </a:solidFill>
            </p:spPr>
            <p:txBody>
              <a:bodyPr>
                <a:spAutoFit/>
              </a:bodyPr>
              <a:lstStyle/>
              <a:p>
                <a:pPr algn="ctr">
                  <a:defRPr/>
                </a:pPr>
                <a:r>
                  <a:rPr lang="en-US" sz="1600" err="1">
                    <a:latin typeface="+mn-lt"/>
                  </a:rPr>
                  <a:t>GeoSAR</a:t>
                </a:r>
                <a:endParaRPr lang="en-US" sz="1600">
                  <a:latin typeface="+mn-lt"/>
                </a:endParaRPr>
              </a:p>
              <a:p>
                <a:pPr algn="ctr">
                  <a:defRPr/>
                </a:pPr>
                <a:r>
                  <a:rPr lang="en-US" sz="1600">
                    <a:latin typeface="+mn-lt"/>
                  </a:rPr>
                  <a:t>X/UHF</a:t>
                </a:r>
              </a:p>
            </p:txBody>
          </p:sp>
          <p:pic>
            <p:nvPicPr>
              <p:cNvPr id="33819" name="Picture 8">
                <a:extLst>
                  <a:ext uri="{FF2B5EF4-FFF2-40B4-BE49-F238E27FC236}">
                    <a16:creationId xmlns:a16="http://schemas.microsoft.com/office/drawing/2014/main" id="{FB7F4F4E-EB04-4D47-8D5E-D0BB10BB05DD}"/>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66830" y="1236058"/>
                <a:ext cx="1131026" cy="584775"/>
              </a:xfrm>
              <a:prstGeom prst="rect">
                <a:avLst/>
              </a:prstGeom>
              <a:noFill/>
              <a:ln w="25400">
                <a:solidFill>
                  <a:schemeClr val="hlink"/>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33805" name="Group 52">
            <a:extLst>
              <a:ext uri="{FF2B5EF4-FFF2-40B4-BE49-F238E27FC236}">
                <a16:creationId xmlns:a16="http://schemas.microsoft.com/office/drawing/2014/main" id="{CA76EC56-4BD0-5640-BCAF-B678056661B2}"/>
              </a:ext>
            </a:extLst>
          </p:cNvPr>
          <p:cNvGrpSpPr>
            <a:grpSpLocks/>
          </p:cNvGrpSpPr>
          <p:nvPr/>
        </p:nvGrpSpPr>
        <p:grpSpPr bwMode="auto">
          <a:xfrm>
            <a:off x="138113" y="1065213"/>
            <a:ext cx="765175" cy="4725987"/>
            <a:chOff x="138317" y="1065502"/>
            <a:chExt cx="764638" cy="4726269"/>
          </a:xfrm>
        </p:grpSpPr>
        <p:sp>
          <p:nvSpPr>
            <p:cNvPr id="17" name="TextBox 16">
              <a:extLst>
                <a:ext uri="{FF2B5EF4-FFF2-40B4-BE49-F238E27FC236}">
                  <a16:creationId xmlns:a16="http://schemas.microsoft.com/office/drawing/2014/main" id="{86C39958-2C7A-E34B-B487-7C04F2EB392F}"/>
                </a:ext>
              </a:extLst>
            </p:cNvPr>
            <p:cNvSpPr txBox="1"/>
            <p:nvPr/>
          </p:nvSpPr>
          <p:spPr>
            <a:xfrm rot="16200000">
              <a:off x="-953295" y="3325584"/>
              <a:ext cx="2552852" cy="369627"/>
            </a:xfrm>
            <a:prstGeom prst="rect">
              <a:avLst/>
            </a:prstGeom>
            <a:noFill/>
          </p:spPr>
          <p:txBody>
            <a:bodyPr>
              <a:spAutoFit/>
            </a:bodyPr>
            <a:lstStyle/>
            <a:p>
              <a:pPr>
                <a:defRPr/>
              </a:pPr>
              <a:r>
                <a:rPr lang="en-US" sz="1800">
                  <a:latin typeface="+mn-lt"/>
                </a:rPr>
                <a:t>Percentage Bandwidth</a:t>
              </a:r>
            </a:p>
          </p:txBody>
        </p:sp>
        <p:grpSp>
          <p:nvGrpSpPr>
            <p:cNvPr id="33809" name="Group 45">
              <a:extLst>
                <a:ext uri="{FF2B5EF4-FFF2-40B4-BE49-F238E27FC236}">
                  <a16:creationId xmlns:a16="http://schemas.microsoft.com/office/drawing/2014/main" id="{1A459F0F-AF3E-FB45-9156-D2B119CD3A48}"/>
                </a:ext>
              </a:extLst>
            </p:cNvPr>
            <p:cNvGrpSpPr>
              <a:grpSpLocks/>
            </p:cNvGrpSpPr>
            <p:nvPr/>
          </p:nvGrpSpPr>
          <p:grpSpPr bwMode="auto">
            <a:xfrm>
              <a:off x="287080" y="1065502"/>
              <a:ext cx="615875" cy="4726269"/>
              <a:chOff x="2590800" y="1371600"/>
              <a:chExt cx="615875" cy="4726269"/>
            </a:xfrm>
          </p:grpSpPr>
          <p:sp>
            <p:nvSpPr>
              <p:cNvPr id="47" name="TextBox 46">
                <a:extLst>
                  <a:ext uri="{FF2B5EF4-FFF2-40B4-BE49-F238E27FC236}">
                    <a16:creationId xmlns:a16="http://schemas.microsoft.com/office/drawing/2014/main" id="{18E7A035-834A-4942-A60E-BCF59252CD72}"/>
                  </a:ext>
                </a:extLst>
              </p:cNvPr>
              <p:cNvSpPr txBox="1"/>
              <p:nvPr/>
            </p:nvSpPr>
            <p:spPr>
              <a:xfrm>
                <a:off x="2743451" y="5727960"/>
                <a:ext cx="358523" cy="369909"/>
              </a:xfrm>
              <a:prstGeom prst="rect">
                <a:avLst/>
              </a:prstGeom>
              <a:noFill/>
            </p:spPr>
            <p:txBody>
              <a:bodyPr>
                <a:spAutoFit/>
              </a:bodyPr>
              <a:lstStyle/>
              <a:p>
                <a:pPr>
                  <a:defRPr/>
                </a:pPr>
                <a:r>
                  <a:rPr lang="en-US" sz="1800">
                    <a:latin typeface="+mn-lt"/>
                  </a:rPr>
                  <a:t>1</a:t>
                </a:r>
              </a:p>
            </p:txBody>
          </p:sp>
          <p:sp>
            <p:nvSpPr>
              <p:cNvPr id="48" name="TextBox 47">
                <a:extLst>
                  <a:ext uri="{FF2B5EF4-FFF2-40B4-BE49-F238E27FC236}">
                    <a16:creationId xmlns:a16="http://schemas.microsoft.com/office/drawing/2014/main" id="{DC46412B-861B-A64B-A76A-49D8573FCBA8}"/>
                  </a:ext>
                </a:extLst>
              </p:cNvPr>
              <p:cNvSpPr txBox="1"/>
              <p:nvPr/>
            </p:nvSpPr>
            <p:spPr>
              <a:xfrm>
                <a:off x="2743451" y="4653158"/>
                <a:ext cx="358523" cy="369910"/>
              </a:xfrm>
              <a:prstGeom prst="rect">
                <a:avLst/>
              </a:prstGeom>
              <a:noFill/>
            </p:spPr>
            <p:txBody>
              <a:bodyPr>
                <a:spAutoFit/>
              </a:bodyPr>
              <a:lstStyle/>
              <a:p>
                <a:pPr>
                  <a:defRPr/>
                </a:pPr>
                <a:r>
                  <a:rPr lang="en-US" sz="1800">
                    <a:latin typeface="+mn-lt"/>
                  </a:rPr>
                  <a:t>5</a:t>
                </a:r>
              </a:p>
            </p:txBody>
          </p:sp>
          <p:sp>
            <p:nvSpPr>
              <p:cNvPr id="49" name="TextBox 48">
                <a:extLst>
                  <a:ext uri="{FF2B5EF4-FFF2-40B4-BE49-F238E27FC236}">
                    <a16:creationId xmlns:a16="http://schemas.microsoft.com/office/drawing/2014/main" id="{8FA8D8CE-CE6F-9A4B-99A2-8891F6E9EB7B}"/>
                  </a:ext>
                </a:extLst>
              </p:cNvPr>
              <p:cNvSpPr txBox="1"/>
              <p:nvPr/>
            </p:nvSpPr>
            <p:spPr>
              <a:xfrm>
                <a:off x="2689514" y="3559306"/>
                <a:ext cx="517161" cy="369909"/>
              </a:xfrm>
              <a:prstGeom prst="rect">
                <a:avLst/>
              </a:prstGeom>
              <a:noFill/>
            </p:spPr>
            <p:txBody>
              <a:bodyPr>
                <a:spAutoFit/>
              </a:bodyPr>
              <a:lstStyle/>
              <a:p>
                <a:pPr>
                  <a:defRPr/>
                </a:pPr>
                <a:r>
                  <a:rPr lang="en-US" sz="1800">
                    <a:latin typeface="+mn-lt"/>
                  </a:rPr>
                  <a:t>10</a:t>
                </a:r>
              </a:p>
            </p:txBody>
          </p:sp>
          <p:sp>
            <p:nvSpPr>
              <p:cNvPr id="50" name="TextBox 49">
                <a:extLst>
                  <a:ext uri="{FF2B5EF4-FFF2-40B4-BE49-F238E27FC236}">
                    <a16:creationId xmlns:a16="http://schemas.microsoft.com/office/drawing/2014/main" id="{7862B995-488F-5B43-B269-350C389CCF45}"/>
                  </a:ext>
                </a:extLst>
              </p:cNvPr>
              <p:cNvSpPr txBox="1"/>
              <p:nvPr/>
            </p:nvSpPr>
            <p:spPr>
              <a:xfrm>
                <a:off x="2689514" y="2465452"/>
                <a:ext cx="517161" cy="387373"/>
              </a:xfrm>
              <a:prstGeom prst="rect">
                <a:avLst/>
              </a:prstGeom>
              <a:noFill/>
            </p:spPr>
            <p:txBody>
              <a:bodyPr>
                <a:spAutoFit/>
              </a:bodyPr>
              <a:lstStyle/>
              <a:p>
                <a:pPr>
                  <a:defRPr/>
                </a:pPr>
                <a:r>
                  <a:rPr lang="en-US" sz="1800">
                    <a:latin typeface="+mn-lt"/>
                  </a:rPr>
                  <a:t>50</a:t>
                </a:r>
              </a:p>
            </p:txBody>
          </p:sp>
          <p:sp>
            <p:nvSpPr>
              <p:cNvPr id="51" name="TextBox 50">
                <a:extLst>
                  <a:ext uri="{FF2B5EF4-FFF2-40B4-BE49-F238E27FC236}">
                    <a16:creationId xmlns:a16="http://schemas.microsoft.com/office/drawing/2014/main" id="{DCE0EAAC-0811-994D-B38C-29C07C8C9769}"/>
                  </a:ext>
                </a:extLst>
              </p:cNvPr>
              <p:cNvSpPr txBox="1"/>
              <p:nvPr/>
            </p:nvSpPr>
            <p:spPr>
              <a:xfrm>
                <a:off x="2591158" y="1371600"/>
                <a:ext cx="615517" cy="387373"/>
              </a:xfrm>
              <a:prstGeom prst="rect">
                <a:avLst/>
              </a:prstGeom>
              <a:noFill/>
            </p:spPr>
            <p:txBody>
              <a:bodyPr>
                <a:spAutoFit/>
              </a:bodyPr>
              <a:lstStyle/>
              <a:p>
                <a:pPr>
                  <a:defRPr/>
                </a:pPr>
                <a:r>
                  <a:rPr lang="en-US" sz="1800">
                    <a:latin typeface="+mn-lt"/>
                  </a:rPr>
                  <a:t>100</a:t>
                </a:r>
              </a:p>
            </p:txBody>
          </p:sp>
        </p:grpSp>
      </p:grpSp>
      <p:pic>
        <p:nvPicPr>
          <p:cNvPr id="33806" name="Picture 58">
            <a:extLst>
              <a:ext uri="{FF2B5EF4-FFF2-40B4-BE49-F238E27FC236}">
                <a16:creationId xmlns:a16="http://schemas.microsoft.com/office/drawing/2014/main" id="{C89413B7-B02B-6047-BA6C-B645D0B3FCA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75088" y="3889375"/>
            <a:ext cx="14986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Box 40">
            <a:extLst>
              <a:ext uri="{FF2B5EF4-FFF2-40B4-BE49-F238E27FC236}">
                <a16:creationId xmlns:a16="http://schemas.microsoft.com/office/drawing/2014/main" id="{1CC68A60-D627-B948-A2B2-A0F33D625992}"/>
              </a:ext>
            </a:extLst>
          </p:cNvPr>
          <p:cNvSpPr txBox="1"/>
          <p:nvPr/>
        </p:nvSpPr>
        <p:spPr>
          <a:xfrm>
            <a:off x="36513" y="6330950"/>
            <a:ext cx="806450" cy="276225"/>
          </a:xfrm>
          <a:prstGeom prst="rect">
            <a:avLst/>
          </a:prstGeom>
          <a:noFill/>
        </p:spPr>
        <p:txBody>
          <a:bodyPr>
            <a:spAutoFit/>
          </a:bodyPr>
          <a:lstStyle/>
          <a:p>
            <a:pPr>
              <a:defRPr/>
            </a:pPr>
            <a:r>
              <a:rPr lang="en-US" sz="1200" dirty="0">
                <a:latin typeface="+mn-lt"/>
              </a:rPr>
              <a:t>[davi21]</a:t>
            </a: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KM_ master" id="{79606F37-D27D-C848-ACCC-FB1D15FE1894}" vid="{59CEFA79-DC6D-E343-AF23-D68548A8A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5444</TotalTime>
  <Words>8471</Words>
  <Application>Microsoft Macintosh PowerPoint</Application>
  <PresentationFormat>On-screen Show (4:3)</PresentationFormat>
  <Paragraphs>840</Paragraphs>
  <Slides>39</Slides>
  <Notes>34</Notes>
  <HiddenSlides>0</HiddenSlides>
  <MMClips>0</MMClips>
  <ScaleCrop>false</ScaleCrop>
  <HeadingPairs>
    <vt:vector size="10" baseType="variant">
      <vt:variant>
        <vt:lpstr>Fonts Used</vt:lpstr>
      </vt:variant>
      <vt:variant>
        <vt:i4>10</vt:i4>
      </vt:variant>
      <vt:variant>
        <vt:lpstr>Theme</vt:lpstr>
      </vt:variant>
      <vt:variant>
        <vt:i4>1</vt:i4>
      </vt:variant>
      <vt:variant>
        <vt:lpstr>Links</vt:lpstr>
      </vt:variant>
      <vt:variant>
        <vt:i4>1</vt:i4>
      </vt:variant>
      <vt:variant>
        <vt:lpstr>Embedded OLE Servers</vt:lpstr>
      </vt:variant>
      <vt:variant>
        <vt:i4>2</vt:i4>
      </vt:variant>
      <vt:variant>
        <vt:lpstr>Slide Titles</vt:lpstr>
      </vt:variant>
      <vt:variant>
        <vt:i4>39</vt:i4>
      </vt:variant>
    </vt:vector>
  </HeadingPairs>
  <TitlesOfParts>
    <vt:vector size="53" baseType="lpstr">
      <vt:lpstr>Arial</vt:lpstr>
      <vt:lpstr>Arial Narrow</vt:lpstr>
      <vt:lpstr>Bauhaus 93</vt:lpstr>
      <vt:lpstr>Calibri</vt:lpstr>
      <vt:lpstr>Cambria Math</vt:lpstr>
      <vt:lpstr>Century Gothic</vt:lpstr>
      <vt:lpstr>Helvetica</vt:lpstr>
      <vt:lpstr>Symbol</vt:lpstr>
      <vt:lpstr>Times</vt:lpstr>
      <vt:lpstr>Wingdings</vt:lpstr>
      <vt:lpstr>Blank Presentation</vt:lpstr>
      <vt:lpstr>file:///Users/user/Desktop/Desktop/Radar%202103%20Aus/RADAR_2013_MS-WORD_A4_template/medavis_Radar2013_v2.doc!OLE_LINK1</vt:lpstr>
      <vt:lpstr>Equation</vt:lpstr>
      <vt:lpstr>Equation.DSMT4</vt:lpstr>
      <vt:lpstr>Ultra Wide Band Surveillance Radar  AESS Distinguished Lecture Series   28 May 2024</vt:lpstr>
      <vt:lpstr>Join AESS!</vt:lpstr>
      <vt:lpstr>Outline  -  AESS Distinguished Lecture</vt:lpstr>
      <vt:lpstr>Extended References Available</vt:lpstr>
      <vt:lpstr>Ultra Wide Band Radar Objectives</vt:lpstr>
      <vt:lpstr>Multiple Aperture Surveillance Radar (MASR) </vt:lpstr>
      <vt:lpstr>Hostile Weapons Locator Systems (HOWLS)</vt:lpstr>
      <vt:lpstr>GeoSAR Interferometric Mapping System</vt:lpstr>
      <vt:lpstr>Airborne Surveillance Radar Progression To  Ultra Wide Bandwidth</vt:lpstr>
      <vt:lpstr>Comparison of UWB Surveillance Imagery</vt:lpstr>
      <vt:lpstr>Phased Array Architectures</vt:lpstr>
      <vt:lpstr>Wideband Electronic Scanned Array (ESA)</vt:lpstr>
      <vt:lpstr>Digital Multiple Beam Forming</vt:lpstr>
      <vt:lpstr>Important Radar Waveform Relationships</vt:lpstr>
      <vt:lpstr>UWB SAR Integration Angle</vt:lpstr>
      <vt:lpstr>UWB SAR Data Pulse Collection</vt:lpstr>
      <vt:lpstr>Additional Swath Width vs Integration Angle</vt:lpstr>
      <vt:lpstr>Range Curvature – UHF vs L-band SAR</vt:lpstr>
      <vt:lpstr>SAR Images For Geoscience Applications</vt:lpstr>
      <vt:lpstr>GeoSAR Application Results</vt:lpstr>
      <vt:lpstr>Cross Track Interferometry Geometry</vt:lpstr>
      <vt:lpstr>GeoSAR DEM at X and P-band In  Colombia, South America </vt:lpstr>
      <vt:lpstr>Wide Area Surveillance - GMTI</vt:lpstr>
      <vt:lpstr>Ground Moving Target Indication Radar</vt:lpstr>
      <vt:lpstr>Ground Moving Target Indication</vt:lpstr>
      <vt:lpstr>Space Time Adaptive Processing (STAP)</vt:lpstr>
      <vt:lpstr>GMTI Clutter Spread with Platform Velocity</vt:lpstr>
      <vt:lpstr>Multiple Channel Radar with Sub-banding</vt:lpstr>
      <vt:lpstr>UWB STAP SINR Loss Reconstruction</vt:lpstr>
      <vt:lpstr>Along-Track Interferometry for  Slow Moving Target Detection</vt:lpstr>
      <vt:lpstr>Target Defocus Impact On Detection Accuracy</vt:lpstr>
      <vt:lpstr>Multiple Channel/Beam Architectures</vt:lpstr>
      <vt:lpstr>Simultaneous SAR/GMTI Waveform</vt:lpstr>
      <vt:lpstr>GMTI Sub-pulse Processing</vt:lpstr>
      <vt:lpstr>RLSTAP Data for  SAR Imaging</vt:lpstr>
      <vt:lpstr>SAR/ATI Receiver Operating Characteristics</vt:lpstr>
      <vt:lpstr>Summary</vt:lpstr>
      <vt:lpstr>References I</vt:lpstr>
      <vt:lpstr>References 2</vt:lpstr>
    </vt:vector>
  </TitlesOfParts>
  <Manager/>
  <Company>medavis consulting</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Mark Davis</dc:creator>
  <cp:keywords/>
  <dc:description/>
  <cp:lastModifiedBy>Mark Davis</cp:lastModifiedBy>
  <cp:revision>106</cp:revision>
  <cp:lastPrinted>2021-03-31T20:21:49Z</cp:lastPrinted>
  <dcterms:created xsi:type="dcterms:W3CDTF">2013-07-22T04:11:34Z</dcterms:created>
  <dcterms:modified xsi:type="dcterms:W3CDTF">2024-05-19T18:42:32Z</dcterms:modified>
  <cp:category/>
</cp:coreProperties>
</file>