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64" r:id="rId3"/>
    <p:sldId id="272" r:id="rId4"/>
    <p:sldId id="287" r:id="rId5"/>
    <p:sldId id="283" r:id="rId6"/>
    <p:sldId id="448" r:id="rId7"/>
    <p:sldId id="440" r:id="rId8"/>
    <p:sldId id="452" r:id="rId9"/>
    <p:sldId id="453" r:id="rId10"/>
    <p:sldId id="449" r:id="rId11"/>
    <p:sldId id="445" r:id="rId12"/>
    <p:sldId id="450" r:id="rId13"/>
    <p:sldId id="451" r:id="rId14"/>
    <p:sldId id="4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0A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75" autoAdjust="0"/>
    <p:restoredTop sz="94660"/>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F30DD-E43C-CA4B-A5FB-77BBC5ADDAB7}" type="datetimeFigureOut">
              <a:rPr lang="en-US" smtClean="0"/>
              <a:t>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0F3D1-4F9A-AB43-BBB2-4BBDABDECCA1}" type="slidenum">
              <a:rPr lang="en-US" smtClean="0"/>
              <a:t>‹#›</a:t>
            </a:fld>
            <a:endParaRPr lang="en-US"/>
          </a:p>
        </p:txBody>
      </p:sp>
    </p:spTree>
    <p:extLst>
      <p:ext uri="{BB962C8B-B14F-4D97-AF65-F5344CB8AC3E}">
        <p14:creationId xmlns:p14="http://schemas.microsoft.com/office/powerpoint/2010/main" val="3204653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0FEB-13BF-49E2-AA65-ECB0819A8BC3}"/>
              </a:ext>
            </a:extLst>
          </p:cNvPr>
          <p:cNvSpPr>
            <a:spLocks noGrp="1"/>
          </p:cNvSpPr>
          <p:nvPr userDrawn="1"/>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endParaRPr lang="en-US" dirty="0">
              <a:solidFill>
                <a:schemeClr val="bg1"/>
              </a:solidFill>
            </a:endParaRPr>
          </a:p>
        </p:txBody>
      </p:sp>
      <p:sp>
        <p:nvSpPr>
          <p:cNvPr id="4" name="Title 1">
            <a:extLst>
              <a:ext uri="{FF2B5EF4-FFF2-40B4-BE49-F238E27FC236}">
                <a16:creationId xmlns:a16="http://schemas.microsoft.com/office/drawing/2014/main" id="{C2FE6A51-0C90-4250-B4B1-2EF2C892A313}"/>
              </a:ext>
            </a:extLst>
          </p:cNvPr>
          <p:cNvSpPr>
            <a:spLocks noGrp="1"/>
          </p:cNvSpPr>
          <p:nvPr>
            <p:ph type="title"/>
          </p:nvPr>
        </p:nvSpPr>
        <p:spPr>
          <a:xfrm>
            <a:off x="300318" y="114113"/>
            <a:ext cx="10515600" cy="710640"/>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760199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F9F1-ADEA-43FA-843B-403AB26F0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49FB9A-D2A1-4AE9-A254-6C639E38B75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98BAC1-A068-4411-BE9A-417483ADF6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7DD6CDE-1993-4DA6-97C4-CD04F189E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202E51F-634B-49C0-9CA1-7BB3452E930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77243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D466-98E4-4591-B691-9487944F3D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1B2C2-B28A-4289-80C5-D36AF6DC78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838F87-FA44-4454-88AC-AACF0718C4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B0F60E-6F02-454A-A1D3-4F4AE6D293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282F6B-41CA-4065-B364-8D5143CEF18A}"/>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422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312-30E2-4915-A6CD-B137F15231A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ADC2D-1BFE-476F-96A8-5477B18E8E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D7B612A-A41D-4DAD-AC72-1B85593B3A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9D6DAC4-BCFC-4965-B9F1-7ECC81AEF3D2}"/>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74196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D76CE-0001-449E-B549-1413AA2CAFA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7AA05D-3E96-4A54-A699-9DAEF341D37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74ECA7E-C502-4A62-A138-8970A77487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B6D11-9EA4-4A25-B711-D84864227C29}"/>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80026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3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FC8D-FAC4-4880-9373-C4D5AD998EE4}"/>
              </a:ext>
            </a:extLst>
          </p:cNvPr>
          <p:cNvSpPr>
            <a:spLocks noGrp="1"/>
          </p:cNvSpPr>
          <p:nvPr>
            <p:ph type="ctrTitle"/>
          </p:nvPr>
        </p:nvSpPr>
        <p:spPr>
          <a:xfrm>
            <a:off x="1524000" y="1812925"/>
            <a:ext cx="9144000" cy="1381125"/>
          </a:xfrm>
          <a:prstGeom prst="rect">
            <a:avLst/>
          </a:prstGeo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93D2219A-6810-4BBB-BB70-7005CC1E574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05C51-B209-4AF4-A68D-B977A22300D3}"/>
              </a:ext>
            </a:extLst>
          </p:cNvPr>
          <p:cNvSpPr>
            <a:spLocks noGrp="1"/>
          </p:cNvSpPr>
          <p:nvPr>
            <p:ph type="dt" sz="half" idx="10"/>
          </p:nvPr>
        </p:nvSpPr>
        <p:spPr>
          <a:xfrm>
            <a:off x="838200" y="6356350"/>
            <a:ext cx="2743200" cy="365125"/>
          </a:xfrm>
          <a:prstGeom prst="rect">
            <a:avLst/>
          </a:prstGeom>
        </p:spPr>
        <p:txBody>
          <a:bodyPr/>
          <a:lstStyle/>
          <a:p>
            <a:fld id="{B787BDBF-4B56-4187-8D30-4D0B5C912ECE}" type="datetimeFigureOut">
              <a:rPr lang="en-US" smtClean="0"/>
              <a:t>2/8/24</a:t>
            </a:fld>
            <a:endParaRPr lang="en-US"/>
          </a:p>
        </p:txBody>
      </p:sp>
      <p:sp>
        <p:nvSpPr>
          <p:cNvPr id="5" name="Footer Placeholder 4">
            <a:extLst>
              <a:ext uri="{FF2B5EF4-FFF2-40B4-BE49-F238E27FC236}">
                <a16:creationId xmlns:a16="http://schemas.microsoft.com/office/drawing/2014/main" id="{8AC03980-8E73-44A4-A6C0-9FC92EA605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60794-8A42-43BE-A706-169A361947CE}"/>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pic>
        <p:nvPicPr>
          <p:cNvPr id="8" name="Picture 7" descr="Rectangle&#10;&#10;Description automatically generated with medium confidence">
            <a:extLst>
              <a:ext uri="{FF2B5EF4-FFF2-40B4-BE49-F238E27FC236}">
                <a16:creationId xmlns:a16="http://schemas.microsoft.com/office/drawing/2014/main" id="{8CE9E921-0597-4FF4-94CC-D20ADC7E2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pic>
        <p:nvPicPr>
          <p:cNvPr id="10" name="Picture 9" descr="A picture containing text, clipart, tableware, dishware&#10;&#10;Description automatically generated">
            <a:extLst>
              <a:ext uri="{FF2B5EF4-FFF2-40B4-BE49-F238E27FC236}">
                <a16:creationId xmlns:a16="http://schemas.microsoft.com/office/drawing/2014/main" id="{6EFF700F-D452-40A2-82D4-79EA0689EF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0505" y="2301364"/>
            <a:ext cx="3726659" cy="1909196"/>
          </a:xfrm>
          <a:prstGeom prst="rect">
            <a:avLst/>
          </a:prstGeom>
        </p:spPr>
      </p:pic>
    </p:spTree>
    <p:extLst>
      <p:ext uri="{BB962C8B-B14F-4D97-AF65-F5344CB8AC3E}">
        <p14:creationId xmlns:p14="http://schemas.microsoft.com/office/powerpoint/2010/main" val="15985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32E70E-167B-4E52-9956-3A3A314DA5CD}"/>
              </a:ext>
            </a:extLst>
          </p:cNvPr>
          <p:cNvSpPr>
            <a:spLocks noGrp="1"/>
          </p:cNvSpPr>
          <p:nvPr>
            <p:ph idx="1"/>
          </p:nvPr>
        </p:nvSpPr>
        <p:spPr>
          <a:xfrm>
            <a:off x="734807" y="1188720"/>
            <a:ext cx="10618993" cy="4988243"/>
          </a:xfrm>
          <a:prstGeom prst="rect">
            <a:avLst/>
          </a:prstGeom>
        </p:spPr>
        <p:txBody>
          <a:bodyPr/>
          <a:lstStyle>
            <a:lvl1pPr marL="228600" indent="-228600">
              <a:buClr>
                <a:srgbClr val="0C70AC"/>
              </a:buClr>
              <a:buFont typeface="Arial" panose="020B0604020202020204" pitchFamily="34" charset="0"/>
              <a:buChar char="•"/>
              <a:defRPr/>
            </a:lvl1pPr>
            <a:lvl2pPr marL="685800" indent="-228600">
              <a:buClr>
                <a:srgbClr val="0C70AC"/>
              </a:buClr>
              <a:buFont typeface="Arial" panose="020B0604020202020204" pitchFamily="34" charset="0"/>
              <a:buChar char="•"/>
              <a:defRPr/>
            </a:lvl2pPr>
            <a:lvl3pPr marL="1143000" indent="-228600">
              <a:buClr>
                <a:srgbClr val="0C70AC"/>
              </a:buClr>
              <a:buFont typeface="Arial" panose="020B0604020202020204" pitchFamily="34" charset="0"/>
              <a:buChar char="•"/>
              <a:defRPr/>
            </a:lvl3pPr>
            <a:lvl4pPr marL="1600200" indent="-228600">
              <a:buClr>
                <a:srgbClr val="0C70AC"/>
              </a:buClr>
              <a:buFont typeface="Arial" panose="020B0604020202020204" pitchFamily="34" charset="0"/>
              <a:buChar char="•"/>
              <a:defRPr/>
            </a:lvl4pPr>
            <a:lvl5pPr marL="2057400" indent="-228600">
              <a:buClr>
                <a:srgbClr val="0C70AC"/>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11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999DF7-E8C6-4AE4-A958-1C5EAB5B4E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34E2BE-1B65-4750-996B-B5D554B54F9F}"/>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C70AC"/>
                </a:solidFill>
              </a:defRPr>
            </a:lvl1pPr>
          </a:lstStyle>
          <a:p>
            <a:fld id="{DEAABB4B-B7FE-4F54-9EF3-4A934A90687F}" type="slidenum">
              <a:rPr lang="en-US" smtClean="0"/>
              <a:pPr/>
              <a:t>‹#›</a:t>
            </a:fld>
            <a:endParaRPr lang="en-US" dirty="0"/>
          </a:p>
        </p:txBody>
      </p:sp>
      <p:sp>
        <p:nvSpPr>
          <p:cNvPr id="13" name="Title 1">
            <a:extLst>
              <a:ext uri="{FF2B5EF4-FFF2-40B4-BE49-F238E27FC236}">
                <a16:creationId xmlns:a16="http://schemas.microsoft.com/office/drawing/2014/main" id="{781AF724-15D2-4C5E-B028-1617845D1E5B}"/>
              </a:ext>
            </a:extLst>
          </p:cNvPr>
          <p:cNvSpPr>
            <a:spLocks noGrp="1"/>
          </p:cNvSpPr>
          <p:nvPr>
            <p:ph type="title"/>
          </p:nvPr>
        </p:nvSpPr>
        <p:spPr>
          <a:xfrm>
            <a:off x="734807" y="59679"/>
            <a:ext cx="10515600" cy="483395"/>
          </a:xfrm>
          <a:prstGeom prst="rect">
            <a:avLst/>
          </a:prstGeom>
        </p:spPr>
        <p:txBody>
          <a:bodyPr/>
          <a:lstStyle>
            <a:lvl1pPr>
              <a:defRPr sz="3400" b="1">
                <a:solidFill>
                  <a:schemeClr val="bg1"/>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0661CC10-B7D2-596B-AFD0-19760D05343D}"/>
              </a:ext>
            </a:extLst>
          </p:cNvPr>
          <p:cNvSpPr>
            <a:spLocks noGrp="1"/>
          </p:cNvSpPr>
          <p:nvPr>
            <p:ph idx="1"/>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summarize your committees main activities (i.e. conferences, publications, education, member activities, etc.)</a:t>
            </a:r>
          </a:p>
          <a:p>
            <a:pPr lvl="1"/>
            <a:r>
              <a:rPr lang="en-US" dirty="0"/>
              <a:t>Please point out areas and activities that address the SWOT (Strategy, Weaknesses, Opportunities, and Threats) </a:t>
            </a:r>
          </a:p>
          <a:p>
            <a:pPr lvl="1"/>
            <a:r>
              <a:rPr lang="en-US" dirty="0"/>
              <a:t>Define areas that Cross-Committees can strengthen the Opportunities and reduce the Threats.</a:t>
            </a:r>
          </a:p>
        </p:txBody>
      </p:sp>
    </p:spTree>
    <p:extLst>
      <p:ext uri="{BB962C8B-B14F-4D97-AF65-F5344CB8AC3E}">
        <p14:creationId xmlns:p14="http://schemas.microsoft.com/office/powerpoint/2010/main" val="291559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63A2F-B27D-4CE5-88ED-B23A8AF469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B41687-F5D4-4762-9801-4DBD4A4647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A78FE9C-0D24-46A8-B8BB-3C7AADD449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045FFE-81AF-4BA3-9594-A5B9D9E4F134}"/>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357042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1618E-C1FF-4406-B935-6E356D520E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B0733F-1457-4881-A03B-9AB48809BDE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6BBB4B-C73A-43E4-A0E1-4A1AD263CCD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0A161206-A400-4104-8090-D58A159D2B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6D62CD-16D6-4D1C-98B8-E2D838712363}"/>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218778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1018-601A-48D0-81AB-5726FB288E6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320EA12-77DD-4DA8-87FD-944D7E0465F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12C12-81E3-4EC1-AC98-E5C3BB503D9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B35DD1-A8A7-4C6A-9A75-0DCF4B2464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EAF422-393A-403B-96E5-F9D80C2C9FA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FD8B493-3800-4240-A0E8-1727624CB0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12124BC-FB28-4147-9741-E91E2C782F61}"/>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52101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2450-776F-4F03-A967-CA91BE8758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E5B12F86-C5BF-48A3-B662-E2B45C93D4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649FFFE-ED73-47A2-AD33-3BF4A1E6AEC7}"/>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403350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933FD9-3AB7-40DC-9347-AB7628391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684B5FB-C298-4E3E-9403-46CA2016A00C}"/>
              </a:ext>
            </a:extLst>
          </p:cNvPr>
          <p:cNvSpPr>
            <a:spLocks noGrp="1"/>
          </p:cNvSpPr>
          <p:nvPr>
            <p:ph type="sldNum" sz="quarter" idx="12"/>
          </p:nvPr>
        </p:nvSpPr>
        <p:spPr>
          <a:xfrm>
            <a:off x="8610600" y="6356350"/>
            <a:ext cx="2743200" cy="365125"/>
          </a:xfrm>
          <a:prstGeom prst="rect">
            <a:avLst/>
          </a:prstGeom>
        </p:spPr>
        <p:txBody>
          <a:bodyPr/>
          <a:lstStyle/>
          <a:p>
            <a:fld id="{DEAABB4B-B7FE-4F54-9EF3-4A934A90687F}" type="slidenum">
              <a:rPr lang="en-US" smtClean="0"/>
              <a:t>‹#›</a:t>
            </a:fld>
            <a:endParaRPr lang="en-US"/>
          </a:p>
        </p:txBody>
      </p:sp>
    </p:spTree>
    <p:extLst>
      <p:ext uri="{BB962C8B-B14F-4D97-AF65-F5344CB8AC3E}">
        <p14:creationId xmlns:p14="http://schemas.microsoft.com/office/powerpoint/2010/main" val="12008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08C4F7AF-98CF-43AB-B43B-1DF54CF9AE1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5165106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1.xlsx"/><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2.xlsx"/><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Worksheet3.xlsx"/><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Worksheet4.xlsx"/><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nvSpPr>
        <p:spPr>
          <a:xfrm>
            <a:off x="4827402" y="2016895"/>
            <a:ext cx="6881887" cy="99829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1" i="0" kern="1200">
                <a:solidFill>
                  <a:srgbClr val="0066A1"/>
                </a:solidFill>
                <a:latin typeface="Calibri" charset="0"/>
                <a:ea typeface="Calibri" charset="0"/>
                <a:cs typeface="Calibri" charset="0"/>
              </a:defRPr>
            </a:lvl1pPr>
          </a:lstStyle>
          <a:p>
            <a:r>
              <a:rPr lang="en-US" sz="3600" dirty="0">
                <a:solidFill>
                  <a:schemeClr val="bg1"/>
                </a:solidFill>
              </a:rPr>
              <a:t>IEEE Aerospace Electronic Systems</a:t>
            </a:r>
            <a:br>
              <a:rPr lang="en-US" sz="3600" dirty="0">
                <a:solidFill>
                  <a:schemeClr val="bg1"/>
                </a:solidFill>
              </a:rPr>
            </a:br>
            <a:r>
              <a:rPr lang="en-US" sz="3200" dirty="0">
                <a:solidFill>
                  <a:schemeClr val="bg1"/>
                </a:solidFill>
              </a:rPr>
              <a:t>VP [Insert your area]</a:t>
            </a:r>
            <a:endParaRPr lang="en-US" sz="3600" dirty="0">
              <a:solidFill>
                <a:schemeClr val="bg1"/>
              </a:solidFill>
            </a:endParaRPr>
          </a:p>
        </p:txBody>
      </p:sp>
      <p:sp>
        <p:nvSpPr>
          <p:cNvPr id="3" name="Subtitle 2">
            <a:extLst>
              <a:ext uri="{FF2B5EF4-FFF2-40B4-BE49-F238E27FC236}">
                <a16:creationId xmlns:a16="http://schemas.microsoft.com/office/drawing/2014/main" id="{7E1FB642-C925-470D-A2D9-02A0B8114332}"/>
              </a:ext>
            </a:extLst>
          </p:cNvPr>
          <p:cNvSpPr>
            <a:spLocks noGrp="1"/>
          </p:cNvSpPr>
          <p:nvPr/>
        </p:nvSpPr>
        <p:spPr>
          <a:xfrm>
            <a:off x="4827402" y="3222436"/>
            <a:ext cx="6881887" cy="22639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6A1"/>
              </a:buClr>
              <a:buFont typeface="LucidaGrande" charset="0"/>
              <a:buNone/>
              <a:defRPr sz="2800" b="1" i="1" kern="1200">
                <a:solidFill>
                  <a:schemeClr val="tx1">
                    <a:lumMod val="50000"/>
                    <a:lumOff val="50000"/>
                  </a:schemeClr>
                </a:solidFill>
                <a:latin typeface="Calibri" charset="0"/>
                <a:ea typeface="Calibri" charset="0"/>
                <a:cs typeface="Calibri" charset="0"/>
              </a:defRPr>
            </a:lvl1pPr>
            <a:lvl2pPr marL="457200" indent="0" algn="ctr" defTabSz="914400" rtl="0" eaLnBrk="1" latinLnBrk="0" hangingPunct="1">
              <a:lnSpc>
                <a:spcPct val="90000"/>
              </a:lnSpc>
              <a:spcBef>
                <a:spcPts val="500"/>
              </a:spcBef>
              <a:buClr>
                <a:srgbClr val="0066A1"/>
              </a:buClr>
              <a:buFont typeface="LucidaGrande"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66A1"/>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66A1"/>
              </a:buClr>
              <a:buFont typeface="Wingdings"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66A1"/>
              </a:buClr>
              <a:buFont typeface="Courier New"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900" dirty="0">
                <a:solidFill>
                  <a:schemeClr val="bg1">
                    <a:lumMod val="85000"/>
                  </a:schemeClr>
                </a:solidFill>
              </a:rPr>
              <a:t>[First Name Last Name]</a:t>
            </a:r>
          </a:p>
          <a:p>
            <a:endParaRPr lang="en-US" sz="1300" dirty="0">
              <a:solidFill>
                <a:schemeClr val="bg1">
                  <a:lumMod val="85000"/>
                </a:schemeClr>
              </a:solidFill>
            </a:endParaRPr>
          </a:p>
          <a:p>
            <a:r>
              <a:rPr lang="en-US" sz="2200" dirty="0">
                <a:solidFill>
                  <a:schemeClr val="bg1">
                    <a:lumMod val="85000"/>
                  </a:schemeClr>
                </a:solidFill>
              </a:rPr>
              <a:t>2024 AESS Officer Strategic Planning Meeting</a:t>
            </a:r>
          </a:p>
          <a:p>
            <a:r>
              <a:rPr lang="en-US" sz="2200" dirty="0">
                <a:solidFill>
                  <a:schemeClr val="bg1">
                    <a:lumMod val="85000"/>
                  </a:schemeClr>
                </a:solidFill>
              </a:rPr>
              <a:t>12 and 13 February 2024</a:t>
            </a:r>
          </a:p>
          <a:p>
            <a:r>
              <a:rPr lang="en-US" sz="2200" dirty="0">
                <a:solidFill>
                  <a:schemeClr val="bg1">
                    <a:lumMod val="85000"/>
                  </a:schemeClr>
                </a:solidFill>
              </a:rPr>
              <a:t>Cocoa Beach, FL, USA</a:t>
            </a:r>
          </a:p>
        </p:txBody>
      </p:sp>
    </p:spTree>
    <p:extLst>
      <p:ext uri="{BB962C8B-B14F-4D97-AF65-F5344CB8AC3E}">
        <p14:creationId xmlns:p14="http://schemas.microsoft.com/office/powerpoint/2010/main" val="2605045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2024 Short-Term Objective</a:t>
            </a:r>
            <a:endParaRPr lang="en-US" dirty="0"/>
          </a:p>
        </p:txBody>
      </p:sp>
      <p:sp>
        <p:nvSpPr>
          <p:cNvPr id="5" name="Text Placeholder 2">
            <a:extLst>
              <a:ext uri="{FF2B5EF4-FFF2-40B4-BE49-F238E27FC236}">
                <a16:creationId xmlns:a16="http://schemas.microsoft.com/office/drawing/2014/main" id="{16A6F3AD-B340-39DC-13EF-212BB9662267}"/>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What is the second most important goal you want to achieve in 2024?</a:t>
            </a:r>
          </a:p>
          <a:p>
            <a:pPr lvl="1"/>
            <a:r>
              <a:rPr lang="en-US" dirty="0">
                <a:solidFill>
                  <a:srgbClr val="002060"/>
                </a:solidFill>
              </a:rPr>
              <a:t>I would like to get a budget that varies less.</a:t>
            </a:r>
          </a:p>
          <a:p>
            <a:pPr lvl="1"/>
            <a:r>
              <a:rPr lang="en-US" dirty="0">
                <a:solidFill>
                  <a:srgbClr val="002060"/>
                </a:solidFill>
              </a:rPr>
              <a:t>The issue is that there are motions made for $3500 here and $1500 there, and only for one year.</a:t>
            </a:r>
          </a:p>
          <a:p>
            <a:pPr lvl="1"/>
            <a:r>
              <a:rPr lang="en-US" dirty="0">
                <a:solidFill>
                  <a:srgbClr val="002060"/>
                </a:solidFill>
              </a:rPr>
              <a:t>These also do not align themselves to our biannual meetings.</a:t>
            </a:r>
          </a:p>
          <a:p>
            <a:pPr lvl="1"/>
            <a:r>
              <a:rPr lang="en-US" dirty="0">
                <a:solidFill>
                  <a:srgbClr val="002060"/>
                </a:solidFill>
              </a:rPr>
              <a:t>It would not matter if I could enter NextGen on any morning and and these quantities to the accounts that they need to be drawn from. However, I have access to numbers only once per year, in the summer.</a:t>
            </a:r>
          </a:p>
          <a:p>
            <a:r>
              <a:rPr lang="en-US" dirty="0">
                <a:solidFill>
                  <a:srgbClr val="002060"/>
                </a:solidFill>
              </a:rPr>
              <a:t>What do you need in terms of resources and support to accomplish this goal?</a:t>
            </a:r>
          </a:p>
          <a:p>
            <a:pPr lvl="1"/>
            <a:r>
              <a:rPr lang="en-US" dirty="0">
                <a:solidFill>
                  <a:srgbClr val="002060"/>
                </a:solidFill>
              </a:rPr>
              <a:t>I would propose that conference-specific grants (e.g., student travel) be made through the conference themselves, with AESS noting and “forgiving” the smaller surpluses. That way we avoid moving money into a conference and then out again. The initial loan could be enhanced to </a:t>
            </a:r>
            <a:r>
              <a:rPr lang="en-US">
                <a:solidFill>
                  <a:srgbClr val="002060"/>
                </a:solidFill>
              </a:rPr>
              <a:t>include this.</a:t>
            </a:r>
            <a:endParaRPr lang="en-US" dirty="0">
              <a:solidFill>
                <a:srgbClr val="002060"/>
              </a:solidFill>
            </a:endParaRPr>
          </a:p>
          <a:p>
            <a:pPr lvl="1"/>
            <a:r>
              <a:rPr lang="en-US" dirty="0">
                <a:solidFill>
                  <a:srgbClr val="002060"/>
                </a:solidFill>
              </a:rPr>
              <a:t>It would be good to get budget adjustments made at biannual meetings as opposed to by email on a rolling basis.</a:t>
            </a:r>
          </a:p>
          <a:p>
            <a:pPr lvl="1"/>
            <a:r>
              <a:rPr lang="en-US" dirty="0">
                <a:solidFill>
                  <a:srgbClr val="002060"/>
                </a:solidFill>
              </a:rPr>
              <a:t>It would be good to have permanent annual amounts. An example is the student travel plus-up for the Mike Wicks Award. The idea is great, and the amount is fine; but as it is structured, we will need to keep revisiting this every year or so.</a:t>
            </a:r>
          </a:p>
        </p:txBody>
      </p:sp>
    </p:spTree>
    <p:extLst>
      <p:ext uri="{BB962C8B-B14F-4D97-AF65-F5344CB8AC3E}">
        <p14:creationId xmlns:p14="http://schemas.microsoft.com/office/powerpoint/2010/main" val="229680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A7517-BCA8-7D56-46FA-9CB844CAAB01}"/>
              </a:ext>
            </a:extLst>
          </p:cNvPr>
          <p:cNvSpPr>
            <a:spLocks noGrp="1"/>
          </p:cNvSpPr>
          <p:nvPr>
            <p:ph type="title"/>
          </p:nvPr>
        </p:nvSpPr>
        <p:spPr/>
        <p:txBody>
          <a:bodyPr/>
          <a:lstStyle/>
          <a:p>
            <a:r>
              <a:rPr lang="en-US" dirty="0"/>
              <a:t>Long-Term Objectives</a:t>
            </a:r>
          </a:p>
        </p:txBody>
      </p:sp>
      <p:sp>
        <p:nvSpPr>
          <p:cNvPr id="7" name="Text Placeholder 2">
            <a:extLst>
              <a:ext uri="{FF2B5EF4-FFF2-40B4-BE49-F238E27FC236}">
                <a16:creationId xmlns:a16="http://schemas.microsoft.com/office/drawing/2014/main" id="{C6888F77-380F-6040-96CC-C5C8E43647D0}"/>
              </a:ext>
            </a:extLst>
          </p:cNvPr>
          <p:cNvSpPr txBox="1">
            <a:spLocks/>
          </p:cNvSpPr>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1-3 goals that relate to the vision for this position for the next 2-5 years.</a:t>
            </a:r>
          </a:p>
          <a:p>
            <a:pPr lvl="1"/>
            <a:r>
              <a:rPr lang="en-US" dirty="0">
                <a:solidFill>
                  <a:srgbClr val="002060"/>
                </a:solidFill>
              </a:rPr>
              <a:t>Aside from the administrative cavils aired earlier, the main financial goal is to develop a plan for positive use of our surplus via an Initiative.</a:t>
            </a:r>
          </a:p>
          <a:p>
            <a:pPr lvl="1"/>
            <a:r>
              <a:rPr lang="en-US" dirty="0">
                <a:solidFill>
                  <a:srgbClr val="002060"/>
                </a:solidFill>
              </a:rPr>
              <a:t>Positive: it should both serve our current membership and encourage growth.</a:t>
            </a:r>
          </a:p>
          <a:p>
            <a:pPr lvl="1"/>
            <a:r>
              <a:rPr lang="en-US" dirty="0">
                <a:solidFill>
                  <a:srgbClr val="002060"/>
                </a:solidFill>
              </a:rPr>
              <a:t>The ongoing Initiatives for less developed countries offers a good example.</a:t>
            </a:r>
          </a:p>
          <a:p>
            <a:pPr lvl="1"/>
            <a:r>
              <a:rPr lang="en-US" dirty="0">
                <a:solidFill>
                  <a:srgbClr val="002060"/>
                </a:solidFill>
              </a:rPr>
              <a:t>I see conference challenges (with significant prizes and travel awards) being one option, but we need to see if such meets IEEE’s definition of an Initiative. These could be for students or could be open to all.</a:t>
            </a:r>
          </a:p>
          <a:p>
            <a:pPr lvl="1"/>
            <a:r>
              <a:rPr lang="en-US" dirty="0">
                <a:solidFill>
                  <a:srgbClr val="002060"/>
                </a:solidFill>
              </a:rPr>
              <a:t>3% rule: Reserves are about $13m, so $260k.</a:t>
            </a:r>
          </a:p>
          <a:p>
            <a:pPr lvl="1"/>
            <a:r>
              <a:rPr lang="en-US" dirty="0">
                <a:solidFill>
                  <a:srgbClr val="002060"/>
                </a:solidFill>
              </a:rPr>
              <a:t>50% rule: Operational Net is $650k, so $325k.</a:t>
            </a:r>
          </a:p>
          <a:p>
            <a:pPr lvl="1"/>
            <a:r>
              <a:rPr lang="en-US" dirty="0">
                <a:solidFill>
                  <a:srgbClr val="002060"/>
                </a:solidFill>
              </a:rPr>
              <a:t>I did not get much push-back from my proposal that a “sustainable” reserve allocation would be:</a:t>
            </a:r>
            <a:br>
              <a:rPr lang="en-US" dirty="0">
                <a:solidFill>
                  <a:srgbClr val="002060"/>
                </a:solidFill>
              </a:rPr>
            </a:br>
            <a:r>
              <a:rPr lang="en-US" sz="1800" dirty="0">
                <a:solidFill>
                  <a:srgbClr val="002060"/>
                </a:solidFill>
              </a:rPr>
              <a:t>(50% of reserves) = (two years of committed costs) + (one year of conference expenses)</a:t>
            </a:r>
            <a:br>
              <a:rPr lang="en-US" sz="1800" dirty="0">
                <a:solidFill>
                  <a:srgbClr val="002060"/>
                </a:solidFill>
              </a:rPr>
            </a:br>
            <a:r>
              <a:rPr lang="en-US" sz="1800" dirty="0">
                <a:solidFill>
                  <a:srgbClr val="002060"/>
                </a:solidFill>
              </a:rPr>
              <a:t>or</a:t>
            </a:r>
            <a:r>
              <a:rPr lang="en-US" dirty="0">
                <a:solidFill>
                  <a:srgbClr val="002060"/>
                </a:solidFill>
              </a:rPr>
              <a:t> </a:t>
            </a:r>
            <a:r>
              <a:rPr lang="en-US" sz="1800" dirty="0">
                <a:solidFill>
                  <a:srgbClr val="002060"/>
                </a:solidFill>
              </a:rPr>
              <a:t>reserves = 2 X [ (2 X $900k) + $1700k ] = $7m.</a:t>
            </a:r>
          </a:p>
          <a:p>
            <a:pPr lvl="1"/>
            <a:r>
              <a:rPr lang="en-US" dirty="0">
                <a:solidFill>
                  <a:srgbClr val="002060"/>
                </a:solidFill>
              </a:rPr>
              <a:t>I’m not advocating spending down to that level, this is just to give perspective.</a:t>
            </a:r>
            <a:endParaRPr lang="en-US" sz="1800" dirty="0">
              <a:solidFill>
                <a:srgbClr val="002060"/>
              </a:solidFill>
            </a:endParaRPr>
          </a:p>
          <a:p>
            <a:pPr lvl="1"/>
            <a:endParaRPr lang="en-US" dirty="0">
              <a:solidFill>
                <a:srgbClr val="002060"/>
              </a:solidFill>
            </a:endParaRPr>
          </a:p>
          <a:p>
            <a:pPr lvl="1"/>
            <a:endParaRPr lang="en-US" dirty="0">
              <a:solidFill>
                <a:srgbClr val="002060"/>
              </a:solidFill>
            </a:endParaRPr>
          </a:p>
          <a:p>
            <a:pPr lvl="1"/>
            <a:endParaRPr lang="en-US" b="1" dirty="0">
              <a:solidFill>
                <a:srgbClr val="002060"/>
              </a:solidFill>
            </a:endParaRPr>
          </a:p>
        </p:txBody>
      </p:sp>
    </p:spTree>
    <p:extLst>
      <p:ext uri="{BB962C8B-B14F-4D97-AF65-F5344CB8AC3E}">
        <p14:creationId xmlns:p14="http://schemas.microsoft.com/office/powerpoint/2010/main" val="119253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A7517-BCA8-7D56-46FA-9CB844CAAB01}"/>
              </a:ext>
            </a:extLst>
          </p:cNvPr>
          <p:cNvSpPr>
            <a:spLocks noGrp="1"/>
          </p:cNvSpPr>
          <p:nvPr>
            <p:ph type="title"/>
          </p:nvPr>
        </p:nvSpPr>
        <p:spPr/>
        <p:txBody>
          <a:bodyPr/>
          <a:lstStyle/>
          <a:p>
            <a:r>
              <a:rPr lang="en-US" dirty="0"/>
              <a:t>FYI: Sensors Council Initiatives (2023, Round 1)</a:t>
            </a:r>
          </a:p>
        </p:txBody>
      </p:sp>
      <p:sp>
        <p:nvSpPr>
          <p:cNvPr id="7" name="Text Placeholder 2">
            <a:extLst>
              <a:ext uri="{FF2B5EF4-FFF2-40B4-BE49-F238E27FC236}">
                <a16:creationId xmlns:a16="http://schemas.microsoft.com/office/drawing/2014/main" id="{C6888F77-380F-6040-96CC-C5C8E43647D0}"/>
              </a:ext>
            </a:extLst>
          </p:cNvPr>
          <p:cNvSpPr txBox="1">
            <a:spLocks/>
          </p:cNvSpPr>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endParaRPr lang="en-US" b="1" dirty="0"/>
          </a:p>
        </p:txBody>
      </p:sp>
      <p:pic>
        <p:nvPicPr>
          <p:cNvPr id="8" name="Picture 7">
            <a:extLst>
              <a:ext uri="{FF2B5EF4-FFF2-40B4-BE49-F238E27FC236}">
                <a16:creationId xmlns:a16="http://schemas.microsoft.com/office/drawing/2014/main" id="{71FA36B0-1D2D-D04C-7532-AF2E22D96E7B}"/>
              </a:ext>
            </a:extLst>
          </p:cNvPr>
          <p:cNvPicPr>
            <a:picLocks noChangeAspect="1"/>
          </p:cNvPicPr>
          <p:nvPr/>
        </p:nvPicPr>
        <p:blipFill>
          <a:blip r:embed="rId2"/>
          <a:stretch>
            <a:fillRect/>
          </a:stretch>
        </p:blipFill>
        <p:spPr>
          <a:xfrm>
            <a:off x="633956" y="1534960"/>
            <a:ext cx="5588000" cy="4038600"/>
          </a:xfrm>
          <a:prstGeom prst="rect">
            <a:avLst/>
          </a:prstGeom>
        </p:spPr>
      </p:pic>
      <p:pic>
        <p:nvPicPr>
          <p:cNvPr id="9" name="Picture 8">
            <a:extLst>
              <a:ext uri="{FF2B5EF4-FFF2-40B4-BE49-F238E27FC236}">
                <a16:creationId xmlns:a16="http://schemas.microsoft.com/office/drawing/2014/main" id="{9C1B5D06-0C03-6F8B-973D-43D2962EAD07}"/>
              </a:ext>
            </a:extLst>
          </p:cNvPr>
          <p:cNvPicPr>
            <a:picLocks noChangeAspect="1"/>
          </p:cNvPicPr>
          <p:nvPr/>
        </p:nvPicPr>
        <p:blipFill>
          <a:blip r:embed="rId3"/>
          <a:stretch>
            <a:fillRect/>
          </a:stretch>
        </p:blipFill>
        <p:spPr>
          <a:xfrm>
            <a:off x="6446033" y="1534960"/>
            <a:ext cx="5588000" cy="4076700"/>
          </a:xfrm>
          <a:prstGeom prst="rect">
            <a:avLst/>
          </a:prstGeom>
        </p:spPr>
      </p:pic>
    </p:spTree>
    <p:extLst>
      <p:ext uri="{BB962C8B-B14F-4D97-AF65-F5344CB8AC3E}">
        <p14:creationId xmlns:p14="http://schemas.microsoft.com/office/powerpoint/2010/main" val="1598603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3A7517-BCA8-7D56-46FA-9CB844CAAB01}"/>
              </a:ext>
            </a:extLst>
          </p:cNvPr>
          <p:cNvSpPr>
            <a:spLocks noGrp="1"/>
          </p:cNvSpPr>
          <p:nvPr>
            <p:ph type="title"/>
          </p:nvPr>
        </p:nvSpPr>
        <p:spPr/>
        <p:txBody>
          <a:bodyPr/>
          <a:lstStyle/>
          <a:p>
            <a:r>
              <a:rPr lang="en-US" dirty="0"/>
              <a:t>FYI: Sensors Council Initiatives (2023, Round 2)</a:t>
            </a:r>
          </a:p>
        </p:txBody>
      </p:sp>
      <p:sp>
        <p:nvSpPr>
          <p:cNvPr id="7" name="Text Placeholder 2">
            <a:extLst>
              <a:ext uri="{FF2B5EF4-FFF2-40B4-BE49-F238E27FC236}">
                <a16:creationId xmlns:a16="http://schemas.microsoft.com/office/drawing/2014/main" id="{C6888F77-380F-6040-96CC-C5C8E43647D0}"/>
              </a:ext>
            </a:extLst>
          </p:cNvPr>
          <p:cNvSpPr txBox="1">
            <a:spLocks/>
          </p:cNvSpPr>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endParaRPr lang="en-US" b="1" dirty="0"/>
          </a:p>
        </p:txBody>
      </p:sp>
      <p:pic>
        <p:nvPicPr>
          <p:cNvPr id="3" name="Picture 2">
            <a:extLst>
              <a:ext uri="{FF2B5EF4-FFF2-40B4-BE49-F238E27FC236}">
                <a16:creationId xmlns:a16="http://schemas.microsoft.com/office/drawing/2014/main" id="{E3ED1382-CB28-FC74-9CEC-68BA57AA87D7}"/>
              </a:ext>
            </a:extLst>
          </p:cNvPr>
          <p:cNvPicPr>
            <a:picLocks noChangeAspect="1"/>
          </p:cNvPicPr>
          <p:nvPr/>
        </p:nvPicPr>
        <p:blipFill>
          <a:blip r:embed="rId2"/>
          <a:stretch>
            <a:fillRect/>
          </a:stretch>
        </p:blipFill>
        <p:spPr>
          <a:xfrm>
            <a:off x="2558335" y="973690"/>
            <a:ext cx="5575300" cy="2095500"/>
          </a:xfrm>
          <a:prstGeom prst="rect">
            <a:avLst/>
          </a:prstGeom>
        </p:spPr>
      </p:pic>
      <p:sp>
        <p:nvSpPr>
          <p:cNvPr id="4" name="TextBox 3">
            <a:extLst>
              <a:ext uri="{FF2B5EF4-FFF2-40B4-BE49-F238E27FC236}">
                <a16:creationId xmlns:a16="http://schemas.microsoft.com/office/drawing/2014/main" id="{B62D83D1-7CCE-2A33-257D-D1D32719989E}"/>
              </a:ext>
            </a:extLst>
          </p:cNvPr>
          <p:cNvSpPr txBox="1"/>
          <p:nvPr/>
        </p:nvSpPr>
        <p:spPr>
          <a:xfrm>
            <a:off x="573229" y="3284538"/>
            <a:ext cx="11221503" cy="2585323"/>
          </a:xfrm>
          <a:prstGeom prst="rect">
            <a:avLst/>
          </a:prstGeom>
          <a:noFill/>
        </p:spPr>
        <p:txBody>
          <a:bodyPr wrap="square" rtlCol="0">
            <a:spAutoFit/>
          </a:bodyPr>
          <a:lstStyle/>
          <a:p>
            <a:pPr marL="342900" indent="-342900">
              <a:buFont typeface="+mj-lt"/>
              <a:buAutoNum type="arabicPeriod"/>
            </a:pPr>
            <a:r>
              <a:rPr lang="en-US" sz="1800" dirty="0">
                <a:solidFill>
                  <a:srgbClr val="002060"/>
                </a:solidFill>
                <a:effectLst/>
                <a:latin typeface="Roboto" panose="02000000000000000000" pitchFamily="2" charset="0"/>
              </a:rPr>
              <a:t>Organize a series the focus sessions (e.g., three per year aligned to conferences geographically distributed), virtual or hybrid by locale, to bring together technical management in the sensor eco-system to understand industry challenges and to develop a value proposition for industry and council involvement –</a:t>
            </a:r>
            <a:r>
              <a:rPr lang="en-US" dirty="0">
                <a:solidFill>
                  <a:srgbClr val="002060"/>
                </a:solidFill>
                <a:latin typeface="Roboto" panose="02000000000000000000" pitchFamily="2" charset="0"/>
              </a:rPr>
              <a:t> </a:t>
            </a:r>
            <a:r>
              <a:rPr lang="en-US" sz="1800" dirty="0">
                <a:solidFill>
                  <a:srgbClr val="002060"/>
                </a:solidFill>
                <a:effectLst/>
                <a:latin typeface="Roboto" panose="02000000000000000000" pitchFamily="2" charset="0"/>
              </a:rPr>
              <a:t>costs could include staff support, discounts on conference fee for key participants, room and food/beverage costs.</a:t>
            </a:r>
          </a:p>
          <a:p>
            <a:pPr marL="342900" indent="-342900">
              <a:buFont typeface="+mj-lt"/>
              <a:buAutoNum type="arabicPeriod"/>
            </a:pPr>
            <a:r>
              <a:rPr lang="en-US" dirty="0">
                <a:solidFill>
                  <a:srgbClr val="002060"/>
                </a:solidFill>
                <a:latin typeface="Roboto" panose="02000000000000000000" pitchFamily="2" charset="0"/>
              </a:rPr>
              <a:t>Obvious: DLs, Plenary speakers, Fellows.</a:t>
            </a:r>
          </a:p>
          <a:p>
            <a:pPr marL="342900" indent="-342900">
              <a:buFont typeface="+mj-lt"/>
              <a:buAutoNum type="arabicPeriod"/>
            </a:pPr>
            <a:r>
              <a:rPr lang="en-US" dirty="0">
                <a:solidFill>
                  <a:srgbClr val="002060"/>
                </a:solidFill>
                <a:latin typeface="Roboto" panose="02000000000000000000" pitchFamily="2" charset="0"/>
              </a:rPr>
              <a:t>Travel grants, Journal fee waivers, Workshop grant.</a:t>
            </a:r>
          </a:p>
          <a:p>
            <a:pPr marL="342900" indent="-342900">
              <a:buFont typeface="+mj-lt"/>
              <a:buAutoNum type="arabicPeriod"/>
            </a:pPr>
            <a:r>
              <a:rPr lang="en-US" dirty="0">
                <a:solidFill>
                  <a:srgbClr val="002060"/>
                </a:solidFill>
                <a:latin typeface="Roboto" panose="02000000000000000000" pitchFamily="2" charset="0"/>
              </a:rPr>
              <a:t>Similar to what is done at Aerospace Conference.</a:t>
            </a:r>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p:txBody>
      </p:sp>
    </p:spTree>
    <p:extLst>
      <p:ext uri="{BB962C8B-B14F-4D97-AF65-F5344CB8AC3E}">
        <p14:creationId xmlns:p14="http://schemas.microsoft.com/office/powerpoint/2010/main" val="276126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24B239-6693-A84C-9DB7-7A13F2C50FAB}"/>
              </a:ext>
            </a:extLst>
          </p:cNvPr>
          <p:cNvSpPr>
            <a:spLocks noGrp="1"/>
          </p:cNvSpPr>
          <p:nvPr>
            <p:ph type="title"/>
          </p:nvPr>
        </p:nvSpPr>
        <p:spPr/>
        <p:txBody>
          <a:bodyPr/>
          <a:lstStyle/>
          <a:p>
            <a:r>
              <a:rPr lang="en-US" dirty="0"/>
              <a:t>Blockers</a:t>
            </a:r>
          </a:p>
        </p:txBody>
      </p:sp>
      <p:sp>
        <p:nvSpPr>
          <p:cNvPr id="8" name="Text Placeholder 2">
            <a:extLst>
              <a:ext uri="{FF2B5EF4-FFF2-40B4-BE49-F238E27FC236}">
                <a16:creationId xmlns:a16="http://schemas.microsoft.com/office/drawing/2014/main" id="{1BD8AA7E-6C3E-E644-8FA6-6E720DB3CBD8}"/>
              </a:ext>
            </a:extLst>
          </p:cNvPr>
          <p:cNvSpPr txBox="1">
            <a:spLocks/>
          </p:cNvSpPr>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What are the blockers or challenges that are preventing you from accomplishing the short and long-term objectives?</a:t>
            </a:r>
          </a:p>
          <a:p>
            <a:pPr lvl="1"/>
            <a:r>
              <a:rPr lang="en-US" dirty="0">
                <a:solidFill>
                  <a:srgbClr val="002060"/>
                </a:solidFill>
              </a:rPr>
              <a:t>While NextGen is complete and  -- with some experience – I’ve learned how to navigate it, the IEEE budgeting process is still very much kept close by IEEE staff. They are indeed very helpful, nice and experienced (even masterful), but they are still in between the Society volunteers and the accounts.</a:t>
            </a:r>
          </a:p>
          <a:p>
            <a:pPr lvl="1"/>
            <a:r>
              <a:rPr lang="en-US" dirty="0">
                <a:solidFill>
                  <a:srgbClr val="002060"/>
                </a:solidFill>
              </a:rPr>
              <a:t>The “small” (under $10k) items in the budget are perhaps unpredictable but they do not impact things very much. Larger items in Society Operations (volunteer travel, Conference Catalysts, etc.) are predictable. And Publications is predictable. However, Conference closings are unpredictable, and they have large impact on the Society Net, making it difficult to apply the “50% rule” for Initiatives.</a:t>
            </a:r>
          </a:p>
          <a:p>
            <a:pPr lvl="1"/>
            <a:r>
              <a:rPr lang="en-US" dirty="0">
                <a:solidFill>
                  <a:srgbClr val="002060"/>
                </a:solidFill>
              </a:rPr>
              <a:t>Note that the 3% rule applies to our surplus, which is not that variable (we hope, the stock market be willing), that the 50% rule can be used for late-cycle Initiatives, and that the two are additive.</a:t>
            </a:r>
          </a:p>
        </p:txBody>
      </p:sp>
    </p:spTree>
    <p:extLst>
      <p:ext uri="{BB962C8B-B14F-4D97-AF65-F5344CB8AC3E}">
        <p14:creationId xmlns:p14="http://schemas.microsoft.com/office/powerpoint/2010/main" val="74095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 – Revenue</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45878" y="1130910"/>
            <a:ext cx="10065946" cy="4608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2</a:t>
            </a:fld>
            <a:endParaRPr lang="en-US" altLang="en-US" dirty="0">
              <a:solidFill>
                <a:srgbClr val="0C70AC"/>
              </a:solidFill>
            </a:endParaRPr>
          </a:p>
        </p:txBody>
      </p:sp>
      <p:sp>
        <p:nvSpPr>
          <p:cNvPr id="14" name="TextBox 13">
            <a:extLst>
              <a:ext uri="{FF2B5EF4-FFF2-40B4-BE49-F238E27FC236}">
                <a16:creationId xmlns:a16="http://schemas.microsoft.com/office/drawing/2014/main" id="{9D6D7732-1E7E-C44B-911F-A33F160A9598}"/>
              </a:ext>
            </a:extLst>
          </p:cNvPr>
          <p:cNvSpPr txBox="1"/>
          <p:nvPr/>
        </p:nvSpPr>
        <p:spPr>
          <a:xfrm>
            <a:off x="527125" y="6217920"/>
            <a:ext cx="3142848" cy="276999"/>
          </a:xfrm>
          <a:prstGeom prst="rect">
            <a:avLst/>
          </a:prstGeom>
          <a:noFill/>
        </p:spPr>
        <p:txBody>
          <a:bodyPr wrap="none" rtlCol="0">
            <a:spAutoFit/>
          </a:bodyPr>
          <a:lstStyle/>
          <a:p>
            <a:r>
              <a:rPr lang="en-US" sz="1200" dirty="0">
                <a:solidFill>
                  <a:srgbClr val="0070C0"/>
                </a:solidFill>
              </a:rPr>
              <a:t>Tasks, Society Budget, Society Budget Summary</a:t>
            </a:r>
          </a:p>
        </p:txBody>
      </p:sp>
      <p:sp>
        <p:nvSpPr>
          <p:cNvPr id="2" name="TextBox 1">
            <a:extLst>
              <a:ext uri="{FF2B5EF4-FFF2-40B4-BE49-F238E27FC236}">
                <a16:creationId xmlns:a16="http://schemas.microsoft.com/office/drawing/2014/main" id="{672932C0-A77F-804C-ACA0-CA72FD2839B3}"/>
              </a:ext>
            </a:extLst>
          </p:cNvPr>
          <p:cNvSpPr txBox="1"/>
          <p:nvPr/>
        </p:nvSpPr>
        <p:spPr>
          <a:xfrm>
            <a:off x="10926977" y="3660479"/>
            <a:ext cx="842015" cy="584775"/>
          </a:xfrm>
          <a:prstGeom prst="rect">
            <a:avLst/>
          </a:prstGeom>
          <a:noFill/>
        </p:spPr>
        <p:txBody>
          <a:bodyPr wrap="square" rtlCol="0">
            <a:spAutoFit/>
          </a:bodyPr>
          <a:lstStyle/>
          <a:p>
            <a:pPr algn="ctr"/>
            <a:r>
              <a:rPr lang="en-US" sz="1600" dirty="0">
                <a:solidFill>
                  <a:srgbClr val="002060"/>
                </a:solidFill>
              </a:rPr>
              <a:t>place-holder</a:t>
            </a:r>
          </a:p>
        </p:txBody>
      </p:sp>
      <p:cxnSp>
        <p:nvCxnSpPr>
          <p:cNvPr id="5" name="Curved Connector 4">
            <a:extLst>
              <a:ext uri="{FF2B5EF4-FFF2-40B4-BE49-F238E27FC236}">
                <a16:creationId xmlns:a16="http://schemas.microsoft.com/office/drawing/2014/main" id="{7A952BC0-5A85-EA47-ABAF-319F66FFF37A}"/>
              </a:ext>
            </a:extLst>
          </p:cNvPr>
          <p:cNvCxnSpPr>
            <a:cxnSpLocks/>
          </p:cNvCxnSpPr>
          <p:nvPr/>
        </p:nvCxnSpPr>
        <p:spPr>
          <a:xfrm rot="5400000">
            <a:off x="10677685" y="4325871"/>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D6F5571-E109-EC32-2062-4BD0CFEE19C4}"/>
              </a:ext>
            </a:extLst>
          </p:cNvPr>
          <p:cNvSpPr txBox="1"/>
          <p:nvPr/>
        </p:nvSpPr>
        <p:spPr>
          <a:xfrm>
            <a:off x="10739303" y="1391770"/>
            <a:ext cx="1387820" cy="584775"/>
          </a:xfrm>
          <a:prstGeom prst="rect">
            <a:avLst/>
          </a:prstGeom>
          <a:noFill/>
        </p:spPr>
        <p:txBody>
          <a:bodyPr wrap="square" rtlCol="0">
            <a:spAutoFit/>
          </a:bodyPr>
          <a:lstStyle/>
          <a:p>
            <a:pPr algn="ctr"/>
            <a:r>
              <a:rPr lang="en-US" sz="1600" dirty="0">
                <a:solidFill>
                  <a:srgbClr val="002060"/>
                </a:solidFill>
              </a:rPr>
              <a:t>change net to gross 2021-22</a:t>
            </a:r>
          </a:p>
        </p:txBody>
      </p:sp>
      <p:cxnSp>
        <p:nvCxnSpPr>
          <p:cNvPr id="11" name="Curved Connector 10">
            <a:extLst>
              <a:ext uri="{FF2B5EF4-FFF2-40B4-BE49-F238E27FC236}">
                <a16:creationId xmlns:a16="http://schemas.microsoft.com/office/drawing/2014/main" id="{2A6CF4B0-4A28-A544-D346-983083852BDB}"/>
              </a:ext>
            </a:extLst>
          </p:cNvPr>
          <p:cNvCxnSpPr>
            <a:cxnSpLocks/>
          </p:cNvCxnSpPr>
          <p:nvPr/>
        </p:nvCxnSpPr>
        <p:spPr>
          <a:xfrm rot="5400000">
            <a:off x="10699541" y="2041010"/>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A0BAFF97-9D59-3A9C-9AB7-8228574C8B43}"/>
              </a:ext>
            </a:extLst>
          </p:cNvPr>
          <p:cNvCxnSpPr>
            <a:cxnSpLocks/>
          </p:cNvCxnSpPr>
          <p:nvPr/>
        </p:nvCxnSpPr>
        <p:spPr>
          <a:xfrm rot="10800000">
            <a:off x="6002480" y="5834555"/>
            <a:ext cx="652353" cy="491119"/>
          </a:xfrm>
          <a:prstGeom prst="curvedConnector3">
            <a:avLst>
              <a:gd name="adj1" fmla="val 10108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58B3EED-3052-0678-AFA4-A354F3A129F9}"/>
              </a:ext>
            </a:extLst>
          </p:cNvPr>
          <p:cNvSpPr txBox="1"/>
          <p:nvPr/>
        </p:nvSpPr>
        <p:spPr>
          <a:xfrm>
            <a:off x="6654833" y="6015440"/>
            <a:ext cx="950746" cy="584775"/>
          </a:xfrm>
          <a:prstGeom prst="rect">
            <a:avLst/>
          </a:prstGeom>
          <a:noFill/>
        </p:spPr>
        <p:txBody>
          <a:bodyPr wrap="square" rtlCol="0">
            <a:spAutoFit/>
          </a:bodyPr>
          <a:lstStyle/>
          <a:p>
            <a:pPr algn="ctr"/>
            <a:r>
              <a:rPr lang="en-US" sz="1600" dirty="0">
                <a:solidFill>
                  <a:srgbClr val="002060"/>
                </a:solidFill>
              </a:rPr>
              <a:t>from previous</a:t>
            </a:r>
          </a:p>
        </p:txBody>
      </p:sp>
      <p:graphicFrame>
        <p:nvGraphicFramePr>
          <p:cNvPr id="17" name="Object 16">
            <a:extLst>
              <a:ext uri="{FF2B5EF4-FFF2-40B4-BE49-F238E27FC236}">
                <a16:creationId xmlns:a16="http://schemas.microsoft.com/office/drawing/2014/main" id="{4E6BE465-2788-115D-20FE-4BC48D52D4CD}"/>
              </a:ext>
            </a:extLst>
          </p:cNvPr>
          <p:cNvGraphicFramePr>
            <a:graphicFrameLocks noChangeAspect="1"/>
          </p:cNvGraphicFramePr>
          <p:nvPr>
            <p:extLst>
              <p:ext uri="{D42A27DB-BD31-4B8C-83A1-F6EECF244321}">
                <p14:modId xmlns:p14="http://schemas.microsoft.com/office/powerpoint/2010/main" val="1534900245"/>
              </p:ext>
            </p:extLst>
          </p:nvPr>
        </p:nvGraphicFramePr>
        <p:xfrm>
          <a:off x="116939" y="1108289"/>
          <a:ext cx="10596734" cy="4630916"/>
        </p:xfrm>
        <a:graphic>
          <a:graphicData uri="http://schemas.openxmlformats.org/presentationml/2006/ole">
            <mc:AlternateContent xmlns:mc="http://schemas.openxmlformats.org/markup-compatibility/2006">
              <mc:Choice xmlns:v="urn:schemas-microsoft-com:vml" Requires="v">
                <p:oleObj name="Worksheet" r:id="rId2" imgW="12712700" imgH="4965700" progId="Excel.Sheet.12">
                  <p:embed/>
                </p:oleObj>
              </mc:Choice>
              <mc:Fallback>
                <p:oleObj name="Worksheet" r:id="rId2" imgW="12712700" imgH="4965700" progId="Excel.Sheet.12">
                  <p:embed/>
                  <p:pic>
                    <p:nvPicPr>
                      <p:cNvPr id="0" name=""/>
                      <p:cNvPicPr/>
                      <p:nvPr/>
                    </p:nvPicPr>
                    <p:blipFill>
                      <a:blip r:embed="rId3"/>
                      <a:stretch>
                        <a:fillRect/>
                      </a:stretch>
                    </p:blipFill>
                    <p:spPr>
                      <a:xfrm>
                        <a:off x="116939" y="1108289"/>
                        <a:ext cx="10596734" cy="4630916"/>
                      </a:xfrm>
                      <a:prstGeom prst="rect">
                        <a:avLst/>
                      </a:prstGeom>
                    </p:spPr>
                  </p:pic>
                </p:oleObj>
              </mc:Fallback>
            </mc:AlternateContent>
          </a:graphicData>
        </a:graphic>
      </p:graphicFrame>
    </p:spTree>
    <p:extLst>
      <p:ext uri="{BB962C8B-B14F-4D97-AF65-F5344CB8AC3E}">
        <p14:creationId xmlns:p14="http://schemas.microsoft.com/office/powerpoint/2010/main" val="204214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 – Expense</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3</a:t>
            </a:fld>
            <a:endParaRPr lang="en-US" altLang="en-US" dirty="0">
              <a:solidFill>
                <a:srgbClr val="0C70AC"/>
              </a:solidFill>
            </a:endParaRPr>
          </a:p>
        </p:txBody>
      </p:sp>
      <p:sp>
        <p:nvSpPr>
          <p:cNvPr id="9" name="TextBox 8">
            <a:extLst>
              <a:ext uri="{FF2B5EF4-FFF2-40B4-BE49-F238E27FC236}">
                <a16:creationId xmlns:a16="http://schemas.microsoft.com/office/drawing/2014/main" id="{30E39B56-AAA7-634D-8F0C-215031A8FE84}"/>
              </a:ext>
            </a:extLst>
          </p:cNvPr>
          <p:cNvSpPr txBox="1"/>
          <p:nvPr/>
        </p:nvSpPr>
        <p:spPr>
          <a:xfrm>
            <a:off x="10402714" y="4174550"/>
            <a:ext cx="939501" cy="584775"/>
          </a:xfrm>
          <a:prstGeom prst="rect">
            <a:avLst/>
          </a:prstGeom>
          <a:noFill/>
        </p:spPr>
        <p:txBody>
          <a:bodyPr wrap="square" rtlCol="0">
            <a:spAutoFit/>
          </a:bodyPr>
          <a:lstStyle/>
          <a:p>
            <a:pPr algn="ctr"/>
            <a:r>
              <a:rPr lang="en-US" sz="1600" dirty="0">
                <a:solidFill>
                  <a:srgbClr val="002060"/>
                </a:solidFill>
              </a:rPr>
              <a:t>place-holder</a:t>
            </a:r>
          </a:p>
        </p:txBody>
      </p:sp>
      <p:cxnSp>
        <p:nvCxnSpPr>
          <p:cNvPr id="10" name="Curved Connector 9">
            <a:extLst>
              <a:ext uri="{FF2B5EF4-FFF2-40B4-BE49-F238E27FC236}">
                <a16:creationId xmlns:a16="http://schemas.microsoft.com/office/drawing/2014/main" id="{1E60B812-282D-8B44-AA2A-CC55B7E47BC8}"/>
              </a:ext>
            </a:extLst>
          </p:cNvPr>
          <p:cNvCxnSpPr>
            <a:cxnSpLocks/>
          </p:cNvCxnSpPr>
          <p:nvPr/>
        </p:nvCxnSpPr>
        <p:spPr>
          <a:xfrm rot="5400000">
            <a:off x="10323256" y="4752493"/>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8944EA65-F3CF-1C47-82A1-51DE359A6822}"/>
              </a:ext>
            </a:extLst>
          </p:cNvPr>
          <p:cNvCxnSpPr>
            <a:cxnSpLocks/>
          </p:cNvCxnSpPr>
          <p:nvPr/>
        </p:nvCxnSpPr>
        <p:spPr>
          <a:xfrm rot="5400000">
            <a:off x="10300729" y="2643391"/>
            <a:ext cx="652353" cy="491119"/>
          </a:xfrm>
          <a:prstGeom prst="curvedConnector3">
            <a:avLst>
              <a:gd name="adj1" fmla="val 9947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953EC0-ED74-FBC2-B88D-E60772D2CAD0}"/>
              </a:ext>
            </a:extLst>
          </p:cNvPr>
          <p:cNvSpPr txBox="1"/>
          <p:nvPr/>
        </p:nvSpPr>
        <p:spPr>
          <a:xfrm>
            <a:off x="387276" y="6582975"/>
            <a:ext cx="3142848" cy="276999"/>
          </a:xfrm>
          <a:prstGeom prst="rect">
            <a:avLst/>
          </a:prstGeom>
          <a:noFill/>
        </p:spPr>
        <p:txBody>
          <a:bodyPr wrap="none" rtlCol="0">
            <a:spAutoFit/>
          </a:bodyPr>
          <a:lstStyle/>
          <a:p>
            <a:r>
              <a:rPr lang="en-US" sz="1200" dirty="0">
                <a:solidFill>
                  <a:srgbClr val="0070C0"/>
                </a:solidFill>
              </a:rPr>
              <a:t>Tasks, Society Budget, Society Budget Summary</a:t>
            </a:r>
          </a:p>
        </p:txBody>
      </p:sp>
      <p:graphicFrame>
        <p:nvGraphicFramePr>
          <p:cNvPr id="5" name="Object 4">
            <a:extLst>
              <a:ext uri="{FF2B5EF4-FFF2-40B4-BE49-F238E27FC236}">
                <a16:creationId xmlns:a16="http://schemas.microsoft.com/office/drawing/2014/main" id="{E868CFDC-AE88-FEFC-D070-A3E916DBBC60}"/>
              </a:ext>
            </a:extLst>
          </p:cNvPr>
          <p:cNvGraphicFramePr>
            <a:graphicFrameLocks noChangeAspect="1"/>
          </p:cNvGraphicFramePr>
          <p:nvPr>
            <p:extLst>
              <p:ext uri="{D42A27DB-BD31-4B8C-83A1-F6EECF244321}">
                <p14:modId xmlns:p14="http://schemas.microsoft.com/office/powerpoint/2010/main" val="3228988138"/>
              </p:ext>
            </p:extLst>
          </p:nvPr>
        </p:nvGraphicFramePr>
        <p:xfrm>
          <a:off x="150426" y="932924"/>
          <a:ext cx="10152052" cy="5450895"/>
        </p:xfrm>
        <a:graphic>
          <a:graphicData uri="http://schemas.openxmlformats.org/presentationml/2006/ole">
            <mc:AlternateContent xmlns:mc="http://schemas.openxmlformats.org/markup-compatibility/2006">
              <mc:Choice xmlns:v="urn:schemas-microsoft-com:vml" Requires="v">
                <p:oleObj name="Worksheet" r:id="rId2" imgW="11874500" imgH="6680200" progId="Excel.Sheet.12">
                  <p:embed/>
                </p:oleObj>
              </mc:Choice>
              <mc:Fallback>
                <p:oleObj name="Worksheet" r:id="rId2" imgW="11874500" imgH="6680200" progId="Excel.Sheet.12">
                  <p:embed/>
                  <p:pic>
                    <p:nvPicPr>
                      <p:cNvPr id="0" name=""/>
                      <p:cNvPicPr/>
                      <p:nvPr/>
                    </p:nvPicPr>
                    <p:blipFill>
                      <a:blip r:embed="rId3"/>
                      <a:stretch>
                        <a:fillRect/>
                      </a:stretch>
                    </p:blipFill>
                    <p:spPr>
                      <a:xfrm>
                        <a:off x="150426" y="932924"/>
                        <a:ext cx="10152052" cy="545089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E1F19A72-DA88-FA56-8FB1-BC29D67320BB}"/>
              </a:ext>
            </a:extLst>
          </p:cNvPr>
          <p:cNvSpPr txBox="1"/>
          <p:nvPr/>
        </p:nvSpPr>
        <p:spPr>
          <a:xfrm>
            <a:off x="10268521" y="2007714"/>
            <a:ext cx="1387820" cy="584775"/>
          </a:xfrm>
          <a:prstGeom prst="rect">
            <a:avLst/>
          </a:prstGeom>
          <a:noFill/>
        </p:spPr>
        <p:txBody>
          <a:bodyPr wrap="square" rtlCol="0">
            <a:spAutoFit/>
          </a:bodyPr>
          <a:lstStyle/>
          <a:p>
            <a:pPr algn="ctr"/>
            <a:r>
              <a:rPr lang="en-US" sz="1600" dirty="0">
                <a:solidFill>
                  <a:srgbClr val="002060"/>
                </a:solidFill>
              </a:rPr>
              <a:t>change net to gross 2021-22</a:t>
            </a:r>
          </a:p>
        </p:txBody>
      </p:sp>
    </p:spTree>
    <p:extLst>
      <p:ext uri="{BB962C8B-B14F-4D97-AF65-F5344CB8AC3E}">
        <p14:creationId xmlns:p14="http://schemas.microsoft.com/office/powerpoint/2010/main" val="425597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 – Bottom Line</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4</a:t>
            </a:fld>
            <a:endParaRPr lang="en-US" altLang="en-US" dirty="0">
              <a:solidFill>
                <a:srgbClr val="0C70AC"/>
              </a:solidFill>
            </a:endParaRPr>
          </a:p>
        </p:txBody>
      </p:sp>
      <p:sp>
        <p:nvSpPr>
          <p:cNvPr id="8" name="TextBox 7">
            <a:extLst>
              <a:ext uri="{FF2B5EF4-FFF2-40B4-BE49-F238E27FC236}">
                <a16:creationId xmlns:a16="http://schemas.microsoft.com/office/drawing/2014/main" id="{EC953EC0-ED74-FBC2-B88D-E60772D2CAD0}"/>
              </a:ext>
            </a:extLst>
          </p:cNvPr>
          <p:cNvSpPr txBox="1"/>
          <p:nvPr/>
        </p:nvSpPr>
        <p:spPr>
          <a:xfrm>
            <a:off x="387276" y="6582975"/>
            <a:ext cx="3142848" cy="276999"/>
          </a:xfrm>
          <a:prstGeom prst="rect">
            <a:avLst/>
          </a:prstGeom>
          <a:noFill/>
        </p:spPr>
        <p:txBody>
          <a:bodyPr wrap="none" rtlCol="0">
            <a:spAutoFit/>
          </a:bodyPr>
          <a:lstStyle/>
          <a:p>
            <a:r>
              <a:rPr lang="en-US" sz="1200" dirty="0">
                <a:solidFill>
                  <a:srgbClr val="0070C0"/>
                </a:solidFill>
              </a:rPr>
              <a:t>Tasks, Society Budget, Society Budget Summary</a:t>
            </a:r>
          </a:p>
        </p:txBody>
      </p:sp>
      <p:graphicFrame>
        <p:nvGraphicFramePr>
          <p:cNvPr id="3" name="Object 2">
            <a:extLst>
              <a:ext uri="{FF2B5EF4-FFF2-40B4-BE49-F238E27FC236}">
                <a16:creationId xmlns:a16="http://schemas.microsoft.com/office/drawing/2014/main" id="{60D1BCD7-F686-6A9A-6DCB-A5F79EBD1301}"/>
              </a:ext>
            </a:extLst>
          </p:cNvPr>
          <p:cNvGraphicFramePr>
            <a:graphicFrameLocks noChangeAspect="1"/>
          </p:cNvGraphicFramePr>
          <p:nvPr>
            <p:extLst>
              <p:ext uri="{D42A27DB-BD31-4B8C-83A1-F6EECF244321}">
                <p14:modId xmlns:p14="http://schemas.microsoft.com/office/powerpoint/2010/main" val="1477292745"/>
              </p:ext>
            </p:extLst>
          </p:nvPr>
        </p:nvGraphicFramePr>
        <p:xfrm>
          <a:off x="160899" y="2038974"/>
          <a:ext cx="11632339" cy="2635767"/>
        </p:xfrm>
        <a:graphic>
          <a:graphicData uri="http://schemas.openxmlformats.org/presentationml/2006/ole">
            <mc:AlternateContent xmlns:mc="http://schemas.openxmlformats.org/markup-compatibility/2006">
              <mc:Choice xmlns:v="urn:schemas-microsoft-com:vml" Requires="v">
                <p:oleObj name="Worksheet" r:id="rId2" imgW="10985500" imgH="2489200" progId="Excel.Sheet.12">
                  <p:embed/>
                </p:oleObj>
              </mc:Choice>
              <mc:Fallback>
                <p:oleObj name="Worksheet" r:id="rId2" imgW="10985500" imgH="2489200" progId="Excel.Sheet.12">
                  <p:embed/>
                  <p:pic>
                    <p:nvPicPr>
                      <p:cNvPr id="0" name=""/>
                      <p:cNvPicPr/>
                      <p:nvPr/>
                    </p:nvPicPr>
                    <p:blipFill>
                      <a:blip r:embed="rId3"/>
                      <a:stretch>
                        <a:fillRect/>
                      </a:stretch>
                    </p:blipFill>
                    <p:spPr>
                      <a:xfrm>
                        <a:off x="160899" y="2038974"/>
                        <a:ext cx="11632339" cy="2635767"/>
                      </a:xfrm>
                      <a:prstGeom prst="rect">
                        <a:avLst/>
                      </a:prstGeom>
                    </p:spPr>
                  </p:pic>
                </p:oleObj>
              </mc:Fallback>
            </mc:AlternateContent>
          </a:graphicData>
        </a:graphic>
      </p:graphicFrame>
    </p:spTree>
    <p:extLst>
      <p:ext uri="{BB962C8B-B14F-4D97-AF65-F5344CB8AC3E}">
        <p14:creationId xmlns:p14="http://schemas.microsoft.com/office/powerpoint/2010/main" val="15113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Summary Budget</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5</a:t>
            </a:fld>
            <a:endParaRPr lang="en-US" altLang="en-US" dirty="0">
              <a:solidFill>
                <a:srgbClr val="0C70AC"/>
              </a:solidFill>
            </a:endParaRPr>
          </a:p>
        </p:txBody>
      </p:sp>
      <p:sp>
        <p:nvSpPr>
          <p:cNvPr id="11" name="TextBox 10">
            <a:extLst>
              <a:ext uri="{FF2B5EF4-FFF2-40B4-BE49-F238E27FC236}">
                <a16:creationId xmlns:a16="http://schemas.microsoft.com/office/drawing/2014/main" id="{5D727C29-8EDE-1441-A81E-DA7A9F129DAF}"/>
              </a:ext>
            </a:extLst>
          </p:cNvPr>
          <p:cNvSpPr txBox="1"/>
          <p:nvPr/>
        </p:nvSpPr>
        <p:spPr>
          <a:xfrm>
            <a:off x="527125" y="6217920"/>
            <a:ext cx="3959545" cy="276999"/>
          </a:xfrm>
          <a:prstGeom prst="rect">
            <a:avLst/>
          </a:prstGeom>
          <a:noFill/>
        </p:spPr>
        <p:txBody>
          <a:bodyPr wrap="none" rtlCol="0">
            <a:spAutoFit/>
          </a:bodyPr>
          <a:lstStyle/>
          <a:p>
            <a:r>
              <a:rPr lang="en-US" sz="1200" dirty="0">
                <a:solidFill>
                  <a:srgbClr val="0070C0"/>
                </a:solidFill>
              </a:rPr>
              <a:t>Reports, Middle Icon, Home, Volunteer, </a:t>
            </a:r>
            <a:r>
              <a:rPr lang="en-US" sz="1200" dirty="0" err="1">
                <a:solidFill>
                  <a:srgbClr val="0070C0"/>
                </a:solidFill>
              </a:rPr>
              <a:t>Summary_By_CC_PD</a:t>
            </a:r>
            <a:endParaRPr lang="en-US" sz="1200" dirty="0">
              <a:solidFill>
                <a:srgbClr val="0070C0"/>
              </a:solidFill>
            </a:endParaRPr>
          </a:p>
        </p:txBody>
      </p:sp>
      <p:graphicFrame>
        <p:nvGraphicFramePr>
          <p:cNvPr id="2" name="Object 1">
            <a:extLst>
              <a:ext uri="{FF2B5EF4-FFF2-40B4-BE49-F238E27FC236}">
                <a16:creationId xmlns:a16="http://schemas.microsoft.com/office/drawing/2014/main" id="{91ECC325-F9A6-F47B-B5C5-AD7FD6393487}"/>
              </a:ext>
            </a:extLst>
          </p:cNvPr>
          <p:cNvGraphicFramePr>
            <a:graphicFrameLocks noChangeAspect="1"/>
          </p:cNvGraphicFramePr>
          <p:nvPr>
            <p:extLst>
              <p:ext uri="{D42A27DB-BD31-4B8C-83A1-F6EECF244321}">
                <p14:modId xmlns:p14="http://schemas.microsoft.com/office/powerpoint/2010/main" val="3798253629"/>
              </p:ext>
            </p:extLst>
          </p:nvPr>
        </p:nvGraphicFramePr>
        <p:xfrm>
          <a:off x="81684" y="1940373"/>
          <a:ext cx="12028631" cy="3679592"/>
        </p:xfrm>
        <a:graphic>
          <a:graphicData uri="http://schemas.openxmlformats.org/presentationml/2006/ole">
            <mc:AlternateContent xmlns:mc="http://schemas.openxmlformats.org/markup-compatibility/2006">
              <mc:Choice xmlns:v="urn:schemas-microsoft-com:vml" Requires="v">
                <p:oleObj name="Worksheet" r:id="rId2" imgW="14986000" imgH="4584700" progId="Excel.Sheet.12">
                  <p:embed/>
                </p:oleObj>
              </mc:Choice>
              <mc:Fallback>
                <p:oleObj name="Worksheet" r:id="rId2" imgW="14986000" imgH="4584700" progId="Excel.Sheet.12">
                  <p:embed/>
                  <p:pic>
                    <p:nvPicPr>
                      <p:cNvPr id="0" name=""/>
                      <p:cNvPicPr/>
                      <p:nvPr/>
                    </p:nvPicPr>
                    <p:blipFill>
                      <a:blip r:embed="rId3"/>
                      <a:stretch>
                        <a:fillRect/>
                      </a:stretch>
                    </p:blipFill>
                    <p:spPr>
                      <a:xfrm>
                        <a:off x="81684" y="1940373"/>
                        <a:ext cx="12028631" cy="3679592"/>
                      </a:xfrm>
                      <a:prstGeom prst="rect">
                        <a:avLst/>
                      </a:prstGeom>
                    </p:spPr>
                  </p:pic>
                </p:oleObj>
              </mc:Fallback>
            </mc:AlternateContent>
          </a:graphicData>
        </a:graphic>
      </p:graphicFrame>
    </p:spTree>
    <p:extLst>
      <p:ext uri="{BB962C8B-B14F-4D97-AF65-F5344CB8AC3E}">
        <p14:creationId xmlns:p14="http://schemas.microsoft.com/office/powerpoint/2010/main" val="341753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AB76B3-D2D7-4587-8C49-BE97BC3F7749}"/>
              </a:ext>
            </a:extLst>
          </p:cNvPr>
          <p:cNvSpPr>
            <a:spLocks noGrp="1"/>
          </p:cNvSpPr>
          <p:nvPr/>
        </p:nvSpPr>
        <p:spPr>
          <a:xfrm>
            <a:off x="734807" y="76237"/>
            <a:ext cx="8983291" cy="5533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a:lstStyle>
          <a:p>
            <a:r>
              <a:rPr lang="en-US" dirty="0">
                <a:solidFill>
                  <a:srgbClr val="FFFFFF"/>
                </a:solidFill>
              </a:rPr>
              <a:t>Expense Reports’ Level of Detail (repeated) </a:t>
            </a:r>
          </a:p>
        </p:txBody>
      </p:sp>
      <p:sp>
        <p:nvSpPr>
          <p:cNvPr id="6" name="Text Placeholder 2">
            <a:extLst>
              <a:ext uri="{FF2B5EF4-FFF2-40B4-BE49-F238E27FC236}">
                <a16:creationId xmlns:a16="http://schemas.microsoft.com/office/drawing/2014/main" id="{AEA58944-5545-4118-979B-D9E64B47EF7E}"/>
              </a:ext>
            </a:extLst>
          </p:cNvPr>
          <p:cNvSpPr>
            <a:spLocks noGrp="1"/>
          </p:cNvSpPr>
          <p:nvPr/>
        </p:nvSpPr>
        <p:spPr>
          <a:xfrm>
            <a:off x="963407" y="1139250"/>
            <a:ext cx="9999024" cy="45794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endParaRPr lang="en-US" b="1" dirty="0">
              <a:solidFill>
                <a:srgbClr val="002060"/>
              </a:solidFill>
            </a:endParaRPr>
          </a:p>
        </p:txBody>
      </p:sp>
      <p:sp>
        <p:nvSpPr>
          <p:cNvPr id="7" name="Slide Number Placeholder 4">
            <a:extLst>
              <a:ext uri="{FF2B5EF4-FFF2-40B4-BE49-F238E27FC236}">
                <a16:creationId xmlns:a16="http://schemas.microsoft.com/office/drawing/2014/main" id="{9C4F5B1F-3129-4F84-BB85-D592A4D2CDEA}"/>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CDB7B01-FAFA-4F2A-A2E6-5BC6DA5F7D96}" type="slidenum">
              <a:rPr lang="en-US" altLang="en-US" smtClean="0">
                <a:solidFill>
                  <a:srgbClr val="0C70AC"/>
                </a:solidFill>
              </a:rPr>
              <a:pPr algn="ctr">
                <a:defRPr/>
              </a:pPr>
              <a:t>6</a:t>
            </a:fld>
            <a:endParaRPr lang="en-US" altLang="en-US" dirty="0">
              <a:solidFill>
                <a:srgbClr val="0C70AC"/>
              </a:solidFill>
            </a:endParaRPr>
          </a:p>
        </p:txBody>
      </p:sp>
      <p:sp>
        <p:nvSpPr>
          <p:cNvPr id="11" name="TextBox 10">
            <a:extLst>
              <a:ext uri="{FF2B5EF4-FFF2-40B4-BE49-F238E27FC236}">
                <a16:creationId xmlns:a16="http://schemas.microsoft.com/office/drawing/2014/main" id="{5D727C29-8EDE-1441-A81E-DA7A9F129DAF}"/>
              </a:ext>
            </a:extLst>
          </p:cNvPr>
          <p:cNvSpPr txBox="1"/>
          <p:nvPr/>
        </p:nvSpPr>
        <p:spPr>
          <a:xfrm>
            <a:off x="527125" y="6217920"/>
            <a:ext cx="811376" cy="276999"/>
          </a:xfrm>
          <a:prstGeom prst="rect">
            <a:avLst/>
          </a:prstGeom>
          <a:noFill/>
        </p:spPr>
        <p:txBody>
          <a:bodyPr wrap="none" rtlCol="0">
            <a:spAutoFit/>
          </a:bodyPr>
          <a:lstStyle/>
          <a:p>
            <a:r>
              <a:rPr lang="en-US" sz="1200" dirty="0">
                <a:solidFill>
                  <a:srgbClr val="0070C0"/>
                </a:solidFill>
              </a:rPr>
              <a:t>Grand List</a:t>
            </a:r>
          </a:p>
        </p:txBody>
      </p:sp>
      <p:graphicFrame>
        <p:nvGraphicFramePr>
          <p:cNvPr id="2" name="Object 1">
            <a:extLst>
              <a:ext uri="{FF2B5EF4-FFF2-40B4-BE49-F238E27FC236}">
                <a16:creationId xmlns:a16="http://schemas.microsoft.com/office/drawing/2014/main" id="{881C0DF3-DA2A-1D03-048B-17D6B5C613C3}"/>
              </a:ext>
            </a:extLst>
          </p:cNvPr>
          <p:cNvGraphicFramePr>
            <a:graphicFrameLocks noChangeAspect="1"/>
          </p:cNvGraphicFramePr>
          <p:nvPr/>
        </p:nvGraphicFramePr>
        <p:xfrm>
          <a:off x="150139" y="926874"/>
          <a:ext cx="9567959" cy="5102911"/>
        </p:xfrm>
        <a:graphic>
          <a:graphicData uri="http://schemas.openxmlformats.org/presentationml/2006/ole">
            <mc:AlternateContent xmlns:mc="http://schemas.openxmlformats.org/markup-compatibility/2006">
              <mc:Choice xmlns:v="urn:schemas-microsoft-com:vml" Requires="v">
                <p:oleObj name="Worksheet" r:id="rId2" imgW="12357100" imgH="6591300" progId="Excel.Sheet.12">
                  <p:embed/>
                </p:oleObj>
              </mc:Choice>
              <mc:Fallback>
                <p:oleObj name="Worksheet" r:id="rId2" imgW="12357100" imgH="6591300" progId="Excel.Sheet.12">
                  <p:embed/>
                  <p:pic>
                    <p:nvPicPr>
                      <p:cNvPr id="2" name="Object 1">
                        <a:extLst>
                          <a:ext uri="{FF2B5EF4-FFF2-40B4-BE49-F238E27FC236}">
                            <a16:creationId xmlns:a16="http://schemas.microsoft.com/office/drawing/2014/main" id="{881C0DF3-DA2A-1D03-048B-17D6B5C613C3}"/>
                          </a:ext>
                        </a:extLst>
                      </p:cNvPr>
                      <p:cNvPicPr/>
                      <p:nvPr/>
                    </p:nvPicPr>
                    <p:blipFill>
                      <a:blip r:embed="rId3"/>
                      <a:stretch>
                        <a:fillRect/>
                      </a:stretch>
                    </p:blipFill>
                    <p:spPr>
                      <a:xfrm>
                        <a:off x="150139" y="926874"/>
                        <a:ext cx="9567959" cy="510291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D002BBF-93BC-207E-1116-58F5A54A3AF9}"/>
              </a:ext>
            </a:extLst>
          </p:cNvPr>
          <p:cNvSpPr txBox="1"/>
          <p:nvPr/>
        </p:nvSpPr>
        <p:spPr>
          <a:xfrm>
            <a:off x="9911827" y="1743916"/>
            <a:ext cx="2130034" cy="2677656"/>
          </a:xfrm>
          <a:prstGeom prst="rect">
            <a:avLst/>
          </a:prstGeom>
          <a:noFill/>
        </p:spPr>
        <p:txBody>
          <a:bodyPr wrap="square" rtlCol="0">
            <a:spAutoFit/>
          </a:bodyPr>
          <a:lstStyle/>
          <a:p>
            <a:r>
              <a:rPr lang="en-US" sz="2400" dirty="0">
                <a:solidFill>
                  <a:srgbClr val="0070C0"/>
                </a:solidFill>
              </a:rPr>
              <a:t>I thought you might find this interesting. This is only one person, and selected columns.</a:t>
            </a:r>
          </a:p>
        </p:txBody>
      </p:sp>
    </p:spTree>
    <p:extLst>
      <p:ext uri="{BB962C8B-B14F-4D97-AF65-F5344CB8AC3E}">
        <p14:creationId xmlns:p14="http://schemas.microsoft.com/office/powerpoint/2010/main" val="19419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2024 Short-Term Objective</a:t>
            </a:r>
            <a:endParaRPr lang="en-US" dirty="0"/>
          </a:p>
        </p:txBody>
      </p:sp>
      <p:sp>
        <p:nvSpPr>
          <p:cNvPr id="5" name="Text Placeholder 2">
            <a:extLst>
              <a:ext uri="{FF2B5EF4-FFF2-40B4-BE49-F238E27FC236}">
                <a16:creationId xmlns:a16="http://schemas.microsoft.com/office/drawing/2014/main" id="{16A6F3AD-B340-39DC-13EF-212BB9662267}"/>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What is the most important goal you want to achieve in 2024?</a:t>
            </a:r>
          </a:p>
          <a:p>
            <a:pPr lvl="1"/>
            <a:r>
              <a:rPr lang="en-US" dirty="0">
                <a:solidFill>
                  <a:srgbClr val="002060"/>
                </a:solidFill>
              </a:rPr>
              <a:t>The budgeting process remains rather opaque, in the sense that IEEE practice seems to be to put everything into the 21015 “Society Operations” Cost Center (CC). This is convenient, but it makes things rather hard to track.</a:t>
            </a:r>
          </a:p>
          <a:p>
            <a:pPr lvl="1"/>
            <a:r>
              <a:rPr lang="en-US" dirty="0">
                <a:solidFill>
                  <a:srgbClr val="002060"/>
                </a:solidFill>
              </a:rPr>
              <a:t>I would like to have the various VPs with their own cost centers, so that when they ask about how they are doing with respect to their budget I can tell them.</a:t>
            </a:r>
          </a:p>
          <a:p>
            <a:pPr lvl="1"/>
            <a:r>
              <a:rPr lang="en-US" dirty="0">
                <a:solidFill>
                  <a:srgbClr val="002060"/>
                </a:solidFill>
              </a:rPr>
              <a:t>Right now, these CCs are largely “dark” (meaning that the VPF has no control over them) and are generally quite small.</a:t>
            </a:r>
          </a:p>
          <a:p>
            <a:r>
              <a:rPr lang="en-US" dirty="0">
                <a:solidFill>
                  <a:srgbClr val="002060"/>
                </a:solidFill>
              </a:rPr>
              <a:t>What do you need in terms of resources and support to accomplish this goal?</a:t>
            </a:r>
          </a:p>
          <a:p>
            <a:pPr lvl="1"/>
            <a:r>
              <a:rPr lang="en-US" dirty="0">
                <a:solidFill>
                  <a:srgbClr val="002060"/>
                </a:solidFill>
              </a:rPr>
              <a:t>Nothing except permission to go ahead with it.</a:t>
            </a:r>
          </a:p>
          <a:p>
            <a:pPr lvl="1"/>
            <a:r>
              <a:rPr lang="en-US" dirty="0">
                <a:solidFill>
                  <a:srgbClr val="002060"/>
                </a:solidFill>
              </a:rPr>
              <a:t>Sandra is OK with doing this.</a:t>
            </a:r>
          </a:p>
        </p:txBody>
      </p:sp>
    </p:spTree>
    <p:extLst>
      <p:ext uri="{BB962C8B-B14F-4D97-AF65-F5344CB8AC3E}">
        <p14:creationId xmlns:p14="http://schemas.microsoft.com/office/powerpoint/2010/main" val="120041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Sequestering CC 21015 “Societies Operations”</a:t>
            </a:r>
            <a:endParaRPr lang="en-US" dirty="0"/>
          </a:p>
        </p:txBody>
      </p:sp>
      <p:sp>
        <p:nvSpPr>
          <p:cNvPr id="5" name="Text Placeholder 2">
            <a:extLst>
              <a:ext uri="{FF2B5EF4-FFF2-40B4-BE49-F238E27FC236}">
                <a16:creationId xmlns:a16="http://schemas.microsoft.com/office/drawing/2014/main" id="{16A6F3AD-B340-39DC-13EF-212BB9662267}"/>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Categories:</a:t>
            </a:r>
          </a:p>
          <a:p>
            <a:pPr lvl="1"/>
            <a:r>
              <a:rPr lang="en-US" dirty="0">
                <a:solidFill>
                  <a:srgbClr val="002060"/>
                </a:solidFill>
              </a:rPr>
              <a:t>10105 “Fellow Committee”: not needed</a:t>
            </a:r>
          </a:p>
          <a:p>
            <a:pPr lvl="1"/>
            <a:r>
              <a:rPr lang="en-US" dirty="0">
                <a:solidFill>
                  <a:srgbClr val="002060"/>
                </a:solidFill>
              </a:rPr>
              <a:t>10110/10115/10120 “</a:t>
            </a:r>
            <a:r>
              <a:rPr lang="en-US" dirty="0" err="1">
                <a:solidFill>
                  <a:srgbClr val="002060"/>
                </a:solidFill>
              </a:rPr>
              <a:t>AdCom</a:t>
            </a:r>
            <a:r>
              <a:rPr lang="en-US" dirty="0">
                <a:solidFill>
                  <a:srgbClr val="002060"/>
                </a:solidFill>
              </a:rPr>
              <a:t>”/“ExCom”/“</a:t>
            </a:r>
            <a:r>
              <a:rPr lang="en-US" dirty="0" err="1">
                <a:solidFill>
                  <a:srgbClr val="002060"/>
                </a:solidFill>
              </a:rPr>
              <a:t>FinCom</a:t>
            </a:r>
            <a:r>
              <a:rPr lang="en-US" dirty="0">
                <a:solidFill>
                  <a:srgbClr val="002060"/>
                </a:solidFill>
              </a:rPr>
              <a:t>”: presently zero, no idea why we have these</a:t>
            </a:r>
          </a:p>
          <a:p>
            <a:pPr lvl="1"/>
            <a:r>
              <a:rPr lang="en-US" dirty="0">
                <a:solidFill>
                  <a:srgbClr val="002060"/>
                </a:solidFill>
              </a:rPr>
              <a:t>10125 “Technical Committee”: presently zero, could be used for panel expenses?</a:t>
            </a:r>
          </a:p>
          <a:p>
            <a:pPr lvl="1"/>
            <a:r>
              <a:rPr lang="en-US" dirty="0">
                <a:solidFill>
                  <a:srgbClr val="002060"/>
                </a:solidFill>
              </a:rPr>
              <a:t>10130 “Education Committee”:</a:t>
            </a:r>
          </a:p>
          <a:p>
            <a:pPr lvl="2"/>
            <a:r>
              <a:rPr lang="en-US" dirty="0">
                <a:solidFill>
                  <a:srgbClr val="002060"/>
                </a:solidFill>
              </a:rPr>
              <a:t>account 505005 “Travel Meetings and Accommodations” $4k for “</a:t>
            </a:r>
            <a:r>
              <a:rPr lang="en-US" dirty="0">
                <a:solidFill>
                  <a:srgbClr val="002060"/>
                </a:solidFill>
                <a:effectLst/>
              </a:rPr>
              <a:t>Challenges at conferences and within AESS</a:t>
            </a:r>
            <a:r>
              <a:rPr lang="en-US" dirty="0">
                <a:solidFill>
                  <a:srgbClr val="002060"/>
                </a:solidFill>
              </a:rPr>
              <a:t>”</a:t>
            </a:r>
          </a:p>
          <a:p>
            <a:pPr lvl="2"/>
            <a:r>
              <a:rPr lang="en-US" dirty="0">
                <a:solidFill>
                  <a:srgbClr val="002060"/>
                </a:solidFill>
              </a:rPr>
              <a:t>514000 “Grants, Scholarships and Others” $6k for “</a:t>
            </a:r>
            <a:r>
              <a:rPr lang="en-US" dirty="0" err="1">
                <a:solidFill>
                  <a:srgbClr val="002060"/>
                </a:solidFill>
                <a:effectLst/>
              </a:rPr>
              <a:t>BootCamp</a:t>
            </a:r>
            <a:r>
              <a:rPr lang="en-US" dirty="0">
                <a:solidFill>
                  <a:srgbClr val="002060"/>
                </a:solidFill>
                <a:effectLst/>
              </a:rPr>
              <a:t> expenses at AESS conferences”</a:t>
            </a:r>
            <a:endParaRPr lang="en-US" dirty="0">
              <a:solidFill>
                <a:srgbClr val="002060"/>
              </a:solidFill>
            </a:endParaRPr>
          </a:p>
          <a:p>
            <a:pPr lvl="2"/>
            <a:r>
              <a:rPr lang="en-US" dirty="0">
                <a:solidFill>
                  <a:srgbClr val="002060"/>
                </a:solidFill>
              </a:rPr>
              <a:t>518000 “Various Other” (plus subaccounts) all essentially zero</a:t>
            </a:r>
          </a:p>
          <a:p>
            <a:pPr lvl="2"/>
            <a:r>
              <a:rPr lang="en-US" kern="100" dirty="0">
                <a:solidFill>
                  <a:srgbClr val="002060"/>
                </a:solidFill>
                <a:effectLst/>
                <a:ea typeface="Calibri" panose="020F0502020204030204" pitchFamily="34" charset="0"/>
                <a:cs typeface="Times New Roman" panose="02020603050405020304" pitchFamily="18" charset="0"/>
              </a:rPr>
              <a:t>anticipated about $30k for DL travel – moved to 21015/505004 “volunteer travel”</a:t>
            </a:r>
          </a:p>
          <a:p>
            <a:pPr lvl="2"/>
            <a:r>
              <a:rPr lang="en-US" kern="100" dirty="0">
                <a:solidFill>
                  <a:srgbClr val="002060"/>
                </a:solidFill>
                <a:effectLst/>
                <a:ea typeface="Calibri" panose="020F0502020204030204" pitchFamily="34" charset="0"/>
                <a:cs typeface="Times New Roman" panose="02020603050405020304" pitchFamily="18" charset="0"/>
              </a:rPr>
              <a:t>anticipated about</a:t>
            </a:r>
            <a:r>
              <a:rPr lang="en-US" dirty="0">
                <a:solidFill>
                  <a:srgbClr val="002060"/>
                </a:solidFill>
                <a:effectLst/>
                <a:ea typeface="Calibri" panose="020F0502020204030204" pitchFamily="34" charset="0"/>
                <a:cs typeface="Times New Roman" panose="02020603050405020304" pitchFamily="18" charset="0"/>
              </a:rPr>
              <a:t> $15k for YP </a:t>
            </a:r>
            <a:r>
              <a:rPr lang="en-US" kern="100" dirty="0">
                <a:solidFill>
                  <a:srgbClr val="002060"/>
                </a:solidFill>
                <a:effectLst/>
                <a:ea typeface="Calibri" panose="020F0502020204030204" pitchFamily="34" charset="0"/>
                <a:cs typeface="Times New Roman" panose="02020603050405020304" pitchFamily="18" charset="0"/>
              </a:rPr>
              <a:t>travel – moved to 21015/505004 “volunteer travel”</a:t>
            </a:r>
          </a:p>
          <a:p>
            <a:pPr lvl="2"/>
            <a:r>
              <a:rPr lang="en-US" kern="100" dirty="0">
                <a:solidFill>
                  <a:srgbClr val="002060"/>
                </a:solidFill>
                <a:effectLst/>
                <a:ea typeface="Calibri" panose="020F0502020204030204" pitchFamily="34" charset="0"/>
                <a:cs typeface="Times New Roman" panose="02020603050405020304" pitchFamily="18" charset="0"/>
              </a:rPr>
              <a:t>anticipated about</a:t>
            </a:r>
            <a:r>
              <a:rPr lang="en-US" dirty="0">
                <a:solidFill>
                  <a:srgbClr val="002060"/>
                </a:solidFill>
                <a:effectLst/>
                <a:ea typeface="Calibri" panose="020F0502020204030204" pitchFamily="34" charset="0"/>
                <a:cs typeface="Times New Roman" panose="02020603050405020304" pitchFamily="18" charset="0"/>
              </a:rPr>
              <a:t> $11k for DL receptions</a:t>
            </a:r>
            <a:r>
              <a:rPr lang="en-US" kern="100" dirty="0">
                <a:solidFill>
                  <a:srgbClr val="002060"/>
                </a:solidFill>
                <a:effectLst/>
                <a:ea typeface="Calibri" panose="020F0502020204030204" pitchFamily="34" charset="0"/>
                <a:cs typeface="Times New Roman" panose="02020603050405020304" pitchFamily="18" charset="0"/>
              </a:rPr>
              <a:t>– moved to 21015/505002 </a:t>
            </a: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“meals and functions”</a:t>
            </a:r>
          </a:p>
          <a:p>
            <a:pPr lvl="1"/>
            <a:r>
              <a:rPr lang="en-US" kern="100" dirty="0">
                <a:solidFill>
                  <a:srgbClr val="002060"/>
                </a:solidFill>
                <a:latin typeface="Calibri" panose="020F0502020204030204" pitchFamily="34" charset="0"/>
                <a:cs typeface="Times New Roman" panose="02020603050405020304" pitchFamily="18" charset="0"/>
              </a:rPr>
              <a:t>10135 “Membership Committee”: accounts 505000 </a:t>
            </a:r>
            <a:r>
              <a:rPr lang="en-US" dirty="0">
                <a:solidFill>
                  <a:srgbClr val="002060"/>
                </a:solidFill>
              </a:rPr>
              <a:t>“Travel Meetings and Accommodations” and 511000 “General Office Expense” (plus subaccounts) all essentially zero</a:t>
            </a:r>
          </a:p>
          <a:p>
            <a:pPr lvl="2"/>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anticipated about</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$15k for YP </a:t>
            </a: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travel – moved to 21015/505004 “volunteer travel”</a:t>
            </a:r>
          </a:p>
          <a:p>
            <a:pPr lvl="2"/>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anticipated about</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$11k for DL receptions</a:t>
            </a:r>
            <a:r>
              <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moved to 21015/505002 “meals and functions”</a:t>
            </a:r>
            <a:endParaRPr lang="en-US" dirty="0">
              <a:solidFill>
                <a:srgbClr val="002060"/>
              </a:solidFill>
            </a:endParaRPr>
          </a:p>
          <a:p>
            <a:pPr lvl="2"/>
            <a:endParaRPr lang="en-US" dirty="0">
              <a:solidFill>
                <a:srgbClr val="002060"/>
              </a:solidFill>
            </a:endParaRPr>
          </a:p>
          <a:p>
            <a:pPr lvl="1"/>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2539391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6EE9E-558D-C8B0-29DA-980C65599507}"/>
              </a:ext>
            </a:extLst>
          </p:cNvPr>
          <p:cNvSpPr>
            <a:spLocks noGrp="1"/>
          </p:cNvSpPr>
          <p:nvPr>
            <p:ph type="title"/>
          </p:nvPr>
        </p:nvSpPr>
        <p:spPr/>
        <p:txBody>
          <a:bodyPr/>
          <a:lstStyle/>
          <a:p>
            <a:r>
              <a:rPr lang="en-US" dirty="0">
                <a:solidFill>
                  <a:schemeClr val="bg1"/>
                </a:solidFill>
              </a:rPr>
              <a:t>Sequestering CC 21015 “Societies Operations”</a:t>
            </a:r>
            <a:endParaRPr lang="en-US" dirty="0"/>
          </a:p>
        </p:txBody>
      </p:sp>
      <p:sp>
        <p:nvSpPr>
          <p:cNvPr id="5" name="Text Placeholder 2">
            <a:extLst>
              <a:ext uri="{FF2B5EF4-FFF2-40B4-BE49-F238E27FC236}">
                <a16:creationId xmlns:a16="http://schemas.microsoft.com/office/drawing/2014/main" id="{16A6F3AD-B340-39DC-13EF-212BB9662267}"/>
              </a:ext>
            </a:extLst>
          </p:cNvPr>
          <p:cNvSpPr>
            <a:spLocks noGrp="1"/>
          </p:cNvSpPr>
          <p:nvPr>
            <p:ph idx="4294967295"/>
          </p:nvPr>
        </p:nvSpPr>
        <p:spPr>
          <a:xfrm>
            <a:off x="735013" y="1189038"/>
            <a:ext cx="10618787" cy="49879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2060"/>
                </a:solidFill>
              </a:rPr>
              <a:t>Categories:</a:t>
            </a:r>
          </a:p>
          <a:p>
            <a:pPr lvl="1"/>
            <a:r>
              <a:rPr lang="en-US" kern="100" dirty="0">
                <a:solidFill>
                  <a:srgbClr val="002060"/>
                </a:solidFill>
                <a:latin typeface="Calibri" panose="020F0502020204030204" pitchFamily="34" charset="0"/>
                <a:cs typeface="Times New Roman" panose="02020603050405020304" pitchFamily="18" charset="0"/>
              </a:rPr>
              <a:t>10140 “Awards Committee”: accounts 505000 </a:t>
            </a:r>
            <a:r>
              <a:rPr lang="en-US" dirty="0">
                <a:solidFill>
                  <a:srgbClr val="002060"/>
                </a:solidFill>
              </a:rPr>
              <a:t>“Travel Meetings and Accommodations” and 511000 “General Office Expense” (plus subaccounts) all essentially zero</a:t>
            </a:r>
          </a:p>
          <a:p>
            <a:pPr lvl="2"/>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s</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hipping of award plaques $4k is in 21015/511201 “parcel and other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c</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arrier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s</a:t>
            </a:r>
            <a:r>
              <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ervices” </a:t>
            </a:r>
            <a:endParaRPr lang="en-US"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lvl="2"/>
            <a:r>
              <a:rPr lang="en-US" kern="100" dirty="0">
                <a:solidFill>
                  <a:srgbClr val="002060"/>
                </a:solidFill>
                <a:latin typeface="Calibri" panose="020F0502020204030204" pitchFamily="34" charset="0"/>
                <a:cs typeface="Times New Roman" panose="02020603050405020304" pitchFamily="18" charset="0"/>
              </a:rPr>
              <a:t>physical awards $7k is in 21015/514301 “Awards and Prizes”</a:t>
            </a:r>
          </a:p>
          <a:p>
            <a:pPr lvl="2"/>
            <a:r>
              <a:rPr lang="en-US" kern="100" dirty="0">
                <a:solidFill>
                  <a:srgbClr val="002060"/>
                </a:solidFill>
                <a:latin typeface="Calibri" panose="020F0502020204030204" pitchFamily="34" charset="0"/>
                <a:cs typeface="Times New Roman" panose="02020603050405020304" pitchFamily="18" charset="0"/>
              </a:rPr>
              <a:t>scholarships $30k is in 21015/514305 “Scholarships &amp; Fellowships”</a:t>
            </a:r>
          </a:p>
          <a:p>
            <a:pPr lvl="2"/>
            <a:r>
              <a:rPr lang="en-US" kern="100" dirty="0">
                <a:solidFill>
                  <a:srgbClr val="002060"/>
                </a:solidFill>
                <a:latin typeface="Calibri" panose="020F0502020204030204" pitchFamily="34" charset="0"/>
                <a:cs typeface="Times New Roman" panose="02020603050405020304" pitchFamily="18" charset="0"/>
              </a:rPr>
              <a:t>I’d like this is 10140</a:t>
            </a:r>
          </a:p>
          <a:p>
            <a:pPr lvl="1"/>
            <a:r>
              <a:rPr lang="en-US" kern="100" dirty="0">
                <a:solidFill>
                  <a:srgbClr val="002060"/>
                </a:solidFill>
                <a:latin typeface="Calibri" panose="020F0502020204030204" pitchFamily="34" charset="0"/>
                <a:cs typeface="Times New Roman" panose="02020603050405020304" pitchFamily="18" charset="0"/>
              </a:rPr>
              <a:t>10155 “Chapter Committee”:</a:t>
            </a:r>
          </a:p>
          <a:p>
            <a:pPr lvl="2"/>
            <a:r>
              <a:rPr lang="en-US" kern="100" dirty="0">
                <a:solidFill>
                  <a:srgbClr val="002060"/>
                </a:solidFill>
                <a:latin typeface="Calibri" panose="020F0502020204030204" pitchFamily="34" charset="0"/>
                <a:cs typeface="Times New Roman" panose="02020603050405020304" pitchFamily="18" charset="0"/>
              </a:rPr>
              <a:t>account 505000 </a:t>
            </a:r>
            <a:r>
              <a:rPr lang="en-US" dirty="0">
                <a:solidFill>
                  <a:srgbClr val="002060"/>
                </a:solidFill>
              </a:rPr>
              <a:t>“Travel Meetings and Accommodations”</a:t>
            </a:r>
          </a:p>
          <a:p>
            <a:pPr lvl="2"/>
            <a:r>
              <a:rPr lang="en-US" kern="100" dirty="0">
                <a:solidFill>
                  <a:srgbClr val="002060"/>
                </a:solidFill>
                <a:latin typeface="Calibri" panose="020F0502020204030204" pitchFamily="34" charset="0"/>
                <a:cs typeface="Times New Roman" panose="02020603050405020304" pitchFamily="18" charset="0"/>
              </a:rPr>
              <a:t>account</a:t>
            </a:r>
            <a:r>
              <a:rPr lang="en-US" dirty="0">
                <a:solidFill>
                  <a:srgbClr val="002060"/>
                </a:solidFill>
              </a:rPr>
              <a:t> 511000 “Various Other” is $50k</a:t>
            </a:r>
          </a:p>
          <a:p>
            <a:pPr lvl="2"/>
            <a:r>
              <a:rPr lang="en-US" dirty="0">
                <a:solidFill>
                  <a:srgbClr val="002060"/>
                </a:solidFill>
              </a:rPr>
              <a:t>not sure why there is a line “IEEE Profit and Loss” the negative of all our entries here</a:t>
            </a:r>
          </a:p>
          <a:p>
            <a:pPr lvl="1"/>
            <a:r>
              <a:rPr lang="en-US" kern="100" dirty="0">
                <a:solidFill>
                  <a:srgbClr val="002060"/>
                </a:solidFill>
                <a:latin typeface="Calibri" panose="020F0502020204030204" pitchFamily="34" charset="0"/>
                <a:cs typeface="Times New Roman" panose="02020603050405020304" pitchFamily="18" charset="0"/>
              </a:rPr>
              <a:t>10145 “Publications Committee”, 10150 “Standards Committee”, 10180 “Conference Committee” all essentially or exactly zero</a:t>
            </a:r>
          </a:p>
          <a:p>
            <a:pPr lvl="1"/>
            <a:r>
              <a:rPr lang="en-US" kern="100" dirty="0">
                <a:solidFill>
                  <a:srgbClr val="002060"/>
                </a:solidFill>
                <a:latin typeface="Calibri" panose="020F0502020204030204" pitchFamily="34" charset="0"/>
                <a:cs typeface="Times New Roman" panose="02020603050405020304" pitchFamily="18" charset="0"/>
              </a:rPr>
              <a:t>there are many other cost centers, and many of these do not apply to us</a:t>
            </a:r>
          </a:p>
          <a:p>
            <a:r>
              <a:rPr lang="en-US" kern="100" dirty="0">
                <a:solidFill>
                  <a:srgbClr val="002060"/>
                </a:solidFill>
                <a:cs typeface="Times New Roman" panose="02020603050405020304" pitchFamily="18" charset="0"/>
              </a:rPr>
              <a:t>I would also like to have a CC that is “all of the rest” -- this would be the extra amuses-</a:t>
            </a:r>
            <a:r>
              <a:rPr lang="en-US" kern="100" dirty="0" err="1">
                <a:solidFill>
                  <a:srgbClr val="002060"/>
                </a:solidFill>
                <a:cs typeface="Times New Roman" panose="02020603050405020304" pitchFamily="18" charset="0"/>
              </a:rPr>
              <a:t>bouches</a:t>
            </a:r>
            <a:r>
              <a:rPr lang="en-US" kern="100" dirty="0">
                <a:solidFill>
                  <a:srgbClr val="002060"/>
                </a:solidFill>
                <a:cs typeface="Times New Roman" panose="02020603050405020304" pitchFamily="18" charset="0"/>
              </a:rPr>
              <a:t> that the </a:t>
            </a:r>
            <a:r>
              <a:rPr lang="en-US" kern="100" dirty="0" err="1">
                <a:solidFill>
                  <a:srgbClr val="002060"/>
                </a:solidFill>
                <a:cs typeface="Times New Roman" panose="02020603050405020304" pitchFamily="18" charset="0"/>
              </a:rPr>
              <a:t>BoG</a:t>
            </a:r>
            <a:r>
              <a:rPr lang="en-US" kern="100" dirty="0">
                <a:solidFill>
                  <a:srgbClr val="002060"/>
                </a:solidFill>
                <a:cs typeface="Times New Roman" panose="02020603050405020304" pitchFamily="18" charset="0"/>
              </a:rPr>
              <a:t> votes for conferences, the plus-ups for awards, etc.</a:t>
            </a:r>
          </a:p>
          <a:p>
            <a:pPr lvl="1"/>
            <a:r>
              <a:rPr lang="en-US" kern="100" dirty="0">
                <a:solidFill>
                  <a:srgbClr val="002060"/>
                </a:solidFill>
                <a:latin typeface="Calibri" panose="020F0502020204030204" pitchFamily="34" charset="0"/>
                <a:cs typeface="Times New Roman" panose="02020603050405020304" pitchFamily="18" charset="0"/>
              </a:rPr>
              <a:t>It would have accounts like “Meals”, “Awards”, “Travel” etc.</a:t>
            </a:r>
          </a:p>
          <a:p>
            <a:pPr lvl="1"/>
            <a:endParaRPr lang="en-US" dirty="0">
              <a:solidFill>
                <a:srgbClr val="002060"/>
              </a:solidFill>
            </a:endParaRPr>
          </a:p>
          <a:p>
            <a:pPr lvl="1"/>
            <a:endParaRPr lang="en-US" dirty="0">
              <a:solidFill>
                <a:srgbClr val="002060"/>
              </a:solidFill>
            </a:endParaRPr>
          </a:p>
          <a:p>
            <a:endParaRPr lang="en-US" dirty="0">
              <a:solidFill>
                <a:srgbClr val="002060"/>
              </a:solidFill>
            </a:endParaRPr>
          </a:p>
        </p:txBody>
      </p:sp>
    </p:spTree>
    <p:extLst>
      <p:ext uri="{BB962C8B-B14F-4D97-AF65-F5344CB8AC3E}">
        <p14:creationId xmlns:p14="http://schemas.microsoft.com/office/powerpoint/2010/main" val="708790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1496</Words>
  <Application>Microsoft Macintosh PowerPoint</Application>
  <PresentationFormat>Widescreen</PresentationFormat>
  <Paragraphs>99</Paragraphs>
  <Slides>14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Courier New</vt:lpstr>
      <vt:lpstr>LucidaGrande</vt:lpstr>
      <vt:lpstr>Roboto</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2024 Short-Term Objective</vt:lpstr>
      <vt:lpstr>Sequestering CC 21015 “Societies Operations”</vt:lpstr>
      <vt:lpstr>Sequestering CC 21015 “Societies Operations”</vt:lpstr>
      <vt:lpstr>2024 Short-Term Objective</vt:lpstr>
      <vt:lpstr>Long-Term Objectives</vt:lpstr>
      <vt:lpstr>FYI: Sensors Council Initiatives (2023, Round 1)</vt:lpstr>
      <vt:lpstr>FYI: Sensors Council Initiatives (2023, Round 2)</vt:lpstr>
      <vt:lpstr>Blockers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PDC</cp:lastModifiedBy>
  <cp:revision>61</cp:revision>
  <dcterms:created xsi:type="dcterms:W3CDTF">2020-06-23T20:53:44Z</dcterms:created>
  <dcterms:modified xsi:type="dcterms:W3CDTF">2024-02-08T21:50:23Z</dcterms:modified>
</cp:coreProperties>
</file>