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45" r:id="rId2"/>
    <p:sldId id="440" r:id="rId3"/>
    <p:sldId id="447" r:id="rId4"/>
    <p:sldId id="451" r:id="rId5"/>
    <p:sldId id="452" r:id="rId6"/>
    <p:sldId id="444" r:id="rId7"/>
    <p:sldId id="448" r:id="rId8"/>
    <p:sldId id="449" r:id="rId9"/>
    <p:sldId id="44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0" autoAdjust="0"/>
    <p:restoredTop sz="94660"/>
  </p:normalViewPr>
  <p:slideViewPr>
    <p:cSldViewPr snapToGrid="0">
      <p:cViewPr varScale="1">
        <p:scale>
          <a:sx n="83" d="100"/>
          <a:sy n="83" d="100"/>
        </p:scale>
        <p:origin x="65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5/9/2024</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758527" y="2155441"/>
            <a:ext cx="7091728"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200" dirty="0">
                <a:solidFill>
                  <a:schemeClr val="bg1"/>
                </a:solidFill>
              </a:rPr>
              <a:t>IEEE Aerospace and Electronic Systems</a:t>
            </a:r>
            <a:br>
              <a:rPr lang="en-US" sz="3200" dirty="0">
                <a:solidFill>
                  <a:schemeClr val="bg1"/>
                </a:solidFill>
              </a:rPr>
            </a:br>
            <a:r>
              <a:rPr lang="en-US" sz="3200" dirty="0">
                <a:solidFill>
                  <a:schemeClr val="bg1"/>
                </a:solidFill>
              </a:rPr>
              <a:t>VP Awards</a:t>
            </a: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Dale Blair</a:t>
            </a:r>
          </a:p>
          <a:p>
            <a:endParaRPr lang="en-US" sz="1300" dirty="0">
              <a:solidFill>
                <a:schemeClr val="bg1">
                  <a:lumMod val="85000"/>
                </a:schemeClr>
              </a:solidFill>
            </a:endParaRPr>
          </a:p>
          <a:p>
            <a:r>
              <a:rPr lang="en-US" sz="2200" dirty="0">
                <a:solidFill>
                  <a:schemeClr val="bg1">
                    <a:lumMod val="85000"/>
                  </a:schemeClr>
                </a:solidFill>
              </a:rPr>
              <a:t>AESS Board of Governors Meeting – Spring 2024</a:t>
            </a:r>
          </a:p>
          <a:p>
            <a:r>
              <a:rPr lang="en-US" sz="2200" dirty="0">
                <a:solidFill>
                  <a:schemeClr val="bg1">
                    <a:lumMod val="85000"/>
                  </a:schemeClr>
                </a:solidFill>
              </a:rPr>
              <a:t>10 and 11 May 2024</a:t>
            </a:r>
          </a:p>
          <a:p>
            <a:r>
              <a:rPr lang="en-US" sz="2200" dirty="0">
                <a:solidFill>
                  <a:schemeClr val="bg1">
                    <a:lumMod val="85000"/>
                  </a:schemeClr>
                </a:solidFill>
              </a:rPr>
              <a:t>Denver, CO, USA</a:t>
            </a:r>
          </a:p>
        </p:txBody>
      </p:sp>
    </p:spTree>
    <p:extLst>
      <p:ext uri="{BB962C8B-B14F-4D97-AF65-F5344CB8AC3E}">
        <p14:creationId xmlns:p14="http://schemas.microsoft.com/office/powerpoint/2010/main" val="184221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9455" y="960581"/>
            <a:ext cx="11148290" cy="5477163"/>
          </a:xfrm>
        </p:spPr>
        <p:txBody>
          <a:bodyPr/>
          <a:lstStyle/>
          <a:p>
            <a:pPr>
              <a:lnSpc>
                <a:spcPct val="100000"/>
              </a:lnSpc>
              <a:spcBef>
                <a:spcPts val="0"/>
              </a:spcBef>
            </a:pPr>
            <a:r>
              <a:rPr lang="en-US" dirty="0"/>
              <a:t>VP for Awards elected and took office.</a:t>
            </a:r>
          </a:p>
          <a:p>
            <a:pPr>
              <a:lnSpc>
                <a:spcPct val="100000"/>
              </a:lnSpc>
              <a:spcBef>
                <a:spcPts val="0"/>
              </a:spcBef>
            </a:pPr>
            <a:r>
              <a:rPr lang="en-US" dirty="0"/>
              <a:t>Finalized the documentation on the IEEE AESS Student Branch Chapter of the Year Award and awaiting TAB approval.</a:t>
            </a:r>
          </a:p>
          <a:p>
            <a:pPr>
              <a:lnSpc>
                <a:spcPct val="100000"/>
              </a:lnSpc>
              <a:spcBef>
                <a:spcPts val="0"/>
              </a:spcBef>
            </a:pPr>
            <a:r>
              <a:rPr lang="en-US" dirty="0"/>
              <a:t>Challenges in getting funds for scholarships to students outside the USA.</a:t>
            </a:r>
          </a:p>
          <a:p>
            <a:pPr lvl="1">
              <a:lnSpc>
                <a:spcPct val="100000"/>
              </a:lnSpc>
              <a:spcBef>
                <a:spcPts val="0"/>
              </a:spcBef>
            </a:pPr>
            <a:r>
              <a:rPr lang="en-US" dirty="0"/>
              <a:t>Send funds directly to the student or university</a:t>
            </a:r>
          </a:p>
          <a:p>
            <a:pPr lvl="1">
              <a:lnSpc>
                <a:spcPct val="100000"/>
              </a:lnSpc>
              <a:spcBef>
                <a:spcPts val="0"/>
              </a:spcBef>
            </a:pPr>
            <a:r>
              <a:rPr lang="en-US" dirty="0"/>
              <a:t>Completion of US tax forms in a problem in either case</a:t>
            </a:r>
          </a:p>
          <a:p>
            <a:pPr lvl="1">
              <a:lnSpc>
                <a:spcPct val="100000"/>
              </a:lnSpc>
              <a:spcBef>
                <a:spcPts val="0"/>
              </a:spcBef>
            </a:pPr>
            <a:r>
              <a:rPr lang="en-US" dirty="0"/>
              <a:t>POC at university for receiving funds is a problem. (require with </a:t>
            </a:r>
            <a:r>
              <a:rPr lang="en-US" dirty="0" err="1"/>
              <a:t>nominatoin</a:t>
            </a:r>
            <a:r>
              <a:rPr lang="en-US" dirty="0"/>
              <a:t>?)</a:t>
            </a:r>
          </a:p>
          <a:p>
            <a:pPr lvl="1">
              <a:lnSpc>
                <a:spcPct val="100000"/>
              </a:lnSpc>
              <a:spcBef>
                <a:spcPts val="0"/>
              </a:spcBef>
            </a:pPr>
            <a:r>
              <a:rPr lang="en-US" dirty="0"/>
              <a:t>Should Scholarship program be eliminated?</a:t>
            </a:r>
          </a:p>
          <a:p>
            <a:pPr>
              <a:lnSpc>
                <a:spcPct val="100000"/>
              </a:lnSpc>
              <a:spcBef>
                <a:spcPts val="0"/>
              </a:spcBef>
            </a:pPr>
            <a:r>
              <a:rPr lang="en-US" dirty="0"/>
              <a:t>Started the process of updating the documentation of the </a:t>
            </a:r>
            <a:r>
              <a:rPr lang="en-US" dirty="0" err="1"/>
              <a:t>Nathanson</a:t>
            </a:r>
            <a:r>
              <a:rPr lang="en-US" dirty="0"/>
              <a:t> and White Awards</a:t>
            </a:r>
          </a:p>
          <a:p>
            <a:pPr lvl="1">
              <a:lnSpc>
                <a:spcPct val="100000"/>
              </a:lnSpc>
              <a:spcBef>
                <a:spcPts val="0"/>
              </a:spcBef>
            </a:pPr>
            <a:r>
              <a:rPr lang="en-US" dirty="0"/>
              <a:t>Nominate or endorse only one candidate</a:t>
            </a:r>
          </a:p>
          <a:p>
            <a:pPr lvl="1">
              <a:lnSpc>
                <a:spcPct val="100000"/>
              </a:lnSpc>
              <a:spcBef>
                <a:spcPts val="0"/>
              </a:spcBef>
            </a:pPr>
            <a:r>
              <a:rPr lang="en-US" dirty="0"/>
              <a:t>Scoring card to standardize the relative weighting of the categories</a:t>
            </a:r>
          </a:p>
          <a:p>
            <a:pPr>
              <a:lnSpc>
                <a:spcPct val="100000"/>
              </a:lnSpc>
              <a:spcBef>
                <a:spcPts val="0"/>
              </a:spcBef>
            </a:pPr>
            <a:r>
              <a:rPr lang="en-US" dirty="0"/>
              <a:t>Completed the selection of the recipients for </a:t>
            </a:r>
            <a:r>
              <a:rPr lang="en-US" dirty="0" smtClean="0"/>
              <a:t>13 </a:t>
            </a:r>
            <a:r>
              <a:rPr lang="en-US" dirty="0"/>
              <a:t>of the </a:t>
            </a:r>
            <a:r>
              <a:rPr lang="en-US" dirty="0" smtClean="0"/>
              <a:t>14 </a:t>
            </a:r>
            <a:r>
              <a:rPr lang="en-US" dirty="0"/>
              <a:t>AESS </a:t>
            </a:r>
            <a:r>
              <a:rPr lang="en-US" dirty="0" smtClean="0"/>
              <a:t>Awards</a:t>
            </a:r>
            <a:endParaRPr lang="en-US" dirty="0"/>
          </a:p>
        </p:txBody>
      </p:sp>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What so far, since November 2023</a:t>
            </a:r>
            <a:endParaRPr lang="en-US" dirty="0"/>
          </a:p>
        </p:txBody>
      </p:sp>
    </p:spTree>
    <p:extLst>
      <p:ext uri="{BB962C8B-B14F-4D97-AF65-F5344CB8AC3E}">
        <p14:creationId xmlns:p14="http://schemas.microsoft.com/office/powerpoint/2010/main" val="1200419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9455" y="960582"/>
            <a:ext cx="11342254" cy="5588000"/>
          </a:xfrm>
        </p:spPr>
        <p:txBody>
          <a:bodyPr/>
          <a:lstStyle/>
          <a:p>
            <a:pPr marL="0" indent="0">
              <a:lnSpc>
                <a:spcPct val="100000"/>
              </a:lnSpc>
              <a:spcBef>
                <a:spcPts val="0"/>
              </a:spcBef>
              <a:buNone/>
            </a:pPr>
            <a:r>
              <a:rPr lang="en-US" b="1" dirty="0"/>
              <a:t>Initiated a Student Outreach Pilot Program: Senior Projects</a:t>
            </a:r>
          </a:p>
          <a:p>
            <a:pPr lvl="1">
              <a:lnSpc>
                <a:spcPct val="100000"/>
              </a:lnSpc>
              <a:spcBef>
                <a:spcPts val="0"/>
              </a:spcBef>
            </a:pPr>
            <a:r>
              <a:rPr lang="en-US" dirty="0"/>
              <a:t>Supplemental funding for Senior Projects (</a:t>
            </a:r>
            <a:r>
              <a:rPr lang="en-US" dirty="0" smtClean="0"/>
              <a:t>known </a:t>
            </a:r>
            <a:r>
              <a:rPr lang="en-US" dirty="0"/>
              <a:t>as Senior Capstone Project in USA) </a:t>
            </a:r>
          </a:p>
          <a:p>
            <a:pPr lvl="1">
              <a:lnSpc>
                <a:spcPct val="100000"/>
              </a:lnSpc>
              <a:spcBef>
                <a:spcPts val="0"/>
              </a:spcBef>
            </a:pPr>
            <a:r>
              <a:rPr lang="en-US" dirty="0"/>
              <a:t>Have an impact on their educational Experience</a:t>
            </a:r>
          </a:p>
          <a:p>
            <a:pPr lvl="2">
              <a:lnSpc>
                <a:spcPct val="100000"/>
              </a:lnSpc>
              <a:spcBef>
                <a:spcPts val="0"/>
              </a:spcBef>
            </a:pPr>
            <a:r>
              <a:rPr lang="en-US" dirty="0"/>
              <a:t>Funding for their projects</a:t>
            </a:r>
          </a:p>
          <a:p>
            <a:pPr lvl="2">
              <a:lnSpc>
                <a:spcPct val="100000"/>
              </a:lnSpc>
              <a:spcBef>
                <a:spcPts val="0"/>
              </a:spcBef>
            </a:pPr>
            <a:r>
              <a:rPr lang="en-US" dirty="0"/>
              <a:t>Engagement with practicing engineers who are IEEE members</a:t>
            </a:r>
          </a:p>
          <a:p>
            <a:pPr lvl="1">
              <a:lnSpc>
                <a:spcPct val="100000"/>
              </a:lnSpc>
              <a:spcBef>
                <a:spcPts val="0"/>
              </a:spcBef>
            </a:pPr>
            <a:r>
              <a:rPr lang="en-US" dirty="0"/>
              <a:t>Engage our members to serve as customers for Senior Projects</a:t>
            </a:r>
          </a:p>
          <a:p>
            <a:pPr lvl="2">
              <a:lnSpc>
                <a:spcPct val="100000"/>
              </a:lnSpc>
              <a:spcBef>
                <a:spcPts val="0"/>
              </a:spcBef>
            </a:pPr>
            <a:r>
              <a:rPr lang="en-US" dirty="0"/>
              <a:t>Propose a senior project in their area of interest</a:t>
            </a:r>
          </a:p>
          <a:p>
            <a:pPr lvl="2">
              <a:lnSpc>
                <a:spcPct val="100000"/>
              </a:lnSpc>
              <a:spcBef>
                <a:spcPts val="0"/>
              </a:spcBef>
            </a:pPr>
            <a:r>
              <a:rPr lang="en-US" dirty="0"/>
              <a:t>Serve as Subject Matter Experts for the Senior Projects</a:t>
            </a:r>
          </a:p>
          <a:p>
            <a:pPr lvl="2">
              <a:lnSpc>
                <a:spcPct val="100000"/>
              </a:lnSpc>
              <a:spcBef>
                <a:spcPts val="0"/>
              </a:spcBef>
            </a:pPr>
            <a:r>
              <a:rPr lang="en-US" dirty="0"/>
              <a:t>Conduct program reviews and provide guidance on priorities</a:t>
            </a:r>
          </a:p>
          <a:p>
            <a:pPr lvl="2">
              <a:lnSpc>
                <a:spcPct val="100000"/>
              </a:lnSpc>
              <a:spcBef>
                <a:spcPts val="0"/>
              </a:spcBef>
            </a:pPr>
            <a:r>
              <a:rPr lang="en-US" dirty="0"/>
              <a:t>Bringing IEEE members into the university environment</a:t>
            </a:r>
          </a:p>
          <a:p>
            <a:pPr marL="0" indent="0">
              <a:lnSpc>
                <a:spcPct val="100000"/>
              </a:lnSpc>
              <a:spcBef>
                <a:spcPts val="0"/>
              </a:spcBef>
              <a:buNone/>
            </a:pPr>
            <a:r>
              <a:rPr lang="en-US" b="1" dirty="0"/>
              <a:t>Funding pilot program at Tennessee Tech</a:t>
            </a:r>
          </a:p>
          <a:p>
            <a:pPr lvl="1">
              <a:lnSpc>
                <a:spcPct val="100000"/>
              </a:lnSpc>
              <a:spcBef>
                <a:spcPts val="0"/>
              </a:spcBef>
            </a:pPr>
            <a:r>
              <a:rPr lang="en-US" dirty="0"/>
              <a:t>“Disaster Assessment Using Smart Drones” inspired by DARPA Drone Challenge</a:t>
            </a:r>
          </a:p>
          <a:p>
            <a:pPr lvl="2">
              <a:lnSpc>
                <a:spcPct val="100000"/>
              </a:lnSpc>
              <a:spcBef>
                <a:spcPts val="0"/>
              </a:spcBef>
            </a:pPr>
            <a:r>
              <a:rPr lang="en-US" dirty="0"/>
              <a:t>Technical and Cost Proposals</a:t>
            </a:r>
          </a:p>
          <a:p>
            <a:pPr lvl="2">
              <a:lnSpc>
                <a:spcPct val="100000"/>
              </a:lnSpc>
              <a:spcBef>
                <a:spcPts val="0"/>
              </a:spcBef>
            </a:pPr>
            <a:r>
              <a:rPr lang="en-US" dirty="0"/>
              <a:t>$4000 from IEEE AESS with $1272 match by Tennessee Tech. </a:t>
            </a:r>
          </a:p>
          <a:p>
            <a:pPr lvl="1">
              <a:lnSpc>
                <a:spcPct val="100000"/>
              </a:lnSpc>
              <a:spcBef>
                <a:spcPts val="0"/>
              </a:spcBef>
            </a:pPr>
            <a:r>
              <a:rPr lang="en-US" dirty="0"/>
              <a:t>Customers from GTRI  (volunteers)</a:t>
            </a:r>
          </a:p>
          <a:p>
            <a:pPr lvl="2">
              <a:lnSpc>
                <a:spcPct val="100000"/>
              </a:lnSpc>
              <a:spcBef>
                <a:spcPts val="0"/>
              </a:spcBef>
            </a:pPr>
            <a:r>
              <a:rPr lang="en-US" dirty="0"/>
              <a:t>UAV Pilot and aviation SME, SMEs in bio sensing, radar, sensor fusion, drone hardware  </a:t>
            </a:r>
          </a:p>
          <a:p>
            <a:pPr marL="0" indent="0">
              <a:lnSpc>
                <a:spcPct val="100000"/>
              </a:lnSpc>
              <a:spcBef>
                <a:spcPts val="0"/>
              </a:spcBef>
              <a:buNone/>
            </a:pPr>
            <a:endParaRPr lang="en-US" dirty="0"/>
          </a:p>
        </p:txBody>
      </p:sp>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What so far, since November 2023</a:t>
            </a:r>
            <a:endParaRPr lang="en-US" dirty="0"/>
          </a:p>
        </p:txBody>
      </p:sp>
    </p:spTree>
    <p:extLst>
      <p:ext uri="{BB962C8B-B14F-4D97-AF65-F5344CB8AC3E}">
        <p14:creationId xmlns:p14="http://schemas.microsoft.com/office/powerpoint/2010/main" val="2505150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9454" y="960582"/>
            <a:ext cx="11065163" cy="5347854"/>
          </a:xfrm>
        </p:spPr>
        <p:txBody>
          <a:bodyPr/>
          <a:lstStyle/>
          <a:p>
            <a:pPr marL="0" indent="0">
              <a:lnSpc>
                <a:spcPct val="100000"/>
              </a:lnSpc>
              <a:spcBef>
                <a:spcPts val="0"/>
              </a:spcBef>
              <a:buNone/>
            </a:pPr>
            <a:r>
              <a:rPr lang="en-US" dirty="0"/>
              <a:t>Funding pilot program at Tennessee Tech: Customer’s Role</a:t>
            </a:r>
          </a:p>
          <a:p>
            <a:r>
              <a:rPr lang="en-US" sz="1800" dirty="0"/>
              <a:t>Our expectations are that customers and SMEs will be available at least once every two weeks to meet virtually with the team. They are free to provide input and feedback and should insist that the team provide a detailed update on the project. These meetings are typically only attended by the team and the customer unless there’s a need for the supervising faculty to attend.  </a:t>
            </a:r>
          </a:p>
          <a:p>
            <a:r>
              <a:rPr lang="en-US" sz="1800" dirty="0"/>
              <a:t>For customers, we ask that they be available early in the first semester for several meetings in the first 3 weeks. This is during the discovery of stakeholder expectations and teams tend to need more frequent input during that time.  </a:t>
            </a:r>
          </a:p>
          <a:p>
            <a:r>
              <a:rPr lang="en-US" sz="1800" dirty="0"/>
              <a:t>We don’t prefer that customers give the teams a developed, highly specified document for the project (though one may exist internal to the customer). The reason is this prevents the team from doing the work to develop the specifications through interaction.</a:t>
            </a:r>
          </a:p>
          <a:p>
            <a:r>
              <a:rPr lang="en-US" sz="1800" dirty="0"/>
              <a:t>If the customer is poised to be able to provide a financial gift to the department, that is welcomed and somewhat expected to defray the cost of capstone. Of course this is already taken care of by the IEEE grant for the drone project specifically. Companies that are prohibited from providing financial support (like government institutions) are welcome to serve as customers with no financial contribution expected. </a:t>
            </a:r>
          </a:p>
          <a:p>
            <a:pPr lvl="1">
              <a:lnSpc>
                <a:spcPct val="100000"/>
              </a:lnSpc>
              <a:spcBef>
                <a:spcPts val="0"/>
              </a:spcBef>
            </a:pPr>
            <a:endParaRPr lang="en-US" sz="1600" dirty="0"/>
          </a:p>
        </p:txBody>
      </p:sp>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What so far, since November 2023</a:t>
            </a:r>
            <a:endParaRPr lang="en-US" dirty="0"/>
          </a:p>
        </p:txBody>
      </p:sp>
    </p:spTree>
    <p:extLst>
      <p:ext uri="{BB962C8B-B14F-4D97-AF65-F5344CB8AC3E}">
        <p14:creationId xmlns:p14="http://schemas.microsoft.com/office/powerpoint/2010/main" val="1784570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7BE801-5E3E-5C8F-E06F-28D7DC15F988}"/>
              </a:ext>
            </a:extLst>
          </p:cNvPr>
          <p:cNvSpPr>
            <a:spLocks noGrp="1"/>
          </p:cNvSpPr>
          <p:nvPr>
            <p:ph type="title"/>
          </p:nvPr>
        </p:nvSpPr>
        <p:spPr/>
        <p:txBody>
          <a:bodyPr/>
          <a:lstStyle/>
          <a:p>
            <a:r>
              <a:rPr lang="en-US" dirty="0"/>
              <a:t>Motion – Senior Project at Tennessee Tech</a:t>
            </a:r>
          </a:p>
        </p:txBody>
      </p:sp>
      <p:sp>
        <p:nvSpPr>
          <p:cNvPr id="4" name="Text Placeholder 2">
            <a:extLst>
              <a:ext uri="{FF2B5EF4-FFF2-40B4-BE49-F238E27FC236}">
                <a16:creationId xmlns:a16="http://schemas.microsoft.com/office/drawing/2014/main" id="{4DC198D4-AEE5-DD59-EAB4-B7217BEC4F4C}"/>
              </a:ext>
            </a:extLst>
          </p:cNvPr>
          <p:cNvSpPr>
            <a:spLocks noGrp="1"/>
          </p:cNvSpPr>
          <p:nvPr>
            <p:ph idx="4294967295"/>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dirty="0">
                <a:solidFill>
                  <a:srgbClr val="FF0000"/>
                </a:solidFill>
              </a:rPr>
              <a:t>MOTION: Dale Blair moves to provide $4000 for funding a pilot Senior Project at Tennessee Tech in </a:t>
            </a:r>
            <a:r>
              <a:rPr lang="en-US" dirty="0">
                <a:solidFill>
                  <a:srgbClr val="FF0000"/>
                </a:solidFill>
              </a:rPr>
              <a:t>2024.</a:t>
            </a:r>
          </a:p>
          <a:p>
            <a:pPr>
              <a:buFont typeface="Arial" panose="020B0604020202020204" pitchFamily="34" charset="0"/>
              <a:buChar char="•"/>
            </a:pPr>
            <a:r>
              <a:rPr lang="en-US" dirty="0"/>
              <a:t>Pros: </a:t>
            </a:r>
          </a:p>
          <a:p>
            <a:pPr lvl="1">
              <a:lnSpc>
                <a:spcPct val="100000"/>
              </a:lnSpc>
              <a:spcBef>
                <a:spcPts val="0"/>
              </a:spcBef>
              <a:buFont typeface="Arial" panose="020B0604020202020204" pitchFamily="34" charset="0"/>
              <a:buChar char="•"/>
            </a:pPr>
            <a:r>
              <a:rPr lang="en-US" dirty="0"/>
              <a:t>Impact on educational experience of students to become members</a:t>
            </a:r>
          </a:p>
          <a:p>
            <a:pPr lvl="1">
              <a:lnSpc>
                <a:spcPct val="100000"/>
              </a:lnSpc>
              <a:spcBef>
                <a:spcPts val="0"/>
              </a:spcBef>
              <a:buFont typeface="Arial" panose="020B0604020202020204" pitchFamily="34" charset="0"/>
              <a:buChar char="•"/>
            </a:pPr>
            <a:r>
              <a:rPr lang="en-US" dirty="0"/>
              <a:t>Increase engagement of students with practicing engineers who are IEEE members</a:t>
            </a:r>
          </a:p>
          <a:p>
            <a:pPr lvl="1">
              <a:lnSpc>
                <a:spcPct val="100000"/>
              </a:lnSpc>
              <a:spcBef>
                <a:spcPts val="0"/>
              </a:spcBef>
              <a:buFont typeface="Arial" panose="020B0604020202020204" pitchFamily="34" charset="0"/>
              <a:buChar char="•"/>
            </a:pPr>
            <a:r>
              <a:rPr lang="en-US" dirty="0"/>
              <a:t>Engagement of IEEE AESS Members with students</a:t>
            </a:r>
          </a:p>
          <a:p>
            <a:pPr>
              <a:buFont typeface="Arial" panose="020B0604020202020204" pitchFamily="34" charset="0"/>
              <a:buChar char="•"/>
            </a:pPr>
            <a:r>
              <a:rPr lang="en-US" dirty="0"/>
              <a:t>Cons: </a:t>
            </a:r>
          </a:p>
          <a:p>
            <a:pPr lvl="1">
              <a:buFont typeface="Arial" panose="020B0604020202020204" pitchFamily="34" charset="0"/>
              <a:buChar char="•"/>
            </a:pPr>
            <a:r>
              <a:rPr lang="en-US" dirty="0"/>
              <a:t>Could be ineffective for engagement of existing members and new members</a:t>
            </a:r>
          </a:p>
          <a:p>
            <a:pPr>
              <a:buFont typeface="Arial" panose="020B0604020202020204" pitchFamily="34" charset="0"/>
              <a:buChar char="•"/>
            </a:pPr>
            <a:r>
              <a:rPr lang="en-US" dirty="0"/>
              <a:t>Financial Implications: $4000</a:t>
            </a:r>
          </a:p>
        </p:txBody>
      </p:sp>
    </p:spTree>
    <p:extLst>
      <p:ext uri="{BB962C8B-B14F-4D97-AF65-F5344CB8AC3E}">
        <p14:creationId xmlns:p14="http://schemas.microsoft.com/office/powerpoint/2010/main" val="40431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B501C9-3CB2-4916-CC21-B757F81AA08D}"/>
              </a:ext>
            </a:extLst>
          </p:cNvPr>
          <p:cNvSpPr>
            <a:spLocks noGrp="1"/>
          </p:cNvSpPr>
          <p:nvPr>
            <p:ph type="title"/>
          </p:nvPr>
        </p:nvSpPr>
        <p:spPr/>
        <p:txBody>
          <a:bodyPr/>
          <a:lstStyle/>
          <a:p>
            <a:r>
              <a:rPr lang="en-US" dirty="0"/>
              <a:t>Short term goal (SWOT Planning)</a:t>
            </a:r>
            <a:br>
              <a:rPr lang="en-US" dirty="0"/>
            </a:br>
            <a:endParaRPr lang="en-US" dirty="0"/>
          </a:p>
        </p:txBody>
      </p:sp>
      <p:sp>
        <p:nvSpPr>
          <p:cNvPr id="2" name="Rectangle 1"/>
          <p:cNvSpPr/>
          <p:nvPr/>
        </p:nvSpPr>
        <p:spPr>
          <a:xfrm>
            <a:off x="591128" y="905165"/>
            <a:ext cx="11259128" cy="4832092"/>
          </a:xfrm>
          <a:prstGeom prst="rect">
            <a:avLst/>
          </a:prstGeom>
        </p:spPr>
        <p:txBody>
          <a:bodyPr wrap="square">
            <a:spAutoFit/>
          </a:bodyPr>
          <a:lstStyle/>
          <a:p>
            <a:r>
              <a:rPr lang="en-US" sz="2800" dirty="0"/>
              <a:t>Develop an Operational Manual for AESS Awards</a:t>
            </a:r>
          </a:p>
          <a:p>
            <a:pPr marL="731520" lvl="1" indent="-274320">
              <a:buFont typeface="Arial" panose="020B0604020202020204" pitchFamily="34" charset="0"/>
              <a:buChar char="•"/>
            </a:pPr>
            <a:r>
              <a:rPr lang="en-US" sz="2400" dirty="0"/>
              <a:t>Revise/update IEEE documentation of AESS Awards to reflect recent moves</a:t>
            </a:r>
          </a:p>
          <a:p>
            <a:pPr marL="731520" lvl="1" indent="-274320">
              <a:buFont typeface="Arial" panose="020B0604020202020204" pitchFamily="34" charset="0"/>
              <a:buChar char="•"/>
            </a:pPr>
            <a:r>
              <a:rPr lang="en-US" sz="2400" dirty="0"/>
              <a:t>Formalize the appointment dates and process for award committees</a:t>
            </a:r>
          </a:p>
          <a:p>
            <a:pPr marL="731520" lvl="1" indent="-274320">
              <a:buFont typeface="Arial" panose="020B0604020202020204" pitchFamily="34" charset="0"/>
              <a:buChar char="•"/>
            </a:pPr>
            <a:r>
              <a:rPr lang="en-US" sz="2400" dirty="0"/>
              <a:t>Formalize the selection process </a:t>
            </a:r>
          </a:p>
          <a:p>
            <a:r>
              <a:rPr lang="en-US" sz="2800" u="sng" dirty="0"/>
              <a:t>Strength</a:t>
            </a:r>
          </a:p>
          <a:p>
            <a:pPr marL="731520" lvl="1" indent="-274320">
              <a:buFont typeface="Arial" panose="020B0604020202020204" pitchFamily="34" charset="0"/>
              <a:buChar char="•"/>
            </a:pPr>
            <a:r>
              <a:rPr lang="en-US" sz="2400" dirty="0"/>
              <a:t>Formalize, transparent, and consistent execution of award process </a:t>
            </a:r>
          </a:p>
          <a:p>
            <a:r>
              <a:rPr lang="en-US" sz="2800" u="sng" dirty="0"/>
              <a:t>Weaknesses</a:t>
            </a:r>
          </a:p>
          <a:p>
            <a:pPr marL="731520" lvl="1" indent="-274320">
              <a:buFont typeface="Arial" panose="020B0604020202020204" pitchFamily="34" charset="0"/>
              <a:buChar char="•"/>
            </a:pPr>
            <a:r>
              <a:rPr lang="en-US" sz="2400" dirty="0"/>
              <a:t>Less flexible. May require VP intervention to allow exceptions </a:t>
            </a:r>
          </a:p>
          <a:p>
            <a:r>
              <a:rPr lang="en-US" sz="2800" u="sng" dirty="0"/>
              <a:t>Opportunities</a:t>
            </a:r>
          </a:p>
          <a:p>
            <a:pPr marL="731520" lvl="1" indent="-274320">
              <a:buFont typeface="Arial" panose="020B0604020202020204" pitchFamily="34" charset="0"/>
              <a:buChar char="•"/>
            </a:pPr>
            <a:r>
              <a:rPr lang="en-US" sz="2400" dirty="0"/>
              <a:t>Prestigious Awards Program </a:t>
            </a:r>
          </a:p>
          <a:p>
            <a:r>
              <a:rPr lang="en-US" sz="2800" u="sng" dirty="0"/>
              <a:t>Threats</a:t>
            </a:r>
          </a:p>
          <a:p>
            <a:pPr marL="731520" lvl="1" indent="-274320">
              <a:buFont typeface="Arial" panose="020B0604020202020204" pitchFamily="34" charset="0"/>
              <a:buChar char="•"/>
            </a:pPr>
            <a:r>
              <a:rPr lang="en-US" sz="2400" dirty="0"/>
              <a:t>Lack of time from volunteers and Amanda</a:t>
            </a:r>
          </a:p>
        </p:txBody>
      </p:sp>
    </p:spTree>
    <p:extLst>
      <p:ext uri="{BB962C8B-B14F-4D97-AF65-F5344CB8AC3E}">
        <p14:creationId xmlns:p14="http://schemas.microsoft.com/office/powerpoint/2010/main" val="89555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738254" y="1717965"/>
            <a:ext cx="6391564" cy="136698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Challenges in Aerospace and Electronics Systems</a:t>
            </a:r>
            <a:endParaRPr lang="en-US" sz="40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Dale Blair</a:t>
            </a:r>
          </a:p>
          <a:p>
            <a:endParaRPr lang="en-US" sz="1300" dirty="0">
              <a:solidFill>
                <a:schemeClr val="bg1">
                  <a:lumMod val="85000"/>
                </a:schemeClr>
              </a:solidFill>
            </a:endParaRPr>
          </a:p>
          <a:p>
            <a:r>
              <a:rPr lang="en-US" sz="2200" dirty="0">
                <a:solidFill>
                  <a:schemeClr val="bg1">
                    <a:lumMod val="85000"/>
                  </a:schemeClr>
                </a:solidFill>
              </a:rPr>
              <a:t>AESS Board of Governors Meeting – Spring 2024</a:t>
            </a:r>
          </a:p>
          <a:p>
            <a:r>
              <a:rPr lang="en-US" sz="2200" dirty="0">
                <a:solidFill>
                  <a:schemeClr val="bg1">
                    <a:lumMod val="85000"/>
                  </a:schemeClr>
                </a:solidFill>
              </a:rPr>
              <a:t>10 and 11 May 2024</a:t>
            </a:r>
          </a:p>
          <a:p>
            <a:r>
              <a:rPr lang="en-US" sz="2200" dirty="0">
                <a:solidFill>
                  <a:schemeClr val="bg1">
                    <a:lumMod val="85000"/>
                  </a:schemeClr>
                </a:solidFill>
              </a:rPr>
              <a:t>Denver, CO, USA</a:t>
            </a:r>
          </a:p>
        </p:txBody>
      </p:sp>
    </p:spTree>
    <p:extLst>
      <p:ext uri="{BB962C8B-B14F-4D97-AF65-F5344CB8AC3E}">
        <p14:creationId xmlns:p14="http://schemas.microsoft.com/office/powerpoint/2010/main" val="258585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9455" y="1188720"/>
            <a:ext cx="11425381" cy="4988243"/>
          </a:xfrm>
        </p:spPr>
        <p:txBody>
          <a:bodyPr/>
          <a:lstStyle/>
          <a:p>
            <a:pPr marL="0" indent="0">
              <a:buNone/>
            </a:pPr>
            <a:r>
              <a:rPr lang="en-US" dirty="0"/>
              <a:t>Sponsor Challenge Problems in the area of Aerospace and Electronic Systems </a:t>
            </a:r>
          </a:p>
          <a:p>
            <a:r>
              <a:rPr lang="en-US" sz="2400" dirty="0"/>
              <a:t>Why? Bring focus and excitement to topics in areas of interest to AESS members.</a:t>
            </a:r>
          </a:p>
          <a:p>
            <a:r>
              <a:rPr lang="en-US" sz="2400" dirty="0"/>
              <a:t>What?  Define challenge problems and fund the development of solutions</a:t>
            </a:r>
          </a:p>
          <a:p>
            <a:r>
              <a:rPr lang="en-US" sz="2400" dirty="0"/>
              <a:t>How?</a:t>
            </a:r>
          </a:p>
          <a:p>
            <a:pPr marL="914400" lvl="1" indent="-457200">
              <a:buFont typeface="+mj-lt"/>
              <a:buAutoNum type="arabicPeriod"/>
            </a:pPr>
            <a:r>
              <a:rPr lang="en-US" sz="2000" dirty="0"/>
              <a:t>Identify an area of interest for challenge problem</a:t>
            </a:r>
          </a:p>
          <a:p>
            <a:pPr marL="914400" lvl="1" indent="-457200">
              <a:buFont typeface="+mj-lt"/>
              <a:buAutoNum type="arabicPeriod"/>
            </a:pPr>
            <a:r>
              <a:rPr lang="en-US" sz="2000" dirty="0"/>
              <a:t>Call for proposals for specific definition of a challenge problem and implementation</a:t>
            </a:r>
          </a:p>
          <a:p>
            <a:pPr marL="914400" lvl="1" indent="-457200">
              <a:buFont typeface="+mj-lt"/>
              <a:buAutoNum type="arabicPeriod"/>
            </a:pPr>
            <a:r>
              <a:rPr lang="en-US" sz="2000" dirty="0"/>
              <a:t>Selection of challenge problem</a:t>
            </a:r>
          </a:p>
          <a:p>
            <a:pPr marL="914400" lvl="1" indent="-457200">
              <a:buFont typeface="+mj-lt"/>
              <a:buAutoNum type="arabicPeriod"/>
            </a:pPr>
            <a:r>
              <a:rPr lang="en-US" sz="2000" dirty="0"/>
              <a:t>Call for proposals for solutions to the challenge problems</a:t>
            </a:r>
          </a:p>
          <a:p>
            <a:pPr marL="914400" lvl="1" indent="-457200">
              <a:buFont typeface="+mj-lt"/>
              <a:buAutoNum type="arabicPeriod"/>
            </a:pPr>
            <a:r>
              <a:rPr lang="en-US" sz="2000" dirty="0"/>
              <a:t>Selection of 3 or 4 winners to provide solutions and provide any software for challenge problem</a:t>
            </a:r>
          </a:p>
          <a:p>
            <a:pPr marL="914400" lvl="1" indent="-457200">
              <a:buFont typeface="+mj-lt"/>
              <a:buAutoNum type="arabicPeriod"/>
            </a:pPr>
            <a:r>
              <a:rPr lang="en-US" sz="2000" dirty="0"/>
              <a:t>Conference presentations of solutions</a:t>
            </a:r>
            <a:endParaRPr lang="en-US" sz="2400" dirty="0"/>
          </a:p>
          <a:p>
            <a:r>
              <a:rPr lang="en-US" sz="2400" dirty="0"/>
              <a:t>Investment??? </a:t>
            </a:r>
          </a:p>
          <a:p>
            <a:endParaRPr lang="en-US" sz="2400" dirty="0"/>
          </a:p>
          <a:p>
            <a:pPr lvl="1"/>
            <a:endParaRPr lang="en-US" dirty="0"/>
          </a:p>
          <a:p>
            <a:endParaRPr lang="en-US" dirty="0"/>
          </a:p>
        </p:txBody>
      </p:sp>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Challenges in Aerospace and Electronic Systems</a:t>
            </a:r>
            <a:endParaRPr lang="en-US" dirty="0"/>
          </a:p>
        </p:txBody>
      </p:sp>
    </p:spTree>
    <p:extLst>
      <p:ext uri="{BB962C8B-B14F-4D97-AF65-F5344CB8AC3E}">
        <p14:creationId xmlns:p14="http://schemas.microsoft.com/office/powerpoint/2010/main" val="64749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7BE801-5E3E-5C8F-E06F-28D7DC15F988}"/>
              </a:ext>
            </a:extLst>
          </p:cNvPr>
          <p:cNvSpPr>
            <a:spLocks noGrp="1"/>
          </p:cNvSpPr>
          <p:nvPr>
            <p:ph type="title"/>
          </p:nvPr>
        </p:nvSpPr>
        <p:spPr/>
        <p:txBody>
          <a:bodyPr/>
          <a:lstStyle/>
          <a:p>
            <a:r>
              <a:rPr lang="en-US" dirty="0"/>
              <a:t>Motion – AES Challenge</a:t>
            </a:r>
          </a:p>
        </p:txBody>
      </p:sp>
      <p:sp>
        <p:nvSpPr>
          <p:cNvPr id="4" name="Text Placeholder 2">
            <a:extLst>
              <a:ext uri="{FF2B5EF4-FFF2-40B4-BE49-F238E27FC236}">
                <a16:creationId xmlns:a16="http://schemas.microsoft.com/office/drawing/2014/main" id="{4DC198D4-AEE5-DD59-EAB4-B7217BEC4F4C}"/>
              </a:ext>
            </a:extLst>
          </p:cNvPr>
          <p:cNvSpPr>
            <a:spLocks noGrp="1"/>
          </p:cNvSpPr>
          <p:nvPr>
            <p:ph idx="4294967295"/>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dirty="0">
                <a:solidFill>
                  <a:srgbClr val="FF0000"/>
                </a:solidFill>
              </a:rPr>
              <a:t>MOTION: Dale Blair moves to approve a budget of $125k to initiate a Challenge in Aerospace and Electronic Systems</a:t>
            </a:r>
            <a:r>
              <a:rPr lang="en-US" dirty="0">
                <a:solidFill>
                  <a:srgbClr val="FF0000"/>
                </a:solidFill>
              </a:rPr>
              <a:t> in 2024.</a:t>
            </a:r>
          </a:p>
          <a:p>
            <a:pPr>
              <a:buFont typeface="Arial" panose="020B0604020202020204" pitchFamily="34" charset="0"/>
              <a:buChar char="•"/>
            </a:pPr>
            <a:r>
              <a:rPr lang="en-US" dirty="0"/>
              <a:t>Pros: </a:t>
            </a:r>
          </a:p>
          <a:p>
            <a:pPr lvl="1">
              <a:buFont typeface="Arial" panose="020B0604020202020204" pitchFamily="34" charset="0"/>
              <a:buChar char="•"/>
            </a:pPr>
            <a:r>
              <a:rPr lang="en-US" dirty="0"/>
              <a:t>Bring focus and excitement to a topic in areas of interest to AESS members. </a:t>
            </a:r>
          </a:p>
          <a:p>
            <a:pPr>
              <a:buFont typeface="Arial" panose="020B0604020202020204" pitchFamily="34" charset="0"/>
              <a:buChar char="•"/>
            </a:pPr>
            <a:r>
              <a:rPr lang="en-US" dirty="0"/>
              <a:t>Cons: </a:t>
            </a:r>
          </a:p>
          <a:p>
            <a:pPr lvl="1">
              <a:buFont typeface="Arial" panose="020B0604020202020204" pitchFamily="34" charset="0"/>
              <a:buChar char="•"/>
            </a:pPr>
            <a:r>
              <a:rPr lang="en-US" dirty="0"/>
              <a:t>Failure and a waste of AESS funds</a:t>
            </a:r>
          </a:p>
          <a:p>
            <a:pPr>
              <a:buFont typeface="Arial" panose="020B0604020202020204" pitchFamily="34" charset="0"/>
              <a:buChar char="•"/>
            </a:pPr>
            <a:r>
              <a:rPr lang="en-US" dirty="0"/>
              <a:t>Financial Implications: $125k</a:t>
            </a:r>
          </a:p>
        </p:txBody>
      </p:sp>
    </p:spTree>
    <p:extLst>
      <p:ext uri="{BB962C8B-B14F-4D97-AF65-F5344CB8AC3E}">
        <p14:creationId xmlns:p14="http://schemas.microsoft.com/office/powerpoint/2010/main" val="3663362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2443</TotalTime>
  <Words>890</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LucidaGrande</vt:lpstr>
      <vt:lpstr>Wingdings</vt:lpstr>
      <vt:lpstr>Office Theme</vt:lpstr>
      <vt:lpstr>PowerPoint Presentation</vt:lpstr>
      <vt:lpstr>What so far, since November 2023</vt:lpstr>
      <vt:lpstr>What so far, since November 2023</vt:lpstr>
      <vt:lpstr>What so far, since November 2023</vt:lpstr>
      <vt:lpstr>Motion – Senior Project at Tennessee Tech</vt:lpstr>
      <vt:lpstr>Short term goal (SWOT Planning) </vt:lpstr>
      <vt:lpstr>PowerPoint Presentation</vt:lpstr>
      <vt:lpstr>Challenges in Aerospace and Electronic Systems</vt:lpstr>
      <vt:lpstr>Motion – AES Challenge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Blair, Dale</cp:lastModifiedBy>
  <cp:revision>81</cp:revision>
  <dcterms:created xsi:type="dcterms:W3CDTF">2020-06-23T20:53:44Z</dcterms:created>
  <dcterms:modified xsi:type="dcterms:W3CDTF">2024-05-09T19:27:17Z</dcterms:modified>
</cp:coreProperties>
</file>