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45" r:id="rId2"/>
    <p:sldId id="446" r:id="rId3"/>
    <p:sldId id="440" r:id="rId4"/>
    <p:sldId id="470" r:id="rId5"/>
    <p:sldId id="4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Calibri" panose="020F0502020204030204" pitchFamily="34" charset="0"/>
              <a:buChar char="−"/>
              <a:defRPr/>
            </a:lvl2pPr>
            <a:lvl3pPr marL="1143000" indent="-228600">
              <a:buClr>
                <a:srgbClr val="0C70AC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0C70AC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C70AC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Conferences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Braham Himed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Spring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10 and 11 May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Denver, CO, USA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2024 Conference Committee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3726-55A2-C464-471A-08AA2FCB8BBC}"/>
              </a:ext>
            </a:extLst>
          </p:cNvPr>
          <p:cNvSpPr txBox="1"/>
          <p:nvPr/>
        </p:nvSpPr>
        <p:spPr>
          <a:xfrm>
            <a:off x="4863693" y="2913294"/>
            <a:ext cx="166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Braham Himed</a:t>
            </a:r>
          </a:p>
          <a:p>
            <a:pPr algn="ctr"/>
            <a:r>
              <a:rPr lang="en-US" dirty="0"/>
              <a:t>VP-Conferences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6109C-2BD5-0DAC-8A90-87338C12C18B}"/>
              </a:ext>
            </a:extLst>
          </p:cNvPr>
          <p:cNvSpPr txBox="1"/>
          <p:nvPr/>
        </p:nvSpPr>
        <p:spPr>
          <a:xfrm>
            <a:off x="3587363" y="5373602"/>
            <a:ext cx="15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Hugh Griffiths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A9232-2282-A909-1D3F-293DD1017D1E}"/>
              </a:ext>
            </a:extLst>
          </p:cNvPr>
          <p:cNvSpPr txBox="1"/>
          <p:nvPr/>
        </p:nvSpPr>
        <p:spPr>
          <a:xfrm>
            <a:off x="10542484" y="5373602"/>
            <a:ext cx="139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Peter Willett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5873A-C5DA-8C80-6482-00C48ABE7778}"/>
              </a:ext>
            </a:extLst>
          </p:cNvPr>
          <p:cNvSpPr txBox="1"/>
          <p:nvPr/>
        </p:nvSpPr>
        <p:spPr>
          <a:xfrm>
            <a:off x="8861817" y="5395977"/>
            <a:ext cx="133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Abir Tabarki</a:t>
            </a:r>
            <a:endParaRPr lang="en-US" sz="18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CF60013-6281-FD4E-4C1B-3079E8239A6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7794" y="3793850"/>
            <a:ext cx="1554480" cy="155448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6D88B-E3C7-8204-9AEC-D226F78CD483}"/>
              </a:ext>
            </a:extLst>
          </p:cNvPr>
          <p:cNvSpPr txBox="1"/>
          <p:nvPr/>
        </p:nvSpPr>
        <p:spPr>
          <a:xfrm>
            <a:off x="7210954" y="5373602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Bob Rassa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F40686-31FF-96AB-A63F-8A58A521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6307" y="1275352"/>
            <a:ext cx="1645920" cy="164592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738DDC8-8A42-048B-5EDB-4B947901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056" y="3793850"/>
            <a:ext cx="1554480" cy="1554481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C40201-99A9-590A-D21B-43D4F4314267}"/>
              </a:ext>
            </a:extLst>
          </p:cNvPr>
          <p:cNvSpPr txBox="1"/>
          <p:nvPr/>
        </p:nvSpPr>
        <p:spPr>
          <a:xfrm>
            <a:off x="89909" y="5373602"/>
            <a:ext cx="158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C70AC"/>
                </a:solidFill>
              </a:rPr>
              <a:t>Fabiola Colone</a:t>
            </a:r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B747D-792F-3EE7-560C-C487138ABBC6}"/>
              </a:ext>
            </a:extLst>
          </p:cNvPr>
          <p:cNvSpPr txBox="1"/>
          <p:nvPr/>
        </p:nvSpPr>
        <p:spPr>
          <a:xfrm>
            <a:off x="1851253" y="5373602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Walt Downing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BBA80-DF16-DC95-79B0-40111150500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10641" r="9180" b="13815"/>
          <a:stretch/>
        </p:blipFill>
        <p:spPr>
          <a:xfrm>
            <a:off x="8741163" y="3793850"/>
            <a:ext cx="1554480" cy="1554480"/>
          </a:xfrm>
          <a:prstGeom prst="rect">
            <a:avLst/>
          </a:prstGeom>
          <a:ln w="28575">
            <a:solidFill>
              <a:srgbClr val="0C70A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B103A-7396-7A1F-078B-B6169B006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18" y="3793850"/>
            <a:ext cx="1554480" cy="1554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7A398A-E669-0CAC-046B-A824F8EBA1E7}"/>
              </a:ext>
            </a:extLst>
          </p:cNvPr>
          <p:cNvSpPr txBox="1"/>
          <p:nvPr/>
        </p:nvSpPr>
        <p:spPr>
          <a:xfrm>
            <a:off x="5284458" y="5373602"/>
            <a:ext cx="158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70AC"/>
                </a:solidFill>
              </a:rPr>
              <a:t>Puneet Mishra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3B9B4F-62B1-0B6C-900B-6DD737BB49C7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425" y="3793850"/>
            <a:ext cx="1554480" cy="1554480"/>
          </a:xfrm>
          <a:prstGeom prst="rect">
            <a:avLst/>
          </a:prstGeom>
          <a:ln w="28575">
            <a:solidFill>
              <a:srgbClr val="0C70AC"/>
            </a:solidFill>
          </a:ln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52CA923-5CA0-8028-C043-938357720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4534" y="3793850"/>
            <a:ext cx="1554480" cy="155448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3D4F67-EB79-45D2-A492-23FF4D32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7687" y="3793850"/>
            <a:ext cx="1554480" cy="1554480"/>
          </a:xfrm>
          <a:prstGeom prst="rect">
            <a:avLst/>
          </a:prstGeom>
          <a:noFill/>
          <a:ln w="28575">
            <a:solidFill>
              <a:srgbClr val="0C70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0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0717DE-05EF-F01A-CAE9-D965A9ED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Actively engaged in coordination and approval of financially and technically – sponsored conferences, symposia, and workshops</a:t>
            </a:r>
          </a:p>
          <a:p>
            <a:pPr lvl="1"/>
            <a:r>
              <a:rPr lang="en-US" dirty="0"/>
              <a:t>Detailed review of applications, including budgets (more importantly) </a:t>
            </a:r>
          </a:p>
          <a:p>
            <a:r>
              <a:rPr lang="en-US" dirty="0"/>
              <a:t>Addressing AESS participation/visibility/engagement at newly identified events</a:t>
            </a:r>
          </a:p>
          <a:p>
            <a:pPr lvl="1"/>
            <a:r>
              <a:rPr lang="en-US" dirty="0"/>
              <a:t>Received several requests for sponsorship (grants)</a:t>
            </a:r>
          </a:p>
          <a:p>
            <a:pPr lvl="2"/>
            <a:r>
              <a:rPr lang="en-US" dirty="0"/>
              <a:t>Europe, North Africa, Middle East, and Asia</a:t>
            </a:r>
          </a:p>
          <a:p>
            <a:r>
              <a:rPr lang="en-US" dirty="0"/>
              <a:t>Received record number of MOUs, including proposals for financial and technical sponsorship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dirty="0"/>
              <a:t>What so far, since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Continue offering and supporting high quality and healthy conferences / symposia / workshops</a:t>
            </a:r>
          </a:p>
          <a:p>
            <a:pPr lvl="1"/>
            <a:r>
              <a:rPr lang="en-US" dirty="0"/>
              <a:t>Flagship conferences (Aerospace, AUTOTESTCON, </a:t>
            </a:r>
            <a:r>
              <a:rPr lang="en-US" dirty="0" err="1"/>
              <a:t>RadarConf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Strong financially, well attended, and provide excellent surpluses</a:t>
            </a:r>
          </a:p>
          <a:p>
            <a:r>
              <a:rPr lang="en-US" dirty="0"/>
              <a:t>Increase joint (IEEE and others) workshops/conferences</a:t>
            </a:r>
          </a:p>
          <a:p>
            <a:r>
              <a:rPr lang="en-US" dirty="0"/>
              <a:t>Encourage student participation in under-developed regions via subsidy &amp; travel grants to offset high cost of attendance</a:t>
            </a:r>
          </a:p>
          <a:p>
            <a:pPr lvl="1"/>
            <a:r>
              <a:rPr lang="en-US" dirty="0"/>
              <a:t>Offer special / reduced rates</a:t>
            </a:r>
          </a:p>
          <a:p>
            <a:r>
              <a:rPr lang="en-US" dirty="0"/>
              <a:t>Create Action Group to develop strategy and roadmap for engagement with Africa and Asia – Proper and swift engagement</a:t>
            </a:r>
          </a:p>
          <a:p>
            <a:r>
              <a:rPr lang="en-US" dirty="0"/>
              <a:t>Create AESS conference advising committee</a:t>
            </a:r>
          </a:p>
          <a:p>
            <a:r>
              <a:rPr lang="en-US" dirty="0"/>
              <a:t>Address strong competition from other conferences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dirty="0"/>
              <a:t>Short term goal (SWOT Planning)</a:t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60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475D2-FD5B-D7E7-9763-C9E1AB68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</p:spPr>
        <p:txBody>
          <a:bodyPr/>
          <a:lstStyle/>
          <a:p>
            <a:r>
              <a:rPr lang="en-US" dirty="0"/>
              <a:t>Motion to set aside $10,000 annually to fund activities in under-developed regions</a:t>
            </a:r>
            <a:r>
              <a:rPr lang="en-US"/>
              <a:t>/countries</a:t>
            </a:r>
            <a:endParaRPr lang="en-US" dirty="0"/>
          </a:p>
          <a:p>
            <a:pPr lvl="1"/>
            <a:r>
              <a:rPr lang="en-US" dirty="0"/>
              <a:t>Status</a:t>
            </a:r>
          </a:p>
          <a:p>
            <a:pPr lvl="1"/>
            <a:r>
              <a:rPr lang="en-US" dirty="0"/>
              <a:t>Procedure?</a:t>
            </a:r>
          </a:p>
          <a:p>
            <a:pPr lvl="1"/>
            <a:r>
              <a:rPr lang="en-US" dirty="0"/>
              <a:t>Accounting?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CAD2F8-7A08-3BBE-FA09-40EDD4CE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</p:spPr>
        <p:txBody>
          <a:bodyPr/>
          <a:lstStyle/>
          <a:p>
            <a:r>
              <a:rPr lang="en-US" b="1" dirty="0"/>
              <a:t>Question (Motion)</a:t>
            </a:r>
          </a:p>
        </p:txBody>
      </p:sp>
    </p:spTree>
    <p:extLst>
      <p:ext uri="{BB962C8B-B14F-4D97-AF65-F5344CB8AC3E}">
        <p14:creationId xmlns:p14="http://schemas.microsoft.com/office/powerpoint/2010/main" val="11925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251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Office Theme</vt:lpstr>
      <vt:lpstr>PowerPoint Presentation</vt:lpstr>
      <vt:lpstr>2024 Conference Committee</vt:lpstr>
      <vt:lpstr>What so far, since November 2023</vt:lpstr>
      <vt:lpstr>Short term goal (SWOT Planning) </vt:lpstr>
      <vt:lpstr>Question (Motion)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AESS VP Conferences Committee</dc:title>
  <dc:subject>May 2024</dc:subject>
  <dc:creator>Braham Himed</dc:creator>
  <cp:lastModifiedBy>HIMED, BRAHAM CIV USAF AFMC AFRL/RYMS</cp:lastModifiedBy>
  <cp:revision>46</cp:revision>
  <dcterms:created xsi:type="dcterms:W3CDTF">2020-06-23T20:53:44Z</dcterms:created>
  <dcterms:modified xsi:type="dcterms:W3CDTF">2024-05-04T23:39:05Z</dcterms:modified>
</cp:coreProperties>
</file>