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427" r:id="rId2"/>
    <p:sldMasterId id="2147484442" r:id="rId3"/>
  </p:sldMasterIdLst>
  <p:notesMasterIdLst>
    <p:notesMasterId r:id="rId16"/>
  </p:notesMasterIdLst>
  <p:sldIdLst>
    <p:sldId id="445" r:id="rId4"/>
    <p:sldId id="447" r:id="rId5"/>
    <p:sldId id="462" r:id="rId6"/>
    <p:sldId id="456" r:id="rId7"/>
    <p:sldId id="459" r:id="rId8"/>
    <p:sldId id="457" r:id="rId9"/>
    <p:sldId id="460" r:id="rId10"/>
    <p:sldId id="458" r:id="rId11"/>
    <p:sldId id="464" r:id="rId12"/>
    <p:sldId id="497" r:id="rId13"/>
    <p:sldId id="455" r:id="rId14"/>
    <p:sldId id="44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41"/>
    <p:restoredTop sz="95782"/>
  </p:normalViewPr>
  <p:slideViewPr>
    <p:cSldViewPr showGuides="1">
      <p:cViewPr varScale="1">
        <p:scale>
          <a:sx n="122" d="100"/>
          <a:sy n="122" d="100"/>
        </p:scale>
        <p:origin x="1800" y="208"/>
      </p:cViewPr>
      <p:guideLst>
        <p:guide orient="horz" pos="16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2" d="100"/>
        <a:sy n="182" d="100"/>
      </p:scale>
      <p:origin x="0" y="288"/>
    </p:cViewPr>
  </p:sorterViewPr>
  <p:notesViewPr>
    <p:cSldViewPr showGuides="1">
      <p:cViewPr>
        <p:scale>
          <a:sx n="100" d="100"/>
          <a:sy n="100" d="100"/>
        </p:scale>
        <p:origin x="-1384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527C93-BDE4-6241-A8C0-C58570EE74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6CB82-BE80-3F48-89EB-2DA9317511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7751C0-C8BA-F54B-9370-1EBB680AF97A}" type="datetime1">
              <a:rPr lang="en-US" altLang="en-US"/>
              <a:pPr>
                <a:defRPr/>
              </a:pPr>
              <a:t>5/6/24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2D2877-FBBB-B049-8751-9983DF445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96570F-1011-E44B-8244-82DEFD105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8898B-D270-274E-8581-CE73B0B953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B9EB4-D8A2-344D-B46C-CD9714BCE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64DD30-86BC-2A4F-A715-303BE389B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1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7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0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20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4DD30-86BC-2A4F-A715-303BE389B78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05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137242-D511-4A43-8095-98AB5F1DD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3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5" y="59680"/>
            <a:ext cx="7886700" cy="483395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60" y="1189039"/>
            <a:ext cx="7964090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534B9-5387-6846-A4F7-A4F2C92C1E10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E40EBABD-8D86-DD46-BE7C-335E6CC28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CDF17-10B4-294D-9B29-D63E1B1A9D70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CFC591A1-D8D5-F842-A3B8-873CADF97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C86026-E122-0440-9717-F75A9BC4B944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7977109C-D61F-8E40-BB99-19A0E1453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A568F-E555-B140-95CC-424A2A229B4C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B6F035A6-8347-CF49-A8F5-D3FA3444D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6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B31448D9-60B6-2A4B-BDEB-294D4602FD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936861"/>
            <a:ext cx="78486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74625"/>
            <a:ext cx="5715000" cy="6096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9F2E7FA-72BC-2A4A-BD13-9910AD1AB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D417E7-1BEC-724D-BE1D-444B6A799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" y="1587"/>
            <a:ext cx="1938318" cy="609600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FC6875AD-00E0-8945-AA35-82A06AD65C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0800" y="805819"/>
            <a:ext cx="166584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2"/>
                </a:solidFill>
                <a:latin typeface="Helvetica" pitchFamily="2" charset="0"/>
              </a:rPr>
              <a:t>DSTEI System Phase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966DC-64C0-6148-B854-07A18E7C45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19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98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551106" y="76237"/>
            <a:ext cx="6737468" cy="55333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sz="255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" y="114113"/>
            <a:ext cx="7886700" cy="710640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71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2926"/>
            <a:ext cx="6858000" cy="1381125"/>
          </a:xfrm>
          <a:prstGeom prst="rect">
            <a:avLst/>
          </a:prstGeom>
        </p:spPr>
        <p:txBody>
          <a:bodyPr anchor="b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9144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" y="2301364"/>
            <a:ext cx="2794994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56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06" y="1188720"/>
            <a:ext cx="7964245" cy="498824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5143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5" y="59680"/>
            <a:ext cx="7886700" cy="483395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290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5" y="59680"/>
            <a:ext cx="7886700" cy="483395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60" y="1189039"/>
            <a:ext cx="7964090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16810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4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0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868DD39F-500F-4749-8E12-B03AC311AF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27088"/>
            <a:ext cx="7848600" cy="261937"/>
            <a:chOff x="685800" y="827428"/>
            <a:chExt cx="7848600" cy="261282"/>
          </a:xfrm>
        </p:grpSpPr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92908FA1-ECFA-D344-8603-35DA3FC5DB6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97F5EFE3-D9F1-334B-959E-A16D7A7DC85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672263" y="827428"/>
              <a:ext cx="1747837" cy="2612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>
                  <a:solidFill>
                    <a:schemeClr val="accent2"/>
                  </a:solidFill>
                  <a:latin typeface="Helvetica" pitchFamily="2" charset="0"/>
                </a:rPr>
                <a:t>UWB Surveillance Radar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E6E53F7-2968-3A42-B06F-522ED4DE64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MED210304 – 1.</a:t>
            </a:r>
            <a:fld id="{B7694B13-186D-D641-854E-18C9C1CEE5FE}" type="slidenum">
              <a:rPr lang="en-US" altLang="en-US" sz="11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60C65-4338-034C-BFC2-D80198B359D2}"/>
              </a:ext>
            </a:extLst>
          </p:cNvPr>
          <p:cNvSpPr txBox="1"/>
          <p:nvPr userDrawn="1"/>
        </p:nvSpPr>
        <p:spPr>
          <a:xfrm>
            <a:off x="0" y="6553200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i="1">
                <a:solidFill>
                  <a:srgbClr val="7F7F7F"/>
                </a:solidFill>
                <a:latin typeface="Bauhaus 93" pitchFamily="82" charset="77"/>
              </a:rPr>
              <a:t>medavis consulting</a:t>
            </a:r>
            <a:endParaRPr lang="en-US" altLang="en-US" sz="1600">
              <a:solidFill>
                <a:srgbClr val="7F7F7F"/>
              </a:solidFill>
              <a:latin typeface="Bauhaus 93" pitchFamily="82" charset="77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D7E529BB-46F2-A343-B289-6B6599D912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988"/>
            <a:ext cx="1352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EEE_TAG_BLUE.png">
            <a:extLst>
              <a:ext uri="{FF2B5EF4-FFF2-40B4-BE49-F238E27FC236}">
                <a16:creationId xmlns:a16="http://schemas.microsoft.com/office/drawing/2014/main" id="{F1CB4194-65ED-5E4C-BB81-2048C0A19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988"/>
            <a:ext cx="1049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FE2AB7-353F-324B-9E32-7126520A9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97D451D-9D3C-3D47-90E8-89613AD4A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9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1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57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58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>
            <a:extLst>
              <a:ext uri="{FF2B5EF4-FFF2-40B4-BE49-F238E27FC236}">
                <a16:creationId xmlns:a16="http://schemas.microsoft.com/office/drawing/2014/main" id="{90808083-B40B-E247-A64C-0EB6472CF5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71538"/>
            <a:ext cx="7848600" cy="261937"/>
            <a:chOff x="685800" y="871494"/>
            <a:chExt cx="7848600" cy="261282"/>
          </a:xfrm>
        </p:grpSpPr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4E8D8DE0-41C8-D94E-9394-2631CFCBE02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85F34F89-B34D-8B4A-9FF8-667E5C1C86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553200" y="871494"/>
              <a:ext cx="1747838" cy="2612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>
                  <a:solidFill>
                    <a:schemeClr val="accent2"/>
                  </a:solidFill>
                  <a:latin typeface="Helvetica" pitchFamily="2" charset="0"/>
                </a:rPr>
                <a:t>UWB Surveillance Radar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4362EDD-5A02-5E41-936B-073A29CB0A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MED210304 – 1.</a:t>
            </a:r>
            <a:fld id="{73DD25B3-E79B-CE42-B2DF-875BE9785E74}" type="slidenum">
              <a:rPr lang="en-US" altLang="en-US" sz="11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029E6-AA7C-D64F-AAE7-B43C6683B871}"/>
              </a:ext>
            </a:extLst>
          </p:cNvPr>
          <p:cNvSpPr txBox="1"/>
          <p:nvPr userDrawn="1"/>
        </p:nvSpPr>
        <p:spPr>
          <a:xfrm>
            <a:off x="0" y="6553200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i="1">
                <a:solidFill>
                  <a:srgbClr val="7F7F7F"/>
                </a:solidFill>
                <a:latin typeface="Bauhaus 93" pitchFamily="82" charset="77"/>
              </a:rPr>
              <a:t>medavis consulting</a:t>
            </a:r>
            <a:endParaRPr lang="en-US" altLang="en-US" sz="1600">
              <a:solidFill>
                <a:srgbClr val="7F7F7F"/>
              </a:solidFill>
              <a:latin typeface="Bauhaus 93" pitchFamily="82" charset="77"/>
            </a:endParaRP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9D43A583-F8BF-894A-B574-309CBECB1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988"/>
            <a:ext cx="1352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IEEE_TAG_BLUE.png">
            <a:extLst>
              <a:ext uri="{FF2B5EF4-FFF2-40B4-BE49-F238E27FC236}">
                <a16:creationId xmlns:a16="http://schemas.microsoft.com/office/drawing/2014/main" id="{DB14EEAE-69C6-C948-A279-139131BCF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988"/>
            <a:ext cx="1049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A64A20C1-A46B-1B49-9819-2F3E2D89A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FC32CD6A-A754-C047-8B83-2563109A7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>
            <a:extLst>
              <a:ext uri="{FF2B5EF4-FFF2-40B4-BE49-F238E27FC236}">
                <a16:creationId xmlns:a16="http://schemas.microsoft.com/office/drawing/2014/main" id="{C31746FF-50BB-CD4A-8F1B-1E8CCCF2FF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63600"/>
            <a:ext cx="7848600" cy="261938"/>
            <a:chOff x="685800" y="863567"/>
            <a:chExt cx="7848600" cy="261282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8DC91BF-A5AF-E142-A405-A4A29D4A4AD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53C5CB11-7C55-854F-B3CC-2BCC81E0B56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477000" y="863567"/>
              <a:ext cx="1747838" cy="2612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>
                  <a:solidFill>
                    <a:schemeClr val="accent2"/>
                  </a:solidFill>
                  <a:latin typeface="Helvetica" pitchFamily="2" charset="0"/>
                </a:rPr>
                <a:t>UWB Surveillance Radar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125E0E8-B553-A142-A5A4-5DF21E5FDB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MED210304 – 1.</a:t>
            </a:r>
            <a:fld id="{7B6E246D-0756-414A-AD6B-7D90269DF122}" type="slidenum">
              <a:rPr lang="en-US" altLang="en-US" sz="11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972A5-C84A-434D-B074-306C732498D2}"/>
              </a:ext>
            </a:extLst>
          </p:cNvPr>
          <p:cNvSpPr txBox="1"/>
          <p:nvPr userDrawn="1"/>
        </p:nvSpPr>
        <p:spPr>
          <a:xfrm>
            <a:off x="0" y="6553200"/>
            <a:ext cx="19812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i="1">
                <a:solidFill>
                  <a:srgbClr val="7F7F7F"/>
                </a:solidFill>
                <a:latin typeface="Bauhaus 93" pitchFamily="82" charset="77"/>
              </a:rPr>
              <a:t>medavis consulting</a:t>
            </a:r>
            <a:endParaRPr lang="en-US" altLang="en-US" sz="1600">
              <a:solidFill>
                <a:srgbClr val="7F7F7F"/>
              </a:solidFill>
              <a:latin typeface="Bauhaus 93" pitchFamily="82" charset="77"/>
            </a:endParaRPr>
          </a:p>
        </p:txBody>
      </p:sp>
      <p:pic>
        <p:nvPicPr>
          <p:cNvPr id="12" name="Picture 19">
            <a:extLst>
              <a:ext uri="{FF2B5EF4-FFF2-40B4-BE49-F238E27FC236}">
                <a16:creationId xmlns:a16="http://schemas.microsoft.com/office/drawing/2014/main" id="{5269EA4D-DB1E-434B-A7B3-D407EB62EA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988"/>
            <a:ext cx="1352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IEEE_TAG_BLUE.png">
            <a:extLst>
              <a:ext uri="{FF2B5EF4-FFF2-40B4-BE49-F238E27FC236}">
                <a16:creationId xmlns:a16="http://schemas.microsoft.com/office/drawing/2014/main" id="{555E4499-79CB-7440-B0C2-955DEBDD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6988"/>
            <a:ext cx="1049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1935"/>
            <a:ext cx="7244080" cy="6207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A854547-6009-3540-ADC1-7CFE4215A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5CAEE31-7242-FE4E-B987-4B199C1A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1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>
            <a:extLst>
              <a:ext uri="{FF2B5EF4-FFF2-40B4-BE49-F238E27FC236}">
                <a16:creationId xmlns:a16="http://schemas.microsoft.com/office/drawing/2014/main" id="{A745548E-A87B-9745-8D7D-D9FE578ADCA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937074"/>
            <a:ext cx="78486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88DA8AE-38F7-DC4E-A18B-B4A87E2F6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A55356-7920-A44D-AADC-51DFC3EB9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" y="1587"/>
            <a:ext cx="1938318" cy="6096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ECE87B04-BF21-4844-ABCA-4400C13693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0800" y="805819"/>
            <a:ext cx="190308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2"/>
                </a:solidFill>
                <a:latin typeface="Helvetica" pitchFamily="2" charset="0"/>
              </a:rPr>
              <a:t>DSTEI System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C7DDB-B848-F04D-BD36-DE434C6F5A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7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551106" y="76237"/>
            <a:ext cx="6737468" cy="55333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sz="255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" y="114113"/>
            <a:ext cx="7886700" cy="710640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FC5F65-62BF-CF49-AD8E-CEBC2F711D98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BE170E9A-CB4B-DF41-B712-0C2182D14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75195E-4320-F94C-8433-679BECEF32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59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3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2926"/>
            <a:ext cx="6858000" cy="1381125"/>
          </a:xfrm>
          <a:prstGeom prst="rect">
            <a:avLst/>
          </a:prstGeom>
        </p:spPr>
        <p:txBody>
          <a:bodyPr anchor="b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9144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" y="2301364"/>
            <a:ext cx="2794994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06" y="1188720"/>
            <a:ext cx="7964245" cy="498824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5143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05" y="59680"/>
            <a:ext cx="7886700" cy="483395"/>
          </a:xfrm>
          <a:prstGeom prst="rect">
            <a:avLst/>
          </a:prstGeom>
        </p:spPr>
        <p:txBody>
          <a:bodyPr/>
          <a:lstStyle>
            <a:lvl1pPr>
              <a:defRPr sz="25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E391F-AEB8-494D-AC04-947134A7510F}"/>
              </a:ext>
            </a:extLst>
          </p:cNvPr>
          <p:cNvSpPr/>
          <p:nvPr userDrawn="1"/>
        </p:nvSpPr>
        <p:spPr>
          <a:xfrm>
            <a:off x="7777596" y="5850083"/>
            <a:ext cx="1254703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A80CE316-5343-844D-A50B-10C708470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049" y="6250257"/>
            <a:ext cx="1426802" cy="5973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FACEC1-CD58-E94A-B353-6D90C224B7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" y="656558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E692DF-D56A-C244-A417-3D50CD8C7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74625"/>
            <a:ext cx="6819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AAEFAB-43F9-A141-9B2B-BB8B64BC9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5908AC-C868-C24E-A757-DD0A65504E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1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030" name="Group 14">
            <a:extLst>
              <a:ext uri="{FF2B5EF4-FFF2-40B4-BE49-F238E27FC236}">
                <a16:creationId xmlns:a16="http://schemas.microsoft.com/office/drawing/2014/main" id="{8A7100F6-CF71-8344-8BF8-BDE9105D6A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5800" y="805819"/>
            <a:ext cx="7848600" cy="261610"/>
            <a:chOff x="685800" y="805229"/>
            <a:chExt cx="7848600" cy="262547"/>
          </a:xfrm>
        </p:grpSpPr>
        <p:sp>
          <p:nvSpPr>
            <p:cNvPr id="1035" name="Line 7">
              <a:extLst>
                <a:ext uri="{FF2B5EF4-FFF2-40B4-BE49-F238E27FC236}">
                  <a16:creationId xmlns:a16="http://schemas.microsoft.com/office/drawing/2014/main" id="{DCFBF535-3164-5048-85AA-1489FFFB55F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85800" y="936502"/>
              <a:ext cx="7848600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358ECC65-FF40-C04A-80EA-59C88BEA61E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400800" y="805229"/>
              <a:ext cx="1665841" cy="262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100" dirty="0">
                  <a:solidFill>
                    <a:schemeClr val="accent2"/>
                  </a:solidFill>
                  <a:latin typeface="Helvetica" pitchFamily="2" charset="0"/>
                </a:rPr>
                <a:t>DSTEI System Phase 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7D640-7E23-B944-AB66-DD9B7B6C9E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596063"/>
            <a:ext cx="1447800" cy="26193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MED2405011 – </a:t>
            </a:r>
            <a:fld id="{4D088748-1402-0040-970E-9E71189DFB87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6C70B-0474-B74F-A788-30B5D186CC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780" y="1587"/>
            <a:ext cx="1938318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Helvetic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 b="0">
          <a:solidFill>
            <a:schemeClr val="accent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b="0">
          <a:solidFill>
            <a:schemeClr val="accent2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accent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3429000" y="1981200"/>
            <a:ext cx="5161415" cy="7487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sz="2700" dirty="0">
                <a:solidFill>
                  <a:prstClr val="white"/>
                </a:solidFill>
              </a:rPr>
              <a:t>IEEE Aerospace Electronic Systems</a:t>
            </a:r>
          </a:p>
          <a:p>
            <a:pPr algn="ctr" defTabSz="685800" fontAlgn="auto">
              <a:spcAft>
                <a:spcPts val="0"/>
              </a:spcAft>
            </a:pPr>
            <a:br>
              <a:rPr lang="en-US" sz="27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DSTEI Phase 1 Evaluation</a:t>
            </a:r>
          </a:p>
          <a:p>
            <a:pPr algn="ctr" defTabSz="685800" fontAlgn="auto"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</a:rPr>
              <a:t>Phase 2 Selection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3620552" y="3274078"/>
            <a:ext cx="5161415" cy="16979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175" dirty="0">
                <a:solidFill>
                  <a:prstClr val="white">
                    <a:lumMod val="85000"/>
                  </a:prstClr>
                </a:solidFill>
              </a:rPr>
              <a:t>Mark E Davis. DSTEI Project Manager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en-US" sz="975" dirty="0">
              <a:solidFill>
                <a:prstClr val="white">
                  <a:lumMod val="85000"/>
                </a:prstClr>
              </a:solidFill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>
                    <a:lumMod val="85000"/>
                  </a:prstClr>
                </a:solidFill>
              </a:rPr>
              <a:t>AESS Board of Governors Meeting – Spring 2024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>
                    <a:lumMod val="85000"/>
                  </a:prstClr>
                </a:solidFill>
              </a:rPr>
              <a:t>10 and 11 May 2024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>
                    <a:lumMod val="85000"/>
                  </a:prstClr>
                </a:solidFill>
              </a:rPr>
              <a:t>Denver, CO, USA</a:t>
            </a:r>
          </a:p>
        </p:txBody>
      </p:sp>
    </p:spTree>
    <p:extLst>
      <p:ext uri="{BB962C8B-B14F-4D97-AF65-F5344CB8AC3E}">
        <p14:creationId xmlns:p14="http://schemas.microsoft.com/office/powerpoint/2010/main" val="140510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BDAE336-2C7E-A449-9773-8A1B00A399AC}"/>
              </a:ext>
            </a:extLst>
          </p:cNvPr>
          <p:cNvSpPr/>
          <p:nvPr/>
        </p:nvSpPr>
        <p:spPr>
          <a:xfrm>
            <a:off x="2405742" y="2969537"/>
            <a:ext cx="6553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B72F21-5388-AD47-8E1B-B5777DDC5A5C}"/>
              </a:ext>
            </a:extLst>
          </p:cNvPr>
          <p:cNvSpPr/>
          <p:nvPr/>
        </p:nvSpPr>
        <p:spPr>
          <a:xfrm>
            <a:off x="2405742" y="2743200"/>
            <a:ext cx="6553200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9F235-039D-2E43-9622-17FFD69BA4A7}"/>
              </a:ext>
            </a:extLst>
          </p:cNvPr>
          <p:cNvSpPr/>
          <p:nvPr/>
        </p:nvSpPr>
        <p:spPr>
          <a:xfrm>
            <a:off x="2405743" y="2286000"/>
            <a:ext cx="6553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B462C-25CD-844D-B569-438E3E9E3CC0}"/>
              </a:ext>
            </a:extLst>
          </p:cNvPr>
          <p:cNvSpPr/>
          <p:nvPr/>
        </p:nvSpPr>
        <p:spPr>
          <a:xfrm>
            <a:off x="1219200" y="6225011"/>
            <a:ext cx="6705600" cy="38676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25282-8C09-E74D-88C1-5816E8E1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48" y="171573"/>
            <a:ext cx="7886700" cy="483395"/>
          </a:xfrm>
        </p:spPr>
        <p:txBody>
          <a:bodyPr/>
          <a:lstStyle/>
          <a:p>
            <a:r>
              <a:rPr lang="en-US" dirty="0"/>
              <a:t>“Committee Rating” Of DSTEI Phase 2 SBCs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B41F1-DE30-844D-90FE-E7F3287600D4}"/>
              </a:ext>
            </a:extLst>
          </p:cNvPr>
          <p:cNvSpPr txBox="1"/>
          <p:nvPr/>
        </p:nvSpPr>
        <p:spPr>
          <a:xfrm>
            <a:off x="1219200" y="3428524"/>
            <a:ext cx="6705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All 4 Student Branch Chapters Made “Satisfactory Grades”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Based On PDR Presentations And Phase 1 Final Report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Proposal Details Need To Be Adjusted Before Phase 2 Kickoff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Stressing More Industry Outreach In Phase 2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Critical Design Review In Second Half Of Phase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IEEE TAB Requests Grant Funding Be Limited To $25,000 each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Need To Negotiate Down On A Couple Of SBCs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Section Funding Issues Need To Be Rectified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Recommending For Funding 2 or 3 SBCs For Phase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D1757-4D91-0941-BE01-5DC491C00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6" t="11267" r="14486"/>
          <a:stretch/>
        </p:blipFill>
        <p:spPr>
          <a:xfrm>
            <a:off x="57034" y="1524000"/>
            <a:ext cx="2305166" cy="1758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0724AB-EEC4-3C4D-9EE5-4A05DB5B40B4}"/>
              </a:ext>
            </a:extLst>
          </p:cNvPr>
          <p:cNvSpPr txBox="1"/>
          <p:nvPr/>
        </p:nvSpPr>
        <p:spPr>
          <a:xfrm>
            <a:off x="402041" y="1047904"/>
            <a:ext cx="161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+mn-lt"/>
              </a:rPr>
              <a:t>Weighting Factors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2E9AF-8E62-1341-A14B-12489EDB3443}"/>
              </a:ext>
            </a:extLst>
          </p:cNvPr>
          <p:cNvSpPr txBox="1"/>
          <p:nvPr/>
        </p:nvSpPr>
        <p:spPr>
          <a:xfrm>
            <a:off x="2861925" y="1082341"/>
            <a:ext cx="564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+mn-lt"/>
              </a:rPr>
              <a:t>Final Weighted Scores From 4 Committee Evaluators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8E8B0A-AE65-5649-AA3E-F6A1C33A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742" y="1610473"/>
            <a:ext cx="6553200" cy="15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6796-4A3E-6F49-AC89-67CBC4E0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DSTEI Phase 2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4F6C-3FC0-9E41-98FE-B54A136D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Phase 1 Funding Expected To Be Sufficient To 15 May 2024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Phase 2 Grant Funding By 15 June 2024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Requires IEEE Sections Approving Finance Transfer To SBCs, </a:t>
            </a:r>
            <a:br>
              <a:rPr lang="en-US" dirty="0"/>
            </a:br>
            <a:r>
              <a:rPr lang="en-US" dirty="0"/>
              <a:t>Based On Phase 1 Process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Cost Proposal: Grants Identical With Phase1, With CDR &amp; Chapter Summit With Two Regions (India &amp; South America)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Each Successful Phase 2 Proposal Will Include A Technology Transition Roadmap For The Growth Of AES Engineers And Technology Collaboration With The Local Academics And Industry.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A Letter Of Intent Will Be Provided In The Proposal To Identify The Funding Process From AESS And The Section To The SBC; And It Will Be Signed By The Appropriate IEEE Section And An AESS Chapter (If Available).</a:t>
            </a:r>
            <a:r>
              <a:rPr lang="en-US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Process To Get TAB VP For Approval  Based On 11 May </a:t>
            </a:r>
            <a:r>
              <a:rPr lang="en-US" dirty="0" err="1"/>
              <a:t>BoG</a:t>
            </a:r>
            <a:r>
              <a:rPr lang="en-US" dirty="0"/>
              <a:t>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DFD17-83E3-9645-820C-C4428FEFCD6B}"/>
              </a:ext>
            </a:extLst>
          </p:cNvPr>
          <p:cNvSpPr txBox="1"/>
          <p:nvPr/>
        </p:nvSpPr>
        <p:spPr>
          <a:xfrm>
            <a:off x="1143000" y="5943600"/>
            <a:ext cx="624839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+mn-lt"/>
              </a:rPr>
              <a:t>Selection For 2 or 3 SBCs Phase 2 Based On Technical and Cost Proposals</a:t>
            </a:r>
          </a:p>
        </p:txBody>
      </p:sp>
    </p:spTree>
    <p:extLst>
      <p:ext uri="{BB962C8B-B14F-4D97-AF65-F5344CB8AC3E}">
        <p14:creationId xmlns:p14="http://schemas.microsoft.com/office/powerpoint/2010/main" val="99565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7BE801-5E3E-5C8F-E06F-28D7DC15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DSTEI Transition To Phase 2 Motion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C198D4-AEE5-DD59-EAB4-B7217BEC4F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4207" y="990600"/>
            <a:ext cx="8440495" cy="51470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Distributed Sensor Technology &amp; Education Initiative (DSTEI) Proposes To Allocate the 2024 Initiative Funding For: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Phase 1 Funding For 2023 Spent In 2024 ($19.25 K)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Phase 2 Funding Grant For 3 Student Branch Chapters ($75K)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Phase 2 Support For Critical Design Review, Section 9 &amp; 10 Chapter Summits, And Meetings With Industry and Governments For Technology Transfer  ($25.75)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AES Budget Initiative: IEEE TAB Has Approved 2024 Initiative; Awaiting SBCs Evaluations On  Phase 1 Final Report and Phase 2 Proposal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Pros: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All 4 Student Branch Chapters Have Successfully Documented Their Objectives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Breadboard Drones With Sensors Exhibited System Feasibility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Significant Growth Of Students Members and Student Chapters in 2023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Cons: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Funding Schedule Will Continue To Move Into 2025 (Phase 3)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Section Support Difficult With SBC Grant Funding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Implications: $120K USD In AESS Initiative 2024 Budget For Phase 1 Completion, And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Successful SBC Transition To Phase 2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6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929BC-6512-E04E-99F3-86B293BC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80" y="1219200"/>
            <a:ext cx="8289440" cy="4648200"/>
          </a:xfrm>
        </p:spPr>
        <p:txBody>
          <a:bodyPr/>
          <a:lstStyle/>
          <a:p>
            <a:r>
              <a:rPr lang="en-US" sz="1600" dirty="0"/>
              <a:t>Region 9 -- South America</a:t>
            </a:r>
          </a:p>
          <a:p>
            <a:pPr lvl="1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AESS Board Liaison –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Giovanna Ramirez Ruiz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Bogota Colombia</a:t>
            </a:r>
          </a:p>
          <a:p>
            <a:pPr lvl="1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“Drone Swarm System for Agricultural Surveillance of Coffee Crops "</a:t>
            </a:r>
            <a:r>
              <a:rPr lang="en-US" sz="1600" b="1" dirty="0"/>
              <a:t>,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Univ. del Cauca, Cauca Colombia, </a:t>
            </a:r>
            <a:r>
              <a:rPr lang="en-US" sz="1600" dirty="0"/>
              <a:t>IEEE Colombia Section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Camilo Segura, Student Branch</a:t>
            </a:r>
            <a:r>
              <a:rPr lang="en-US" sz="1600" dirty="0"/>
              <a:t> 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 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Liseth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Viviana Campo, Student Branch Advisor</a:t>
            </a:r>
            <a:r>
              <a:rPr lang="en-US" sz="1600" dirty="0"/>
              <a:t> </a:t>
            </a:r>
          </a:p>
          <a:p>
            <a:pPr lvl="1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“Smart Drones for Prevention of Forest Fires"</a:t>
            </a:r>
            <a:r>
              <a:rPr lang="en-US" sz="1600" dirty="0"/>
              <a:t>,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Universidad National San Antonio Abad del Cusco (UNSAAC), Cusco Peru</a:t>
            </a:r>
            <a:r>
              <a:rPr lang="en-US" sz="1600" b="1" dirty="0"/>
              <a:t>, </a:t>
            </a:r>
            <a:r>
              <a:rPr lang="en-US" sz="1600" dirty="0"/>
              <a:t>AESS Peru Section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 Arturo Quinones, Student Branch</a:t>
            </a:r>
            <a:r>
              <a:rPr lang="en-US" sz="1600" dirty="0"/>
              <a:t>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 Walter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Student Branch Advisor</a:t>
            </a:r>
            <a:r>
              <a:rPr lang="en-US" sz="1600" dirty="0"/>
              <a:t> </a:t>
            </a:r>
          </a:p>
          <a:p>
            <a:r>
              <a:rPr lang="en-US" sz="1600" dirty="0"/>
              <a:t>Region 10 – India</a:t>
            </a:r>
          </a:p>
          <a:p>
            <a:pPr lvl="1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AESS Board Liaison –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Puneet Mishra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Bangalore, India</a:t>
            </a:r>
          </a:p>
          <a:p>
            <a:pPr lvl="1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“ Fire Extinguisher Unmanned Aerial Vehicle ”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Nitte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Meenakshi Inst Of Tech Student (NMIT), Bengaluru, India, 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 Bangalore Section</a:t>
            </a:r>
            <a:r>
              <a:rPr lang="en-US" sz="1600" dirty="0"/>
              <a:t> 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Pradeep Kumar, Student Branch</a:t>
            </a:r>
            <a:r>
              <a:rPr lang="en-US" sz="1600" dirty="0"/>
              <a:t> 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Parameshachari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D, Student Branch Advisor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“Drones for Smart Agriculture”, 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Sardar Patel Institute of Technology (SPIT), Mumbai, India</a:t>
            </a:r>
            <a:b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AESS Bombay Section</a:t>
            </a:r>
            <a:r>
              <a:rPr lang="en-US" sz="1600" dirty="0"/>
              <a:t>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 </a:t>
            </a:r>
          </a:p>
          <a:p>
            <a:pPr lvl="2"/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Aditya Kulkarni, Student Branch;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Sujata Kulkarni, Student Branch Advisor</a:t>
            </a:r>
            <a:r>
              <a:rPr lang="en-US" sz="1600" dirty="0"/>
              <a:t>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C93E3-E5D4-0F44-90F8-1B97EC19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DSTEI Project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988AB-0F29-C241-88AD-2446E0621DF4}"/>
              </a:ext>
            </a:extLst>
          </p:cNvPr>
          <p:cNvSpPr txBox="1"/>
          <p:nvPr/>
        </p:nvSpPr>
        <p:spPr>
          <a:xfrm>
            <a:off x="950359" y="5612757"/>
            <a:ext cx="724328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Complementary Project  Teams With Variation In Project Objectives, Sensors And Signal Processing, Membership Growth</a:t>
            </a:r>
          </a:p>
        </p:txBody>
      </p:sp>
    </p:spTree>
    <p:extLst>
      <p:ext uri="{BB962C8B-B14F-4D97-AF65-F5344CB8AC3E}">
        <p14:creationId xmlns:p14="http://schemas.microsoft.com/office/powerpoint/2010/main" val="82580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2023+2 DSTEI Project Schedule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BDA2360-08BA-714C-BE19-75DF1634F80E}"/>
              </a:ext>
            </a:extLst>
          </p:cNvPr>
          <p:cNvSpPr txBox="1"/>
          <p:nvPr/>
        </p:nvSpPr>
        <p:spPr>
          <a:xfrm>
            <a:off x="809260" y="5549930"/>
            <a:ext cx="6775830" cy="8669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defTabSz="514350">
              <a:spcAft>
                <a:spcPts val="450"/>
              </a:spcAft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Region 10 PDR and Short Course Concluded 30-31 October 2023, Bangalore India</a:t>
            </a:r>
          </a:p>
          <a:p>
            <a:pPr algn="ctr" defTabSz="514350">
              <a:spcAft>
                <a:spcPts val="450"/>
              </a:spcAft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Region 9 PDR and Short Course Planned For 2-3 March 2024, Cusco Peru</a:t>
            </a:r>
          </a:p>
          <a:p>
            <a:pPr algn="ctr" defTabSz="514350">
              <a:spcAft>
                <a:spcPts val="450"/>
              </a:spcAft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Delivery of  Phase 1 Final Report And Phase 2 Proposals On 15 April 2024, For Phase 2 Start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501DDB-1FF1-0344-B51D-4A57234D2979}"/>
              </a:ext>
            </a:extLst>
          </p:cNvPr>
          <p:cNvGrpSpPr/>
          <p:nvPr/>
        </p:nvGrpSpPr>
        <p:grpSpPr>
          <a:xfrm>
            <a:off x="546486" y="990600"/>
            <a:ext cx="7828205" cy="4532461"/>
            <a:chOff x="1318117" y="1488341"/>
            <a:chExt cx="6497444" cy="365285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56174B-DAE0-8646-AFD5-226044CF4125}"/>
                </a:ext>
              </a:extLst>
            </p:cNvPr>
            <p:cNvGrpSpPr/>
            <p:nvPr/>
          </p:nvGrpSpPr>
          <p:grpSpPr>
            <a:xfrm>
              <a:off x="1318117" y="1961230"/>
              <a:ext cx="6345419" cy="2555458"/>
              <a:chOff x="359877" y="1437305"/>
              <a:chExt cx="11280743" cy="45430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BED8E22-C8F6-8D41-AC52-18ACB5C4A009}"/>
                  </a:ext>
                </a:extLst>
              </p:cNvPr>
              <p:cNvGrpSpPr/>
              <p:nvPr/>
            </p:nvGrpSpPr>
            <p:grpSpPr>
              <a:xfrm>
                <a:off x="775903" y="1437305"/>
                <a:ext cx="10864717" cy="4543036"/>
                <a:chOff x="775903" y="1437305"/>
                <a:chExt cx="10864717" cy="4543036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615FD59-0793-E547-97F2-271261CA2223}"/>
                    </a:ext>
                  </a:extLst>
                </p:cNvPr>
                <p:cNvSpPr/>
                <p:nvPr/>
              </p:nvSpPr>
              <p:spPr>
                <a:xfrm>
                  <a:off x="791110" y="1469204"/>
                  <a:ext cx="10849510" cy="448464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/>
                  <a:endParaRPr lang="en-US" sz="1013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273F280D-50AF-8746-AE3D-458A53F6E3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5903" y="1817449"/>
                  <a:ext cx="1086471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AF4CE52-142C-D648-A8FA-DA6425C44621}"/>
                    </a:ext>
                  </a:extLst>
                </p:cNvPr>
                <p:cNvSpPr txBox="1"/>
                <p:nvPr/>
              </p:nvSpPr>
              <p:spPr>
                <a:xfrm flipH="1">
                  <a:off x="1438383" y="1442709"/>
                  <a:ext cx="544531" cy="71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14350"/>
                  <a:r>
                    <a:rPr lang="en-US" sz="1013" dirty="0">
                      <a:ln>
                        <a:solidFill>
                          <a:srgbClr val="002060"/>
                        </a:solidFill>
                      </a:ln>
                      <a:solidFill>
                        <a:prstClr val="black"/>
                      </a:solidFill>
                      <a:latin typeface="Calibri" panose="020F0502020204030204"/>
                    </a:rPr>
                    <a:t>Q1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70E470F-CD27-794B-A3B9-E758938986D8}"/>
                    </a:ext>
                  </a:extLst>
                </p:cNvPr>
                <p:cNvSpPr txBox="1"/>
                <p:nvPr/>
              </p:nvSpPr>
              <p:spPr>
                <a:xfrm flipH="1">
                  <a:off x="3101673" y="1453031"/>
                  <a:ext cx="544531" cy="71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14350"/>
                  <a:r>
                    <a:rPr lang="en-US" sz="1013" dirty="0">
                      <a:ln>
                        <a:solidFill>
                          <a:srgbClr val="002060"/>
                        </a:solidFill>
                      </a:ln>
                      <a:solidFill>
                        <a:prstClr val="black"/>
                      </a:solidFill>
                      <a:latin typeface="Calibri" panose="020F0502020204030204"/>
                    </a:rPr>
                    <a:t>Q2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712D75F-F352-3F41-8B6A-F8D3AEDD4FA8}"/>
                    </a:ext>
                  </a:extLst>
                </p:cNvPr>
                <p:cNvSpPr txBox="1"/>
                <p:nvPr/>
              </p:nvSpPr>
              <p:spPr>
                <a:xfrm flipH="1">
                  <a:off x="4751780" y="1453993"/>
                  <a:ext cx="591753" cy="71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14350"/>
                  <a:r>
                    <a:rPr lang="en-US" sz="1013" dirty="0">
                      <a:ln>
                        <a:solidFill>
                          <a:srgbClr val="002060"/>
                        </a:solidFill>
                      </a:ln>
                      <a:solidFill>
                        <a:prstClr val="black"/>
                      </a:solidFill>
                      <a:latin typeface="Calibri" panose="020F0502020204030204"/>
                    </a:rPr>
                    <a:t>Q3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CA639B-5050-B44D-A5C3-4CCC07C28D23}"/>
                    </a:ext>
                  </a:extLst>
                </p:cNvPr>
                <p:cNvSpPr txBox="1"/>
                <p:nvPr/>
              </p:nvSpPr>
              <p:spPr>
                <a:xfrm flipH="1">
                  <a:off x="6490608" y="1463493"/>
                  <a:ext cx="544531" cy="71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14350"/>
                  <a:r>
                    <a:rPr lang="en-US" sz="1013" dirty="0">
                      <a:ln>
                        <a:solidFill>
                          <a:srgbClr val="002060"/>
                        </a:solidFill>
                      </a:ln>
                      <a:solidFill>
                        <a:prstClr val="black"/>
                      </a:solidFill>
                      <a:latin typeface="Calibri" panose="020F0502020204030204"/>
                    </a:rPr>
                    <a:t>Q4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2F5DE23-0158-B645-AA3A-C18706E8B458}"/>
                    </a:ext>
                  </a:extLst>
                </p:cNvPr>
                <p:cNvSpPr txBox="1"/>
                <p:nvPr/>
              </p:nvSpPr>
              <p:spPr>
                <a:xfrm flipH="1">
                  <a:off x="8117168" y="1442709"/>
                  <a:ext cx="893851" cy="71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14350"/>
                  <a:r>
                    <a:rPr lang="en-US" sz="1013" dirty="0">
                      <a:ln>
                        <a:solidFill>
                          <a:srgbClr val="002060"/>
                        </a:solidFill>
                      </a:ln>
                      <a:solidFill>
                        <a:prstClr val="black"/>
                      </a:solidFill>
                      <a:latin typeface="Calibri" panose="020F0502020204030204"/>
                    </a:rPr>
                    <a:t>Year 2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DF25978-5EBE-B149-A861-8CD0A7E7B12C}"/>
                    </a:ext>
                  </a:extLst>
                </p:cNvPr>
                <p:cNvSpPr txBox="1"/>
                <p:nvPr/>
              </p:nvSpPr>
              <p:spPr>
                <a:xfrm flipH="1">
                  <a:off x="10106039" y="1437305"/>
                  <a:ext cx="893851" cy="718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14350"/>
                  <a:r>
                    <a:rPr lang="en-US" sz="1013" dirty="0">
                      <a:ln>
                        <a:solidFill>
                          <a:srgbClr val="002060"/>
                        </a:solidFill>
                      </a:ln>
                      <a:solidFill>
                        <a:prstClr val="black"/>
                      </a:solidFill>
                      <a:latin typeface="Calibri" panose="020F0502020204030204"/>
                    </a:rPr>
                    <a:t>Year 3</a:t>
                  </a: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1EEDAD8-58ED-6145-BE1B-016D1177B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34975" y="1469205"/>
                  <a:ext cx="8625" cy="44846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5F4F91F-7817-3945-8159-B31DF5E48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86515" y="1469206"/>
                  <a:ext cx="5908" cy="45111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311AEA2-AA5C-634D-B344-92ADDFB912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938055" y="1469205"/>
                  <a:ext cx="2715" cy="44846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7E02808A-04D3-064A-A31B-3D18762F99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89592" y="1469204"/>
                  <a:ext cx="0" cy="42329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2AE1857-8649-4C4C-B7A8-C8B1D0A7A7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735474" y="1493519"/>
                  <a:ext cx="0" cy="42329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3A9A142-CD33-4C49-8AE2-007FFFC6C364}"/>
                  </a:ext>
                </a:extLst>
              </p:cNvPr>
              <p:cNvSpPr/>
              <p:nvPr/>
            </p:nvSpPr>
            <p:spPr>
              <a:xfrm>
                <a:off x="397327" y="1817448"/>
                <a:ext cx="409028" cy="4136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E739D7-6471-1A4E-9338-6969D974E3EE}"/>
                  </a:ext>
                </a:extLst>
              </p:cNvPr>
              <p:cNvSpPr txBox="1"/>
              <p:nvPr/>
            </p:nvSpPr>
            <p:spPr>
              <a:xfrm rot="16200000">
                <a:off x="-1761" y="2718261"/>
                <a:ext cx="1174681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1050" dirty="0">
                    <a:solidFill>
                      <a:srgbClr val="002060"/>
                    </a:solidFill>
                    <a:latin typeface="Calibri" panose="020F0502020204030204"/>
                  </a:rPr>
                  <a:t>Region 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C6193D-7204-4240-84DE-E9DE87D05987}"/>
                  </a:ext>
                </a:extLst>
              </p:cNvPr>
              <p:cNvSpPr txBox="1"/>
              <p:nvPr/>
            </p:nvSpPr>
            <p:spPr>
              <a:xfrm rot="16200000">
                <a:off x="-54487" y="4462858"/>
                <a:ext cx="1297221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1050" dirty="0">
                    <a:solidFill>
                      <a:srgbClr val="002060"/>
                    </a:solidFill>
                    <a:latin typeface="Calibri" panose="020F0502020204030204"/>
                  </a:rPr>
                  <a:t>Region 10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830F48-7D2B-2241-B6AE-AACE5C810374}"/>
                </a:ext>
              </a:extLst>
            </p:cNvPr>
            <p:cNvGrpSpPr/>
            <p:nvPr/>
          </p:nvGrpSpPr>
          <p:grpSpPr>
            <a:xfrm>
              <a:off x="1566087" y="2178129"/>
              <a:ext cx="4019704" cy="1134848"/>
              <a:chOff x="807284" y="1828312"/>
              <a:chExt cx="7146139" cy="201750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AD21F-EDE2-3843-9D15-EF5C3C0E5667}"/>
                  </a:ext>
                </a:extLst>
              </p:cNvPr>
              <p:cNvSpPr/>
              <p:nvPr/>
            </p:nvSpPr>
            <p:spPr>
              <a:xfrm>
                <a:off x="807284" y="2072943"/>
                <a:ext cx="873448" cy="2407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Section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D586F6-B2BD-4846-BBAD-DE021E4ECE4E}"/>
                  </a:ext>
                </a:extLst>
              </p:cNvPr>
              <p:cNvSpPr/>
              <p:nvPr/>
            </p:nvSpPr>
            <p:spPr>
              <a:xfrm>
                <a:off x="1149044" y="2391053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WBS/Schedule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42BC66-AF99-7440-A0E5-15E838A737C5}"/>
                  </a:ext>
                </a:extLst>
              </p:cNvPr>
              <p:cNvSpPr/>
              <p:nvPr/>
            </p:nvSpPr>
            <p:spPr>
              <a:xfrm>
                <a:off x="1362602" y="2708628"/>
                <a:ext cx="2247333" cy="2407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Baseline Design</a:t>
                </a:r>
              </a:p>
            </p:txBody>
          </p:sp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4DA5C3C2-92BD-B442-8D76-728FE67FFFF1}"/>
                  </a:ext>
                </a:extLst>
              </p:cNvPr>
              <p:cNvSpPr/>
              <p:nvPr/>
            </p:nvSpPr>
            <p:spPr>
              <a:xfrm>
                <a:off x="1362603" y="1894729"/>
                <a:ext cx="137304" cy="116509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96724A-9400-A147-944E-55CD86D7EE76}"/>
                  </a:ext>
                </a:extLst>
              </p:cNvPr>
              <p:cNvSpPr txBox="1"/>
              <p:nvPr/>
            </p:nvSpPr>
            <p:spPr>
              <a:xfrm>
                <a:off x="1579817" y="1828312"/>
                <a:ext cx="718716" cy="333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Kickoff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532C626-9E38-1641-A688-BE6BC5285B95}"/>
                  </a:ext>
                </a:extLst>
              </p:cNvPr>
              <p:cNvSpPr/>
              <p:nvPr/>
            </p:nvSpPr>
            <p:spPr>
              <a:xfrm>
                <a:off x="2591539" y="3026200"/>
                <a:ext cx="2552381" cy="24074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KPP &amp; Analyses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F46D72-6578-1F42-9BD8-CC8DDD3E3185}"/>
                  </a:ext>
                </a:extLst>
              </p:cNvPr>
              <p:cNvSpPr txBox="1"/>
              <p:nvPr/>
            </p:nvSpPr>
            <p:spPr>
              <a:xfrm>
                <a:off x="2114974" y="1834020"/>
                <a:ext cx="841961" cy="502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Chapter Meeting</a:t>
                </a:r>
              </a:p>
            </p:txBody>
          </p:sp>
          <p:sp>
            <p:nvSpPr>
              <p:cNvPr id="28" name="Diamond 27">
                <a:extLst>
                  <a:ext uri="{FF2B5EF4-FFF2-40B4-BE49-F238E27FC236}">
                    <a16:creationId xmlns:a16="http://schemas.microsoft.com/office/drawing/2014/main" id="{DD8FDF1E-48A4-0440-99FC-7527F58F2E69}"/>
                  </a:ext>
                </a:extLst>
              </p:cNvPr>
              <p:cNvSpPr/>
              <p:nvPr/>
            </p:nvSpPr>
            <p:spPr>
              <a:xfrm>
                <a:off x="2366281" y="2211387"/>
                <a:ext cx="137304" cy="116509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11B68B5-242C-A84B-8F50-A562179DEA98}"/>
                  </a:ext>
                </a:extLst>
              </p:cNvPr>
              <p:cNvSpPr/>
              <p:nvPr/>
            </p:nvSpPr>
            <p:spPr>
              <a:xfrm>
                <a:off x="3817367" y="2708627"/>
                <a:ext cx="1895615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Bread Board Assembly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853AF25-668F-7A42-9773-34F2AC42E140}"/>
                  </a:ext>
                </a:extLst>
              </p:cNvPr>
              <p:cNvSpPr/>
              <p:nvPr/>
            </p:nvSpPr>
            <p:spPr>
              <a:xfrm>
                <a:off x="5723679" y="2706950"/>
                <a:ext cx="1510682" cy="2562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Breadboard Testing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003145A-D133-964D-ADB9-DE125737186A}"/>
                  </a:ext>
                </a:extLst>
              </p:cNvPr>
              <p:cNvSpPr/>
              <p:nvPr/>
            </p:nvSpPr>
            <p:spPr>
              <a:xfrm>
                <a:off x="5175982" y="3026200"/>
                <a:ext cx="2058380" cy="2407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Tradeoff Design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47EEE3-5330-2046-8298-F3F0E00AFAB4}"/>
                  </a:ext>
                </a:extLst>
              </p:cNvPr>
              <p:cNvSpPr txBox="1"/>
              <p:nvPr/>
            </p:nvSpPr>
            <p:spPr>
              <a:xfrm>
                <a:off x="5358944" y="1938383"/>
                <a:ext cx="1295518" cy="502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PDR/Short Course</a:t>
                </a:r>
              </a:p>
            </p:txBody>
          </p:sp>
          <p:sp>
            <p:nvSpPr>
              <p:cNvPr id="34" name="Diamond 33">
                <a:extLst>
                  <a:ext uri="{FF2B5EF4-FFF2-40B4-BE49-F238E27FC236}">
                    <a16:creationId xmlns:a16="http://schemas.microsoft.com/office/drawing/2014/main" id="{F0C4194A-DC51-114C-B019-16A8F3C2570D}"/>
                  </a:ext>
                </a:extLst>
              </p:cNvPr>
              <p:cNvSpPr/>
              <p:nvPr/>
            </p:nvSpPr>
            <p:spPr>
              <a:xfrm>
                <a:off x="5863451" y="2211387"/>
                <a:ext cx="137304" cy="116509"/>
              </a:xfrm>
              <a:prstGeom prst="diamond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 dirty="0">
                  <a:solidFill>
                    <a:prstClr val="white"/>
                  </a:solidFill>
                  <a:highlight>
                    <a:srgbClr val="0000FF"/>
                  </a:highlight>
                  <a:latin typeface="Calibri" panose="020F0502020204030204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71A986-23D7-D94C-9064-646939DAE839}"/>
                  </a:ext>
                </a:extLst>
              </p:cNvPr>
              <p:cNvSpPr/>
              <p:nvPr/>
            </p:nvSpPr>
            <p:spPr>
              <a:xfrm>
                <a:off x="6010542" y="2411624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Final Report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3E3836-29C9-BB43-A7A1-B89661EC18E8}"/>
                  </a:ext>
                </a:extLst>
              </p:cNvPr>
              <p:cNvSpPr txBox="1"/>
              <p:nvPr/>
            </p:nvSpPr>
            <p:spPr>
              <a:xfrm>
                <a:off x="3836528" y="1840348"/>
                <a:ext cx="700171" cy="841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Quarter Report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14E18BE-D198-F843-BDE9-783A818E5D48}"/>
                  </a:ext>
                </a:extLst>
              </p:cNvPr>
              <p:cNvSpPr txBox="1"/>
              <p:nvPr/>
            </p:nvSpPr>
            <p:spPr>
              <a:xfrm>
                <a:off x="7253252" y="1868561"/>
                <a:ext cx="700171" cy="841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Annual Report</a:t>
                </a:r>
              </a:p>
            </p:txBody>
          </p:sp>
          <p:sp>
            <p:nvSpPr>
              <p:cNvPr id="44" name="Diamond 43">
                <a:extLst>
                  <a:ext uri="{FF2B5EF4-FFF2-40B4-BE49-F238E27FC236}">
                    <a16:creationId xmlns:a16="http://schemas.microsoft.com/office/drawing/2014/main" id="{82FD0FB5-3637-6443-BA7F-880457CCAE8D}"/>
                  </a:ext>
                </a:extLst>
              </p:cNvPr>
              <p:cNvSpPr/>
              <p:nvPr/>
            </p:nvSpPr>
            <p:spPr>
              <a:xfrm>
                <a:off x="7439654" y="2292304"/>
                <a:ext cx="137304" cy="116509"/>
              </a:xfrm>
              <a:prstGeom prst="diamond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Diamond 40">
                <a:extLst>
                  <a:ext uri="{FF2B5EF4-FFF2-40B4-BE49-F238E27FC236}">
                    <a16:creationId xmlns:a16="http://schemas.microsoft.com/office/drawing/2014/main" id="{28C6D617-755C-4A49-8E82-0D7834115037}"/>
                  </a:ext>
                </a:extLst>
              </p:cNvPr>
              <p:cNvSpPr/>
              <p:nvPr/>
            </p:nvSpPr>
            <p:spPr>
              <a:xfrm>
                <a:off x="4117862" y="2211387"/>
                <a:ext cx="137304" cy="116509"/>
              </a:xfrm>
              <a:prstGeom prst="diamond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C528A8C-C3A4-0243-B2DD-F96691DAFD0A}"/>
                  </a:ext>
                </a:extLst>
              </p:cNvPr>
              <p:cNvSpPr/>
              <p:nvPr/>
            </p:nvSpPr>
            <p:spPr>
              <a:xfrm>
                <a:off x="1164287" y="3584208"/>
                <a:ext cx="4971046" cy="2616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70AD47">
                        <a:lumMod val="75000"/>
                      </a:srgbClr>
                    </a:solidFill>
                    <a:latin typeface="Calibri" panose="020F0502020204030204"/>
                  </a:rPr>
                  <a:t>AES Lectures &amp; Tutorials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5B8617-2BE8-4142-A3C2-704C4F3EA892}"/>
                </a:ext>
              </a:extLst>
            </p:cNvPr>
            <p:cNvGrpSpPr/>
            <p:nvPr/>
          </p:nvGrpSpPr>
          <p:grpSpPr>
            <a:xfrm>
              <a:off x="1579485" y="3419080"/>
              <a:ext cx="4078703" cy="859198"/>
              <a:chOff x="790815" y="1739483"/>
              <a:chExt cx="7251026" cy="152746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388ACC7-2543-244F-B772-C4F1BE43D163}"/>
                  </a:ext>
                </a:extLst>
              </p:cNvPr>
              <p:cNvSpPr/>
              <p:nvPr/>
            </p:nvSpPr>
            <p:spPr>
              <a:xfrm>
                <a:off x="790815" y="2054114"/>
                <a:ext cx="1148173" cy="2601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Section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ECD454F-A52D-3946-88BF-0592D715ADDE}"/>
                  </a:ext>
                </a:extLst>
              </p:cNvPr>
              <p:cNvSpPr/>
              <p:nvPr/>
            </p:nvSpPr>
            <p:spPr>
              <a:xfrm>
                <a:off x="1149044" y="2391053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WBS/Schedule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21809E-DD64-2F4A-AE0A-47B6903505F8}"/>
                  </a:ext>
                </a:extLst>
              </p:cNvPr>
              <p:cNvSpPr/>
              <p:nvPr/>
            </p:nvSpPr>
            <p:spPr>
              <a:xfrm>
                <a:off x="1362602" y="2708628"/>
                <a:ext cx="2247333" cy="2407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Baseline Design</a:t>
                </a:r>
              </a:p>
            </p:txBody>
          </p:sp>
          <p:sp>
            <p:nvSpPr>
              <p:cNvPr id="50" name="Diamond 49">
                <a:extLst>
                  <a:ext uri="{FF2B5EF4-FFF2-40B4-BE49-F238E27FC236}">
                    <a16:creationId xmlns:a16="http://schemas.microsoft.com/office/drawing/2014/main" id="{47FB7D0B-9A0A-C04A-9169-5157CA3A1A6D}"/>
                  </a:ext>
                </a:extLst>
              </p:cNvPr>
              <p:cNvSpPr/>
              <p:nvPr/>
            </p:nvSpPr>
            <p:spPr>
              <a:xfrm>
                <a:off x="1731384" y="1879986"/>
                <a:ext cx="137304" cy="116509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D2AB435-979B-1D43-96B4-CEF3754FE433}"/>
                  </a:ext>
                </a:extLst>
              </p:cNvPr>
              <p:cNvSpPr txBox="1"/>
              <p:nvPr/>
            </p:nvSpPr>
            <p:spPr>
              <a:xfrm>
                <a:off x="983181" y="1739483"/>
                <a:ext cx="718716" cy="333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Kickoff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FC854D3-E947-164E-9B54-204C18E3D67C}"/>
                  </a:ext>
                </a:extLst>
              </p:cNvPr>
              <p:cNvSpPr/>
              <p:nvPr/>
            </p:nvSpPr>
            <p:spPr>
              <a:xfrm>
                <a:off x="2591539" y="3026200"/>
                <a:ext cx="2552381" cy="24074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KPP &amp; Analyses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3618C8-A5F2-7F46-BCF2-A967FFACECF7}"/>
                  </a:ext>
                </a:extLst>
              </p:cNvPr>
              <p:cNvSpPr txBox="1"/>
              <p:nvPr/>
            </p:nvSpPr>
            <p:spPr>
              <a:xfrm>
                <a:off x="5586252" y="1770509"/>
                <a:ext cx="875971" cy="502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Chapter Meeting</a:t>
                </a:r>
              </a:p>
            </p:txBody>
          </p:sp>
          <p:sp>
            <p:nvSpPr>
              <p:cNvPr id="54" name="Diamond 53">
                <a:extLst>
                  <a:ext uri="{FF2B5EF4-FFF2-40B4-BE49-F238E27FC236}">
                    <a16:creationId xmlns:a16="http://schemas.microsoft.com/office/drawing/2014/main" id="{DCC35BEA-D4AC-7E4D-944C-0DA32AAAEC68}"/>
                  </a:ext>
                </a:extLst>
              </p:cNvPr>
              <p:cNvSpPr/>
              <p:nvPr/>
            </p:nvSpPr>
            <p:spPr>
              <a:xfrm>
                <a:off x="2814073" y="2211387"/>
                <a:ext cx="137304" cy="116509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AAEFB3-A4AA-E645-BBD7-D5E07B5D4D89}"/>
                  </a:ext>
                </a:extLst>
              </p:cNvPr>
              <p:cNvSpPr/>
              <p:nvPr/>
            </p:nvSpPr>
            <p:spPr>
              <a:xfrm>
                <a:off x="3817367" y="2708627"/>
                <a:ext cx="1895615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Bread Board Assembly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0D6A9F0-5C11-7542-A25F-36C37AB70877}"/>
                  </a:ext>
                </a:extLst>
              </p:cNvPr>
              <p:cNvSpPr/>
              <p:nvPr/>
            </p:nvSpPr>
            <p:spPr>
              <a:xfrm>
                <a:off x="5723679" y="2706950"/>
                <a:ext cx="1510682" cy="2562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Breadboard Testing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C751302-A711-5F4A-8870-4EF9B6F5A0DE}"/>
                  </a:ext>
                </a:extLst>
              </p:cNvPr>
              <p:cNvSpPr/>
              <p:nvPr/>
            </p:nvSpPr>
            <p:spPr>
              <a:xfrm>
                <a:off x="5175982" y="3026200"/>
                <a:ext cx="2058380" cy="2407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Tradeoff Design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EB7CDB-AAB3-9147-B4C3-2B0DE58D71EE}"/>
                  </a:ext>
                </a:extLst>
              </p:cNvPr>
              <p:cNvSpPr txBox="1"/>
              <p:nvPr/>
            </p:nvSpPr>
            <p:spPr>
              <a:xfrm>
                <a:off x="3690823" y="1742447"/>
                <a:ext cx="1194695" cy="502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PDR /</a:t>
                </a:r>
              </a:p>
              <a:p>
                <a:pPr algn="ctr"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Short Course</a:t>
                </a:r>
              </a:p>
            </p:txBody>
          </p:sp>
          <p:sp>
            <p:nvSpPr>
              <p:cNvPr id="59" name="Diamond 58">
                <a:extLst>
                  <a:ext uri="{FF2B5EF4-FFF2-40B4-BE49-F238E27FC236}">
                    <a16:creationId xmlns:a16="http://schemas.microsoft.com/office/drawing/2014/main" id="{AFF7B236-B923-7D4D-AFA3-52AB9089096C}"/>
                  </a:ext>
                </a:extLst>
              </p:cNvPr>
              <p:cNvSpPr/>
              <p:nvPr/>
            </p:nvSpPr>
            <p:spPr>
              <a:xfrm>
                <a:off x="5863451" y="2211387"/>
                <a:ext cx="137304" cy="116509"/>
              </a:xfrm>
              <a:prstGeom prst="diamond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 dirty="0">
                  <a:solidFill>
                    <a:prstClr val="white"/>
                  </a:solidFill>
                  <a:highlight>
                    <a:srgbClr val="0000FF"/>
                  </a:highlight>
                  <a:latin typeface="Calibri" panose="020F0502020204030204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AE0B36-EB86-3E47-A1F9-5BC44BD7DA4E}"/>
                  </a:ext>
                </a:extLst>
              </p:cNvPr>
              <p:cNvSpPr/>
              <p:nvPr/>
            </p:nvSpPr>
            <p:spPr>
              <a:xfrm>
                <a:off x="6010542" y="2411624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Final Report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1CE4B0-91E4-B946-AC2D-6331E2F80AE0}"/>
                  </a:ext>
                </a:extLst>
              </p:cNvPr>
              <p:cNvSpPr txBox="1"/>
              <p:nvPr/>
            </p:nvSpPr>
            <p:spPr>
              <a:xfrm>
                <a:off x="2590918" y="1746767"/>
                <a:ext cx="700171" cy="841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Quarter Report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D9EBD9A-2AE5-CC4E-94CF-F89FA398AB53}"/>
                  </a:ext>
                </a:extLst>
              </p:cNvPr>
              <p:cNvSpPr txBox="1"/>
              <p:nvPr/>
            </p:nvSpPr>
            <p:spPr>
              <a:xfrm>
                <a:off x="7202766" y="1861417"/>
                <a:ext cx="839075" cy="502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Annual Report</a:t>
                </a:r>
              </a:p>
            </p:txBody>
          </p:sp>
          <p:sp>
            <p:nvSpPr>
              <p:cNvPr id="63" name="Diamond 62">
                <a:extLst>
                  <a:ext uri="{FF2B5EF4-FFF2-40B4-BE49-F238E27FC236}">
                    <a16:creationId xmlns:a16="http://schemas.microsoft.com/office/drawing/2014/main" id="{6E0A5C3E-9F6E-8848-8657-BD5BC6F198D2}"/>
                  </a:ext>
                </a:extLst>
              </p:cNvPr>
              <p:cNvSpPr/>
              <p:nvPr/>
            </p:nvSpPr>
            <p:spPr>
              <a:xfrm>
                <a:off x="7439654" y="2292304"/>
                <a:ext cx="137304" cy="116509"/>
              </a:xfrm>
              <a:prstGeom prst="diamond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Diamond 63">
                <a:extLst>
                  <a:ext uri="{FF2B5EF4-FFF2-40B4-BE49-F238E27FC236}">
                    <a16:creationId xmlns:a16="http://schemas.microsoft.com/office/drawing/2014/main" id="{B9EE4024-144C-294F-931B-9F07D4FBCD4E}"/>
                  </a:ext>
                </a:extLst>
              </p:cNvPr>
              <p:cNvSpPr/>
              <p:nvPr/>
            </p:nvSpPr>
            <p:spPr>
              <a:xfrm>
                <a:off x="4117862" y="2211387"/>
                <a:ext cx="137304" cy="116509"/>
              </a:xfrm>
              <a:prstGeom prst="diamond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5" name="Diamond 64">
              <a:extLst>
                <a:ext uri="{FF2B5EF4-FFF2-40B4-BE49-F238E27FC236}">
                  <a16:creationId xmlns:a16="http://schemas.microsoft.com/office/drawing/2014/main" id="{5EBDB638-C75D-3C4D-9366-FB8EEA16BBA6}"/>
                </a:ext>
              </a:extLst>
            </p:cNvPr>
            <p:cNvSpPr/>
            <p:nvPr/>
          </p:nvSpPr>
          <p:spPr>
            <a:xfrm>
              <a:off x="5334125" y="3143424"/>
              <a:ext cx="177635" cy="177634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26BC90-5A3C-444C-8818-70A91C466ED6}"/>
                </a:ext>
              </a:extLst>
            </p:cNvPr>
            <p:cNvSpPr txBox="1"/>
            <p:nvPr/>
          </p:nvSpPr>
          <p:spPr>
            <a:xfrm>
              <a:off x="4728626" y="3050460"/>
              <a:ext cx="694316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en-US" sz="1013" dirty="0">
                  <a:solidFill>
                    <a:srgbClr val="C00000"/>
                  </a:solidFill>
                  <a:latin typeface="Calibri" panose="020F0502020204030204"/>
                </a:rPr>
                <a:t>TAB Approval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AA7A21-240A-0344-8283-DA5BBCD9C708}"/>
                </a:ext>
              </a:extLst>
            </p:cNvPr>
            <p:cNvSpPr/>
            <p:nvPr/>
          </p:nvSpPr>
          <p:spPr>
            <a:xfrm>
              <a:off x="5438717" y="2532392"/>
              <a:ext cx="723313" cy="1354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514350"/>
              <a:r>
                <a:rPr lang="en-US" sz="675" dirty="0" err="1">
                  <a:solidFill>
                    <a:srgbClr val="002060"/>
                  </a:solidFill>
                  <a:latin typeface="Calibri" panose="020F0502020204030204"/>
                </a:rPr>
                <a:t>Brassboard</a:t>
              </a:r>
              <a:r>
                <a:rPr lang="en-US" sz="675" dirty="0">
                  <a:solidFill>
                    <a:srgbClr val="002060"/>
                  </a:solidFill>
                  <a:latin typeface="Calibri" panose="020F0502020204030204"/>
                </a:rPr>
                <a:t> Assy.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34FD25F-F6C8-BB4F-A5DF-DC614D1ECFB8}"/>
                </a:ext>
              </a:extLst>
            </p:cNvPr>
            <p:cNvSpPr/>
            <p:nvPr/>
          </p:nvSpPr>
          <p:spPr>
            <a:xfrm>
              <a:off x="5446980" y="2692423"/>
              <a:ext cx="723313" cy="1354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514350"/>
              <a:r>
                <a:rPr lang="en-US" sz="675" dirty="0">
                  <a:solidFill>
                    <a:srgbClr val="002060"/>
                  </a:solidFill>
                  <a:latin typeface="Calibri" panose="020F0502020204030204"/>
                </a:rPr>
                <a:t>Ground Proc.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527AF6-97F4-B34D-8ED0-8A4E53BB4A4C}"/>
                </a:ext>
              </a:extLst>
            </p:cNvPr>
            <p:cNvSpPr/>
            <p:nvPr/>
          </p:nvSpPr>
          <p:spPr>
            <a:xfrm>
              <a:off x="5447877" y="2851942"/>
              <a:ext cx="723313" cy="1354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514350"/>
              <a:r>
                <a:rPr lang="en-US" sz="675" dirty="0">
                  <a:solidFill>
                    <a:srgbClr val="002060"/>
                  </a:solidFill>
                  <a:latin typeface="Calibri" panose="020F0502020204030204"/>
                </a:rPr>
                <a:t>Instrument &amp; SW.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59508DF-D13D-EC4E-A50C-80BC50AB1343}"/>
                </a:ext>
              </a:extLst>
            </p:cNvPr>
            <p:cNvSpPr/>
            <p:nvPr/>
          </p:nvSpPr>
          <p:spPr>
            <a:xfrm>
              <a:off x="6180628" y="2532392"/>
              <a:ext cx="279281" cy="4549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US" sz="675" dirty="0" err="1">
                  <a:solidFill>
                    <a:srgbClr val="002060"/>
                  </a:solidFill>
                  <a:latin typeface="Calibri" panose="020F0502020204030204"/>
                </a:rPr>
                <a:t>Gnd</a:t>
              </a:r>
              <a:r>
                <a:rPr lang="en-US" sz="675" dirty="0">
                  <a:solidFill>
                    <a:srgbClr val="002060"/>
                  </a:solidFill>
                  <a:latin typeface="Calibri" panose="020F0502020204030204"/>
                </a:rPr>
                <a:t> Test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7A53E5F-6F53-6B40-BC53-61610B4823F0}"/>
                </a:ext>
              </a:extLst>
            </p:cNvPr>
            <p:cNvSpPr/>
            <p:nvPr/>
          </p:nvSpPr>
          <p:spPr>
            <a:xfrm>
              <a:off x="6086098" y="2999492"/>
              <a:ext cx="500801" cy="1438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514350"/>
              <a:r>
                <a:rPr lang="en-US" sz="675" dirty="0">
                  <a:solidFill>
                    <a:srgbClr val="002060"/>
                  </a:solidFill>
                  <a:latin typeface="Calibri" panose="020F0502020204030204"/>
                </a:rPr>
                <a:t>Industry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D7B8FB7-5360-8C4F-B165-BDC3A0AA0FD4}"/>
                </a:ext>
              </a:extLst>
            </p:cNvPr>
            <p:cNvGrpSpPr/>
            <p:nvPr/>
          </p:nvGrpSpPr>
          <p:grpSpPr>
            <a:xfrm>
              <a:off x="5434209" y="3722337"/>
              <a:ext cx="1152622" cy="607421"/>
              <a:chOff x="7683945" y="4573569"/>
              <a:chExt cx="2049105" cy="1079859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54ABBAD-7E95-6E48-B1D4-4199871B4ACF}"/>
                  </a:ext>
                </a:extLst>
              </p:cNvPr>
              <p:cNvGrpSpPr/>
              <p:nvPr/>
            </p:nvGrpSpPr>
            <p:grpSpPr>
              <a:xfrm>
                <a:off x="7683945" y="4573569"/>
                <a:ext cx="1815454" cy="808884"/>
                <a:chOff x="7844358" y="2610511"/>
                <a:chExt cx="1815454" cy="808884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D62A9CD-1059-4E4F-8C71-6BDFFB93330F}"/>
                    </a:ext>
                  </a:extLst>
                </p:cNvPr>
                <p:cNvSpPr/>
                <p:nvPr/>
              </p:nvSpPr>
              <p:spPr>
                <a:xfrm>
                  <a:off x="7844358" y="2610511"/>
                  <a:ext cx="1285889" cy="24079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defTabSz="514350"/>
                  <a:r>
                    <a:rPr lang="en-US" sz="675" dirty="0" err="1">
                      <a:solidFill>
                        <a:srgbClr val="002060"/>
                      </a:solidFill>
                      <a:latin typeface="Calibri" panose="020F0502020204030204"/>
                    </a:rPr>
                    <a:t>Brassboard</a:t>
                  </a:r>
                  <a:r>
                    <a:rPr lang="en-US" sz="675">
                      <a:solidFill>
                        <a:srgbClr val="002060"/>
                      </a:solidFill>
                      <a:latin typeface="Calibri" panose="020F0502020204030204"/>
                    </a:rPr>
                    <a:t> Assy.</a:t>
                  </a:r>
                  <a:endParaRPr lang="en-US" sz="675" dirty="0">
                    <a:solidFill>
                      <a:srgbClr val="00206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A4E41F8-D834-0240-867E-8573CA1CF8BB}"/>
                    </a:ext>
                  </a:extLst>
                </p:cNvPr>
                <p:cNvSpPr/>
                <p:nvPr/>
              </p:nvSpPr>
              <p:spPr>
                <a:xfrm>
                  <a:off x="7859048" y="2895011"/>
                  <a:ext cx="1285889" cy="24079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defTabSz="514350"/>
                  <a:r>
                    <a:rPr lang="en-US" sz="600" dirty="0">
                      <a:solidFill>
                        <a:srgbClr val="002060"/>
                      </a:solidFill>
                      <a:latin typeface="Calibri" panose="020F0502020204030204"/>
                    </a:rPr>
                    <a:t>Ground Proc.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0F986679-087E-A849-86B7-D56726CF7437}"/>
                    </a:ext>
                  </a:extLst>
                </p:cNvPr>
                <p:cNvSpPr/>
                <p:nvPr/>
              </p:nvSpPr>
              <p:spPr>
                <a:xfrm>
                  <a:off x="7860642" y="3178600"/>
                  <a:ext cx="1285889" cy="24079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 defTabSz="514350"/>
                  <a:r>
                    <a:rPr lang="en-US" sz="600" dirty="0">
                      <a:solidFill>
                        <a:srgbClr val="002060"/>
                      </a:solidFill>
                      <a:latin typeface="Calibri" panose="020F0502020204030204"/>
                    </a:rPr>
                    <a:t>Instrument &amp; SW</a:t>
                  </a:r>
                  <a:r>
                    <a:rPr lang="en-US" sz="675" dirty="0">
                      <a:solidFill>
                        <a:srgbClr val="002060"/>
                      </a:solidFill>
                      <a:latin typeface="Calibri" panose="020F0502020204030204"/>
                    </a:rPr>
                    <a:t>.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9A76B6D-EC6E-E341-8560-2D963258DED5}"/>
                    </a:ext>
                  </a:extLst>
                </p:cNvPr>
                <p:cNvSpPr/>
                <p:nvPr/>
              </p:nvSpPr>
              <p:spPr>
                <a:xfrm>
                  <a:off x="9163312" y="2610511"/>
                  <a:ext cx="496500" cy="80883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/>
                  <a:r>
                    <a:rPr lang="en-US" sz="600" dirty="0" err="1">
                      <a:solidFill>
                        <a:srgbClr val="002060"/>
                      </a:solidFill>
                      <a:latin typeface="Calibri" panose="020F0502020204030204"/>
                    </a:rPr>
                    <a:t>Gnd</a:t>
                  </a:r>
                  <a:r>
                    <a:rPr lang="en-US" sz="600" dirty="0">
                      <a:solidFill>
                        <a:srgbClr val="002060"/>
                      </a:solidFill>
                      <a:latin typeface="Calibri" panose="020F0502020204030204"/>
                    </a:rPr>
                    <a:t> Test</a:t>
                  </a: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F726492-AC9E-BC4F-805D-8BDF88794F5C}"/>
                  </a:ext>
                </a:extLst>
              </p:cNvPr>
              <p:cNvSpPr/>
              <p:nvPr/>
            </p:nvSpPr>
            <p:spPr>
              <a:xfrm>
                <a:off x="8842737" y="5397610"/>
                <a:ext cx="890313" cy="25581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Industry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5D3DC81-6E38-8F41-BF58-1EF90CAA4337}"/>
                </a:ext>
              </a:extLst>
            </p:cNvPr>
            <p:cNvSpPr txBox="1"/>
            <p:nvPr/>
          </p:nvSpPr>
          <p:spPr>
            <a:xfrm>
              <a:off x="6386108" y="2199133"/>
              <a:ext cx="393846" cy="4734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US" sz="619" dirty="0">
                  <a:solidFill>
                    <a:srgbClr val="002060"/>
                  </a:solidFill>
                  <a:latin typeface="Calibri" panose="020F0502020204030204"/>
                </a:rPr>
                <a:t>Annual Report</a:t>
              </a:r>
            </a:p>
          </p:txBody>
        </p:sp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F9D32546-1FA6-E246-8AFC-B930BC72126E}"/>
                </a:ext>
              </a:extLst>
            </p:cNvPr>
            <p:cNvSpPr/>
            <p:nvPr/>
          </p:nvSpPr>
          <p:spPr>
            <a:xfrm>
              <a:off x="6490958" y="2437487"/>
              <a:ext cx="77234" cy="65537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F1C802D-9E91-B746-9785-A3CADF58DB5D}"/>
                </a:ext>
              </a:extLst>
            </p:cNvPr>
            <p:cNvGrpSpPr/>
            <p:nvPr/>
          </p:nvGrpSpPr>
          <p:grpSpPr>
            <a:xfrm>
              <a:off x="6589195" y="2197106"/>
              <a:ext cx="1226366" cy="940400"/>
              <a:chOff x="9736238" y="1872567"/>
              <a:chExt cx="2180207" cy="167182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A3F7C6-E4DF-E94B-BB06-DA021F294645}"/>
                  </a:ext>
                </a:extLst>
              </p:cNvPr>
              <p:cNvSpPr/>
              <p:nvPr/>
            </p:nvSpPr>
            <p:spPr>
              <a:xfrm>
                <a:off x="9736238" y="2459985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Platform </a:t>
                </a:r>
                <a:r>
                  <a:rPr lang="en-US" sz="675" dirty="0" err="1">
                    <a:solidFill>
                      <a:srgbClr val="002060"/>
                    </a:solidFill>
                    <a:latin typeface="Calibri" panose="020F0502020204030204"/>
                  </a:rPr>
                  <a:t>Integ</a:t>
                </a:r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.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9605B48-BC71-3344-80F3-B27F1E34F8A9}"/>
                  </a:ext>
                </a:extLst>
              </p:cNvPr>
              <p:cNvSpPr/>
              <p:nvPr/>
            </p:nvSpPr>
            <p:spPr>
              <a:xfrm>
                <a:off x="9750928" y="2744485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Ground Control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61C82D-9D50-0840-94F6-E238579B08C0}"/>
                  </a:ext>
                </a:extLst>
              </p:cNvPr>
              <p:cNvSpPr/>
              <p:nvPr/>
            </p:nvSpPr>
            <p:spPr>
              <a:xfrm>
                <a:off x="9752522" y="3028074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Flight Safety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D5E5A0-84A4-634E-B605-00A9A6D60336}"/>
                  </a:ext>
                </a:extLst>
              </p:cNvPr>
              <p:cNvSpPr/>
              <p:nvPr/>
            </p:nvSpPr>
            <p:spPr>
              <a:xfrm>
                <a:off x="11055191" y="2459985"/>
                <a:ext cx="590795" cy="808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Flight Test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B70573F-E560-7C4D-BB7F-B9847DA8D0CB}"/>
                  </a:ext>
                </a:extLst>
              </p:cNvPr>
              <p:cNvSpPr/>
              <p:nvPr/>
            </p:nvSpPr>
            <p:spPr>
              <a:xfrm>
                <a:off x="10725254" y="3288571"/>
                <a:ext cx="890313" cy="25581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Transition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28C86C8-2B22-9D40-9180-A066FB9EF7F2}"/>
                  </a:ext>
                </a:extLst>
              </p:cNvPr>
              <p:cNvSpPr txBox="1"/>
              <p:nvPr/>
            </p:nvSpPr>
            <p:spPr>
              <a:xfrm>
                <a:off x="11216276" y="1872567"/>
                <a:ext cx="700169" cy="8417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Annual Report</a:t>
                </a:r>
              </a:p>
            </p:txBody>
          </p:sp>
          <p:sp>
            <p:nvSpPr>
              <p:cNvPr id="87" name="Diamond 86">
                <a:extLst>
                  <a:ext uri="{FF2B5EF4-FFF2-40B4-BE49-F238E27FC236}">
                    <a16:creationId xmlns:a16="http://schemas.microsoft.com/office/drawing/2014/main" id="{0F1917C2-FCEE-D24F-933F-FED78A9D2006}"/>
                  </a:ext>
                </a:extLst>
              </p:cNvPr>
              <p:cNvSpPr/>
              <p:nvPr/>
            </p:nvSpPr>
            <p:spPr>
              <a:xfrm>
                <a:off x="11402676" y="2296310"/>
                <a:ext cx="137304" cy="116509"/>
              </a:xfrm>
              <a:prstGeom prst="diamon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8EA3477-7B3E-4B4C-A15A-AB96F5839F00}"/>
                </a:ext>
              </a:extLst>
            </p:cNvPr>
            <p:cNvGrpSpPr/>
            <p:nvPr/>
          </p:nvGrpSpPr>
          <p:grpSpPr>
            <a:xfrm>
              <a:off x="6496971" y="3081364"/>
              <a:ext cx="786539" cy="404085"/>
              <a:chOff x="7500869" y="3139037"/>
              <a:chExt cx="1398291" cy="718374"/>
            </a:xfrm>
          </p:grpSpPr>
          <p:sp>
            <p:nvSpPr>
              <p:cNvPr id="89" name="Diamond 88">
                <a:extLst>
                  <a:ext uri="{FF2B5EF4-FFF2-40B4-BE49-F238E27FC236}">
                    <a16:creationId xmlns:a16="http://schemas.microsoft.com/office/drawing/2014/main" id="{0DF6E9BE-C137-0E47-9C63-B0F7B1790790}"/>
                  </a:ext>
                </a:extLst>
              </p:cNvPr>
              <p:cNvSpPr/>
              <p:nvPr/>
            </p:nvSpPr>
            <p:spPr>
              <a:xfrm>
                <a:off x="7500869" y="3322208"/>
                <a:ext cx="315796" cy="315793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CAB3D97-3EB9-A242-9B8B-A41E272286FC}"/>
                  </a:ext>
                </a:extLst>
              </p:cNvPr>
              <p:cNvSpPr txBox="1"/>
              <p:nvPr/>
            </p:nvSpPr>
            <p:spPr>
              <a:xfrm>
                <a:off x="7664821" y="3139037"/>
                <a:ext cx="1234339" cy="7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/>
                <a:r>
                  <a:rPr lang="en-US" sz="1013" dirty="0">
                    <a:solidFill>
                      <a:srgbClr val="C00000"/>
                    </a:solidFill>
                    <a:latin typeface="Calibri" panose="020F0502020204030204"/>
                  </a:rPr>
                  <a:t>TAB Approval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07802D6-ECAA-F74A-936F-94BE50E385AA}"/>
                </a:ext>
              </a:extLst>
            </p:cNvPr>
            <p:cNvGrpSpPr/>
            <p:nvPr/>
          </p:nvGrpSpPr>
          <p:grpSpPr>
            <a:xfrm>
              <a:off x="6344685" y="3392723"/>
              <a:ext cx="1442138" cy="940400"/>
              <a:chOff x="9314752" y="1872567"/>
              <a:chExt cx="2563800" cy="1671822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31DE632-6A23-FF43-8AC7-385F43C574D3}"/>
                  </a:ext>
                </a:extLst>
              </p:cNvPr>
              <p:cNvSpPr/>
              <p:nvPr/>
            </p:nvSpPr>
            <p:spPr>
              <a:xfrm>
                <a:off x="9736238" y="2459985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Platform </a:t>
                </a:r>
                <a:r>
                  <a:rPr lang="en-US" sz="675" dirty="0" err="1">
                    <a:solidFill>
                      <a:srgbClr val="002060"/>
                    </a:solidFill>
                    <a:latin typeface="Calibri" panose="020F0502020204030204"/>
                  </a:rPr>
                  <a:t>Integ</a:t>
                </a:r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.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736902E-C6CD-EA43-8824-44D7BDE26B21}"/>
                  </a:ext>
                </a:extLst>
              </p:cNvPr>
              <p:cNvSpPr/>
              <p:nvPr/>
            </p:nvSpPr>
            <p:spPr>
              <a:xfrm>
                <a:off x="9750928" y="2744485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Ground Control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C514E29-6830-8749-BAF6-4756A23BAC86}"/>
                  </a:ext>
                </a:extLst>
              </p:cNvPr>
              <p:cNvSpPr/>
              <p:nvPr/>
            </p:nvSpPr>
            <p:spPr>
              <a:xfrm>
                <a:off x="9752522" y="3028074"/>
                <a:ext cx="1285889" cy="2407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Flight Safety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7EC5D44-5E3E-6746-A7E8-752026E25D12}"/>
                  </a:ext>
                </a:extLst>
              </p:cNvPr>
              <p:cNvSpPr/>
              <p:nvPr/>
            </p:nvSpPr>
            <p:spPr>
              <a:xfrm>
                <a:off x="11055191" y="2459985"/>
                <a:ext cx="590795" cy="8088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Flight Test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FD72E47-81FE-1348-9747-60465025182F}"/>
                  </a:ext>
                </a:extLst>
              </p:cNvPr>
              <p:cNvSpPr/>
              <p:nvPr/>
            </p:nvSpPr>
            <p:spPr>
              <a:xfrm>
                <a:off x="10725254" y="3288571"/>
                <a:ext cx="890313" cy="25581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defTabSz="514350"/>
                <a:r>
                  <a:rPr lang="en-US" sz="675" dirty="0">
                    <a:solidFill>
                      <a:srgbClr val="002060"/>
                    </a:solidFill>
                    <a:latin typeface="Calibri" panose="020F0502020204030204"/>
                  </a:rPr>
                  <a:t>Transition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02723F7-979D-3949-9D07-2A0A965A7A7E}"/>
                  </a:ext>
                </a:extLst>
              </p:cNvPr>
              <p:cNvSpPr txBox="1"/>
              <p:nvPr/>
            </p:nvSpPr>
            <p:spPr>
              <a:xfrm>
                <a:off x="11216275" y="1872567"/>
                <a:ext cx="662277" cy="8417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Annual Report</a:t>
                </a:r>
              </a:p>
            </p:txBody>
          </p:sp>
          <p:sp>
            <p:nvSpPr>
              <p:cNvPr id="100" name="Diamond 99">
                <a:extLst>
                  <a:ext uri="{FF2B5EF4-FFF2-40B4-BE49-F238E27FC236}">
                    <a16:creationId xmlns:a16="http://schemas.microsoft.com/office/drawing/2014/main" id="{868039A6-BF69-F64B-98DA-4C1F1F4C4E5C}"/>
                  </a:ext>
                </a:extLst>
              </p:cNvPr>
              <p:cNvSpPr/>
              <p:nvPr/>
            </p:nvSpPr>
            <p:spPr>
              <a:xfrm>
                <a:off x="11402676" y="2296310"/>
                <a:ext cx="137304" cy="116509"/>
              </a:xfrm>
              <a:prstGeom prst="diamon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endParaRPr lang="en-US" sz="101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4661389-0D5F-584A-AF25-A9B7B4920DFF}"/>
                  </a:ext>
                </a:extLst>
              </p:cNvPr>
              <p:cNvSpPr txBox="1"/>
              <p:nvPr/>
            </p:nvSpPr>
            <p:spPr>
              <a:xfrm>
                <a:off x="9314752" y="1915648"/>
                <a:ext cx="662279" cy="84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14350"/>
                <a:r>
                  <a:rPr lang="en-US" sz="619" dirty="0">
                    <a:solidFill>
                      <a:srgbClr val="002060"/>
                    </a:solidFill>
                    <a:latin typeface="Calibri" panose="020F0502020204030204"/>
                  </a:rPr>
                  <a:t>Annual Report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876B72C-4FBC-564C-9789-7A872C6D7A21}"/>
                </a:ext>
              </a:extLst>
            </p:cNvPr>
            <p:cNvSpPr txBox="1"/>
            <p:nvPr/>
          </p:nvSpPr>
          <p:spPr>
            <a:xfrm>
              <a:off x="5679903" y="2302781"/>
              <a:ext cx="319366" cy="187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US" sz="619" dirty="0">
                  <a:solidFill>
                    <a:srgbClr val="002060"/>
                  </a:solidFill>
                  <a:latin typeface="Calibri" panose="020F0502020204030204"/>
                </a:rPr>
                <a:t>CDR</a:t>
              </a:r>
            </a:p>
          </p:txBody>
        </p:sp>
        <p:sp>
          <p:nvSpPr>
            <p:cNvPr id="102" name="Diamond 101">
              <a:extLst>
                <a:ext uri="{FF2B5EF4-FFF2-40B4-BE49-F238E27FC236}">
                  <a16:creationId xmlns:a16="http://schemas.microsoft.com/office/drawing/2014/main" id="{8A28DA02-3047-2146-9F08-BA3439B97578}"/>
                </a:ext>
              </a:extLst>
            </p:cNvPr>
            <p:cNvSpPr/>
            <p:nvPr/>
          </p:nvSpPr>
          <p:spPr>
            <a:xfrm>
              <a:off x="5766935" y="2441523"/>
              <a:ext cx="77234" cy="65537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F5445A9-BD53-3D45-9356-F21F7FF8785A}"/>
                </a:ext>
              </a:extLst>
            </p:cNvPr>
            <p:cNvSpPr txBox="1"/>
            <p:nvPr/>
          </p:nvSpPr>
          <p:spPr>
            <a:xfrm>
              <a:off x="5730559" y="3481501"/>
              <a:ext cx="319366" cy="187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US" sz="619" dirty="0">
                  <a:solidFill>
                    <a:srgbClr val="002060"/>
                  </a:solidFill>
                  <a:latin typeface="Calibri" panose="020F0502020204030204"/>
                </a:rPr>
                <a:t>CDR</a:t>
              </a:r>
            </a:p>
          </p:txBody>
        </p:sp>
        <p:sp>
          <p:nvSpPr>
            <p:cNvPr id="104" name="Diamond 103">
              <a:extLst>
                <a:ext uri="{FF2B5EF4-FFF2-40B4-BE49-F238E27FC236}">
                  <a16:creationId xmlns:a16="http://schemas.microsoft.com/office/drawing/2014/main" id="{93C94ED2-CE7F-3842-A7B7-4DB665188851}"/>
                </a:ext>
              </a:extLst>
            </p:cNvPr>
            <p:cNvSpPr/>
            <p:nvPr/>
          </p:nvSpPr>
          <p:spPr>
            <a:xfrm>
              <a:off x="5817590" y="3620242"/>
              <a:ext cx="77234" cy="65537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CC605EA-E8C1-0241-9642-9A4ED87F999E}"/>
                </a:ext>
              </a:extLst>
            </p:cNvPr>
            <p:cNvSpPr txBox="1"/>
            <p:nvPr/>
          </p:nvSpPr>
          <p:spPr>
            <a:xfrm>
              <a:off x="7055177" y="3480360"/>
              <a:ext cx="319366" cy="187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US" sz="619" dirty="0">
                  <a:solidFill>
                    <a:srgbClr val="002060"/>
                  </a:solidFill>
                  <a:latin typeface="Calibri" panose="020F0502020204030204"/>
                </a:rPr>
                <a:t>TRR</a:t>
              </a:r>
            </a:p>
          </p:txBody>
        </p:sp>
        <p:sp>
          <p:nvSpPr>
            <p:cNvPr id="106" name="Diamond 105">
              <a:extLst>
                <a:ext uri="{FF2B5EF4-FFF2-40B4-BE49-F238E27FC236}">
                  <a16:creationId xmlns:a16="http://schemas.microsoft.com/office/drawing/2014/main" id="{DCA4C5D0-CCB4-6F4C-BB54-3F8533A78783}"/>
                </a:ext>
              </a:extLst>
            </p:cNvPr>
            <p:cNvSpPr/>
            <p:nvPr/>
          </p:nvSpPr>
          <p:spPr>
            <a:xfrm>
              <a:off x="7142208" y="3619102"/>
              <a:ext cx="77234" cy="65537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" name="Diamond 107">
              <a:extLst>
                <a:ext uri="{FF2B5EF4-FFF2-40B4-BE49-F238E27FC236}">
                  <a16:creationId xmlns:a16="http://schemas.microsoft.com/office/drawing/2014/main" id="{A482663A-ACBF-AF41-8BEA-9AA35A46DDAD}"/>
                </a:ext>
              </a:extLst>
            </p:cNvPr>
            <p:cNvSpPr/>
            <p:nvPr/>
          </p:nvSpPr>
          <p:spPr>
            <a:xfrm>
              <a:off x="6478825" y="3634271"/>
              <a:ext cx="77234" cy="65537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970557D-F0D6-934D-A9DB-8C7A12C53A39}"/>
                </a:ext>
              </a:extLst>
            </p:cNvPr>
            <p:cNvSpPr txBox="1"/>
            <p:nvPr/>
          </p:nvSpPr>
          <p:spPr>
            <a:xfrm>
              <a:off x="2022905" y="1643893"/>
              <a:ext cx="247270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US" sz="1600" dirty="0">
                  <a:solidFill>
                    <a:srgbClr val="002060"/>
                  </a:solidFill>
                  <a:latin typeface="Calibri" panose="020F0502020204030204"/>
                </a:rPr>
                <a:t>Phase 1 Education/System Design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55DEBB5-8FE1-1848-8FAB-57DFB9251CAF}"/>
                </a:ext>
              </a:extLst>
            </p:cNvPr>
            <p:cNvSpPr txBox="1"/>
            <p:nvPr/>
          </p:nvSpPr>
          <p:spPr>
            <a:xfrm>
              <a:off x="5203980" y="1502710"/>
              <a:ext cx="1597525" cy="47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en-US" sz="1600" dirty="0">
                  <a:solidFill>
                    <a:srgbClr val="002060"/>
                  </a:solidFill>
                  <a:latin typeface="Calibri" panose="020F0502020204030204"/>
                </a:rPr>
                <a:t>Phase 2 Ground Assy/Test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AEBB5C4-4BFE-E744-9C66-65F08A6D34AE}"/>
                </a:ext>
              </a:extLst>
            </p:cNvPr>
            <p:cNvSpPr txBox="1"/>
            <p:nvPr/>
          </p:nvSpPr>
          <p:spPr>
            <a:xfrm>
              <a:off x="6498279" y="1488341"/>
              <a:ext cx="1249996" cy="47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en-US" sz="1600" dirty="0">
                  <a:solidFill>
                    <a:srgbClr val="002060"/>
                  </a:solidFill>
                  <a:latin typeface="Calibri" panose="020F0502020204030204"/>
                </a:rPr>
                <a:t>Phase 3 Air </a:t>
              </a:r>
              <a:r>
                <a:rPr lang="en-US" sz="1600" dirty="0" err="1">
                  <a:solidFill>
                    <a:srgbClr val="002060"/>
                  </a:solidFill>
                  <a:latin typeface="Calibri" panose="020F0502020204030204"/>
                </a:rPr>
                <a:t>Integ</a:t>
              </a:r>
              <a:r>
                <a:rPr lang="en-US" sz="1600" dirty="0">
                  <a:solidFill>
                    <a:srgbClr val="002060"/>
                  </a:solidFill>
                  <a:latin typeface="Calibri" panose="020F0502020204030204"/>
                </a:rPr>
                <a:t>/Test</a:t>
              </a: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D7F2292-E532-874C-9BA1-5603EFC3F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4269" y="4636400"/>
              <a:ext cx="5316449" cy="504795"/>
            </a:xfrm>
            <a:prstGeom prst="rect">
              <a:avLst/>
            </a:prstGeom>
          </p:spPr>
        </p:pic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C5B30799-4C87-0A4E-BAC8-9159E6AB8977}"/>
                </a:ext>
              </a:extLst>
            </p:cNvPr>
            <p:cNvSpPr/>
            <p:nvPr/>
          </p:nvSpPr>
          <p:spPr>
            <a:xfrm>
              <a:off x="4403400" y="4341943"/>
              <a:ext cx="104247" cy="135419"/>
            </a:xfrm>
            <a:prstGeom prst="diamond">
              <a:avLst/>
            </a:prstGeom>
            <a:solidFill>
              <a:srgbClr val="00206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0074E23-DFEE-0D47-98C5-D74F240BE820}"/>
                </a:ext>
              </a:extLst>
            </p:cNvPr>
            <p:cNvSpPr txBox="1"/>
            <p:nvPr/>
          </p:nvSpPr>
          <p:spPr>
            <a:xfrm>
              <a:off x="2761921" y="4358900"/>
              <a:ext cx="1568329" cy="20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en-US" sz="1013" dirty="0">
                  <a:solidFill>
                    <a:srgbClr val="C00000"/>
                  </a:solidFill>
                  <a:latin typeface="Calibri" panose="020F0502020204030204"/>
                </a:rPr>
                <a:t>TAB </a:t>
              </a:r>
              <a:r>
                <a:rPr lang="en-US" sz="1013" dirty="0" err="1">
                  <a:solidFill>
                    <a:srgbClr val="C00000"/>
                  </a:solidFill>
                  <a:latin typeface="Calibri" panose="020F0502020204030204"/>
                </a:rPr>
                <a:t>Phaes</a:t>
              </a:r>
              <a:r>
                <a:rPr lang="en-US" sz="1013" dirty="0">
                  <a:solidFill>
                    <a:srgbClr val="C00000"/>
                  </a:solidFill>
                  <a:latin typeface="Calibri" panose="020F0502020204030204"/>
                </a:rPr>
                <a:t> 2 Budget Approved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23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6AC6-5DC7-374D-8E9F-F0B2D94B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Finance Update for DSTEI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0E1A7-A1F6-8A46-B2FD-243A1589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05" y="2819400"/>
            <a:ext cx="7984496" cy="3711575"/>
          </a:xfrm>
        </p:spPr>
        <p:txBody>
          <a:bodyPr/>
          <a:lstStyle/>
          <a:p>
            <a:r>
              <a:rPr lang="en-US" dirty="0"/>
              <a:t>MGA Sent Grant Funds In Phase 1 To Four Student Branch Chapters</a:t>
            </a:r>
          </a:p>
          <a:p>
            <a:pPr lvl="1"/>
            <a:r>
              <a:rPr lang="en-US" dirty="0"/>
              <a:t>4  SBC Were Provided $25,000 Each Through Region/Sections</a:t>
            </a:r>
          </a:p>
          <a:p>
            <a:pPr lvl="1"/>
            <a:r>
              <a:rPr lang="en-US" dirty="0"/>
              <a:t>Additional Funds $72,000 Were For PDR, Short Course </a:t>
            </a:r>
            <a:br>
              <a:rPr lang="en-US" dirty="0"/>
            </a:br>
            <a:r>
              <a:rPr lang="en-US" dirty="0"/>
              <a:t>And  Chapter Summits</a:t>
            </a:r>
          </a:p>
          <a:p>
            <a:r>
              <a:rPr lang="en-US" dirty="0"/>
              <a:t>DSTEI Expenditures Split Over Calendar Due To Funding Delay</a:t>
            </a:r>
          </a:p>
          <a:p>
            <a:pPr lvl="1"/>
            <a:r>
              <a:rPr lang="en-US" dirty="0"/>
              <a:t>Region 10 PDR And Short Course Conducted In October 2023</a:t>
            </a:r>
          </a:p>
          <a:p>
            <a:pPr lvl="1"/>
            <a:r>
              <a:rPr lang="en-US" dirty="0"/>
              <a:t>Region 9 PDR And Short Courses Were Conducted In March 2024</a:t>
            </a:r>
          </a:p>
          <a:p>
            <a:pPr lvl="1"/>
            <a:r>
              <a:rPr lang="en-US" dirty="0"/>
              <a:t>The Large Delay In Funding Swept Up (</a:t>
            </a:r>
            <a:r>
              <a:rPr lang="en-US" dirty="0">
                <a:solidFill>
                  <a:srgbClr val="00B050"/>
                </a:solidFill>
              </a:rPr>
              <a:t>$60.17K</a:t>
            </a:r>
            <a:r>
              <a:rPr lang="en-US" dirty="0"/>
              <a:t>) On 1 January 2024</a:t>
            </a:r>
          </a:p>
          <a:p>
            <a:r>
              <a:rPr lang="en-US" dirty="0"/>
              <a:t>TAB Finance Approved $170K For DSTEI Phase 2 </a:t>
            </a:r>
          </a:p>
          <a:p>
            <a:pPr lvl="1"/>
            <a:r>
              <a:rPr lang="en-US" dirty="0"/>
              <a:t>TAB Finance Allowed Remaining Of Phase 1 In 1</a:t>
            </a:r>
            <a:r>
              <a:rPr lang="en-US" baseline="30000" dirty="0"/>
              <a:t>st</a:t>
            </a:r>
            <a:r>
              <a:rPr lang="en-US" dirty="0"/>
              <a:t>Q Of 2024</a:t>
            </a:r>
          </a:p>
          <a:p>
            <a:pPr lvl="1"/>
            <a:r>
              <a:rPr lang="en-US" dirty="0"/>
              <a:t>TAB Will Process Phase 2 After Selection Of SBC Proposals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74738-8523-9445-B391-C19FF17BDA99}"/>
              </a:ext>
            </a:extLst>
          </p:cNvPr>
          <p:cNvSpPr/>
          <p:nvPr/>
        </p:nvSpPr>
        <p:spPr>
          <a:xfrm>
            <a:off x="4441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492CBBC0-D70F-B045-97CB-7DA6615C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1548831"/>
            <a:ext cx="7772400" cy="88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38766B-28A4-3B4B-BD5E-93308FBD6836}"/>
              </a:ext>
            </a:extLst>
          </p:cNvPr>
          <p:cNvSpPr txBox="1"/>
          <p:nvPr/>
        </p:nvSpPr>
        <p:spPr>
          <a:xfrm>
            <a:off x="2588124" y="1130726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February 2024 IEEE Finance Update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C451AB-6293-B04C-9EEE-14E66D57BDAD}"/>
              </a:ext>
            </a:extLst>
          </p:cNvPr>
          <p:cNvSpPr/>
          <p:nvPr/>
        </p:nvSpPr>
        <p:spPr bwMode="auto">
          <a:xfrm>
            <a:off x="7543799" y="1876896"/>
            <a:ext cx="914401" cy="180504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1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F22-1BB7-A345-ABB5-DEF8BDAD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15897"/>
            <a:ext cx="6324600" cy="609600"/>
          </a:xfrm>
        </p:spPr>
        <p:txBody>
          <a:bodyPr/>
          <a:lstStyle/>
          <a:p>
            <a:r>
              <a:rPr lang="en-US" dirty="0"/>
              <a:t>DSTEI S.P.I.T  Student Branch PDR + QPR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21C5-4A20-774A-AE50-33C6DD6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041" y="3560083"/>
            <a:ext cx="4368799" cy="2819400"/>
          </a:xfrm>
        </p:spPr>
        <p:txBody>
          <a:bodyPr/>
          <a:lstStyle/>
          <a:p>
            <a:r>
              <a:rPr lang="en-US" sz="1600" dirty="0"/>
              <a:t>Phase 1 Accomplishments</a:t>
            </a:r>
          </a:p>
          <a:p>
            <a:pPr lvl="1"/>
            <a:r>
              <a:rPr lang="en-US" sz="1400" dirty="0"/>
              <a:t>High Level System Architecture</a:t>
            </a:r>
          </a:p>
          <a:p>
            <a:pPr lvl="1"/>
            <a:r>
              <a:rPr lang="en-US" sz="1400" dirty="0"/>
              <a:t>Live Video Connection With RGB To Drone</a:t>
            </a:r>
          </a:p>
          <a:p>
            <a:pPr lvl="1"/>
            <a:r>
              <a:rPr lang="en-US" sz="1400" dirty="0"/>
              <a:t>Collected Crops for Demo KPP</a:t>
            </a:r>
          </a:p>
          <a:p>
            <a:pPr lvl="1"/>
            <a:r>
              <a:rPr lang="en-US" sz="1400" dirty="0"/>
              <a:t>NDVI Multispectral Analysis Demo</a:t>
            </a:r>
          </a:p>
          <a:p>
            <a:pPr lvl="1"/>
            <a:r>
              <a:rPr lang="en-US" sz="1400" dirty="0"/>
              <a:t>Path Optimization For Robot Sensors</a:t>
            </a:r>
          </a:p>
          <a:p>
            <a:pPr lvl="1"/>
            <a:r>
              <a:rPr lang="en-US" sz="1400" dirty="0"/>
              <a:t>Ground Robot (ROV) For Crop Spraying</a:t>
            </a:r>
          </a:p>
          <a:p>
            <a:r>
              <a:rPr lang="en-US" sz="1600" dirty="0"/>
              <a:t>Phase 2 Plan</a:t>
            </a:r>
          </a:p>
          <a:p>
            <a:pPr lvl="1"/>
            <a:r>
              <a:rPr lang="en-US" sz="1400" dirty="0"/>
              <a:t>Design for 5 kg Drone, ROV Fertilizer</a:t>
            </a:r>
          </a:p>
          <a:p>
            <a:pPr lvl="1"/>
            <a:r>
              <a:rPr lang="en-US" sz="1400" dirty="0"/>
              <a:t>PARROT Multispectral Camera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B3C7D-843B-744A-AECC-608A8BBF8243}"/>
              </a:ext>
            </a:extLst>
          </p:cNvPr>
          <p:cNvSpPr txBox="1"/>
          <p:nvPr/>
        </p:nvSpPr>
        <p:spPr>
          <a:xfrm>
            <a:off x="5029200" y="104548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Flight Tests Phase 1  Drone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7654D1-57E4-1342-B69A-F51A4217A02E}"/>
              </a:ext>
            </a:extLst>
          </p:cNvPr>
          <p:cNvSpPr txBox="1">
            <a:spLocks/>
          </p:cNvSpPr>
          <p:nvPr/>
        </p:nvSpPr>
        <p:spPr bwMode="auto">
          <a:xfrm>
            <a:off x="76200" y="3800023"/>
            <a:ext cx="472984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/>
              <a:t>S.P.I.T. Student Branch Growth</a:t>
            </a:r>
          </a:p>
          <a:p>
            <a:pPr lvl="1"/>
            <a:r>
              <a:rPr lang="en-US" sz="1600" kern="0" dirty="0"/>
              <a:t>14 Students, With Succession Plan</a:t>
            </a:r>
          </a:p>
          <a:p>
            <a:pPr lvl="1"/>
            <a:r>
              <a:rPr lang="en-US" sz="1600" kern="0" dirty="0"/>
              <a:t>Advisor Dr. Kulkarni: Faculty Advisor</a:t>
            </a:r>
          </a:p>
          <a:p>
            <a:pPr lvl="1"/>
            <a:r>
              <a:rPr lang="en-US" sz="1600" kern="0" dirty="0"/>
              <a:t>Strong Interface With AESS Mumbai</a:t>
            </a:r>
          </a:p>
          <a:p>
            <a:r>
              <a:rPr lang="en-US" sz="1600" kern="0" dirty="0"/>
              <a:t>Alliances With Students and YP</a:t>
            </a:r>
          </a:p>
          <a:p>
            <a:pPr lvl="1"/>
            <a:r>
              <a:rPr lang="en-US" sz="1600" kern="0" dirty="0"/>
              <a:t>STEM Workshop on AESS Membership</a:t>
            </a:r>
          </a:p>
          <a:p>
            <a:pPr lvl="1"/>
            <a:r>
              <a:rPr lang="en-US" sz="1600" kern="0" dirty="0"/>
              <a:t>Drone Workshop on Bombay Section</a:t>
            </a:r>
          </a:p>
          <a:p>
            <a:r>
              <a:rPr lang="en-US" sz="1600" kern="0" dirty="0"/>
              <a:t>Collaboration With Regional Crop Growers</a:t>
            </a:r>
          </a:p>
          <a:p>
            <a:r>
              <a:rPr lang="en-US" sz="1600" kern="0" dirty="0"/>
              <a:t>Opened 4 Student Branch Chapters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EB924-3315-EE4F-BAD7-1CBB04F3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90799"/>
            <a:ext cx="1534742" cy="1807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589FF5-148B-2641-A2F5-201498EE8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15" y="1230148"/>
            <a:ext cx="4368799" cy="2448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65F50B-35BA-D248-A25A-E1ED42795457}"/>
              </a:ext>
            </a:extLst>
          </p:cNvPr>
          <p:cNvSpPr txBox="1"/>
          <p:nvPr/>
        </p:nvSpPr>
        <p:spPr>
          <a:xfrm>
            <a:off x="3048000" y="1108914"/>
            <a:ext cx="13932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Drones for Smart Agriculture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A77145-30B2-4B46-9AF3-C3F714CE7027}"/>
              </a:ext>
            </a:extLst>
          </p:cNvPr>
          <p:cNvCxnSpPr/>
          <p:nvPr/>
        </p:nvCxnSpPr>
        <p:spPr bwMode="auto">
          <a:xfrm flipH="1" flipV="1">
            <a:off x="6705600" y="1752600"/>
            <a:ext cx="1524000" cy="3349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55E3C9A-B509-B948-8AB6-D84C3E5CF7F6}"/>
              </a:ext>
            </a:extLst>
          </p:cNvPr>
          <p:cNvSpPr txBox="1"/>
          <p:nvPr/>
        </p:nvSpPr>
        <p:spPr>
          <a:xfrm>
            <a:off x="7527471" y="2103028"/>
            <a:ext cx="14840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 kg Drone, Pixhawk FC, RGB Camera,</a:t>
            </a:r>
          </a:p>
          <a:p>
            <a:pPr algn="ctr"/>
            <a:r>
              <a:rPr lang="en-US" sz="1400" dirty="0"/>
              <a:t>RPi via </a:t>
            </a:r>
            <a:r>
              <a:rPr lang="en-US" sz="1400" dirty="0" err="1"/>
              <a:t>MAVLink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14B0A-53E3-E441-A430-844DD5434EC7}"/>
              </a:ext>
            </a:extLst>
          </p:cNvPr>
          <p:cNvSpPr txBox="1"/>
          <p:nvPr/>
        </p:nvSpPr>
        <p:spPr>
          <a:xfrm>
            <a:off x="5219843" y="6413691"/>
            <a:ext cx="2296742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1 Score: 42.75</a:t>
            </a:r>
          </a:p>
        </p:txBody>
      </p:sp>
    </p:spTree>
    <p:extLst>
      <p:ext uri="{BB962C8B-B14F-4D97-AF65-F5344CB8AC3E}">
        <p14:creationId xmlns:p14="http://schemas.microsoft.com/office/powerpoint/2010/main" val="66836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F22-1BB7-A345-ABB5-DEF8BDAD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50" y="247232"/>
            <a:ext cx="5715000" cy="609600"/>
          </a:xfrm>
        </p:spPr>
        <p:txBody>
          <a:bodyPr/>
          <a:lstStyle/>
          <a:p>
            <a:r>
              <a:rPr lang="en-US" dirty="0"/>
              <a:t>DSTEI </a:t>
            </a:r>
            <a:r>
              <a:rPr lang="en-US" dirty="0" err="1"/>
              <a:t>UniCauca</a:t>
            </a:r>
            <a:r>
              <a:rPr lang="en-US" dirty="0"/>
              <a:t> Student Branch PDR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21C5-4A20-774A-AE50-33C6DD6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042" y="3560083"/>
            <a:ext cx="4191000" cy="2819400"/>
          </a:xfrm>
        </p:spPr>
        <p:txBody>
          <a:bodyPr/>
          <a:lstStyle/>
          <a:p>
            <a:r>
              <a:rPr lang="en-US" sz="1600" dirty="0"/>
              <a:t>Phase 1 Accomplishments</a:t>
            </a:r>
          </a:p>
          <a:p>
            <a:pPr lvl="1"/>
            <a:r>
              <a:rPr lang="en-US" sz="1400" dirty="0"/>
              <a:t>High Level System Architecture</a:t>
            </a:r>
          </a:p>
          <a:p>
            <a:pPr lvl="1"/>
            <a:r>
              <a:rPr lang="en-US" sz="1400" dirty="0"/>
              <a:t>Tradeoff On 2 Drone Platforms</a:t>
            </a:r>
          </a:p>
          <a:p>
            <a:pPr lvl="1"/>
            <a:r>
              <a:rPr lang="en-US" sz="1400" dirty="0"/>
              <a:t>Flew Multispectral 4-Band Sensor</a:t>
            </a:r>
          </a:p>
          <a:p>
            <a:pPr lvl="1"/>
            <a:r>
              <a:rPr lang="en-US" sz="1400" dirty="0"/>
              <a:t>Demo Key Performance Parameters</a:t>
            </a:r>
          </a:p>
          <a:p>
            <a:pPr lvl="1"/>
            <a:r>
              <a:rPr lang="en-US" sz="1400" dirty="0"/>
              <a:t>Machine Learning On Crop Health</a:t>
            </a:r>
          </a:p>
          <a:p>
            <a:pPr lvl="1"/>
            <a:r>
              <a:rPr lang="en-US" sz="1400" dirty="0"/>
              <a:t>Real Time Processing Breadboard</a:t>
            </a:r>
          </a:p>
          <a:p>
            <a:pPr lvl="1"/>
            <a:r>
              <a:rPr lang="en-US" sz="1400" dirty="0"/>
              <a:t>Comm/Cyber Protocol</a:t>
            </a:r>
          </a:p>
          <a:p>
            <a:r>
              <a:rPr lang="en-US" sz="1600" dirty="0"/>
              <a:t>Phase 2 Plan</a:t>
            </a:r>
          </a:p>
          <a:p>
            <a:pPr lvl="1"/>
            <a:r>
              <a:rPr lang="en-US" sz="1400" dirty="0"/>
              <a:t>UAV/ROV Geoscience Network</a:t>
            </a:r>
          </a:p>
          <a:p>
            <a:pPr lvl="1"/>
            <a:r>
              <a:rPr lang="en-US" sz="1400" dirty="0"/>
              <a:t>Mentorship With Multiple AES Chapters</a:t>
            </a:r>
          </a:p>
          <a:p>
            <a:pPr lvl="1"/>
            <a:r>
              <a:rPr lang="en-US" sz="1400" dirty="0"/>
              <a:t>Grow Industry Supporters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D5A65-EFDB-5647-9EFA-284E68B86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3" t="8049" r="5252"/>
          <a:stretch/>
        </p:blipFill>
        <p:spPr>
          <a:xfrm>
            <a:off x="146958" y="1045482"/>
            <a:ext cx="4356115" cy="251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0E65B-4BB3-4F44-B6A8-66D53A984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45407"/>
            <a:ext cx="2584450" cy="1950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B3C7D-843B-744A-AECC-608A8BBF8243}"/>
              </a:ext>
            </a:extLst>
          </p:cNvPr>
          <p:cNvSpPr txBox="1"/>
          <p:nvPr/>
        </p:nvSpPr>
        <p:spPr>
          <a:xfrm>
            <a:off x="5029200" y="104548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Flight Tests 2 Drone Types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7654D1-57E4-1342-B69A-F51A4217A02E}"/>
              </a:ext>
            </a:extLst>
          </p:cNvPr>
          <p:cNvSpPr txBox="1">
            <a:spLocks/>
          </p:cNvSpPr>
          <p:nvPr/>
        </p:nvSpPr>
        <p:spPr bwMode="auto">
          <a:xfrm>
            <a:off x="38099" y="3628082"/>
            <a:ext cx="472984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 err="1"/>
              <a:t>UniCauca</a:t>
            </a:r>
            <a:r>
              <a:rPr lang="en-US" sz="1600" kern="0" dirty="0"/>
              <a:t> Student Branch Growth</a:t>
            </a:r>
          </a:p>
          <a:p>
            <a:pPr lvl="1"/>
            <a:r>
              <a:rPr lang="en-US" sz="1600" kern="0" dirty="0"/>
              <a:t>17 Students, With Succession Plan</a:t>
            </a:r>
          </a:p>
          <a:p>
            <a:pPr lvl="1"/>
            <a:r>
              <a:rPr lang="en-US" sz="1600" kern="0" dirty="0"/>
              <a:t>Advisor Dr. Campo: Innovative Mgt. In Drone Management, Crop Applications</a:t>
            </a:r>
          </a:p>
          <a:p>
            <a:pPr lvl="1"/>
            <a:r>
              <a:rPr lang="en-US" sz="1600" kern="0" dirty="0"/>
              <a:t>Strong Interface With AESS COL</a:t>
            </a:r>
          </a:p>
          <a:p>
            <a:r>
              <a:rPr lang="en-US" sz="1600" kern="0" dirty="0"/>
              <a:t>Alliances With Students and YP</a:t>
            </a:r>
          </a:p>
          <a:p>
            <a:pPr lvl="1"/>
            <a:r>
              <a:rPr lang="en-US" sz="1400" kern="0" dirty="0"/>
              <a:t>Colombia SBC Meetings</a:t>
            </a:r>
          </a:p>
          <a:p>
            <a:pPr lvl="1"/>
            <a:r>
              <a:rPr lang="en-US" sz="1400" kern="0" dirty="0"/>
              <a:t>Embry Riddle Univ. USA</a:t>
            </a:r>
          </a:p>
          <a:p>
            <a:pPr lvl="1"/>
            <a:r>
              <a:rPr lang="en-US" sz="1400" kern="0" dirty="0"/>
              <a:t>Small Business in Colombia, Ireland &amp; Mexico</a:t>
            </a:r>
          </a:p>
          <a:p>
            <a:r>
              <a:rPr lang="en-US" sz="1600" kern="0" dirty="0"/>
              <a:t>Collaboration With Regional Crop Growers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32319-96CF-BB41-9FAC-C0621158A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096772"/>
            <a:ext cx="1327150" cy="461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177BD-F58B-AF4D-9BEA-CA81530A2E0E}"/>
              </a:ext>
            </a:extLst>
          </p:cNvPr>
          <p:cNvSpPr txBox="1"/>
          <p:nvPr/>
        </p:nvSpPr>
        <p:spPr>
          <a:xfrm>
            <a:off x="1055079" y="6447482"/>
            <a:ext cx="2296742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1 Score: 37.25</a:t>
            </a:r>
          </a:p>
        </p:txBody>
      </p:sp>
    </p:spTree>
    <p:extLst>
      <p:ext uri="{BB962C8B-B14F-4D97-AF65-F5344CB8AC3E}">
        <p14:creationId xmlns:p14="http://schemas.microsoft.com/office/powerpoint/2010/main" val="67749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F22-1BB7-A345-ABB5-DEF8BDAD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38577"/>
            <a:ext cx="6705600" cy="609600"/>
          </a:xfrm>
        </p:spPr>
        <p:txBody>
          <a:bodyPr/>
          <a:lstStyle/>
          <a:p>
            <a:r>
              <a:rPr lang="en-US" dirty="0"/>
              <a:t>DSTEI N.M.I.T.  Student Branch PDR + QPR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21C5-4A20-774A-AE50-33C6DD6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663310"/>
            <a:ext cx="4495800" cy="2819400"/>
          </a:xfrm>
        </p:spPr>
        <p:txBody>
          <a:bodyPr/>
          <a:lstStyle/>
          <a:p>
            <a:r>
              <a:rPr lang="en-US" sz="1600" dirty="0"/>
              <a:t>Phase 1 Accomplishments</a:t>
            </a:r>
          </a:p>
          <a:p>
            <a:pPr lvl="1"/>
            <a:r>
              <a:rPr lang="en-US" sz="1400" dirty="0"/>
              <a:t>High Level System Architecture</a:t>
            </a:r>
          </a:p>
          <a:p>
            <a:pPr lvl="1"/>
            <a:r>
              <a:rPr lang="en-US" sz="1400" dirty="0"/>
              <a:t>Developed And Flew An Octocopter Drone</a:t>
            </a:r>
          </a:p>
          <a:p>
            <a:pPr lvl="1"/>
            <a:r>
              <a:rPr lang="en-US" sz="1400" dirty="0" err="1"/>
              <a:t>PixHawk</a:t>
            </a:r>
            <a:r>
              <a:rPr lang="en-US" sz="1400" dirty="0"/>
              <a:t> UAS Flight Controller</a:t>
            </a:r>
          </a:p>
          <a:p>
            <a:pPr lvl="1"/>
            <a:r>
              <a:rPr lang="en-US" sz="1400" dirty="0"/>
              <a:t>Operated 3D CAD Stress Analysis</a:t>
            </a:r>
          </a:p>
          <a:p>
            <a:pPr lvl="1"/>
            <a:r>
              <a:rPr lang="en-US" sz="1400" dirty="0"/>
              <a:t>Machine Learning Algorithms</a:t>
            </a:r>
          </a:p>
          <a:p>
            <a:pPr lvl="1"/>
            <a:r>
              <a:rPr lang="en-US" sz="1400" dirty="0"/>
              <a:t>Day Night Fire Suppression Test</a:t>
            </a:r>
          </a:p>
          <a:p>
            <a:r>
              <a:rPr lang="en-US" sz="1600" dirty="0"/>
              <a:t>Phase 2 Plan</a:t>
            </a:r>
          </a:p>
          <a:p>
            <a:pPr lvl="1"/>
            <a:r>
              <a:rPr lang="en-US" sz="1400" dirty="0"/>
              <a:t>Work With AEROGO Mentor On Sensor</a:t>
            </a:r>
          </a:p>
          <a:p>
            <a:pPr lvl="1"/>
            <a:r>
              <a:rPr lang="en-US" sz="1400" dirty="0"/>
              <a:t>Complete Cyber and Thermal Fusion Design</a:t>
            </a:r>
          </a:p>
          <a:p>
            <a:pPr lvl="1"/>
            <a:r>
              <a:rPr lang="en-US" sz="1400" dirty="0"/>
              <a:t>Grow Industry Supporters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7654D1-57E4-1342-B69A-F51A4217A02E}"/>
              </a:ext>
            </a:extLst>
          </p:cNvPr>
          <p:cNvSpPr txBox="1">
            <a:spLocks/>
          </p:cNvSpPr>
          <p:nvPr/>
        </p:nvSpPr>
        <p:spPr bwMode="auto">
          <a:xfrm>
            <a:off x="76200" y="3800023"/>
            <a:ext cx="472984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/>
              <a:t>NMIT Student Branch Growth</a:t>
            </a:r>
          </a:p>
          <a:p>
            <a:pPr lvl="1"/>
            <a:r>
              <a:rPr lang="en-US" sz="1600" kern="0" dirty="0"/>
              <a:t>7 Students, With Succession Plan</a:t>
            </a:r>
          </a:p>
          <a:p>
            <a:pPr lvl="1"/>
            <a:r>
              <a:rPr lang="en-US" sz="1600" kern="0" dirty="0"/>
              <a:t>Faculty Advisor Dr. </a:t>
            </a:r>
            <a:r>
              <a:rPr lang="en-US" sz="1600" kern="0" dirty="0" err="1"/>
              <a:t>Parameshachari</a:t>
            </a:r>
            <a:r>
              <a:rPr lang="en-US" sz="1600" kern="0" dirty="0"/>
              <a:t> BD</a:t>
            </a:r>
          </a:p>
          <a:p>
            <a:pPr lvl="1"/>
            <a:r>
              <a:rPr lang="en-US" sz="1600" kern="0" dirty="0"/>
              <a:t>Strong Interface With AESS Bengaluru</a:t>
            </a:r>
          </a:p>
          <a:p>
            <a:r>
              <a:rPr lang="en-US" sz="1600" kern="0" dirty="0"/>
              <a:t>Alliances With Students and YP</a:t>
            </a:r>
          </a:p>
          <a:p>
            <a:pPr lvl="1"/>
            <a:r>
              <a:rPr lang="en-US" sz="1400" kern="0" dirty="0"/>
              <a:t>Invited Local SBC For PDR In October 2023</a:t>
            </a:r>
          </a:p>
          <a:p>
            <a:pPr lvl="1"/>
            <a:r>
              <a:rPr lang="en-US" sz="1400" kern="0" dirty="0"/>
              <a:t>NMIT Technology Transition Coordinator</a:t>
            </a:r>
          </a:p>
          <a:p>
            <a:pPr lvl="1"/>
            <a:r>
              <a:rPr lang="en-US" sz="1400" kern="0" dirty="0"/>
              <a:t>Bangalore 2024 Best Chapter From Section</a:t>
            </a:r>
          </a:p>
          <a:p>
            <a:r>
              <a:rPr lang="en-US" sz="1600" kern="0" dirty="0"/>
              <a:t>Collaboration With AEROGO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3C405-075A-C04C-A9D1-8B7DB1A06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06"/>
          <a:stretch/>
        </p:blipFill>
        <p:spPr>
          <a:xfrm>
            <a:off x="5410200" y="1328512"/>
            <a:ext cx="2649273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4914D-71E4-CC47-8F3A-B737D73551C5}"/>
              </a:ext>
            </a:extLst>
          </p:cNvPr>
          <p:cNvSpPr txBox="1"/>
          <p:nvPr/>
        </p:nvSpPr>
        <p:spPr>
          <a:xfrm>
            <a:off x="5638800" y="1088572"/>
            <a:ext cx="20697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Fire Ball Released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59F82-A0D7-9345-BC03-5B8393204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1" y="1358169"/>
            <a:ext cx="4495800" cy="2150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D55D1-B40B-E946-A792-AB3A031575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" t="4107" r="20000"/>
          <a:stretch/>
        </p:blipFill>
        <p:spPr>
          <a:xfrm>
            <a:off x="2835044" y="1022475"/>
            <a:ext cx="2049920" cy="1242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0376B5-B011-6546-8D6F-E62AB5494ACF}"/>
              </a:ext>
            </a:extLst>
          </p:cNvPr>
          <p:cNvSpPr txBox="1"/>
          <p:nvPr/>
        </p:nvSpPr>
        <p:spPr>
          <a:xfrm>
            <a:off x="357192" y="1119011"/>
            <a:ext cx="177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Fire Extinguisher UAV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CFA68-C9A1-1945-AB4A-858060868ADE}"/>
              </a:ext>
            </a:extLst>
          </p:cNvPr>
          <p:cNvSpPr txBox="1"/>
          <p:nvPr/>
        </p:nvSpPr>
        <p:spPr>
          <a:xfrm>
            <a:off x="1143072" y="6412499"/>
            <a:ext cx="2296742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1 Score: 35.33</a:t>
            </a:r>
          </a:p>
        </p:txBody>
      </p:sp>
    </p:spTree>
    <p:extLst>
      <p:ext uri="{BB962C8B-B14F-4D97-AF65-F5344CB8AC3E}">
        <p14:creationId xmlns:p14="http://schemas.microsoft.com/office/powerpoint/2010/main" val="152006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7F22-1BB7-A345-ABB5-DEF8BDAD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DSTEI UNSAAC Student Branch PDR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21C5-4A20-774A-AE50-33C6DD6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042" y="3560083"/>
            <a:ext cx="4337958" cy="2819400"/>
          </a:xfrm>
        </p:spPr>
        <p:txBody>
          <a:bodyPr/>
          <a:lstStyle/>
          <a:p>
            <a:r>
              <a:rPr lang="en-US" sz="1600" dirty="0"/>
              <a:t>Phase 1 Accomplishments</a:t>
            </a:r>
          </a:p>
          <a:p>
            <a:pPr lvl="1"/>
            <a:r>
              <a:rPr lang="en-US" sz="1400" dirty="0" err="1"/>
              <a:t>Matrice</a:t>
            </a:r>
            <a:r>
              <a:rPr lang="en-US" sz="1400" dirty="0"/>
              <a:t> 600 Pro Drone Flight Test</a:t>
            </a:r>
          </a:p>
          <a:p>
            <a:pPr lvl="1"/>
            <a:r>
              <a:rPr lang="en-US" sz="1400" dirty="0"/>
              <a:t>Technical Performance Measurements</a:t>
            </a:r>
          </a:p>
          <a:p>
            <a:pPr lvl="1"/>
            <a:r>
              <a:rPr lang="en-US" sz="1400" dirty="0"/>
              <a:t>Sensor Fusion System Data Processing</a:t>
            </a:r>
          </a:p>
          <a:p>
            <a:pPr lvl="1"/>
            <a:r>
              <a:rPr lang="en-US" sz="1400" dirty="0"/>
              <a:t>Drone Flight </a:t>
            </a:r>
            <a:r>
              <a:rPr lang="en-US" sz="1400" dirty="0" err="1"/>
              <a:t>Mg’ment</a:t>
            </a:r>
            <a:r>
              <a:rPr lang="en-US" sz="1400" dirty="0"/>
              <a:t> and Sensor Control</a:t>
            </a:r>
          </a:p>
          <a:p>
            <a:pPr lvl="1"/>
            <a:r>
              <a:rPr lang="en-US" sz="1400" dirty="0"/>
              <a:t>Ground Control System Protocol for Environmental and Geographic Factors</a:t>
            </a:r>
          </a:p>
          <a:p>
            <a:pPr lvl="1"/>
            <a:r>
              <a:rPr lang="en-US" sz="1400" dirty="0"/>
              <a:t>Key Parameters With Peru Fire Experts.</a:t>
            </a:r>
          </a:p>
          <a:p>
            <a:r>
              <a:rPr lang="en-US" sz="1600" dirty="0"/>
              <a:t>Phase 2 Plan</a:t>
            </a:r>
          </a:p>
          <a:p>
            <a:pPr lvl="1"/>
            <a:r>
              <a:rPr lang="en-US" sz="1400" dirty="0"/>
              <a:t>Integrate Thermal Sensor To Drone</a:t>
            </a:r>
          </a:p>
          <a:p>
            <a:pPr lvl="1"/>
            <a:r>
              <a:rPr lang="en-US" sz="1400" dirty="0"/>
              <a:t>Grow Government &amp; Emergency Organization Supporters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B3C7D-843B-744A-AECC-608A8BBF8243}"/>
              </a:ext>
            </a:extLst>
          </p:cNvPr>
          <p:cNvSpPr txBox="1"/>
          <p:nvPr/>
        </p:nvSpPr>
        <p:spPr>
          <a:xfrm>
            <a:off x="5263242" y="107438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Demo Drone At ELCON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7654D1-57E4-1342-B69A-F51A4217A02E}"/>
              </a:ext>
            </a:extLst>
          </p:cNvPr>
          <p:cNvSpPr txBox="1">
            <a:spLocks/>
          </p:cNvSpPr>
          <p:nvPr/>
        </p:nvSpPr>
        <p:spPr bwMode="auto">
          <a:xfrm>
            <a:off x="108857" y="3549690"/>
            <a:ext cx="472984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accent2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/>
              <a:t>UNSAAC Student Branch Growth</a:t>
            </a:r>
          </a:p>
          <a:p>
            <a:pPr lvl="1"/>
            <a:r>
              <a:rPr lang="en-US" sz="1600" kern="0" dirty="0"/>
              <a:t>44 Students, With Succession Plan</a:t>
            </a:r>
          </a:p>
          <a:p>
            <a:pPr lvl="1"/>
            <a:r>
              <a:rPr lang="en-US" sz="1600" kern="0" dirty="0"/>
              <a:t>Advisor Dr. Walter </a:t>
            </a:r>
            <a:r>
              <a:rPr lang="en-US" sz="1600" kern="0" dirty="0" err="1"/>
              <a:t>Mego</a:t>
            </a:r>
            <a:r>
              <a:rPr lang="en-US" sz="1600" kern="0" dirty="0"/>
              <a:t>: </a:t>
            </a:r>
          </a:p>
          <a:p>
            <a:r>
              <a:rPr lang="en-US" sz="1600" kern="0" dirty="0"/>
              <a:t>Alliances With Students and YP</a:t>
            </a:r>
          </a:p>
          <a:p>
            <a:pPr lvl="1"/>
            <a:r>
              <a:rPr lang="en-US" sz="1400" kern="0" dirty="0"/>
              <a:t>4 SBC Meetings In 2023 With 5 Peru SBC</a:t>
            </a:r>
          </a:p>
          <a:p>
            <a:pPr lvl="1"/>
            <a:r>
              <a:rPr lang="en-US" sz="1400" kern="0" dirty="0"/>
              <a:t>Project </a:t>
            </a:r>
            <a:r>
              <a:rPr lang="en-US" sz="1400" kern="0" dirty="0" err="1"/>
              <a:t>Ar</a:t>
            </a:r>
            <a:r>
              <a:rPr lang="en-US" sz="1400" kern="0" dirty="0"/>
              <a:t> Peru </a:t>
            </a:r>
            <a:r>
              <a:rPr lang="en-US" sz="1400" kern="0" dirty="0" err="1"/>
              <a:t>Zagi</a:t>
            </a:r>
            <a:r>
              <a:rPr lang="en-US" sz="1400" kern="0" dirty="0"/>
              <a:t> and ROV</a:t>
            </a:r>
          </a:p>
          <a:p>
            <a:pPr lvl="1"/>
            <a:r>
              <a:rPr lang="en-US" sz="1400" kern="0" dirty="0"/>
              <a:t>2023 Student Branch Award</a:t>
            </a:r>
          </a:p>
          <a:p>
            <a:r>
              <a:rPr lang="en-US" sz="1600" kern="0" dirty="0"/>
              <a:t>Collaboration With Peru Emergency &amp; Fires</a:t>
            </a:r>
          </a:p>
          <a:p>
            <a:pPr lvl="1"/>
            <a:r>
              <a:rPr lang="en-US" sz="1400" kern="0" dirty="0"/>
              <a:t>Tighter Financial Linkage To Peru Section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2A8A6-FE8E-1F40-A67F-7BFF94D3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351" y="1443717"/>
            <a:ext cx="2196049" cy="1985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00EBD6-81B9-E14A-A2D2-DAA2860E49C1}"/>
              </a:ext>
            </a:extLst>
          </p:cNvPr>
          <p:cNvSpPr txBox="1"/>
          <p:nvPr/>
        </p:nvSpPr>
        <p:spPr>
          <a:xfrm>
            <a:off x="1143000" y="6304723"/>
            <a:ext cx="2296742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Phase 1 Score: 31.38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A86B5-4D3C-E148-9054-054E0A4AE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" y="1553975"/>
            <a:ext cx="4581423" cy="1985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8F10C-8144-5449-8CBA-3BC668BD3627}"/>
              </a:ext>
            </a:extLst>
          </p:cNvPr>
          <p:cNvSpPr txBox="1"/>
          <p:nvPr/>
        </p:nvSpPr>
        <p:spPr>
          <a:xfrm>
            <a:off x="557526" y="1074385"/>
            <a:ext cx="376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+mn-lt"/>
              </a:rPr>
              <a:t>Matrice</a:t>
            </a:r>
            <a:r>
              <a:rPr lang="en-US" sz="1800" dirty="0">
                <a:latin typeface="+mn-lt"/>
              </a:rPr>
              <a:t> Drone In Mountain Terrain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AA622-01EB-CF42-8BE1-D18CF6FE8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375171"/>
            <a:ext cx="1163965" cy="838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4F8E61-71E6-F248-A41E-226944EEFDE7}"/>
              </a:ext>
            </a:extLst>
          </p:cNvPr>
          <p:cNvSpPr txBox="1"/>
          <p:nvPr/>
        </p:nvSpPr>
        <p:spPr>
          <a:xfrm>
            <a:off x="2778785" y="1579988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+mn-lt"/>
              </a:rPr>
              <a:t>Matrice</a:t>
            </a:r>
            <a:r>
              <a:rPr lang="en-US" sz="1400" dirty="0">
                <a:latin typeface="+mn-lt"/>
              </a:rPr>
              <a:t> 600 Pro</a:t>
            </a:r>
          </a:p>
        </p:txBody>
      </p:sp>
    </p:spTree>
    <p:extLst>
      <p:ext uri="{BB962C8B-B14F-4D97-AF65-F5344CB8AC3E}">
        <p14:creationId xmlns:p14="http://schemas.microsoft.com/office/powerpoint/2010/main" val="218349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4A4C7B-207D-BB41-A788-50C9573F3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981310"/>
              </p:ext>
            </p:extLst>
          </p:nvPr>
        </p:nvGraphicFramePr>
        <p:xfrm>
          <a:off x="1900479" y="1219200"/>
          <a:ext cx="5410200" cy="20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245">
                  <a:extLst>
                    <a:ext uri="{9D8B030D-6E8A-4147-A177-3AD203B41FA5}">
                      <a16:colId xmlns:a16="http://schemas.microsoft.com/office/drawing/2014/main" val="1903683514"/>
                    </a:ext>
                  </a:extLst>
                </a:gridCol>
                <a:gridCol w="1190493">
                  <a:extLst>
                    <a:ext uri="{9D8B030D-6E8A-4147-A177-3AD203B41FA5}">
                      <a16:colId xmlns:a16="http://schemas.microsoft.com/office/drawing/2014/main" val="1946909059"/>
                    </a:ext>
                  </a:extLst>
                </a:gridCol>
                <a:gridCol w="1542662">
                  <a:extLst>
                    <a:ext uri="{9D8B030D-6E8A-4147-A177-3AD203B41FA5}">
                      <a16:colId xmlns:a16="http://schemas.microsoft.com/office/drawing/2014/main" val="20505809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82837609"/>
                    </a:ext>
                  </a:extLst>
                </a:gridCol>
              </a:tblGrid>
              <a:tr h="490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Student Branch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Kickoff Meeting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Phase 1 Final Report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Liaison With      </a:t>
                      </a:r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Other SBCs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453241164"/>
                  </a:ext>
                </a:extLst>
              </a:tr>
              <a:tr h="387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S.P.I.T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(M), 38 (C 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24435682"/>
                  </a:ext>
                </a:extLst>
              </a:tr>
              <a:tr h="387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N.M.I.T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(M), 47 (C 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01897615"/>
                  </a:ext>
                </a:extLst>
              </a:tr>
              <a:tr h="387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UniCauca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(M), 9 (C 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06964138"/>
                  </a:ext>
                </a:extLst>
              </a:tr>
              <a:tr h="387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UNSAAC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 (M), 43 (C)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3240571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D321C8C-8152-0643-906E-A77E7F58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837"/>
            <a:ext cx="7886700" cy="483395"/>
          </a:xfrm>
        </p:spPr>
        <p:txBody>
          <a:bodyPr/>
          <a:lstStyle/>
          <a:p>
            <a:r>
              <a:rPr lang="en-US" dirty="0"/>
              <a:t>DSTEI Growth of AESS Student Members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017430-8180-9148-B883-9648E4CC48AF}"/>
              </a:ext>
            </a:extLst>
          </p:cNvPr>
          <p:cNvSpPr txBox="1">
            <a:spLocks/>
          </p:cNvSpPr>
          <p:nvPr/>
        </p:nvSpPr>
        <p:spPr>
          <a:xfrm>
            <a:off x="1371599" y="3826328"/>
            <a:ext cx="6467961" cy="204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C70AC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C70A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C70A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C70A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C70A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Student Branch Chapters Measured Increasing New Members</a:t>
            </a: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Increase Of Members Minimum Of 2-times From </a:t>
            </a:r>
            <a:br>
              <a:rPr lang="en-US" sz="1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Kickoff Meeting to Phase 1 PDR and Final Report</a:t>
            </a: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Each SBC Has Continuously  Liaised With Other Chapters, Government Agencies and Industries In Region/Sections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50EA6-C262-C445-A8B8-E06F4D00039A}"/>
              </a:ext>
            </a:extLst>
          </p:cNvPr>
          <p:cNvSpPr txBox="1"/>
          <p:nvPr/>
        </p:nvSpPr>
        <p:spPr>
          <a:xfrm>
            <a:off x="2997575" y="3356376"/>
            <a:ext cx="3216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(M) DSTEI Member, (C ) Collaborator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070FA-6FAC-8749-84BF-06F4B7B7D8B2}"/>
              </a:ext>
            </a:extLst>
          </p:cNvPr>
          <p:cNvSpPr txBox="1"/>
          <p:nvPr/>
        </p:nvSpPr>
        <p:spPr>
          <a:xfrm>
            <a:off x="1146526" y="5667345"/>
            <a:ext cx="691810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Outstanding Chapter Attendance During PDR/Chapter Summits</a:t>
            </a:r>
          </a:p>
        </p:txBody>
      </p:sp>
    </p:spTree>
    <p:extLst>
      <p:ext uri="{BB962C8B-B14F-4D97-AF65-F5344CB8AC3E}">
        <p14:creationId xmlns:p14="http://schemas.microsoft.com/office/powerpoint/2010/main" val="425854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M_ master" id="{79606F37-D27D-C848-ACCC-FB1D15FE1894}" vid="{59CEFA79-DC6D-E343-AF23-D68548A8A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35092</TotalTime>
  <Words>1648</Words>
  <Application>Microsoft Macintosh PowerPoint</Application>
  <PresentationFormat>On-screen Show (4:3)</PresentationFormat>
  <Paragraphs>275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Bauhaus 93</vt:lpstr>
      <vt:lpstr>Calibri</vt:lpstr>
      <vt:lpstr>Calibri Light</vt:lpstr>
      <vt:lpstr>Courier New</vt:lpstr>
      <vt:lpstr>Helvetica</vt:lpstr>
      <vt:lpstr>LucidaGrande</vt:lpstr>
      <vt:lpstr>Times</vt:lpstr>
      <vt:lpstr>Wingdings</vt:lpstr>
      <vt:lpstr>Blank Presentation</vt:lpstr>
      <vt:lpstr>Office Theme</vt:lpstr>
      <vt:lpstr>2_Office Theme</vt:lpstr>
      <vt:lpstr>PowerPoint Presentation</vt:lpstr>
      <vt:lpstr>DSTEI Project Teams</vt:lpstr>
      <vt:lpstr>2023+2 DSTEI Project Schedule</vt:lpstr>
      <vt:lpstr>IEEE Finance Update for DSTEI Project</vt:lpstr>
      <vt:lpstr>DSTEI S.P.I.T  Student Branch PDR + QPR</vt:lpstr>
      <vt:lpstr>DSTEI UniCauca Student Branch PDR</vt:lpstr>
      <vt:lpstr>DSTEI N.M.I.T.  Student Branch PDR + QPR</vt:lpstr>
      <vt:lpstr>DSTEI UNSAAC Student Branch PDR</vt:lpstr>
      <vt:lpstr>DSTEI Growth of AESS Student Members</vt:lpstr>
      <vt:lpstr>“Committee Rating” Of DSTEI Phase 2 SBCs</vt:lpstr>
      <vt:lpstr>Summary Of DSTEI Phase 2 Selection</vt:lpstr>
      <vt:lpstr>DSTEI Transition To Phase 2 Motion</vt:lpstr>
    </vt:vector>
  </TitlesOfParts>
  <Manager/>
  <Company>medavis consulting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 Davis</dc:creator>
  <cp:keywords/>
  <dc:description/>
  <cp:lastModifiedBy>Mark Davis</cp:lastModifiedBy>
  <cp:revision>153</cp:revision>
  <cp:lastPrinted>2024-04-24T21:06:47Z</cp:lastPrinted>
  <dcterms:created xsi:type="dcterms:W3CDTF">2013-07-22T04:11:34Z</dcterms:created>
  <dcterms:modified xsi:type="dcterms:W3CDTF">2024-05-06T14:50:53Z</dcterms:modified>
  <cp:category/>
</cp:coreProperties>
</file>