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445" r:id="rId2"/>
    <p:sldId id="452" r:id="rId3"/>
    <p:sldId id="440" r:id="rId4"/>
    <p:sldId id="446" r:id="rId5"/>
    <p:sldId id="447" r:id="rId6"/>
    <p:sldId id="444" r:id="rId7"/>
    <p:sldId id="443" r:id="rId8"/>
    <p:sldId id="453" r:id="rId9"/>
    <p:sldId id="454" r:id="rId10"/>
    <p:sldId id="455" r:id="rId11"/>
    <p:sldId id="450" r:id="rId12"/>
    <p:sldId id="448" r:id="rId13"/>
    <p:sldId id="259" r:id="rId14"/>
    <p:sldId id="44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70A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28" autoAdjust="0"/>
    <p:restoredTop sz="94660"/>
  </p:normalViewPr>
  <p:slideViewPr>
    <p:cSldViewPr snapToGrid="0">
      <p:cViewPr varScale="1">
        <p:scale>
          <a:sx n="131" d="100"/>
          <a:sy n="131" d="100"/>
        </p:scale>
        <p:origin x="42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3F30DD-E43C-CA4B-A5FB-77BBC5ADDAB7}" type="datetimeFigureOut">
              <a:rPr lang="en-US" smtClean="0"/>
              <a:t>10/8/24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0F3D1-4F9A-AB43-BBB2-4BBDABDECCA1}" type="slidenum">
              <a:rPr lang="en-US" smtClean="0"/>
              <a:t>‹#›</a:t>
            </a:fld>
            <a:endParaRPr lang="en-US"/>
          </a:p>
        </p:txBody>
      </p:sp>
    </p:spTree>
    <p:extLst>
      <p:ext uri="{BB962C8B-B14F-4D97-AF65-F5344CB8AC3E}">
        <p14:creationId xmlns:p14="http://schemas.microsoft.com/office/powerpoint/2010/main" val="3204653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C0FEB-13BF-49E2-AA65-ECB0819A8BC3}"/>
              </a:ext>
            </a:extLst>
          </p:cNvPr>
          <p:cNvSpPr>
            <a:spLocks noGrp="1"/>
          </p:cNvSpPr>
          <p:nvPr userDrawn="1"/>
        </p:nvSpPr>
        <p:spPr>
          <a:xfrm>
            <a:off x="734807" y="76237"/>
            <a:ext cx="8983291"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endParaRPr lang="en-US" dirty="0">
              <a:solidFill>
                <a:schemeClr val="bg1"/>
              </a:solidFill>
            </a:endParaRPr>
          </a:p>
        </p:txBody>
      </p:sp>
      <p:sp>
        <p:nvSpPr>
          <p:cNvPr id="4" name="Title 1">
            <a:extLst>
              <a:ext uri="{FF2B5EF4-FFF2-40B4-BE49-F238E27FC236}">
                <a16:creationId xmlns:a16="http://schemas.microsoft.com/office/drawing/2014/main" id="{C2FE6A51-0C90-4250-B4B1-2EF2C892A313}"/>
              </a:ext>
            </a:extLst>
          </p:cNvPr>
          <p:cNvSpPr>
            <a:spLocks noGrp="1"/>
          </p:cNvSpPr>
          <p:nvPr>
            <p:ph type="title"/>
          </p:nvPr>
        </p:nvSpPr>
        <p:spPr>
          <a:xfrm>
            <a:off x="300318" y="114113"/>
            <a:ext cx="10515600" cy="710640"/>
          </a:xfrm>
          <a:prstGeom prst="rect">
            <a:avLst/>
          </a:prstGeom>
        </p:spPr>
        <p:txBody>
          <a:bodyPr/>
          <a:lstStyle>
            <a:lvl1pPr>
              <a:defRPr sz="34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3760199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9F9F1-ADEA-43FA-843B-403AB26F0C8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49FB9A-D2A1-4AE9-A254-6C639E38B75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98BAC1-A068-4411-BE9A-417483ADF6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67DD6CDE-1993-4DA6-97C4-CD04F189ED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202E51F-634B-49C0-9CA1-7BB3452E930E}"/>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1772430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D466-98E4-4591-B691-9487944F3DC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41B2C2-B28A-4289-80C5-D36AF6DC78B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838F87-FA44-4454-88AC-AACF0718C48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68B0F60E-6F02-454A-A1D3-4F4AE6D293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C282F6B-41CA-4065-B364-8D5143CEF18A}"/>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842210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60312-30E2-4915-A6CD-B137F15231A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FADC2D-1BFE-476F-96A8-5477B18E8E7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D7B612A-A41D-4DAD-AC72-1B85593B3A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9D6DAC4-BCFC-4965-B9F1-7ECC81AEF3D2}"/>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741963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FD76CE-0001-449E-B549-1413AA2CAFA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7AA05D-3E96-4A54-A699-9DAEF341D37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74ECA7E-C502-4A62-A138-8970A77487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BB6D11-9EA4-4A25-B711-D84864227C29}"/>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800263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143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FC8D-FAC4-4880-9373-C4D5AD998EE4}"/>
              </a:ext>
            </a:extLst>
          </p:cNvPr>
          <p:cNvSpPr>
            <a:spLocks noGrp="1"/>
          </p:cNvSpPr>
          <p:nvPr>
            <p:ph type="ctrTitle"/>
          </p:nvPr>
        </p:nvSpPr>
        <p:spPr>
          <a:xfrm>
            <a:off x="1524000" y="1812925"/>
            <a:ext cx="9144000" cy="1381125"/>
          </a:xfrm>
          <a:prstGeom prst="rect">
            <a:avLst/>
          </a:prstGeom>
        </p:spPr>
        <p:txBody>
          <a:bodyPr anchor="b"/>
          <a:lstStyle>
            <a:lvl1pPr algn="ctr">
              <a:defRPr sz="3600"/>
            </a:lvl1pPr>
          </a:lstStyle>
          <a:p>
            <a:r>
              <a:rPr lang="en-US"/>
              <a:t>Click to edit Master title style</a:t>
            </a:r>
          </a:p>
        </p:txBody>
      </p:sp>
      <p:sp>
        <p:nvSpPr>
          <p:cNvPr id="3" name="Subtitle 2">
            <a:extLst>
              <a:ext uri="{FF2B5EF4-FFF2-40B4-BE49-F238E27FC236}">
                <a16:creationId xmlns:a16="http://schemas.microsoft.com/office/drawing/2014/main" id="{93D2219A-6810-4BBB-BB70-7005CC1E574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F05C51-B209-4AF4-A68D-B977A22300D3}"/>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10/8/24</a:t>
            </a:fld>
            <a:endParaRPr lang="en-US"/>
          </a:p>
        </p:txBody>
      </p:sp>
      <p:sp>
        <p:nvSpPr>
          <p:cNvPr id="5" name="Footer Placeholder 4">
            <a:extLst>
              <a:ext uri="{FF2B5EF4-FFF2-40B4-BE49-F238E27FC236}">
                <a16:creationId xmlns:a16="http://schemas.microsoft.com/office/drawing/2014/main" id="{8AC03980-8E73-44A4-A6C0-9FC92EA605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FA60794-8A42-43BE-A706-169A361947CE}"/>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pic>
        <p:nvPicPr>
          <p:cNvPr id="8" name="Picture 7" descr="Rectangle&#10;&#10;Description automatically generated with medium confidence">
            <a:extLst>
              <a:ext uri="{FF2B5EF4-FFF2-40B4-BE49-F238E27FC236}">
                <a16:creationId xmlns:a16="http://schemas.microsoft.com/office/drawing/2014/main" id="{8CE9E921-0597-4FF4-94CC-D20ADC7E25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85"/>
            <a:ext cx="12192000" cy="6854430"/>
          </a:xfrm>
          <a:prstGeom prst="rect">
            <a:avLst/>
          </a:prstGeom>
        </p:spPr>
      </p:pic>
      <p:pic>
        <p:nvPicPr>
          <p:cNvPr id="10" name="Picture 9" descr="A picture containing text, clipart, tableware, dishware&#10;&#10;Description automatically generated">
            <a:extLst>
              <a:ext uri="{FF2B5EF4-FFF2-40B4-BE49-F238E27FC236}">
                <a16:creationId xmlns:a16="http://schemas.microsoft.com/office/drawing/2014/main" id="{6EFF700F-D452-40A2-82D4-79EA0689EF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505" y="2301364"/>
            <a:ext cx="3726659" cy="1909196"/>
          </a:xfrm>
          <a:prstGeom prst="rect">
            <a:avLst/>
          </a:prstGeom>
        </p:spPr>
      </p:pic>
    </p:spTree>
    <p:extLst>
      <p:ext uri="{BB962C8B-B14F-4D97-AF65-F5344CB8AC3E}">
        <p14:creationId xmlns:p14="http://schemas.microsoft.com/office/powerpoint/2010/main" val="1598537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32E70E-167B-4E52-9956-3A3A314DA5CD}"/>
              </a:ext>
            </a:extLst>
          </p:cNvPr>
          <p:cNvSpPr>
            <a:spLocks noGrp="1"/>
          </p:cNvSpPr>
          <p:nvPr>
            <p:ph idx="1"/>
          </p:nvPr>
        </p:nvSpPr>
        <p:spPr>
          <a:xfrm>
            <a:off x="734807" y="1188720"/>
            <a:ext cx="10618993" cy="4988243"/>
          </a:xfrm>
          <a:prstGeom prst="rect">
            <a:avLst/>
          </a:prstGeom>
        </p:spPr>
        <p:txBody>
          <a:bodyPr/>
          <a:lstStyle>
            <a:lvl1pPr marL="228600" indent="-228600">
              <a:buClr>
                <a:srgbClr val="0C70AC"/>
              </a:buClr>
              <a:buFont typeface="Arial" panose="020B0604020202020204" pitchFamily="34" charset="0"/>
              <a:buChar char="•"/>
              <a:defRPr/>
            </a:lvl1pPr>
            <a:lvl2pPr marL="685800" indent="-228600">
              <a:buClr>
                <a:srgbClr val="0C70AC"/>
              </a:buClr>
              <a:buFont typeface="Arial" panose="020B0604020202020204" pitchFamily="34" charset="0"/>
              <a:buChar char="•"/>
              <a:defRPr/>
            </a:lvl2pPr>
            <a:lvl3pPr marL="1143000" indent="-228600">
              <a:buClr>
                <a:srgbClr val="0C70AC"/>
              </a:buClr>
              <a:buFont typeface="Arial" panose="020B0604020202020204" pitchFamily="34" charset="0"/>
              <a:buChar char="•"/>
              <a:defRPr/>
            </a:lvl3pPr>
            <a:lvl4pPr marL="1600200" indent="-228600">
              <a:buClr>
                <a:srgbClr val="0C70AC"/>
              </a:buClr>
              <a:buFont typeface="Arial" panose="020B0604020202020204" pitchFamily="34" charset="0"/>
              <a:buChar char="•"/>
              <a:defRPr/>
            </a:lvl4pPr>
            <a:lvl5pPr marL="2057400" indent="-228600">
              <a:buClr>
                <a:srgbClr val="0C70AC"/>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5" name="Footer Placeholder 4">
            <a:extLst>
              <a:ext uri="{FF2B5EF4-FFF2-40B4-BE49-F238E27FC236}">
                <a16:creationId xmlns:a16="http://schemas.microsoft.com/office/drawing/2014/main" id="{3A999DF7-E8C6-4AE4-A958-1C5EAB5B4EF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434E2BE-1B65-4750-996B-B5D554B54F9F}"/>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C70AC"/>
                </a:solidFill>
              </a:defRPr>
            </a:lvl1pPr>
          </a:lstStyle>
          <a:p>
            <a:fld id="{DEAABB4B-B7FE-4F54-9EF3-4A934A90687F}" type="slidenum">
              <a:rPr lang="en-US" smtClean="0"/>
              <a:pPr/>
              <a:t>‹#›</a:t>
            </a:fld>
            <a:endParaRPr lang="en-US" dirty="0"/>
          </a:p>
        </p:txBody>
      </p:sp>
      <p:sp>
        <p:nvSpPr>
          <p:cNvPr id="13" name="Title 1">
            <a:extLst>
              <a:ext uri="{FF2B5EF4-FFF2-40B4-BE49-F238E27FC236}">
                <a16:creationId xmlns:a16="http://schemas.microsoft.com/office/drawing/2014/main" id="{781AF724-15D2-4C5E-B028-1617845D1E5B}"/>
              </a:ext>
            </a:extLst>
          </p:cNvPr>
          <p:cNvSpPr>
            <a:spLocks noGrp="1"/>
          </p:cNvSpPr>
          <p:nvPr>
            <p:ph type="title"/>
          </p:nvPr>
        </p:nvSpPr>
        <p:spPr>
          <a:xfrm>
            <a:off x="734807" y="59679"/>
            <a:ext cx="10515600" cy="483395"/>
          </a:xfrm>
          <a:prstGeom prst="rect">
            <a:avLst/>
          </a:prstGeom>
        </p:spPr>
        <p:txBody>
          <a:bodyPr/>
          <a:lstStyle>
            <a:lvl1pPr>
              <a:defRPr sz="34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1911353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A999DF7-E8C6-4AE4-A958-1C5EAB5B4EF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434E2BE-1B65-4750-996B-B5D554B54F9F}"/>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C70AC"/>
                </a:solidFill>
              </a:defRPr>
            </a:lvl1pPr>
          </a:lstStyle>
          <a:p>
            <a:fld id="{DEAABB4B-B7FE-4F54-9EF3-4A934A90687F}" type="slidenum">
              <a:rPr lang="en-US" smtClean="0"/>
              <a:pPr/>
              <a:t>‹#›</a:t>
            </a:fld>
            <a:endParaRPr lang="en-US" dirty="0"/>
          </a:p>
        </p:txBody>
      </p:sp>
      <p:sp>
        <p:nvSpPr>
          <p:cNvPr id="13" name="Title 1">
            <a:extLst>
              <a:ext uri="{FF2B5EF4-FFF2-40B4-BE49-F238E27FC236}">
                <a16:creationId xmlns:a16="http://schemas.microsoft.com/office/drawing/2014/main" id="{781AF724-15D2-4C5E-B028-1617845D1E5B}"/>
              </a:ext>
            </a:extLst>
          </p:cNvPr>
          <p:cNvSpPr>
            <a:spLocks noGrp="1"/>
          </p:cNvSpPr>
          <p:nvPr>
            <p:ph type="title"/>
          </p:nvPr>
        </p:nvSpPr>
        <p:spPr>
          <a:xfrm>
            <a:off x="734807" y="59679"/>
            <a:ext cx="10515600" cy="483395"/>
          </a:xfrm>
          <a:prstGeom prst="rect">
            <a:avLst/>
          </a:prstGeom>
        </p:spPr>
        <p:txBody>
          <a:bodyPr/>
          <a:lstStyle>
            <a:lvl1pPr>
              <a:defRPr sz="3400" b="1">
                <a:solidFill>
                  <a:schemeClr val="bg1"/>
                </a:solidFill>
                <a:latin typeface="+mn-lt"/>
              </a:defRPr>
            </a:lvl1pPr>
          </a:lstStyle>
          <a:p>
            <a:r>
              <a:rPr lang="en-US" dirty="0"/>
              <a:t>Click to edit Master title style</a:t>
            </a:r>
          </a:p>
        </p:txBody>
      </p:sp>
      <p:sp>
        <p:nvSpPr>
          <p:cNvPr id="8" name="Text Placeholder 2">
            <a:extLst>
              <a:ext uri="{FF2B5EF4-FFF2-40B4-BE49-F238E27FC236}">
                <a16:creationId xmlns:a16="http://schemas.microsoft.com/office/drawing/2014/main" id="{0661CC10-B7D2-596B-AFD0-19760D05343D}"/>
              </a:ext>
            </a:extLst>
          </p:cNvPr>
          <p:cNvSpPr>
            <a:spLocks noGrp="1"/>
          </p:cNvSpPr>
          <p:nvPr>
            <p:ph idx="1"/>
          </p:nvPr>
        </p:nvSpPr>
        <p:spPr>
          <a:xfrm>
            <a:off x="735013" y="1189038"/>
            <a:ext cx="10618787" cy="4987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Please summarize your committees main activities (i.e. conferences, publications, education, member activities, etc.)</a:t>
            </a:r>
          </a:p>
          <a:p>
            <a:pPr lvl="1"/>
            <a:r>
              <a:rPr lang="en-US" dirty="0"/>
              <a:t>Please point out areas and activities that address the SWOT (Strategy, Weaknesses, Opportunities, and Threats) </a:t>
            </a:r>
          </a:p>
          <a:p>
            <a:pPr lvl="1"/>
            <a:r>
              <a:rPr lang="en-US" dirty="0"/>
              <a:t>Define areas that Cross-Committees can strengthen the Opportunities and reduce the Threats.</a:t>
            </a:r>
          </a:p>
        </p:txBody>
      </p:sp>
    </p:spTree>
    <p:extLst>
      <p:ext uri="{BB962C8B-B14F-4D97-AF65-F5344CB8AC3E}">
        <p14:creationId xmlns:p14="http://schemas.microsoft.com/office/powerpoint/2010/main" val="2915594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63A2F-B27D-4CE5-88ED-B23A8AF469D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B41687-F5D4-4762-9801-4DBD4A46471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A78FE9C-0D24-46A8-B8BB-3C7AADD449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045FFE-81AF-4BA3-9594-A5B9D9E4F134}"/>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570422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618E-C1FF-4406-B935-6E356D520E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0B0733F-1457-4881-A03B-9AB48809BDE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6BBB4B-C73A-43E4-A0E1-4A1AD263CCD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0A161206-A400-4104-8090-D58A159D2B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C6D62CD-16D6-4D1C-98B8-E2D838712363}"/>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2187782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A1018-601A-48D0-81AB-5726FB288E6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320EA12-77DD-4DA8-87FD-944D7E0465F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B12C12-81E3-4EC1-AC98-E5C3BB503D9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B35DD1-A8A7-4C6A-9A75-0DCF4B24642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EAF422-393A-403B-96E5-F9D80C2C9FA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DFD8B493-3800-4240-A0E8-1727624CB0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12124BC-FB28-4147-9741-E91E2C782F61}"/>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1521013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2450-776F-4F03-A967-CA91BE8758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4" name="Footer Placeholder 3">
            <a:extLst>
              <a:ext uri="{FF2B5EF4-FFF2-40B4-BE49-F238E27FC236}">
                <a16:creationId xmlns:a16="http://schemas.microsoft.com/office/drawing/2014/main" id="{E5B12F86-C5BF-48A3-B662-E2B45C93D4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649FFFE-ED73-47A2-AD33-3BF4A1E6AEC7}"/>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4033509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933FD9-3AB7-40DC-9347-AB7628391C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684B5FB-C298-4E3E-9403-46CA2016A00C}"/>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120082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icture containing background pattern&#10;&#10;Description automatically generated">
            <a:extLst>
              <a:ext uri="{FF2B5EF4-FFF2-40B4-BE49-F238E27FC236}">
                <a16:creationId xmlns:a16="http://schemas.microsoft.com/office/drawing/2014/main" id="{08C4F7AF-98CF-43AB-B43B-1DF54CF9AE1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651651063"/>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62"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eur01.safelinks.protection.outlook.com/?url=http%3A%2F%2Fethw.org%2F&amp;data=05%7C01%7Ch.griffiths%40ucl.ac.uk%7C00895e9aa81d40a8b5e008dbe5efe897%7C1faf88fea9984c5b93c9210a11d9a5c2%7C0%7C0%7C638356590784441237%7CUnknown%7CTWFpbGZsb3d8eyJWIjoiMC4wLjAwMDAiLCJQIjoiV2luMzIiLCJBTiI6Ik1haWwiLCJXVCI6Mn0%3D%7C3000%7C%7C%7C&amp;sdata=bQDphCd5bpNbZx5B9JsTOkymeHIGCon5My9hJweOJ3Q%3D&amp;reserved=0"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eur01.safelinks.protection.outlook.com/?url=http%3A%2F%2Fethw.org%2FOral-History%3ADeborah_Anderson&amp;data=05%7C02%7Ch.griffiths%40ucl.ac.uk%7C9bb7feb0669f4bf78aab08dc12d43356%7C1faf88fea9984c5b93c9210a11d9a5c2%7C0%7C0%7C638405949805491006%7CUnknown%7CTWFpbGZsb3d8eyJWIjoiMC4wLjAwMDAiLCJQIjoiV2luMzIiLCJBTiI6Ik1haWwiLCJXVCI6Mn0%3D%7C3000%7C%7C%7C&amp;sdata=woDTTgmSWW9dCx9y7OJKedl3FJN0GfABbmCeXHEe6JI%3D&amp;reserved=0" TargetMode="External"/><Relationship Id="rId2" Type="http://schemas.openxmlformats.org/officeDocument/2006/relationships/hyperlink" Target="https://eur01.safelinks.protection.outlook.com/?url=http%3A%2F%2Fethw.org%2FOral-History%3AMildred_Dresselhaus&amp;data=05%7C02%7Ch.griffiths%40ucl.ac.uk%7C9bb7feb0669f4bf78aab08dc12d43356%7C1faf88fea9984c5b93c9210a11d9a5c2%7C0%7C0%7C638405949805491006%7CUnknown%7CTWFpbGZsb3d8eyJWIjoiMC4wLjAwMDAiLCJQIjoiV2luMzIiLCJBTiI6Ik1haWwiLCJXVCI6Mn0%3D%7C3000%7C%7C%7C&amp;sdata=vHXfx14U%2BjLt6PrtnZFtACwEM34xMGHiVhizHWjhAYk%3D&amp;reserved=0" TargetMode="External"/><Relationship Id="rId1" Type="http://schemas.openxmlformats.org/officeDocument/2006/relationships/slideLayout" Target="../slideLayouts/slideLayout3.xml"/><Relationship Id="rId6" Type="http://schemas.openxmlformats.org/officeDocument/2006/relationships/hyperlink" Target="https://eur01.safelinks.protection.outlook.com/?url=http%3A%2F%2Fethw.org%2FOral-History%3AHeidi_Ries&amp;data=05%7C02%7Ch.griffiths%40ucl.ac.uk%7C9bb7feb0669f4bf78aab08dc12d43356%7C1faf88fea9984c5b93c9210a11d9a5c2%7C0%7C0%7C638405949805491006%7CUnknown%7CTWFpbGZsb3d8eyJWIjoiMC4wLjAwMDAiLCJQIjoiV2luMzIiLCJBTiI6Ik1haWwiLCJXVCI6Mn0%3D%7C3000%7C%7C%7C&amp;sdata=6j0%2BC6Rq16QaIq0r0ClgojKqAJZh5tMvjGi2SK9di%2Fo%3D&amp;reserved=0" TargetMode="External"/><Relationship Id="rId5" Type="http://schemas.openxmlformats.org/officeDocument/2006/relationships/hyperlink" Target="https://eur01.safelinks.protection.outlook.com/?url=http%3A%2F%2Fethw.org%2FOral-History%3AElisabeth_Pat%25C3%25A9-Cornell&amp;data=05%7C02%7Ch.griffiths%40ucl.ac.uk%7C9bb7feb0669f4bf78aab08dc12d43356%7C1faf88fea9984c5b93c9210a11d9a5c2%7C0%7C0%7C638405949805491006%7CUnknown%7CTWFpbGZsb3d8eyJWIjoiMC4wLjAwMDAiLCJQIjoiV2luMzIiLCJBTiI6Ik1haWwiLCJXVCI6Mn0%3D%7C3000%7C%7C%7C&amp;sdata=b33YPn1wIKnSKZGn000mB571yi8vzBaXMJroT8m5ARM%3D&amp;reserved=0" TargetMode="External"/><Relationship Id="rId4" Type="http://schemas.openxmlformats.org/officeDocument/2006/relationships/hyperlink" Target="https://eur01.safelinks.protection.outlook.com/?url=http%3A%2F%2Fethw.org%2FOral-History%3AJennie_S._Hwang&amp;data=05%7C02%7Ch.griffiths%40ucl.ac.uk%7C9bb7feb0669f4bf78aab08dc12d43356%7C1faf88fea9984c5b93c9210a11d9a5c2%7C0%7C0%7C638405949805491006%7CUnknown%7CTWFpbGZsb3d8eyJWIjoiMC4wLjAwMDAiLCJQIjoiV2luMzIiLCJBTiI6Ik1haWwiLCJXVCI6Mn0%3D%7C3000%7C%7C%7C&amp;sdata=lYsQR8b7qKbD1byfM1LgfoXHSXZdsBGz0RHLX%2BrKNkY%3D&amp;reserved=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A131C-F095-48E5-8B44-E138AD540F6F}"/>
              </a:ext>
            </a:extLst>
          </p:cNvPr>
          <p:cNvSpPr>
            <a:spLocks noGrp="1"/>
          </p:cNvSpPr>
          <p:nvPr/>
        </p:nvSpPr>
        <p:spPr>
          <a:xfrm>
            <a:off x="4827402" y="2016895"/>
            <a:ext cx="6881887" cy="99829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b="1" i="0" kern="1200">
                <a:solidFill>
                  <a:srgbClr val="0066A1"/>
                </a:solidFill>
                <a:latin typeface="Calibri" charset="0"/>
                <a:ea typeface="Calibri" charset="0"/>
                <a:cs typeface="Calibri" charset="0"/>
              </a:defRPr>
            </a:lvl1pPr>
          </a:lstStyle>
          <a:p>
            <a:r>
              <a:rPr lang="en-US" sz="3600" dirty="0">
                <a:solidFill>
                  <a:schemeClr val="bg1"/>
                </a:solidFill>
              </a:rPr>
              <a:t>IEEE Aerospace Electronic Systems</a:t>
            </a:r>
            <a:br>
              <a:rPr lang="en-US" sz="3600" dirty="0">
                <a:solidFill>
                  <a:schemeClr val="bg1"/>
                </a:solidFill>
              </a:rPr>
            </a:br>
            <a:r>
              <a:rPr lang="en-US" sz="3200" dirty="0">
                <a:solidFill>
                  <a:schemeClr val="bg1"/>
                </a:solidFill>
              </a:rPr>
              <a:t>VP Education</a:t>
            </a:r>
            <a:endParaRPr lang="en-US" sz="3600" dirty="0">
              <a:solidFill>
                <a:schemeClr val="bg1"/>
              </a:solidFill>
            </a:endParaRPr>
          </a:p>
        </p:txBody>
      </p:sp>
      <p:sp>
        <p:nvSpPr>
          <p:cNvPr id="3" name="Subtitle 2">
            <a:extLst>
              <a:ext uri="{FF2B5EF4-FFF2-40B4-BE49-F238E27FC236}">
                <a16:creationId xmlns:a16="http://schemas.microsoft.com/office/drawing/2014/main" id="{7E1FB642-C925-470D-A2D9-02A0B8114332}"/>
              </a:ext>
            </a:extLst>
          </p:cNvPr>
          <p:cNvSpPr>
            <a:spLocks noGrp="1"/>
          </p:cNvSpPr>
          <p:nvPr/>
        </p:nvSpPr>
        <p:spPr>
          <a:xfrm>
            <a:off x="4827402" y="3222436"/>
            <a:ext cx="6881887" cy="22639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6A1"/>
              </a:buClr>
              <a:buFont typeface="LucidaGrande" charset="0"/>
              <a:buNone/>
              <a:defRPr sz="2800" b="1" i="1" kern="1200">
                <a:solidFill>
                  <a:schemeClr val="tx1">
                    <a:lumMod val="50000"/>
                    <a:lumOff val="50000"/>
                  </a:schemeClr>
                </a:solidFill>
                <a:latin typeface="Calibri" charset="0"/>
                <a:ea typeface="Calibri" charset="0"/>
                <a:cs typeface="Calibri" charset="0"/>
              </a:defRPr>
            </a:lvl1pPr>
            <a:lvl2pPr marL="457200" indent="0" algn="ctr" defTabSz="914400" rtl="0" eaLnBrk="1" latinLnBrk="0" hangingPunct="1">
              <a:lnSpc>
                <a:spcPct val="90000"/>
              </a:lnSpc>
              <a:spcBef>
                <a:spcPts val="500"/>
              </a:spcBef>
              <a:buClr>
                <a:srgbClr val="0066A1"/>
              </a:buClr>
              <a:buFont typeface="LucidaGrande"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66A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66A1"/>
              </a:buClr>
              <a:buFont typeface="Wingdings"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66A1"/>
              </a:buClr>
              <a:buFont typeface="Courier New"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900" dirty="0">
                <a:solidFill>
                  <a:schemeClr val="bg1">
                    <a:lumMod val="85000"/>
                  </a:schemeClr>
                </a:solidFill>
              </a:rPr>
              <a:t>Alexander </a:t>
            </a:r>
            <a:r>
              <a:rPr lang="en-US" sz="2900" dirty="0" err="1">
                <a:solidFill>
                  <a:schemeClr val="bg1">
                    <a:lumMod val="85000"/>
                  </a:schemeClr>
                </a:solidFill>
              </a:rPr>
              <a:t>Charlish</a:t>
            </a:r>
            <a:endParaRPr lang="en-US" sz="2900" dirty="0">
              <a:solidFill>
                <a:schemeClr val="bg1">
                  <a:lumMod val="85000"/>
                </a:schemeClr>
              </a:solidFill>
            </a:endParaRPr>
          </a:p>
          <a:p>
            <a:endParaRPr lang="en-US" sz="1300" dirty="0">
              <a:solidFill>
                <a:schemeClr val="bg1">
                  <a:lumMod val="85000"/>
                </a:schemeClr>
              </a:solidFill>
            </a:endParaRPr>
          </a:p>
          <a:p>
            <a:r>
              <a:rPr lang="en-US" sz="2200" dirty="0">
                <a:solidFill>
                  <a:schemeClr val="bg1">
                    <a:lumMod val="85000"/>
                  </a:schemeClr>
                </a:solidFill>
              </a:rPr>
              <a:t>AESS Board of Governors Meeting – Spring 2024</a:t>
            </a:r>
          </a:p>
          <a:p>
            <a:r>
              <a:rPr lang="en-US" sz="2200" dirty="0">
                <a:solidFill>
                  <a:schemeClr val="bg1">
                    <a:lumMod val="85000"/>
                  </a:schemeClr>
                </a:solidFill>
              </a:rPr>
              <a:t>10 and 11 May 2024</a:t>
            </a:r>
          </a:p>
          <a:p>
            <a:r>
              <a:rPr lang="en-US" sz="2200" dirty="0">
                <a:solidFill>
                  <a:schemeClr val="bg1">
                    <a:lumMod val="85000"/>
                  </a:schemeClr>
                </a:solidFill>
              </a:rPr>
              <a:t>Denver, CO, USA</a:t>
            </a:r>
          </a:p>
        </p:txBody>
      </p:sp>
    </p:spTree>
    <p:extLst>
      <p:ext uri="{BB962C8B-B14F-4D97-AF65-F5344CB8AC3E}">
        <p14:creationId xmlns:p14="http://schemas.microsoft.com/office/powerpoint/2010/main" val="1842216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7BE801-5E3E-5C8F-E06F-28D7DC15F988}"/>
              </a:ext>
            </a:extLst>
          </p:cNvPr>
          <p:cNvSpPr>
            <a:spLocks noGrp="1"/>
          </p:cNvSpPr>
          <p:nvPr>
            <p:ph type="title"/>
          </p:nvPr>
        </p:nvSpPr>
        <p:spPr/>
        <p:txBody>
          <a:bodyPr/>
          <a:lstStyle/>
          <a:p>
            <a:r>
              <a:rPr lang="en-US" dirty="0"/>
              <a:t>Motion - </a:t>
            </a:r>
            <a:r>
              <a:rPr lang="en-US" dirty="0" err="1"/>
              <a:t>Lanzerotti’s</a:t>
            </a:r>
            <a:r>
              <a:rPr lang="en-US" dirty="0"/>
              <a:t> Oral History</a:t>
            </a:r>
          </a:p>
        </p:txBody>
      </p:sp>
      <p:sp>
        <p:nvSpPr>
          <p:cNvPr id="4" name="Text Placeholder 2">
            <a:extLst>
              <a:ext uri="{FF2B5EF4-FFF2-40B4-BE49-F238E27FC236}">
                <a16:creationId xmlns:a16="http://schemas.microsoft.com/office/drawing/2014/main" id="{4DC198D4-AEE5-DD59-EAB4-B7217BEC4F4C}"/>
              </a:ext>
            </a:extLst>
          </p:cNvPr>
          <p:cNvSpPr>
            <a:spLocks noGrp="1"/>
          </p:cNvSpPr>
          <p:nvPr>
            <p:ph idx="4294967295"/>
          </p:nvPr>
        </p:nvSpPr>
        <p:spPr>
          <a:xfrm>
            <a:off x="735013" y="1189038"/>
            <a:ext cx="10618787" cy="4987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dirty="0">
                <a:solidFill>
                  <a:srgbClr val="FF0000"/>
                </a:solidFill>
              </a:rPr>
              <a:t>MOTION: Alex Charlish moves to support </a:t>
            </a:r>
            <a:r>
              <a:rPr lang="en-US" dirty="0" err="1">
                <a:solidFill>
                  <a:srgbClr val="FF0000"/>
                </a:solidFill>
              </a:rPr>
              <a:t>Lanzerotti’s</a:t>
            </a:r>
            <a:r>
              <a:rPr lang="en-US" dirty="0">
                <a:solidFill>
                  <a:srgbClr val="FF0000"/>
                </a:solidFill>
              </a:rPr>
              <a:t> Oral History project for a trial year, and commits a budget of $5,000 for 2024.</a:t>
            </a:r>
          </a:p>
          <a:p>
            <a:pPr>
              <a:buFont typeface="Arial" panose="020B0604020202020204" pitchFamily="34" charset="0"/>
              <a:buChar char="•"/>
            </a:pPr>
            <a:endParaRPr lang="en-GB" dirty="0"/>
          </a:p>
          <a:p>
            <a:pPr>
              <a:buFont typeface="Arial" panose="020B0604020202020204" pitchFamily="34" charset="0"/>
              <a:buChar char="•"/>
            </a:pPr>
            <a:r>
              <a:rPr lang="en-US" dirty="0"/>
              <a:t>Pros: </a:t>
            </a:r>
          </a:p>
          <a:p>
            <a:pPr lvl="1">
              <a:buFont typeface="Arial" panose="020B0604020202020204" pitchFamily="34" charset="0"/>
              <a:buChar char="•"/>
            </a:pPr>
            <a:r>
              <a:rPr lang="en-US" dirty="0"/>
              <a:t>We need to do a better job of recording and preserving the lives and careers of leading engineers in our domain</a:t>
            </a:r>
          </a:p>
          <a:p>
            <a:pPr>
              <a:buFont typeface="Arial" panose="020B0604020202020204" pitchFamily="34" charset="0"/>
              <a:buChar char="•"/>
            </a:pPr>
            <a:r>
              <a:rPr lang="en-US" dirty="0"/>
              <a:t>Cons: </a:t>
            </a:r>
          </a:p>
          <a:p>
            <a:pPr lvl="1">
              <a:buFont typeface="Arial" panose="020B0604020202020204" pitchFamily="34" charset="0"/>
              <a:buChar char="•"/>
            </a:pPr>
            <a:r>
              <a:rPr lang="en-US" dirty="0"/>
              <a:t>The proposed process is perhaps too formulaic, and not good value for money</a:t>
            </a:r>
          </a:p>
          <a:p>
            <a:pPr lvl="1">
              <a:buFont typeface="Arial" panose="020B0604020202020204" pitchFamily="34" charset="0"/>
              <a:buChar char="•"/>
            </a:pPr>
            <a:endParaRPr lang="en-US" dirty="0"/>
          </a:p>
          <a:p>
            <a:pPr>
              <a:buFont typeface="Arial" panose="020B0604020202020204" pitchFamily="34" charset="0"/>
              <a:buChar char="•"/>
            </a:pPr>
            <a:r>
              <a:rPr lang="en-US" dirty="0"/>
              <a:t>Financial Implications: $5,00 for one year</a:t>
            </a:r>
          </a:p>
        </p:txBody>
      </p:sp>
    </p:spTree>
    <p:extLst>
      <p:ext uri="{BB962C8B-B14F-4D97-AF65-F5344CB8AC3E}">
        <p14:creationId xmlns:p14="http://schemas.microsoft.com/office/powerpoint/2010/main" val="4178238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1C52792-D9C8-CFE3-68CA-3275D801E132}"/>
              </a:ext>
            </a:extLst>
          </p:cNvPr>
          <p:cNvSpPr>
            <a:spLocks noGrp="1"/>
          </p:cNvSpPr>
          <p:nvPr>
            <p:ph type="ctrTitle"/>
          </p:nvPr>
        </p:nvSpPr>
        <p:spPr/>
        <p:txBody>
          <a:bodyPr anchor="t"/>
          <a:lstStyle/>
          <a:p>
            <a:r>
              <a:rPr lang="de-DE" b="1" dirty="0">
                <a:solidFill>
                  <a:schemeClr val="bg1"/>
                </a:solidFill>
              </a:rPr>
              <a:t>Short Course </a:t>
            </a:r>
            <a:r>
              <a:rPr lang="de-DE" b="1" dirty="0" err="1">
                <a:solidFill>
                  <a:schemeClr val="bg1"/>
                </a:solidFill>
              </a:rPr>
              <a:t>Program</a:t>
            </a:r>
            <a:endParaRPr lang="de-DE" b="1" dirty="0">
              <a:solidFill>
                <a:schemeClr val="bg1"/>
              </a:solidFill>
            </a:endParaRPr>
          </a:p>
        </p:txBody>
      </p:sp>
      <p:sp>
        <p:nvSpPr>
          <p:cNvPr id="5" name="Untertitel 4">
            <a:extLst>
              <a:ext uri="{FF2B5EF4-FFF2-40B4-BE49-F238E27FC236}">
                <a16:creationId xmlns:a16="http://schemas.microsoft.com/office/drawing/2014/main" id="{AC4C467F-515E-E6A5-BF6A-B895643E2D2A}"/>
              </a:ext>
            </a:extLst>
          </p:cNvPr>
          <p:cNvSpPr>
            <a:spLocks noGrp="1"/>
          </p:cNvSpPr>
          <p:nvPr>
            <p:ph type="subTitle" idx="1"/>
          </p:nvPr>
        </p:nvSpPr>
        <p:spPr/>
        <p:txBody>
          <a:bodyPr/>
          <a:lstStyle/>
          <a:p>
            <a:endParaRPr lang="de-DE" dirty="0"/>
          </a:p>
        </p:txBody>
      </p:sp>
    </p:spTree>
    <p:extLst>
      <p:ext uri="{BB962C8B-B14F-4D97-AF65-F5344CB8AC3E}">
        <p14:creationId xmlns:p14="http://schemas.microsoft.com/office/powerpoint/2010/main" val="725583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AB76B3-D2D7-4587-8C49-BE97BC3F7749}"/>
              </a:ext>
            </a:extLst>
          </p:cNvPr>
          <p:cNvSpPr>
            <a:spLocks noGrp="1"/>
          </p:cNvSpPr>
          <p:nvPr/>
        </p:nvSpPr>
        <p:spPr>
          <a:xfrm>
            <a:off x="734807" y="76237"/>
            <a:ext cx="8983291"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r>
              <a:rPr lang="en-US" dirty="0">
                <a:solidFill>
                  <a:schemeClr val="bg1"/>
                </a:solidFill>
              </a:rPr>
              <a:t>Short Course Program</a:t>
            </a:r>
          </a:p>
        </p:txBody>
      </p:sp>
      <p:sp>
        <p:nvSpPr>
          <p:cNvPr id="6" name="Text Placeholder 2">
            <a:extLst>
              <a:ext uri="{FF2B5EF4-FFF2-40B4-BE49-F238E27FC236}">
                <a16:creationId xmlns:a16="http://schemas.microsoft.com/office/drawing/2014/main" id="{AEA58944-5545-4118-979B-D9E64B47EF7E}"/>
              </a:ext>
            </a:extLst>
          </p:cNvPr>
          <p:cNvSpPr>
            <a:spLocks noGrp="1"/>
          </p:cNvSpPr>
          <p:nvPr/>
        </p:nvSpPr>
        <p:spPr>
          <a:xfrm>
            <a:off x="194570" y="982877"/>
            <a:ext cx="7515837" cy="54819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Short Course Options</a:t>
            </a:r>
          </a:p>
          <a:p>
            <a:pPr lvl="1"/>
            <a:r>
              <a:rPr lang="en-US" dirty="0"/>
              <a:t>In-person/hybrid course run at a public venue, open to everyone</a:t>
            </a:r>
          </a:p>
          <a:p>
            <a:pPr lvl="1"/>
            <a:r>
              <a:rPr lang="en-US" dirty="0"/>
              <a:t>Virtual course open to everyone - more attractive for chapters with less money.</a:t>
            </a:r>
          </a:p>
          <a:p>
            <a:pPr lvl="1"/>
            <a:r>
              <a:rPr lang="en-US" dirty="0"/>
              <a:t>Industry focused short course, run for a specific company.</a:t>
            </a:r>
          </a:p>
          <a:p>
            <a:r>
              <a:rPr lang="en-US" sz="1800" dirty="0"/>
              <a:t>Short course website</a:t>
            </a:r>
          </a:p>
          <a:p>
            <a:pPr lvl="1"/>
            <a:r>
              <a:rPr lang="en-US" dirty="0"/>
              <a:t>New form for logging short courses – not widely used </a:t>
            </a:r>
          </a:p>
          <a:p>
            <a:r>
              <a:rPr lang="en-US" sz="1800" dirty="0"/>
              <a:t>Previous short courses since Nov. 2023 </a:t>
            </a:r>
          </a:p>
          <a:p>
            <a:pPr lvl="1"/>
            <a:r>
              <a:rPr lang="en-US" dirty="0"/>
              <a:t>Joe Fabrizio - Over the Horizon Radar – various venues / audiences </a:t>
            </a:r>
          </a:p>
          <a:p>
            <a:pPr lvl="1"/>
            <a:r>
              <a:rPr lang="en-US" dirty="0"/>
              <a:t>Karen Haigh and David Brown –  Introduction to EW / Cognitive EW joint course with AOC Australia, November 13-17 in Brisbane and Adelaide. </a:t>
            </a:r>
          </a:p>
          <a:p>
            <a:r>
              <a:rPr lang="en-US" sz="1800" dirty="0"/>
              <a:t>Upcoming short courses:</a:t>
            </a:r>
          </a:p>
          <a:p>
            <a:pPr lvl="1"/>
            <a:r>
              <a:rPr lang="en-US" dirty="0"/>
              <a:t>Joe Fabrizio - Over the Horizon Radar – courses planned for June and August </a:t>
            </a:r>
          </a:p>
        </p:txBody>
      </p:sp>
      <p:sp>
        <p:nvSpPr>
          <p:cNvPr id="7" name="Slide Number Placeholder 4">
            <a:extLst>
              <a:ext uri="{FF2B5EF4-FFF2-40B4-BE49-F238E27FC236}">
                <a16:creationId xmlns:a16="http://schemas.microsoft.com/office/drawing/2014/main" id="{9C4F5B1F-3129-4F84-BB85-D592A4D2CDEA}"/>
              </a:ext>
            </a:extLst>
          </p:cNvPr>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CDB7B01-FAFA-4F2A-A2E6-5BC6DA5F7D96}" type="slidenum">
              <a:rPr lang="en-US" altLang="en-US" smtClean="0">
                <a:solidFill>
                  <a:srgbClr val="0C70AC"/>
                </a:solidFill>
              </a:rPr>
              <a:pPr algn="ctr">
                <a:defRPr/>
              </a:pPr>
              <a:t>12</a:t>
            </a:fld>
            <a:endParaRPr lang="en-US" altLang="en-US" dirty="0">
              <a:solidFill>
                <a:srgbClr val="0C70AC"/>
              </a:solidFill>
            </a:endParaRPr>
          </a:p>
        </p:txBody>
      </p:sp>
      <p:pic>
        <p:nvPicPr>
          <p:cNvPr id="5" name="Picture 4" descr="A group of people standing on grass&#10;&#10;Description automatically generated">
            <a:extLst>
              <a:ext uri="{FF2B5EF4-FFF2-40B4-BE49-F238E27FC236}">
                <a16:creationId xmlns:a16="http://schemas.microsoft.com/office/drawing/2014/main" id="{3219D3DE-79C2-18B7-11B4-7A8B8002A9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1088756"/>
            <a:ext cx="3078996" cy="2309247"/>
          </a:xfrm>
          <a:prstGeom prst="rect">
            <a:avLst/>
          </a:prstGeom>
        </p:spPr>
      </p:pic>
      <p:pic>
        <p:nvPicPr>
          <p:cNvPr id="3" name="Picture 2" descr="A group of people in a room&#10;&#10;Description automatically generated">
            <a:extLst>
              <a:ext uri="{FF2B5EF4-FFF2-40B4-BE49-F238E27FC236}">
                <a16:creationId xmlns:a16="http://schemas.microsoft.com/office/drawing/2014/main" id="{E0CE817C-2084-3217-D6B3-EE657B388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3586940"/>
            <a:ext cx="3078996" cy="2309247"/>
          </a:xfrm>
          <a:prstGeom prst="rect">
            <a:avLst/>
          </a:prstGeom>
        </p:spPr>
      </p:pic>
    </p:spTree>
    <p:extLst>
      <p:ext uri="{BB962C8B-B14F-4D97-AF65-F5344CB8AC3E}">
        <p14:creationId xmlns:p14="http://schemas.microsoft.com/office/powerpoint/2010/main" val="3301491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AB76B3-D2D7-4587-8C49-BE97BC3F7749}"/>
              </a:ext>
            </a:extLst>
          </p:cNvPr>
          <p:cNvSpPr>
            <a:spLocks noGrp="1"/>
          </p:cNvSpPr>
          <p:nvPr/>
        </p:nvSpPr>
        <p:spPr>
          <a:xfrm>
            <a:off x="734807" y="76237"/>
            <a:ext cx="8983291"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r>
              <a:rPr lang="en-US" dirty="0">
                <a:solidFill>
                  <a:schemeClr val="bg1"/>
                </a:solidFill>
              </a:rPr>
              <a:t>Short Course Program</a:t>
            </a:r>
          </a:p>
        </p:txBody>
      </p:sp>
      <p:sp>
        <p:nvSpPr>
          <p:cNvPr id="6" name="Text Placeholder 2">
            <a:extLst>
              <a:ext uri="{FF2B5EF4-FFF2-40B4-BE49-F238E27FC236}">
                <a16:creationId xmlns:a16="http://schemas.microsoft.com/office/drawing/2014/main" id="{AEA58944-5545-4118-979B-D9E64B47EF7E}"/>
              </a:ext>
            </a:extLst>
          </p:cNvPr>
          <p:cNvSpPr>
            <a:spLocks noGrp="1"/>
          </p:cNvSpPr>
          <p:nvPr/>
        </p:nvSpPr>
        <p:spPr>
          <a:xfrm>
            <a:off x="270829" y="961214"/>
            <a:ext cx="11032229" cy="54608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Communication</a:t>
            </a:r>
          </a:p>
          <a:p>
            <a:pPr lvl="1"/>
            <a:r>
              <a:rPr lang="en-US" sz="2000" dirty="0"/>
              <a:t>Contacted all AESS short course presenters in May 2023 to encourage them to be pro-active and reach out to local AESS chapters and/or industry directly</a:t>
            </a:r>
          </a:p>
          <a:p>
            <a:pPr lvl="1"/>
            <a:r>
              <a:rPr lang="en-US" sz="2000" dirty="0"/>
              <a:t>Further communication required to promote short course program to AESS Chapters</a:t>
            </a:r>
          </a:p>
          <a:p>
            <a:pPr lvl="1"/>
            <a:r>
              <a:rPr lang="en-US" sz="2000" dirty="0"/>
              <a:t>Short course slides presented by Lorenzo at the India R10 meeting and Peru region 9 meetings.</a:t>
            </a:r>
          </a:p>
          <a:p>
            <a:pPr lvl="1"/>
            <a:endParaRPr lang="en-US" sz="2000" dirty="0"/>
          </a:p>
          <a:p>
            <a:r>
              <a:rPr lang="en-US" sz="2000" dirty="0"/>
              <a:t>Ideas going forward</a:t>
            </a:r>
          </a:p>
          <a:p>
            <a:pPr lvl="1"/>
            <a:r>
              <a:rPr lang="en-US" sz="2000" dirty="0"/>
              <a:t>Work closer with AESS industry group to test out this newer working model</a:t>
            </a:r>
          </a:p>
          <a:p>
            <a:pPr lvl="1"/>
            <a:r>
              <a:rPr lang="en-US" sz="2000" dirty="0"/>
              <a:t>Further outreach to AESS chapters – continue to talk at the region summits</a:t>
            </a:r>
          </a:p>
          <a:p>
            <a:pPr lvl="1"/>
            <a:r>
              <a:rPr lang="en-US" sz="2000" dirty="0"/>
              <a:t>Online training session for each region – how to coordinate?</a:t>
            </a:r>
          </a:p>
        </p:txBody>
      </p:sp>
      <p:sp>
        <p:nvSpPr>
          <p:cNvPr id="7" name="Slide Number Placeholder 4">
            <a:extLst>
              <a:ext uri="{FF2B5EF4-FFF2-40B4-BE49-F238E27FC236}">
                <a16:creationId xmlns:a16="http://schemas.microsoft.com/office/drawing/2014/main" id="{9C4F5B1F-3129-4F84-BB85-D592A4D2CDEA}"/>
              </a:ext>
            </a:extLst>
          </p:cNvPr>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CDB7B01-FAFA-4F2A-A2E6-5BC6DA5F7D96}" type="slidenum">
              <a:rPr lang="en-US" altLang="en-US" smtClean="0">
                <a:solidFill>
                  <a:srgbClr val="0C70AC"/>
                </a:solidFill>
              </a:rPr>
              <a:pPr algn="ctr">
                <a:defRPr/>
              </a:pPr>
              <a:t>13</a:t>
            </a:fld>
            <a:endParaRPr lang="en-US" altLang="en-US" dirty="0">
              <a:solidFill>
                <a:srgbClr val="0C70AC"/>
              </a:solidFill>
            </a:endParaRPr>
          </a:p>
        </p:txBody>
      </p:sp>
    </p:spTree>
    <p:extLst>
      <p:ext uri="{BB962C8B-B14F-4D97-AF65-F5344CB8AC3E}">
        <p14:creationId xmlns:p14="http://schemas.microsoft.com/office/powerpoint/2010/main" val="761282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AB76B3-D2D7-4587-8C49-BE97BC3F7749}"/>
              </a:ext>
            </a:extLst>
          </p:cNvPr>
          <p:cNvSpPr>
            <a:spLocks noGrp="1"/>
          </p:cNvSpPr>
          <p:nvPr/>
        </p:nvSpPr>
        <p:spPr>
          <a:xfrm>
            <a:off x="734807" y="76237"/>
            <a:ext cx="8983291"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r>
              <a:rPr lang="en-US" dirty="0">
                <a:solidFill>
                  <a:schemeClr val="bg1"/>
                </a:solidFill>
              </a:rPr>
              <a:t>Short Course Program</a:t>
            </a:r>
          </a:p>
        </p:txBody>
      </p:sp>
      <p:sp>
        <p:nvSpPr>
          <p:cNvPr id="6" name="Text Placeholder 2">
            <a:extLst>
              <a:ext uri="{FF2B5EF4-FFF2-40B4-BE49-F238E27FC236}">
                <a16:creationId xmlns:a16="http://schemas.microsoft.com/office/drawing/2014/main" id="{AEA58944-5545-4118-979B-D9E64B47EF7E}"/>
              </a:ext>
            </a:extLst>
          </p:cNvPr>
          <p:cNvSpPr>
            <a:spLocks noGrp="1"/>
          </p:cNvSpPr>
          <p:nvPr/>
        </p:nvSpPr>
        <p:spPr>
          <a:xfrm>
            <a:off x="270829" y="961214"/>
            <a:ext cx="11032229" cy="54608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p>
          <a:p>
            <a:r>
              <a:rPr lang="en-US" sz="1800" dirty="0"/>
              <a:t>DSTEI program (short course / tutorial style lectures focused on a single topic)</a:t>
            </a:r>
          </a:p>
          <a:p>
            <a:pPr lvl="1"/>
            <a:r>
              <a:rPr lang="en-US" dirty="0">
                <a:effectLst/>
              </a:rPr>
              <a:t>Mark Davis – Distributed Sensor Systems Management</a:t>
            </a:r>
          </a:p>
          <a:p>
            <a:pPr lvl="1"/>
            <a:r>
              <a:rPr lang="en-US" dirty="0">
                <a:effectLst/>
              </a:rPr>
              <a:t>Mike </a:t>
            </a:r>
            <a:r>
              <a:rPr lang="en-US" dirty="0" err="1">
                <a:effectLst/>
              </a:rPr>
              <a:t>Braasch</a:t>
            </a:r>
            <a:r>
              <a:rPr lang="en-US" dirty="0">
                <a:effectLst/>
              </a:rPr>
              <a:t> – UAV Navigation Technology </a:t>
            </a:r>
          </a:p>
          <a:p>
            <a:pPr lvl="1"/>
            <a:r>
              <a:rPr lang="en-US" dirty="0">
                <a:effectLst/>
              </a:rPr>
              <a:t>Roberto </a:t>
            </a:r>
            <a:r>
              <a:rPr lang="en-US" dirty="0" err="1">
                <a:effectLst/>
              </a:rPr>
              <a:t>Sabertini</a:t>
            </a:r>
            <a:r>
              <a:rPr lang="en-US" dirty="0">
                <a:effectLst/>
              </a:rPr>
              <a:t> - Avionics and Cyber-Security</a:t>
            </a:r>
          </a:p>
          <a:p>
            <a:pPr lvl="1"/>
            <a:r>
              <a:rPr lang="en-US" dirty="0">
                <a:effectLst/>
              </a:rPr>
              <a:t>Vince </a:t>
            </a:r>
            <a:r>
              <a:rPr lang="en-US" dirty="0" err="1">
                <a:effectLst/>
              </a:rPr>
              <a:t>Socci</a:t>
            </a:r>
            <a:r>
              <a:rPr lang="en-US" dirty="0">
                <a:effectLst/>
              </a:rPr>
              <a:t> - </a:t>
            </a:r>
            <a:r>
              <a:rPr lang="en-AU" dirty="0">
                <a:effectLst/>
              </a:rPr>
              <a:t>UAV Operations Planning</a:t>
            </a:r>
          </a:p>
          <a:p>
            <a:pPr lvl="1"/>
            <a:r>
              <a:rPr lang="en-US" dirty="0">
                <a:effectLst/>
              </a:rPr>
              <a:t>Stefano </a:t>
            </a:r>
            <a:r>
              <a:rPr lang="en-US" dirty="0" err="1">
                <a:effectLst/>
              </a:rPr>
              <a:t>Coraluppi</a:t>
            </a:r>
            <a:r>
              <a:rPr lang="en-US" dirty="0">
                <a:effectLst/>
              </a:rPr>
              <a:t> - Sensor Fusion Technology</a:t>
            </a:r>
          </a:p>
          <a:p>
            <a:pPr lvl="1"/>
            <a:endParaRPr lang="en-US" dirty="0">
              <a:effectLst/>
            </a:endParaRPr>
          </a:p>
          <a:p>
            <a:r>
              <a:rPr lang="en-US" sz="1800" dirty="0"/>
              <a:t>AESS Lecture Tour Plan</a:t>
            </a:r>
          </a:p>
          <a:p>
            <a:pPr lvl="1"/>
            <a:r>
              <a:rPr lang="en-US" sz="1800" dirty="0"/>
              <a:t>Part of the Distributed Sensing Technology and Education Initiative to reach AESS chapters in Regions 8/9/10.</a:t>
            </a:r>
          </a:p>
          <a:p>
            <a:pPr lvl="1"/>
            <a:r>
              <a:rPr lang="en-US" sz="1800" dirty="0"/>
              <a:t>Lecture series focused on a single topic with a group of up to 4 presenters </a:t>
            </a:r>
          </a:p>
          <a:p>
            <a:pPr lvl="1"/>
            <a:r>
              <a:rPr lang="en-US" dirty="0">
                <a:solidFill>
                  <a:srgbClr val="FF0000"/>
                </a:solidFill>
              </a:rPr>
              <a:t>Local chapters can propose for the lecture tour to visit (max. 4 locations spread over 2 regions).</a:t>
            </a:r>
          </a:p>
          <a:p>
            <a:pPr lvl="1"/>
            <a:r>
              <a:rPr lang="en-US" dirty="0">
                <a:solidFill>
                  <a:srgbClr val="FF0000"/>
                </a:solidFill>
              </a:rPr>
              <a:t>Suggestion is for 4 x half-day lectures / short-courses over 2 days per location (max. 2 week trip) </a:t>
            </a:r>
          </a:p>
          <a:p>
            <a:pPr lvl="1"/>
            <a:r>
              <a:rPr lang="en-US" sz="1800" dirty="0"/>
              <a:t>Choose one person to lead the tour and let them suggest colleagues to include</a:t>
            </a:r>
          </a:p>
          <a:p>
            <a:pPr lvl="1"/>
            <a:r>
              <a:rPr lang="en-US" dirty="0"/>
              <a:t>Motion passed in San Antonio with a $</a:t>
            </a:r>
            <a:r>
              <a:rPr lang="en-US"/>
              <a:t>30K maximum budget</a:t>
            </a:r>
            <a:endParaRPr lang="en-US" sz="1800" dirty="0"/>
          </a:p>
          <a:p>
            <a:pPr lvl="1"/>
            <a:endParaRPr lang="en-US" dirty="0"/>
          </a:p>
        </p:txBody>
      </p:sp>
      <p:sp>
        <p:nvSpPr>
          <p:cNvPr id="7" name="Slide Number Placeholder 4">
            <a:extLst>
              <a:ext uri="{FF2B5EF4-FFF2-40B4-BE49-F238E27FC236}">
                <a16:creationId xmlns:a16="http://schemas.microsoft.com/office/drawing/2014/main" id="{9C4F5B1F-3129-4F84-BB85-D592A4D2CDEA}"/>
              </a:ext>
            </a:extLst>
          </p:cNvPr>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CDB7B01-FAFA-4F2A-A2E6-5BC6DA5F7D96}" type="slidenum">
              <a:rPr lang="en-US" altLang="en-US" smtClean="0">
                <a:solidFill>
                  <a:srgbClr val="0C70AC"/>
                </a:solidFill>
              </a:rPr>
              <a:pPr algn="ctr">
                <a:defRPr/>
              </a:pPr>
              <a:t>14</a:t>
            </a:fld>
            <a:endParaRPr lang="en-US" altLang="en-US" dirty="0">
              <a:solidFill>
                <a:srgbClr val="0C70AC"/>
              </a:solidFill>
            </a:endParaRPr>
          </a:p>
        </p:txBody>
      </p:sp>
    </p:spTree>
    <p:extLst>
      <p:ext uri="{BB962C8B-B14F-4D97-AF65-F5344CB8AC3E}">
        <p14:creationId xmlns:p14="http://schemas.microsoft.com/office/powerpoint/2010/main" val="3185451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76EE9E-558D-C8B0-29DA-980C65599507}"/>
              </a:ext>
            </a:extLst>
          </p:cNvPr>
          <p:cNvSpPr>
            <a:spLocks noGrp="1"/>
          </p:cNvSpPr>
          <p:nvPr>
            <p:ph type="title"/>
          </p:nvPr>
        </p:nvSpPr>
        <p:spPr/>
        <p:txBody>
          <a:bodyPr/>
          <a:lstStyle/>
          <a:p>
            <a:r>
              <a:rPr lang="en-US" dirty="0">
                <a:solidFill>
                  <a:schemeClr val="bg1"/>
                </a:solidFill>
              </a:rPr>
              <a:t>What so far, since November 2023</a:t>
            </a:r>
            <a:endParaRPr lang="en-US" dirty="0"/>
          </a:p>
        </p:txBody>
      </p:sp>
      <p:sp>
        <p:nvSpPr>
          <p:cNvPr id="2" name="Text Placeholder 2">
            <a:extLst>
              <a:ext uri="{FF2B5EF4-FFF2-40B4-BE49-F238E27FC236}">
                <a16:creationId xmlns:a16="http://schemas.microsoft.com/office/drawing/2014/main" id="{B90122A7-B809-60CD-F017-9D3463AB2340}"/>
              </a:ext>
            </a:extLst>
          </p:cNvPr>
          <p:cNvSpPr txBox="1">
            <a:spLocks/>
          </p:cNvSpPr>
          <p:nvPr/>
        </p:nvSpPr>
        <p:spPr>
          <a:xfrm>
            <a:off x="735013" y="1189038"/>
            <a:ext cx="10618787" cy="4987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sz="2000" dirty="0"/>
              <a:t>Virtual Distinguished Lecturer Program</a:t>
            </a:r>
          </a:p>
          <a:p>
            <a:pPr lvl="1">
              <a:buFont typeface="Arial" panose="020B0604020202020204" pitchFamily="34" charset="0"/>
              <a:buChar char="•"/>
            </a:pPr>
            <a:r>
              <a:rPr lang="en-US" sz="1600" dirty="0"/>
              <a:t>31 webinars scheduled for 2024.</a:t>
            </a:r>
          </a:p>
          <a:p>
            <a:pPr lvl="1">
              <a:buFont typeface="Arial" panose="020B0604020202020204" pitchFamily="34" charset="0"/>
              <a:buChar char="•"/>
            </a:pPr>
            <a:r>
              <a:rPr lang="en-US" sz="1600" dirty="0"/>
              <a:t>28 VDL webinars hosted in 2023 with an average attendance of 125 attendees per webinar.</a:t>
            </a:r>
          </a:p>
          <a:p>
            <a:pPr lvl="1">
              <a:buFont typeface="Arial" panose="020B0604020202020204" pitchFamily="34" charset="0"/>
              <a:buChar char="•"/>
            </a:pPr>
            <a:r>
              <a:rPr lang="en-US" sz="1600" dirty="0"/>
              <a:t>Members from 81 different countries attended VDLs in 2023.</a:t>
            </a:r>
          </a:p>
          <a:p>
            <a:pPr>
              <a:buFont typeface="Arial" panose="020B0604020202020204" pitchFamily="34" charset="0"/>
              <a:buChar char="•"/>
            </a:pPr>
            <a:r>
              <a:rPr lang="en-US" sz="2000" dirty="0"/>
              <a:t>Distinguished Lecturer Program</a:t>
            </a:r>
          </a:p>
          <a:p>
            <a:pPr lvl="1">
              <a:buFont typeface="Arial" panose="020B0604020202020204" pitchFamily="34" charset="0"/>
              <a:buChar char="•"/>
            </a:pPr>
            <a:r>
              <a:rPr lang="en-US" sz="1600" dirty="0"/>
              <a:t>34 requests from 14 lecturers for financial support for DL travel totaling $16,112.00 in 2023.</a:t>
            </a:r>
          </a:p>
          <a:p>
            <a:pPr lvl="1">
              <a:buFont typeface="Arial" panose="020B0604020202020204" pitchFamily="34" charset="0"/>
              <a:buChar char="•"/>
            </a:pPr>
            <a:r>
              <a:rPr lang="en-US" sz="1600" dirty="0"/>
              <a:t>14 requests from 4 lecturers for financial support for DL travel totaling $4,078.00 in 2024.</a:t>
            </a:r>
          </a:p>
          <a:p>
            <a:pPr>
              <a:buFont typeface="Arial" panose="020B0604020202020204" pitchFamily="34" charset="0"/>
              <a:buChar char="•"/>
            </a:pPr>
            <a:r>
              <a:rPr lang="en-US" sz="2000" dirty="0"/>
              <a:t>Educational Events</a:t>
            </a:r>
          </a:p>
          <a:p>
            <a:pPr lvl="1">
              <a:buFont typeface="Arial" panose="020B0604020202020204" pitchFamily="34" charset="0"/>
              <a:buChar char="•"/>
            </a:pPr>
            <a:r>
              <a:rPr lang="en-US" sz="1600" dirty="0" err="1"/>
              <a:t>RadarConf</a:t>
            </a:r>
            <a:r>
              <a:rPr lang="en-US" sz="1600" dirty="0"/>
              <a:t>: Boot camp, Radar challenge and YP event.</a:t>
            </a:r>
          </a:p>
          <a:p>
            <a:pPr lvl="1">
              <a:buFont typeface="Arial" panose="020B0604020202020204" pitchFamily="34" charset="0"/>
              <a:buChar char="•"/>
            </a:pPr>
            <a:r>
              <a:rPr lang="en-US" sz="1600" dirty="0"/>
              <a:t>Fusion: Boot camp and YP event.</a:t>
            </a:r>
          </a:p>
          <a:p>
            <a:pPr lvl="1">
              <a:buFont typeface="Arial" panose="020B0604020202020204" pitchFamily="34" charset="0"/>
              <a:buChar char="•"/>
            </a:pPr>
            <a:r>
              <a:rPr lang="en-US" sz="1600" dirty="0"/>
              <a:t>Our strategy of transferring funds to the conference accounts appears to now be a problem IEEE.</a:t>
            </a:r>
          </a:p>
          <a:p>
            <a:pPr>
              <a:buFont typeface="Arial" panose="020B0604020202020204" pitchFamily="34" charset="0"/>
              <a:buChar char="•"/>
            </a:pPr>
            <a:r>
              <a:rPr lang="en-US" sz="2000" dirty="0"/>
              <a:t>Robert Hill Best Dissertation Award</a:t>
            </a:r>
          </a:p>
          <a:p>
            <a:pPr lvl="1">
              <a:buFont typeface="Arial" panose="020B0604020202020204" pitchFamily="34" charset="0"/>
              <a:buChar char="•"/>
            </a:pPr>
            <a:r>
              <a:rPr lang="en-US" sz="1600" dirty="0"/>
              <a:t>Deadline on 31</a:t>
            </a:r>
            <a:r>
              <a:rPr lang="en-US" sz="1600" baseline="30000" dirty="0"/>
              <a:t>st</a:t>
            </a:r>
            <a:r>
              <a:rPr lang="en-US" sz="1600" dirty="0"/>
              <a:t> October 2023, notifications sent on February 2</a:t>
            </a:r>
            <a:r>
              <a:rPr lang="en-US" sz="1600" baseline="30000" dirty="0"/>
              <a:t>nd</a:t>
            </a:r>
            <a:r>
              <a:rPr lang="en-US" sz="1600" dirty="0"/>
              <a:t> 2024.</a:t>
            </a:r>
          </a:p>
          <a:p>
            <a:pPr lvl="1">
              <a:buFont typeface="Arial" panose="020B0604020202020204" pitchFamily="34" charset="0"/>
              <a:buChar char="•"/>
            </a:pPr>
            <a:r>
              <a:rPr lang="en-US" sz="1600" dirty="0"/>
              <a:t>12 nominations.</a:t>
            </a:r>
          </a:p>
          <a:p>
            <a:pPr lvl="1">
              <a:buFont typeface="Arial" panose="020B0604020202020204" pitchFamily="34" charset="0"/>
              <a:buChar char="•"/>
            </a:pPr>
            <a:r>
              <a:rPr lang="en-US" sz="1600" dirty="0"/>
              <a:t>Winner: David Luong “Quantum Radar Signal Processing.”</a:t>
            </a:r>
          </a:p>
        </p:txBody>
      </p:sp>
    </p:spTree>
    <p:extLst>
      <p:ext uri="{BB962C8B-B14F-4D97-AF65-F5344CB8AC3E}">
        <p14:creationId xmlns:p14="http://schemas.microsoft.com/office/powerpoint/2010/main" val="3006710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76EE9E-558D-C8B0-29DA-980C65599507}"/>
              </a:ext>
            </a:extLst>
          </p:cNvPr>
          <p:cNvSpPr>
            <a:spLocks noGrp="1"/>
          </p:cNvSpPr>
          <p:nvPr>
            <p:ph type="title"/>
          </p:nvPr>
        </p:nvSpPr>
        <p:spPr/>
        <p:txBody>
          <a:bodyPr/>
          <a:lstStyle/>
          <a:p>
            <a:r>
              <a:rPr lang="en-US" dirty="0">
                <a:solidFill>
                  <a:schemeClr val="bg1"/>
                </a:solidFill>
              </a:rPr>
              <a:t>What so far, since November 2023</a:t>
            </a:r>
            <a:endParaRPr lang="en-US" dirty="0"/>
          </a:p>
        </p:txBody>
      </p:sp>
      <p:sp>
        <p:nvSpPr>
          <p:cNvPr id="2" name="Text Placeholder 2">
            <a:extLst>
              <a:ext uri="{FF2B5EF4-FFF2-40B4-BE49-F238E27FC236}">
                <a16:creationId xmlns:a16="http://schemas.microsoft.com/office/drawing/2014/main" id="{B90122A7-B809-60CD-F017-9D3463AB2340}"/>
              </a:ext>
            </a:extLst>
          </p:cNvPr>
          <p:cNvSpPr txBox="1">
            <a:spLocks/>
          </p:cNvSpPr>
          <p:nvPr/>
        </p:nvSpPr>
        <p:spPr>
          <a:xfrm>
            <a:off x="735013" y="1189038"/>
            <a:ext cx="10618787" cy="498792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YP Travel Grants</a:t>
            </a:r>
          </a:p>
          <a:p>
            <a:pPr>
              <a:buFont typeface="Arial" panose="020B0604020202020204" pitchFamily="34" charset="0"/>
              <a:buChar char="•"/>
            </a:pPr>
            <a:r>
              <a:rPr lang="en-US" sz="2000" dirty="0"/>
              <a:t>87 applications submitted by the 1</a:t>
            </a:r>
            <a:r>
              <a:rPr lang="en-US" sz="2000" baseline="30000" dirty="0"/>
              <a:t>st</a:t>
            </a:r>
            <a:r>
              <a:rPr lang="en-US" sz="2000" dirty="0"/>
              <a:t> March deadline.</a:t>
            </a:r>
          </a:p>
          <a:p>
            <a:pPr lvl="1">
              <a:buFont typeface="Arial" panose="020B0604020202020204" pitchFamily="34" charset="0"/>
              <a:buChar char="•"/>
            </a:pPr>
            <a:r>
              <a:rPr lang="en-US" sz="1600" dirty="0" err="1"/>
              <a:t>RadarConf</a:t>
            </a:r>
            <a:r>
              <a:rPr lang="en-US" sz="1600" dirty="0"/>
              <a:t>: 29, Fusion: 18, </a:t>
            </a:r>
            <a:r>
              <a:rPr lang="en-US" sz="1600" dirty="0" err="1"/>
              <a:t>AutotestCon</a:t>
            </a:r>
            <a:r>
              <a:rPr lang="en-US" sz="1600" dirty="0"/>
              <a:t> 6, DASC: 12, International Radar Conference: 9.</a:t>
            </a:r>
            <a:endParaRPr lang="en-US" sz="2000" dirty="0"/>
          </a:p>
          <a:p>
            <a:pPr>
              <a:buFont typeface="Arial" panose="020B0604020202020204" pitchFamily="34" charset="0"/>
              <a:buChar char="•"/>
            </a:pPr>
            <a:r>
              <a:rPr lang="en-US" sz="2000" dirty="0"/>
              <a:t>Decisions made on </a:t>
            </a:r>
            <a:r>
              <a:rPr lang="en-US" sz="2000" dirty="0" err="1"/>
              <a:t>RadarConf</a:t>
            </a:r>
            <a:r>
              <a:rPr lang="en-US" sz="2000" dirty="0"/>
              <a:t>, Fusion and </a:t>
            </a:r>
            <a:r>
              <a:rPr lang="en-US" sz="2000" dirty="0" err="1"/>
              <a:t>AutotestCon</a:t>
            </a:r>
            <a:r>
              <a:rPr lang="en-US" sz="2000" dirty="0"/>
              <a:t>.</a:t>
            </a:r>
          </a:p>
          <a:p>
            <a:pPr lvl="1">
              <a:buFont typeface="Arial" panose="020B0604020202020204" pitchFamily="34" charset="0"/>
              <a:buChar char="•"/>
            </a:pPr>
            <a:r>
              <a:rPr lang="en-US" sz="1600" dirty="0"/>
              <a:t>Recipients for </a:t>
            </a:r>
            <a:r>
              <a:rPr lang="en-US" sz="1600" dirty="0" err="1"/>
              <a:t>RadarConf</a:t>
            </a:r>
            <a:r>
              <a:rPr lang="en-US" sz="1600" dirty="0"/>
              <a:t>: </a:t>
            </a:r>
            <a:r>
              <a:rPr lang="en-US" sz="1600" dirty="0" err="1"/>
              <a:t>Tarun</a:t>
            </a:r>
            <a:r>
              <a:rPr lang="en-US" sz="1600" dirty="0"/>
              <a:t> </a:t>
            </a:r>
            <a:r>
              <a:rPr lang="en-US" sz="1600" dirty="0" err="1"/>
              <a:t>Cousik</a:t>
            </a:r>
            <a:r>
              <a:rPr lang="en-US" sz="1600" dirty="0"/>
              <a:t> (US), </a:t>
            </a:r>
            <a:r>
              <a:rPr lang="en-US" sz="1600" dirty="0" err="1"/>
              <a:t>Neeraja</a:t>
            </a:r>
            <a:r>
              <a:rPr lang="en-US" sz="1600" dirty="0"/>
              <a:t> P K (India), Gong Chen (Singapore)</a:t>
            </a:r>
          </a:p>
          <a:p>
            <a:pPr lvl="1">
              <a:buFont typeface="Arial" panose="020B0604020202020204" pitchFamily="34" charset="0"/>
              <a:buChar char="•"/>
            </a:pPr>
            <a:r>
              <a:rPr lang="en-US" sz="1600" dirty="0"/>
              <a:t>Recipients for Fusion: </a:t>
            </a:r>
            <a:r>
              <a:rPr lang="en-US" sz="1600" dirty="0" err="1"/>
              <a:t>Ramin</a:t>
            </a:r>
            <a:r>
              <a:rPr lang="en-US" sz="1600" dirty="0"/>
              <a:t> </a:t>
            </a:r>
            <a:r>
              <a:rPr lang="en-US" sz="1600" dirty="0" err="1"/>
              <a:t>Norouzi</a:t>
            </a:r>
            <a:r>
              <a:rPr lang="en-US" sz="1600" dirty="0"/>
              <a:t> (Turkey), </a:t>
            </a:r>
            <a:r>
              <a:rPr lang="en-US" sz="1600" dirty="0" err="1"/>
              <a:t>Rihana</a:t>
            </a:r>
            <a:r>
              <a:rPr lang="en-US" sz="1600" dirty="0"/>
              <a:t> Luz Avila </a:t>
            </a:r>
            <a:r>
              <a:rPr lang="en-US" sz="1600" dirty="0" err="1"/>
              <a:t>Huatuco</a:t>
            </a:r>
            <a:r>
              <a:rPr lang="en-US" sz="1600" dirty="0"/>
              <a:t> (Peru), </a:t>
            </a:r>
            <a:r>
              <a:rPr lang="en-US" sz="1600" dirty="0" err="1"/>
              <a:t>Suhita</a:t>
            </a:r>
            <a:r>
              <a:rPr lang="en-US" sz="1600" dirty="0"/>
              <a:t> </a:t>
            </a:r>
            <a:r>
              <a:rPr lang="en-US" sz="1600" dirty="0" err="1"/>
              <a:t>Karmakar</a:t>
            </a:r>
            <a:r>
              <a:rPr lang="en-US" sz="1600" dirty="0"/>
              <a:t> (India)</a:t>
            </a:r>
          </a:p>
          <a:p>
            <a:pPr lvl="1">
              <a:buFont typeface="Arial" panose="020B0604020202020204" pitchFamily="34" charset="0"/>
              <a:buChar char="•"/>
            </a:pPr>
            <a:r>
              <a:rPr lang="en-US" sz="1600" dirty="0"/>
              <a:t>Recipient for </a:t>
            </a:r>
            <a:r>
              <a:rPr lang="en-US" sz="1600" dirty="0" err="1"/>
              <a:t>AutotestCon</a:t>
            </a:r>
            <a:r>
              <a:rPr lang="en-US" sz="1600" dirty="0"/>
              <a:t>: </a:t>
            </a:r>
            <a:r>
              <a:rPr lang="en-US" sz="1600" dirty="0" err="1"/>
              <a:t>Kerlos</a:t>
            </a:r>
            <a:r>
              <a:rPr lang="en-US" sz="1600" dirty="0"/>
              <a:t> </a:t>
            </a:r>
            <a:r>
              <a:rPr lang="en-US" sz="1600" dirty="0" err="1"/>
              <a:t>Atia</a:t>
            </a:r>
            <a:r>
              <a:rPr lang="en-US" sz="1600" dirty="0"/>
              <a:t> </a:t>
            </a:r>
            <a:r>
              <a:rPr lang="en-US" sz="1600" dirty="0" err="1"/>
              <a:t>Abdalmalak</a:t>
            </a:r>
            <a:r>
              <a:rPr lang="en-US" sz="1600" dirty="0"/>
              <a:t> </a:t>
            </a:r>
            <a:r>
              <a:rPr lang="en-US" sz="1600" dirty="0" err="1"/>
              <a:t>Dawoud</a:t>
            </a:r>
            <a:r>
              <a:rPr lang="en-US" sz="1600" dirty="0"/>
              <a:t> (Spain)</a:t>
            </a:r>
          </a:p>
          <a:p>
            <a:pPr>
              <a:buFont typeface="Arial" panose="020B0604020202020204" pitchFamily="34" charset="0"/>
              <a:buChar char="•"/>
            </a:pPr>
            <a:r>
              <a:rPr lang="en-US" sz="2000" dirty="0"/>
              <a:t>Requests made for grants for 5 financially co-sponsored conferences.</a:t>
            </a:r>
            <a:br>
              <a:rPr lang="en-US" sz="2000" dirty="0"/>
            </a:br>
            <a:r>
              <a:rPr lang="en-US" sz="2000" u="sng" dirty="0"/>
              <a:t>Necessary: </a:t>
            </a:r>
            <a:r>
              <a:rPr lang="en-US" sz="2000" dirty="0"/>
              <a:t>Extend the funding from 3 AESS conferences to 5 AESS conferences.</a:t>
            </a:r>
          </a:p>
          <a:p>
            <a:pPr>
              <a:buFont typeface="Arial" panose="020B0604020202020204" pitchFamily="34" charset="0"/>
              <a:buChar char="•"/>
            </a:pPr>
            <a:r>
              <a:rPr lang="en-US" sz="2000" dirty="0"/>
              <a:t>A large number of applications were PhD students who would likely attend the conference anyway.</a:t>
            </a:r>
            <a:br>
              <a:rPr lang="en-US" sz="2000" dirty="0"/>
            </a:br>
            <a:r>
              <a:rPr lang="en-US" sz="2000" u="sng" dirty="0"/>
              <a:t>Next year: </a:t>
            </a:r>
            <a:r>
              <a:rPr lang="en-US" sz="2000" dirty="0"/>
              <a:t>limit the grants to post-students.</a:t>
            </a:r>
          </a:p>
          <a:p>
            <a:pPr>
              <a:buFont typeface="Arial" panose="020B0604020202020204" pitchFamily="34" charset="0"/>
              <a:buChar char="•"/>
            </a:pPr>
            <a:r>
              <a:rPr lang="en-US" sz="2000" dirty="0"/>
              <a:t>Applications this year appeared to make a large use of </a:t>
            </a:r>
            <a:r>
              <a:rPr lang="en-US" sz="2000" dirty="0" err="1"/>
              <a:t>ChatGPT</a:t>
            </a:r>
            <a:r>
              <a:rPr lang="en-US" sz="2000" dirty="0"/>
              <a:t>.</a:t>
            </a:r>
          </a:p>
          <a:p>
            <a:pPr marL="457200" lvl="1" indent="0">
              <a:buNone/>
            </a:pPr>
            <a:r>
              <a:rPr lang="en-US" sz="1600" dirty="0"/>
              <a:t>44% of applications to Fusion ended their statement with:</a:t>
            </a:r>
            <a:br>
              <a:rPr lang="en-US" sz="1600" dirty="0"/>
            </a:br>
            <a:r>
              <a:rPr lang="en-US" sz="1600" dirty="0"/>
              <a:t>Thank you for considering my application. &lt;Follow on sentence&gt;, for example:</a:t>
            </a:r>
            <a:br>
              <a:rPr lang="en-US" sz="1600" dirty="0"/>
            </a:br>
            <a:r>
              <a:rPr lang="en-US" sz="1600" i="1" dirty="0"/>
              <a:t>Thank you for considering my application. I am looking forward to the possibility of being a part of this esteemed program and am eager to demonstrate my commitment and capabilities.</a:t>
            </a:r>
          </a:p>
        </p:txBody>
      </p:sp>
    </p:spTree>
    <p:extLst>
      <p:ext uri="{BB962C8B-B14F-4D97-AF65-F5344CB8AC3E}">
        <p14:creationId xmlns:p14="http://schemas.microsoft.com/office/powerpoint/2010/main" val="1200419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76EE9E-558D-C8B0-29DA-980C65599507}"/>
              </a:ext>
            </a:extLst>
          </p:cNvPr>
          <p:cNvSpPr>
            <a:spLocks noGrp="1"/>
          </p:cNvSpPr>
          <p:nvPr>
            <p:ph type="title"/>
          </p:nvPr>
        </p:nvSpPr>
        <p:spPr/>
        <p:txBody>
          <a:bodyPr/>
          <a:lstStyle/>
          <a:p>
            <a:r>
              <a:rPr lang="en-US" dirty="0">
                <a:solidFill>
                  <a:schemeClr val="bg1"/>
                </a:solidFill>
              </a:rPr>
              <a:t>What so far, since November 2023</a:t>
            </a:r>
            <a:endParaRPr lang="en-US" dirty="0"/>
          </a:p>
        </p:txBody>
      </p:sp>
      <p:sp>
        <p:nvSpPr>
          <p:cNvPr id="2" name="Text Placeholder 2">
            <a:extLst>
              <a:ext uri="{FF2B5EF4-FFF2-40B4-BE49-F238E27FC236}">
                <a16:creationId xmlns:a16="http://schemas.microsoft.com/office/drawing/2014/main" id="{B90122A7-B809-60CD-F017-9D3463AB2340}"/>
              </a:ext>
            </a:extLst>
          </p:cNvPr>
          <p:cNvSpPr txBox="1">
            <a:spLocks/>
          </p:cNvSpPr>
          <p:nvPr/>
        </p:nvSpPr>
        <p:spPr>
          <a:xfrm>
            <a:off x="735013" y="1189038"/>
            <a:ext cx="10618787" cy="3316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Michael Wicks Award</a:t>
            </a:r>
          </a:p>
        </p:txBody>
      </p:sp>
      <p:pic>
        <p:nvPicPr>
          <p:cNvPr id="4" name="Grafik 3">
            <a:extLst>
              <a:ext uri="{FF2B5EF4-FFF2-40B4-BE49-F238E27FC236}">
                <a16:creationId xmlns:a16="http://schemas.microsoft.com/office/drawing/2014/main" id="{8DA5161F-4070-D7F0-4FEC-5A787E5633B8}"/>
              </a:ext>
            </a:extLst>
          </p:cNvPr>
          <p:cNvPicPr>
            <a:picLocks noChangeAspect="1"/>
          </p:cNvPicPr>
          <p:nvPr/>
        </p:nvPicPr>
        <p:blipFill rotWithShape="1">
          <a:blip r:embed="rId2"/>
          <a:srcRect t="14192" b="15247"/>
          <a:stretch/>
        </p:blipFill>
        <p:spPr>
          <a:xfrm>
            <a:off x="1615983" y="1600202"/>
            <a:ext cx="8050926" cy="4762240"/>
          </a:xfrm>
          <a:prstGeom prst="rect">
            <a:avLst/>
          </a:prstGeom>
        </p:spPr>
      </p:pic>
    </p:spTree>
    <p:extLst>
      <p:ext uri="{BB962C8B-B14F-4D97-AF65-F5344CB8AC3E}">
        <p14:creationId xmlns:p14="http://schemas.microsoft.com/office/powerpoint/2010/main" val="201527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76EE9E-558D-C8B0-29DA-980C65599507}"/>
              </a:ext>
            </a:extLst>
          </p:cNvPr>
          <p:cNvSpPr>
            <a:spLocks noGrp="1"/>
          </p:cNvSpPr>
          <p:nvPr>
            <p:ph type="title"/>
          </p:nvPr>
        </p:nvSpPr>
        <p:spPr/>
        <p:txBody>
          <a:bodyPr/>
          <a:lstStyle/>
          <a:p>
            <a:r>
              <a:rPr lang="en-US" dirty="0">
                <a:solidFill>
                  <a:schemeClr val="bg1"/>
                </a:solidFill>
              </a:rPr>
              <a:t>What so far, since November 2023</a:t>
            </a:r>
            <a:endParaRPr lang="en-US" dirty="0"/>
          </a:p>
        </p:txBody>
      </p:sp>
      <p:sp>
        <p:nvSpPr>
          <p:cNvPr id="2" name="Text Placeholder 2">
            <a:extLst>
              <a:ext uri="{FF2B5EF4-FFF2-40B4-BE49-F238E27FC236}">
                <a16:creationId xmlns:a16="http://schemas.microsoft.com/office/drawing/2014/main" id="{B90122A7-B809-60CD-F017-9D3463AB2340}"/>
              </a:ext>
            </a:extLst>
          </p:cNvPr>
          <p:cNvSpPr txBox="1">
            <a:spLocks/>
          </p:cNvSpPr>
          <p:nvPr/>
        </p:nvSpPr>
        <p:spPr>
          <a:xfrm>
            <a:off x="735013" y="1189038"/>
            <a:ext cx="10618787" cy="3316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Engineering Scholarship</a:t>
            </a:r>
          </a:p>
          <a:p>
            <a:pPr>
              <a:buFont typeface="Arial" panose="020B0604020202020204" pitchFamily="34" charset="0"/>
              <a:buChar char="•"/>
            </a:pPr>
            <a:r>
              <a:rPr lang="en-US" sz="2000" dirty="0"/>
              <a:t>Committee: Fabiola Colone (Chair), Hugh Griffiths, Peter Willett</a:t>
            </a:r>
            <a:endParaRPr lang="en-US" sz="2400" dirty="0"/>
          </a:p>
          <a:p>
            <a:pPr>
              <a:buFont typeface="Arial" panose="020B0604020202020204" pitchFamily="34" charset="0"/>
              <a:buChar char="•"/>
            </a:pPr>
            <a:r>
              <a:rPr lang="en-US" sz="2000" dirty="0"/>
              <a:t>Applications deadline: December 1st, 2023 extended to February 28th, 2024</a:t>
            </a:r>
          </a:p>
          <a:p>
            <a:pPr>
              <a:buFont typeface="Arial" panose="020B0604020202020204" pitchFamily="34" charset="0"/>
              <a:buChar char="•"/>
            </a:pPr>
            <a:r>
              <a:rPr lang="en-US" sz="2000" dirty="0"/>
              <a:t>Number of applications: Graduate Student 6, Undergraduate Student 25</a:t>
            </a:r>
          </a:p>
          <a:p>
            <a:pPr>
              <a:buFont typeface="Arial" panose="020B0604020202020204" pitchFamily="34" charset="0"/>
              <a:buChar char="•"/>
            </a:pPr>
            <a:r>
              <a:rPr lang="en-US" sz="2000" dirty="0"/>
              <a:t>Notifications sent around 26</a:t>
            </a:r>
            <a:r>
              <a:rPr lang="en-US" sz="2000" baseline="30000" dirty="0"/>
              <a:t>th</a:t>
            </a:r>
            <a:r>
              <a:rPr lang="en-US" sz="2000" dirty="0"/>
              <a:t> March 2024.</a:t>
            </a:r>
          </a:p>
          <a:p>
            <a:pPr>
              <a:buFont typeface="Arial" panose="020B0604020202020204" pitchFamily="34" charset="0"/>
              <a:buChar char="•"/>
            </a:pPr>
            <a:r>
              <a:rPr lang="en-US" sz="2000" dirty="0"/>
              <a:t>Lesson Learnt:</a:t>
            </a:r>
          </a:p>
          <a:p>
            <a:pPr lvl="1">
              <a:buFont typeface="Arial" panose="020B0604020202020204" pitchFamily="34" charset="0"/>
              <a:buChar char="•"/>
            </a:pPr>
            <a:r>
              <a:rPr lang="en-US" sz="1600" dirty="0"/>
              <a:t>Deadline and decision process to be brought inline with other AESS awards in order to improve visibility and hence number of applications</a:t>
            </a:r>
          </a:p>
          <a:p>
            <a:pPr lvl="1">
              <a:buFont typeface="Arial" panose="020B0604020202020204" pitchFamily="34" charset="0"/>
              <a:buChar char="•"/>
            </a:pPr>
            <a:r>
              <a:rPr lang="en-US" sz="1600" dirty="0"/>
              <a:t>Diversity (geographical, institution) might be an issue  increase visibility using different strategies, there including local Chapters</a:t>
            </a:r>
          </a:p>
          <a:p>
            <a:pPr lvl="1">
              <a:buFont typeface="Arial" panose="020B0604020202020204" pitchFamily="34" charset="0"/>
              <a:buChar char="•"/>
            </a:pPr>
            <a:r>
              <a:rPr lang="en-US" sz="1600" dirty="0"/>
              <a:t>The applicants should clearly state the scoring system used in their Country and have their GPA mapped into an equivalent 4-point grading scale</a:t>
            </a:r>
          </a:p>
          <a:p>
            <a:pPr lvl="1">
              <a:buFont typeface="Arial" panose="020B0604020202020204" pitchFamily="34" charset="0"/>
              <a:buChar char="•"/>
            </a:pPr>
            <a:r>
              <a:rPr lang="en-US" sz="1600" dirty="0"/>
              <a:t>The winners should be invited to an award ceremony at one of the AESS conference  this brings in an issue regarding the travel expenses</a:t>
            </a:r>
          </a:p>
        </p:txBody>
      </p:sp>
    </p:spTree>
    <p:extLst>
      <p:ext uri="{BB962C8B-B14F-4D97-AF65-F5344CB8AC3E}">
        <p14:creationId xmlns:p14="http://schemas.microsoft.com/office/powerpoint/2010/main" val="3418438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B501C9-3CB2-4916-CC21-B757F81AA08D}"/>
              </a:ext>
            </a:extLst>
          </p:cNvPr>
          <p:cNvSpPr>
            <a:spLocks noGrp="1"/>
          </p:cNvSpPr>
          <p:nvPr>
            <p:ph type="title"/>
          </p:nvPr>
        </p:nvSpPr>
        <p:spPr/>
        <p:txBody>
          <a:bodyPr/>
          <a:lstStyle/>
          <a:p>
            <a:r>
              <a:rPr lang="en-US" dirty="0"/>
              <a:t>Short term goal (SWOT Planning)</a:t>
            </a:r>
            <a:br>
              <a:rPr lang="en-US" dirty="0"/>
            </a:br>
            <a:endParaRPr lang="en-US" dirty="0"/>
          </a:p>
        </p:txBody>
      </p:sp>
      <p:sp>
        <p:nvSpPr>
          <p:cNvPr id="2" name="Text Placeholder 2">
            <a:extLst>
              <a:ext uri="{FF2B5EF4-FFF2-40B4-BE49-F238E27FC236}">
                <a16:creationId xmlns:a16="http://schemas.microsoft.com/office/drawing/2014/main" id="{74F639EB-5AEA-DC48-0F3A-5EAD6EA6454D}"/>
              </a:ext>
            </a:extLst>
          </p:cNvPr>
          <p:cNvSpPr txBox="1">
            <a:spLocks/>
          </p:cNvSpPr>
          <p:nvPr/>
        </p:nvSpPr>
        <p:spPr>
          <a:xfrm>
            <a:off x="735013" y="1189038"/>
            <a:ext cx="10618787" cy="3316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Short Term Goals</a:t>
            </a:r>
          </a:p>
          <a:p>
            <a:pPr>
              <a:buFont typeface="Arial" panose="020B0604020202020204" pitchFamily="34" charset="0"/>
              <a:buChar char="•"/>
            </a:pPr>
            <a:r>
              <a:rPr lang="en-US" sz="2000" dirty="0"/>
              <a:t>Maintain the current educational offerings: DL events, VDL program, ILN and Vimeo resources, YP travel grants, AESS scholarship, Michael Wicks Award, Robert T. Hill Award, and support for summer schools, YP events, challenge events.</a:t>
            </a:r>
          </a:p>
          <a:p>
            <a:pPr>
              <a:buFont typeface="Arial" panose="020B0604020202020204" pitchFamily="34" charset="0"/>
              <a:buChar char="•"/>
            </a:pPr>
            <a:r>
              <a:rPr lang="en-US" sz="2000" dirty="0"/>
              <a:t>Host 31 webinars as part of the VDL program. Add the videos to ILN and to our site using Vimeo.</a:t>
            </a:r>
          </a:p>
          <a:p>
            <a:pPr>
              <a:buFont typeface="Arial" panose="020B0604020202020204" pitchFamily="34" charset="0"/>
              <a:buChar char="•"/>
            </a:pPr>
            <a:r>
              <a:rPr lang="en-US" sz="2000" dirty="0"/>
              <a:t>New round of DL appointments at the end of 2024.</a:t>
            </a:r>
          </a:p>
          <a:p>
            <a:pPr>
              <a:buFont typeface="Arial" panose="020B0604020202020204" pitchFamily="34" charset="0"/>
              <a:buChar char="•"/>
            </a:pPr>
            <a:r>
              <a:rPr lang="en-US" sz="2000" dirty="0"/>
              <a:t>Keep the judging for the Engineering Scholarships and Robert T. Hill Best Dissertation Award to within three months.</a:t>
            </a:r>
          </a:p>
          <a:p>
            <a:pPr>
              <a:buFont typeface="Arial" panose="020B0604020202020204" pitchFamily="34" charset="0"/>
              <a:buChar char="•"/>
            </a:pPr>
            <a:r>
              <a:rPr lang="en-US" sz="2000" dirty="0"/>
              <a:t>Send YPs to three (or five) AESS financially co-sponsored conferences in 2024. Improve the process for 2025.</a:t>
            </a:r>
          </a:p>
        </p:txBody>
      </p:sp>
    </p:spTree>
    <p:extLst>
      <p:ext uri="{BB962C8B-B14F-4D97-AF65-F5344CB8AC3E}">
        <p14:creationId xmlns:p14="http://schemas.microsoft.com/office/powerpoint/2010/main" val="895550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7BE801-5E3E-5C8F-E06F-28D7DC15F988}"/>
              </a:ext>
            </a:extLst>
          </p:cNvPr>
          <p:cNvSpPr>
            <a:spLocks noGrp="1"/>
          </p:cNvSpPr>
          <p:nvPr>
            <p:ph type="title"/>
          </p:nvPr>
        </p:nvSpPr>
        <p:spPr/>
        <p:txBody>
          <a:bodyPr/>
          <a:lstStyle/>
          <a:p>
            <a:r>
              <a:rPr lang="en-US" dirty="0"/>
              <a:t>Motion – 2025 YP Grant Budget</a:t>
            </a:r>
          </a:p>
        </p:txBody>
      </p:sp>
      <p:sp>
        <p:nvSpPr>
          <p:cNvPr id="4" name="Text Placeholder 2">
            <a:extLst>
              <a:ext uri="{FF2B5EF4-FFF2-40B4-BE49-F238E27FC236}">
                <a16:creationId xmlns:a16="http://schemas.microsoft.com/office/drawing/2014/main" id="{4DC198D4-AEE5-DD59-EAB4-B7217BEC4F4C}"/>
              </a:ext>
            </a:extLst>
          </p:cNvPr>
          <p:cNvSpPr>
            <a:spLocks noGrp="1"/>
          </p:cNvSpPr>
          <p:nvPr>
            <p:ph idx="4294967295"/>
          </p:nvPr>
        </p:nvSpPr>
        <p:spPr>
          <a:xfrm>
            <a:off x="735013" y="1189038"/>
            <a:ext cx="10618787" cy="498792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dirty="0">
                <a:solidFill>
                  <a:srgbClr val="FF0000"/>
                </a:solidFill>
              </a:rPr>
              <a:t>MOTION: Alex Charlish moves to fund five AESS financially sponsored conferences for the Young </a:t>
            </a:r>
            <a:r>
              <a:rPr lang="en-US">
                <a:solidFill>
                  <a:srgbClr val="FF0000"/>
                </a:solidFill>
              </a:rPr>
              <a:t>Professional Travel Grants </a:t>
            </a:r>
            <a:r>
              <a:rPr lang="en-US" dirty="0">
                <a:solidFill>
                  <a:srgbClr val="FF0000"/>
                </a:solidFill>
              </a:rPr>
              <a:t>in 2025 in the amount of $25,000, an increase from 15,000 in 2024.</a:t>
            </a:r>
          </a:p>
          <a:p>
            <a:pPr>
              <a:buFont typeface="Arial" panose="020B0604020202020204" pitchFamily="34" charset="0"/>
              <a:buChar char="•"/>
            </a:pPr>
            <a:r>
              <a:rPr lang="en-US" dirty="0"/>
              <a:t>Currently we have funds allocated to provide YP travel grants to three AESS conferences. However, we have applications from YPs to attend five different AESS conferences. In order to send YPs to other AESS conferences, it is necessary to extend the existing support. </a:t>
            </a:r>
          </a:p>
          <a:p>
            <a:pPr>
              <a:buFont typeface="Arial" panose="020B0604020202020204" pitchFamily="34" charset="0"/>
              <a:buChar char="•"/>
            </a:pPr>
            <a:r>
              <a:rPr lang="en-US" dirty="0"/>
              <a:t>Pros: </a:t>
            </a:r>
          </a:p>
          <a:p>
            <a:pPr lvl="1">
              <a:buFont typeface="Arial" panose="020B0604020202020204" pitchFamily="34" charset="0"/>
              <a:buChar char="•"/>
            </a:pPr>
            <a:r>
              <a:rPr lang="en-US" dirty="0"/>
              <a:t>Advance the professional development of YPs.</a:t>
            </a:r>
          </a:p>
          <a:p>
            <a:pPr lvl="1">
              <a:buFont typeface="Arial" panose="020B0604020202020204" pitchFamily="34" charset="0"/>
              <a:buChar char="•"/>
            </a:pPr>
            <a:r>
              <a:rPr lang="en-US" dirty="0"/>
              <a:t>Help engage YPs from typically underrepresented regions who face greater financial challenges in attending conferences than YPs from developed countries. </a:t>
            </a:r>
          </a:p>
          <a:p>
            <a:pPr lvl="1">
              <a:buFont typeface="Arial" panose="020B0604020202020204" pitchFamily="34" charset="0"/>
              <a:buChar char="•"/>
            </a:pPr>
            <a:r>
              <a:rPr lang="en-US" dirty="0"/>
              <a:t>Attract new AESS YPs and retain existing YPs.</a:t>
            </a:r>
          </a:p>
          <a:p>
            <a:pPr lvl="1">
              <a:buFont typeface="Arial" panose="020B0604020202020204" pitchFamily="34" charset="0"/>
              <a:buChar char="•"/>
            </a:pPr>
            <a:r>
              <a:rPr lang="en-US" dirty="0"/>
              <a:t>Increased conference participation. </a:t>
            </a:r>
          </a:p>
          <a:p>
            <a:pPr>
              <a:buFont typeface="Arial" panose="020B0604020202020204" pitchFamily="34" charset="0"/>
              <a:buChar char="•"/>
            </a:pPr>
            <a:r>
              <a:rPr lang="en-US" dirty="0"/>
              <a:t>Cons: </a:t>
            </a:r>
          </a:p>
          <a:p>
            <a:pPr lvl="1">
              <a:buFont typeface="Arial" panose="020B0604020202020204" pitchFamily="34" charset="0"/>
              <a:buChar char="•"/>
            </a:pPr>
            <a:r>
              <a:rPr lang="en-US" dirty="0"/>
              <a:t>Cost</a:t>
            </a:r>
          </a:p>
          <a:p>
            <a:pPr lvl="1">
              <a:buFont typeface="Arial" panose="020B0604020202020204" pitchFamily="34" charset="0"/>
              <a:buChar char="•"/>
            </a:pPr>
            <a:r>
              <a:rPr lang="en-US" dirty="0"/>
              <a:t>Additional effort in judging the applications and arranging the travel grants</a:t>
            </a:r>
          </a:p>
          <a:p>
            <a:pPr>
              <a:buFont typeface="Arial" panose="020B0604020202020204" pitchFamily="34" charset="0"/>
              <a:buChar char="•"/>
            </a:pPr>
            <a:r>
              <a:rPr lang="en-US" dirty="0"/>
              <a:t>Financial Implications: $10,000.00 (on top of existing $15,000.00).</a:t>
            </a:r>
          </a:p>
        </p:txBody>
      </p:sp>
    </p:spTree>
    <p:extLst>
      <p:ext uri="{BB962C8B-B14F-4D97-AF65-F5344CB8AC3E}">
        <p14:creationId xmlns:p14="http://schemas.microsoft.com/office/powerpoint/2010/main" val="3663362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76EE9E-558D-C8B0-29DA-980C65599507}"/>
              </a:ext>
            </a:extLst>
          </p:cNvPr>
          <p:cNvSpPr>
            <a:spLocks noGrp="1"/>
          </p:cNvSpPr>
          <p:nvPr>
            <p:ph type="title"/>
          </p:nvPr>
        </p:nvSpPr>
        <p:spPr/>
        <p:txBody>
          <a:bodyPr/>
          <a:lstStyle/>
          <a:p>
            <a:r>
              <a:rPr lang="en-US" dirty="0">
                <a:solidFill>
                  <a:schemeClr val="bg1"/>
                </a:solidFill>
              </a:rPr>
              <a:t>Background</a:t>
            </a:r>
            <a:endParaRPr lang="en-US" dirty="0"/>
          </a:p>
        </p:txBody>
      </p:sp>
      <p:sp>
        <p:nvSpPr>
          <p:cNvPr id="4" name="Text Placeholder 2">
            <a:extLst>
              <a:ext uri="{FF2B5EF4-FFF2-40B4-BE49-F238E27FC236}">
                <a16:creationId xmlns:a16="http://schemas.microsoft.com/office/drawing/2014/main" id="{4DC198D4-AEE5-DD59-EAB4-B7217BEC4F4C}"/>
              </a:ext>
            </a:extLst>
          </p:cNvPr>
          <p:cNvSpPr>
            <a:spLocks noGrp="1"/>
          </p:cNvSpPr>
          <p:nvPr>
            <p:ph idx="4294967295"/>
          </p:nvPr>
        </p:nvSpPr>
        <p:spPr>
          <a:xfrm>
            <a:off x="735013" y="1189038"/>
            <a:ext cx="10618787" cy="4987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dirty="0"/>
              <a:t>Approach from Mary </a:t>
            </a:r>
            <a:r>
              <a:rPr lang="en-US" dirty="0" err="1"/>
              <a:t>Lanzerotti</a:t>
            </a:r>
            <a:r>
              <a:rPr lang="en-US" dirty="0"/>
              <a:t> to Alex </a:t>
            </a:r>
            <a:r>
              <a:rPr lang="en-US" dirty="0" err="1"/>
              <a:t>Charlish</a:t>
            </a:r>
            <a:endParaRPr lang="en-US" dirty="0"/>
          </a:p>
          <a:p>
            <a:pPr>
              <a:buFont typeface="Arial" panose="020B0604020202020204" pitchFamily="34" charset="0"/>
              <a:buChar char="•"/>
            </a:pPr>
            <a:r>
              <a:rPr lang="en-GB" dirty="0"/>
              <a:t>‘to collect </a:t>
            </a:r>
            <a:r>
              <a:rPr lang="en-US" dirty="0"/>
              <a:t>oral histories of distinguished leaders in IEEE to archive their life stories in perpetuity at ETHW (</a:t>
            </a:r>
            <a:r>
              <a:rPr lang="en-US" dirty="0">
                <a:hlinkClick r:id="rId2"/>
              </a:rPr>
              <a:t>ethw.org</a:t>
            </a:r>
            <a:r>
              <a:rPr lang="en-US" dirty="0"/>
              <a:t>) for the IEEE History Center. I am trained as an IEEE oral history interviewer by the IEEE Historian. This effort involves reaching out to the distinguished individuals, preparing and conducting their oral history interview (1-2 hours), and working with the IEEE History Center to archive the interviews. The IEEE History Center and I are seeking funding from interested societies for my consulting and their transcription time’. </a:t>
            </a:r>
          </a:p>
          <a:p>
            <a:pPr marL="0" indent="0">
              <a:buNone/>
            </a:pPr>
            <a:endParaRPr lang="en-GB" dirty="0"/>
          </a:p>
          <a:p>
            <a:pPr>
              <a:buFont typeface="Arial" panose="020B0604020202020204" pitchFamily="34" charset="0"/>
              <a:buChar char="•"/>
            </a:pPr>
            <a:r>
              <a:rPr lang="en-GB" dirty="0"/>
              <a:t>The AES Magazine has published a couple of interview pieces in recent years, which have been well received.</a:t>
            </a:r>
            <a:endParaRPr lang="en-US" dirty="0"/>
          </a:p>
        </p:txBody>
      </p:sp>
    </p:spTree>
    <p:extLst>
      <p:ext uri="{BB962C8B-B14F-4D97-AF65-F5344CB8AC3E}">
        <p14:creationId xmlns:p14="http://schemas.microsoft.com/office/powerpoint/2010/main" val="2797049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B501C9-3CB2-4916-CC21-B757F81AA08D}"/>
              </a:ext>
            </a:extLst>
          </p:cNvPr>
          <p:cNvSpPr>
            <a:spLocks noGrp="1"/>
          </p:cNvSpPr>
          <p:nvPr>
            <p:ph type="title"/>
          </p:nvPr>
        </p:nvSpPr>
        <p:spPr/>
        <p:txBody>
          <a:bodyPr/>
          <a:lstStyle/>
          <a:p>
            <a:r>
              <a:rPr lang="en-US" dirty="0"/>
              <a:t>Examples:</a:t>
            </a:r>
          </a:p>
        </p:txBody>
      </p:sp>
      <p:sp>
        <p:nvSpPr>
          <p:cNvPr id="2" name="Rectangle 1"/>
          <p:cNvSpPr/>
          <p:nvPr/>
        </p:nvSpPr>
        <p:spPr>
          <a:xfrm>
            <a:off x="625639" y="1287163"/>
            <a:ext cx="10058400" cy="2862322"/>
          </a:xfrm>
          <a:prstGeom prst="rect">
            <a:avLst/>
          </a:prstGeom>
        </p:spPr>
        <p:txBody>
          <a:bodyPr wrap="square">
            <a:spAutoFit/>
          </a:bodyPr>
          <a:lstStyle/>
          <a:p>
            <a:r>
              <a:rPr lang="en-US" dirty="0"/>
              <a:t>1. Mildred </a:t>
            </a:r>
            <a:r>
              <a:rPr lang="en-US" dirty="0" err="1"/>
              <a:t>Dresselhaus</a:t>
            </a:r>
            <a:r>
              <a:rPr lang="en-US" dirty="0"/>
              <a:t>, an oral history conducted in 2013 by Kelsey Irvin, IEEE History Center, Hoboken, NJ, USA. [Online]. Available: </a:t>
            </a:r>
            <a:r>
              <a:rPr lang="en-US" dirty="0">
                <a:hlinkClick r:id="rId2"/>
              </a:rPr>
              <a:t>http://ethw.org/Oral-History:Mildred_Dresselhaus</a:t>
            </a:r>
            <a:r>
              <a:rPr lang="en-US" dirty="0"/>
              <a:t>.</a:t>
            </a:r>
          </a:p>
          <a:p>
            <a:r>
              <a:rPr lang="en-US" dirty="0"/>
              <a:t>2. Deborah Anderson, an oral history conducted in 2013 by Kelsey Irvin, IEEE History Center, Hoboken, NJ, USA. [Online]. Available: </a:t>
            </a:r>
            <a:r>
              <a:rPr lang="en-US" dirty="0">
                <a:hlinkClick r:id="rId3"/>
              </a:rPr>
              <a:t>http://ethw.org/Oral-History:Deborah_Anderson</a:t>
            </a:r>
            <a:r>
              <a:rPr lang="en-US" dirty="0"/>
              <a:t>.</a:t>
            </a:r>
          </a:p>
          <a:p>
            <a:r>
              <a:rPr lang="en-US" dirty="0"/>
              <a:t>3. Jennie S. Hwang, an oral history conducted in 2013 by Kelsey Irvin, IEEE History Center, Hoboken, NJ, USA. [Online]. Available: </a:t>
            </a:r>
            <a:r>
              <a:rPr lang="en-US" dirty="0">
                <a:hlinkClick r:id="rId4"/>
              </a:rPr>
              <a:t>http://ethw.org/Oral-History:Jennie_S._Hwang</a:t>
            </a:r>
            <a:endParaRPr lang="en-US" dirty="0"/>
          </a:p>
          <a:p>
            <a:r>
              <a:rPr lang="en-US" dirty="0"/>
              <a:t>4. Elizabeth </a:t>
            </a:r>
            <a:r>
              <a:rPr lang="en-US" dirty="0" err="1"/>
              <a:t>Paté</a:t>
            </a:r>
            <a:r>
              <a:rPr lang="en-US" dirty="0"/>
              <a:t>-Cornell, an oral history conducted in 2015 by Kelsey Irvin, IEEE History Center, Hoboken, NJ, USA. [Online]. Available: </a:t>
            </a:r>
            <a:r>
              <a:rPr lang="en-US" dirty="0">
                <a:hlinkClick r:id="rId5"/>
              </a:rPr>
              <a:t>http://ethw.org/</a:t>
            </a:r>
            <a:r>
              <a:rPr lang="en-US" dirty="0" err="1">
                <a:hlinkClick r:id="rId5"/>
              </a:rPr>
              <a:t>Oral-History:Elisabeth_Paté-Cornell</a:t>
            </a:r>
            <a:endParaRPr lang="en-US" dirty="0"/>
          </a:p>
          <a:p>
            <a:r>
              <a:rPr lang="en-US" dirty="0"/>
              <a:t>5. Heidi </a:t>
            </a:r>
            <a:r>
              <a:rPr lang="en-US" dirty="0" err="1"/>
              <a:t>Ries</a:t>
            </a:r>
            <a:r>
              <a:rPr lang="en-US" dirty="0"/>
              <a:t>, an oral history conducted in 2015 by Hannah </a:t>
            </a:r>
            <a:r>
              <a:rPr lang="en-US" dirty="0" err="1"/>
              <a:t>Bech</a:t>
            </a:r>
            <a:r>
              <a:rPr lang="en-US" dirty="0"/>
              <a:t>, IEEE History Center, IEEE History Center, Hoboken, NJ, USA. [Online]. Available: </a:t>
            </a:r>
            <a:r>
              <a:rPr lang="en-US" dirty="0">
                <a:hlinkClick r:id="rId6"/>
              </a:rPr>
              <a:t>http://ethw.org/Oral-History:Heidi_Ries</a:t>
            </a:r>
            <a:endParaRPr lang="en-US" dirty="0"/>
          </a:p>
        </p:txBody>
      </p:sp>
    </p:spTree>
    <p:extLst>
      <p:ext uri="{BB962C8B-B14F-4D97-AF65-F5344CB8AC3E}">
        <p14:creationId xmlns:p14="http://schemas.microsoft.com/office/powerpoint/2010/main" val="36218517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948</TotalTime>
  <Words>1647</Words>
  <Application>Microsoft Macintosh PowerPoint</Application>
  <PresentationFormat>Widescreen</PresentationFormat>
  <Paragraphs>128</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Courier New</vt:lpstr>
      <vt:lpstr>LucidaGrande</vt:lpstr>
      <vt:lpstr>Wingdings</vt:lpstr>
      <vt:lpstr>Office Theme</vt:lpstr>
      <vt:lpstr>PowerPoint Presentation</vt:lpstr>
      <vt:lpstr>What so far, since November 2023</vt:lpstr>
      <vt:lpstr>What so far, since November 2023</vt:lpstr>
      <vt:lpstr>What so far, since November 2023</vt:lpstr>
      <vt:lpstr>What so far, since November 2023</vt:lpstr>
      <vt:lpstr>Short term goal (SWOT Planning) </vt:lpstr>
      <vt:lpstr>Motion – 2025 YP Grant Budget</vt:lpstr>
      <vt:lpstr>Background</vt:lpstr>
      <vt:lpstr>Examples:</vt:lpstr>
      <vt:lpstr>Motion - Lanzerotti’s Oral History</vt:lpstr>
      <vt:lpstr>Short Course Program</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Hough,Mackenzie C</dc:creator>
  <cp:lastModifiedBy>Microsoft Office User</cp:lastModifiedBy>
  <cp:revision>53</cp:revision>
  <dcterms:created xsi:type="dcterms:W3CDTF">2020-06-23T20:53:44Z</dcterms:created>
  <dcterms:modified xsi:type="dcterms:W3CDTF">2024-10-08T22:23:22Z</dcterms:modified>
</cp:coreProperties>
</file>