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445" r:id="rId2"/>
    <p:sldId id="440" r:id="rId3"/>
    <p:sldId id="446" r:id="rId4"/>
    <p:sldId id="44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70A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0" autoAdjust="0"/>
    <p:restoredTop sz="94660"/>
  </p:normalViewPr>
  <p:slideViewPr>
    <p:cSldViewPr snapToGrid="0">
      <p:cViewPr varScale="1">
        <p:scale>
          <a:sx n="94" d="100"/>
          <a:sy n="94" d="100"/>
        </p:scale>
        <p:origin x="60" y="1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F30DD-E43C-CA4B-A5FB-77BBC5ADDAB7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40F3D1-4F9A-AB43-BBB2-4BBDABDECCA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653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80C0FEB-13BF-49E2-AA65-ECB0819A8BC3}"/>
              </a:ext>
            </a:extLst>
          </p:cNvPr>
          <p:cNvSpPr>
            <a:spLocks noGrp="1"/>
          </p:cNvSpPr>
          <p:nvPr userDrawn="1"/>
        </p:nvSpPr>
        <p:spPr>
          <a:xfrm>
            <a:off x="734807" y="76237"/>
            <a:ext cx="8983291" cy="5533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i="0" kern="1200">
                <a:solidFill>
                  <a:srgbClr val="0066A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="" xmlns:a16="http://schemas.microsoft.com/office/drawing/2014/main" id="{C2FE6A51-0C90-4250-B4B1-2EF2C892A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318" y="114113"/>
            <a:ext cx="10515600" cy="710640"/>
          </a:xfrm>
          <a:prstGeom prst="rect">
            <a:avLst/>
          </a:prstGeom>
        </p:spPr>
        <p:txBody>
          <a:bodyPr/>
          <a:lstStyle>
            <a:lvl1pPr>
              <a:defRPr sz="3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60199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A99F9F1-ADEA-43FA-843B-403AB26F0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149FB9A-D2A1-4AE9-A254-6C639E38B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AB98BAC1-A068-4411-BE9A-417483ADF6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7DD6CDE-1993-4DA6-97C4-CD04F189E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202E51F-634B-49C0-9CA1-7BB3452E9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430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EA5D466-98E4-4591-B691-9487944F3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8841B2C2-B28A-4289-80C5-D36AF6DC78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3838F87-FA44-4454-88AC-AACF0718C4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8B0F60E-6F02-454A-A1D3-4F4AE6D29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C282F6B-41CA-4065-B364-8D5143CEF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2100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4A60312-30E2-4915-A6CD-B137F1523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F0FADC2D-1BFE-476F-96A8-5477B18E8E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D7B612A-A41D-4DAD-AC72-1B85593B3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9D6DAC4-BCFC-4965-B9F1-7ECC81AEF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963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DFFD76CE-0001-449E-B549-1413AA2CAF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9A7AA05D-3E96-4A54-A699-9DAEF341D3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74ECA7E-C502-4A62-A138-8970A7748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CBB6D11-9EA4-4A25-B711-D84864227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2639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143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CCFC8D-FAC4-4880-9373-C4D5AD998E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12925"/>
            <a:ext cx="9144000" cy="1381125"/>
          </a:xfrm>
          <a:prstGeom prst="rect">
            <a:avLst/>
          </a:prstGeom>
        </p:spPr>
        <p:txBody>
          <a:bodyPr anchor="b"/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93D2219A-6810-4BBB-BB70-7005CC1E57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5F05C51-B209-4AF4-A68D-B977A22300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787BDBF-4B56-4187-8D30-4D0B5C912ECE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AC03980-8E73-44A4-A6C0-9FC92EA60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FA60794-8A42-43BE-A706-169A36194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‹N›</a:t>
            </a:fld>
            <a:endParaRPr lang="en-US"/>
          </a:p>
        </p:txBody>
      </p:sp>
      <p:pic>
        <p:nvPicPr>
          <p:cNvPr id="8" name="Picture 7" descr="Rectangle&#10;&#10;Description automatically generated with medium confidence">
            <a:extLst>
              <a:ext uri="{FF2B5EF4-FFF2-40B4-BE49-F238E27FC236}">
                <a16:creationId xmlns="" xmlns:a16="http://schemas.microsoft.com/office/drawing/2014/main" id="{8CE9E921-0597-4FF4-94CC-D20ADC7E25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85"/>
            <a:ext cx="12192000" cy="6854430"/>
          </a:xfrm>
          <a:prstGeom prst="rect">
            <a:avLst/>
          </a:prstGeom>
        </p:spPr>
      </p:pic>
      <p:pic>
        <p:nvPicPr>
          <p:cNvPr id="10" name="Picture 9" descr="A picture containing text, clipart, tableware, dishware&#10;&#10;Description automatically generated">
            <a:extLst>
              <a:ext uri="{FF2B5EF4-FFF2-40B4-BE49-F238E27FC236}">
                <a16:creationId xmlns="" xmlns:a16="http://schemas.microsoft.com/office/drawing/2014/main" id="{6EFF700F-D452-40A2-82D4-79EA0689EF5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505" y="2301364"/>
            <a:ext cx="3726659" cy="1909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537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732E70E-167B-4E52-9956-3A3A314DA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807" y="1188720"/>
            <a:ext cx="10618993" cy="4988243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2pPr>
            <a:lvl3pPr marL="11430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3pPr>
            <a:lvl4pPr marL="16002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4pPr>
            <a:lvl5pPr marL="20574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A999DF7-E8C6-4AE4-A958-1C5EAB5B4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434E2BE-1B65-4750-996B-B5D554B54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C70AC"/>
                </a:solidFill>
              </a:defRPr>
            </a:lvl1pPr>
          </a:lstStyle>
          <a:p>
            <a:fld id="{DEAABB4B-B7FE-4F54-9EF3-4A934A90687F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="" xmlns:a16="http://schemas.microsoft.com/office/drawing/2014/main" id="{781AF724-15D2-4C5E-B028-1617845D1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807" y="59679"/>
            <a:ext cx="10515600" cy="483395"/>
          </a:xfrm>
          <a:prstGeom prst="rect">
            <a:avLst/>
          </a:prstGeom>
        </p:spPr>
        <p:txBody>
          <a:bodyPr/>
          <a:lstStyle>
            <a:lvl1pPr>
              <a:defRPr sz="3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11353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A999DF7-E8C6-4AE4-A958-1C5EAB5B4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434E2BE-1B65-4750-996B-B5D554B54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C70AC"/>
                </a:solidFill>
              </a:defRPr>
            </a:lvl1pPr>
          </a:lstStyle>
          <a:p>
            <a:fld id="{DEAABB4B-B7FE-4F54-9EF3-4A934A90687F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="" xmlns:a16="http://schemas.microsoft.com/office/drawing/2014/main" id="{781AF724-15D2-4C5E-B028-1617845D1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807" y="59679"/>
            <a:ext cx="10515600" cy="483395"/>
          </a:xfrm>
          <a:prstGeom prst="rect">
            <a:avLst/>
          </a:prstGeom>
        </p:spPr>
        <p:txBody>
          <a:bodyPr/>
          <a:lstStyle>
            <a:lvl1pPr>
              <a:defRPr sz="3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="" xmlns:a16="http://schemas.microsoft.com/office/drawing/2014/main" id="{0661CC10-B7D2-596B-AFD0-19760D0534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013" y="1189038"/>
            <a:ext cx="10618787" cy="4987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Char char="▸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Please summarize your committees main activities (i.e. conferences, publications, education, member activities, etc.)</a:t>
            </a:r>
          </a:p>
          <a:p>
            <a:pPr lvl="1"/>
            <a:r>
              <a:rPr lang="en-US" dirty="0"/>
              <a:t>Please point out areas and activities that address the SWOT (Strategy, Weaknesses, Opportunities, and Threats) </a:t>
            </a:r>
          </a:p>
          <a:p>
            <a:pPr lvl="1"/>
            <a:r>
              <a:rPr lang="en-US" dirty="0"/>
              <a:t>Define areas that Cross-Committees can strengthen the Opportunities and reduce the Threats.</a:t>
            </a:r>
          </a:p>
        </p:txBody>
      </p:sp>
    </p:spTree>
    <p:extLst>
      <p:ext uri="{BB962C8B-B14F-4D97-AF65-F5344CB8AC3E}">
        <p14:creationId xmlns:p14="http://schemas.microsoft.com/office/powerpoint/2010/main" val="291559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8E63A2F-B27D-4CE5-88ED-B23A8AF46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7B41687-F5D4-4762-9801-4DBD4A4647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A78FE9C-0D24-46A8-B8BB-3C7AADD44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0045FFE-81AF-4BA3-9594-A5B9D9E4F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422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131618E-C1FF-4406-B935-6E356D52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0B0733F-1457-4881-A03B-9AB48809BD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26BBB4B-C73A-43E4-A0E1-4A1AD263CC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A161206-A400-4104-8090-D58A159D2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C6D62CD-16D6-4D1C-98B8-E2D838712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8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59A1018-601A-48D0-81AB-5726FB288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320EA12-77DD-4DA8-87FD-944D7E0465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4B12C12-81E3-4EC1-AC98-E5C3BB503D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20B35DD1-A8A7-4C6A-9A75-0DCF4B2464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BFEAF422-393A-403B-96E5-F9D80C2C9F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DFD8B493-3800-4240-A0E8-1727624CB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A12124BC-FB28-4147-9741-E91E2C782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013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2602450-776F-4F03-A967-CA91BE875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E5B12F86-C5BF-48A3-B662-E2B45C93D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649FFFE-ED73-47A2-AD33-3BF4A1E6A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509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10933FD9-3AB7-40DC-9347-AB7628391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0684B5FB-C298-4E3E-9403-46CA2016A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82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background pattern&#10;&#10;Description automatically generated">
            <a:extLst>
              <a:ext uri="{FF2B5EF4-FFF2-40B4-BE49-F238E27FC236}">
                <a16:creationId xmlns="" xmlns:a16="http://schemas.microsoft.com/office/drawing/2014/main" id="{08C4F7AF-98CF-43AB-B43B-1DF54CF9AE19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1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50" r:id="rId3"/>
    <p:sldLayoutId id="2147483662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94A131C-F095-48E5-8B44-E138AD540F6F}"/>
              </a:ext>
            </a:extLst>
          </p:cNvPr>
          <p:cNvSpPr>
            <a:spLocks noGrp="1"/>
          </p:cNvSpPr>
          <p:nvPr/>
        </p:nvSpPr>
        <p:spPr>
          <a:xfrm>
            <a:off x="4827402" y="2016895"/>
            <a:ext cx="6881887" cy="99829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rgbClr val="0066A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sz="3600" dirty="0">
                <a:solidFill>
                  <a:schemeClr val="bg1"/>
                </a:solidFill>
              </a:rPr>
              <a:t>IEEE Aerospace Electronic Systems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200" dirty="0" smtClean="0">
                <a:solidFill>
                  <a:schemeClr val="bg1"/>
                </a:solidFill>
              </a:rPr>
              <a:t>President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7E1FB642-C925-470D-A2D9-02A0B8114332}"/>
              </a:ext>
            </a:extLst>
          </p:cNvPr>
          <p:cNvSpPr>
            <a:spLocks noGrp="1"/>
          </p:cNvSpPr>
          <p:nvPr/>
        </p:nvSpPr>
        <p:spPr>
          <a:xfrm>
            <a:off x="4827402" y="3222436"/>
            <a:ext cx="6881887" cy="2263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None/>
              <a:defRPr sz="2800" b="1" i="1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900" dirty="0" err="1" smtClean="0">
                <a:solidFill>
                  <a:schemeClr val="bg1">
                    <a:lumMod val="85000"/>
                  </a:schemeClr>
                </a:solidFill>
              </a:rPr>
              <a:t>M.Sabrina</a:t>
            </a:r>
            <a:r>
              <a:rPr lang="en-US" sz="2900" dirty="0" smtClean="0">
                <a:solidFill>
                  <a:schemeClr val="bg1">
                    <a:lumMod val="85000"/>
                  </a:schemeClr>
                </a:solidFill>
              </a:rPr>
              <a:t> Greco – ISAC </a:t>
            </a:r>
            <a:endParaRPr lang="en-US" sz="2900" dirty="0">
              <a:solidFill>
                <a:schemeClr val="bg1">
                  <a:lumMod val="85000"/>
                </a:schemeClr>
              </a:solidFill>
            </a:endParaRPr>
          </a:p>
          <a:p>
            <a:endParaRPr lang="en-US" sz="1300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sz="2200" dirty="0">
                <a:solidFill>
                  <a:schemeClr val="bg1">
                    <a:lumMod val="85000"/>
                  </a:schemeClr>
                </a:solidFill>
              </a:rPr>
              <a:t>AESS Board of Governors Meeting – Spring 2024</a:t>
            </a:r>
          </a:p>
          <a:p>
            <a:r>
              <a:rPr lang="en-US" sz="2200" dirty="0">
                <a:solidFill>
                  <a:schemeClr val="bg1">
                    <a:lumMod val="85000"/>
                  </a:schemeClr>
                </a:solidFill>
              </a:rPr>
              <a:t>10 and 11 May 2024</a:t>
            </a:r>
          </a:p>
          <a:p>
            <a:r>
              <a:rPr lang="en-US" sz="2200" dirty="0">
                <a:solidFill>
                  <a:schemeClr val="bg1">
                    <a:lumMod val="85000"/>
                  </a:schemeClr>
                </a:solidFill>
              </a:rPr>
              <a:t>Denver, CO, USA</a:t>
            </a:r>
          </a:p>
        </p:txBody>
      </p:sp>
    </p:spTree>
    <p:extLst>
      <p:ext uri="{BB962C8B-B14F-4D97-AF65-F5344CB8AC3E}">
        <p14:creationId xmlns:p14="http://schemas.microsoft.com/office/powerpoint/2010/main" val="1842216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6876EE9E-558D-C8B0-29DA-980C65599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What so far, since November 2023</a:t>
            </a:r>
            <a:endParaRPr lang="en-US" dirty="0"/>
          </a:p>
        </p:txBody>
      </p:sp>
      <p:sp>
        <p:nvSpPr>
          <p:cNvPr id="4" name="Rettangolo 3"/>
          <p:cNvSpPr/>
          <p:nvPr/>
        </p:nvSpPr>
        <p:spPr>
          <a:xfrm>
            <a:off x="482600" y="1114539"/>
            <a:ext cx="10134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IEEE </a:t>
            </a:r>
            <a:r>
              <a:rPr lang="en-US" b="1" dirty="0" err="1">
                <a:solidFill>
                  <a:srgbClr val="C00000"/>
                </a:solidFill>
              </a:rPr>
              <a:t>ComSoc</a:t>
            </a:r>
            <a:r>
              <a:rPr lang="en-US" b="1" dirty="0">
                <a:solidFill>
                  <a:srgbClr val="C00000"/>
                </a:solidFill>
              </a:rPr>
              <a:t>-AESS-SPS Joint Workshop on Integrated Sensing and Communication——May 17, </a:t>
            </a:r>
            <a:r>
              <a:rPr lang="en-US" b="1" dirty="0" smtClean="0">
                <a:solidFill>
                  <a:srgbClr val="C00000"/>
                </a:solidFill>
              </a:rPr>
              <a:t>2024, UCL, London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574040" y="1946255"/>
            <a:ext cx="1108964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Speaker</a:t>
            </a:r>
            <a:r>
              <a:rPr lang="en-US" dirty="0"/>
              <a:t>: Prof. Fan Liu (Southern University of Science and Technology, China)</a:t>
            </a:r>
          </a:p>
          <a:p>
            <a:r>
              <a:rPr lang="en-US" b="1" dirty="0"/>
              <a:t>Talk Title</a:t>
            </a:r>
            <a:r>
              <a:rPr lang="en-US" dirty="0"/>
              <a:t>: Random Signal Processing for </a:t>
            </a:r>
            <a:r>
              <a:rPr lang="en-US" dirty="0" smtClean="0"/>
              <a:t>ISAC</a:t>
            </a:r>
          </a:p>
          <a:p>
            <a:r>
              <a:rPr lang="en-US" b="1" dirty="0"/>
              <a:t>Speaker</a:t>
            </a:r>
            <a:r>
              <a:rPr lang="en-US" dirty="0"/>
              <a:t>: Prof. Stefano </a:t>
            </a:r>
            <a:r>
              <a:rPr lang="en-US" dirty="0" err="1"/>
              <a:t>Buzzi</a:t>
            </a:r>
            <a:r>
              <a:rPr lang="en-US" dirty="0"/>
              <a:t> (University of </a:t>
            </a:r>
            <a:r>
              <a:rPr lang="en-US" dirty="0" err="1"/>
              <a:t>Cassino</a:t>
            </a:r>
            <a:r>
              <a:rPr lang="en-US" dirty="0"/>
              <a:t> and Lazio </a:t>
            </a:r>
            <a:r>
              <a:rPr lang="en-US" dirty="0" err="1"/>
              <a:t>Meridionale</a:t>
            </a:r>
            <a:r>
              <a:rPr lang="en-US" dirty="0"/>
              <a:t>, Italy)</a:t>
            </a:r>
          </a:p>
          <a:p>
            <a:r>
              <a:rPr lang="en-US" b="1" dirty="0"/>
              <a:t>Talk Title</a:t>
            </a:r>
            <a:r>
              <a:rPr lang="en-US" dirty="0"/>
              <a:t>: Scalability and implementation aspects of ISAC with cell-free distributed MIMO network deployments</a:t>
            </a:r>
          </a:p>
          <a:p>
            <a:r>
              <a:rPr lang="en-US" b="1" dirty="0"/>
              <a:t>Speaker</a:t>
            </a:r>
            <a:r>
              <a:rPr lang="en-US" dirty="0"/>
              <a:t>: Prof. Bruno </a:t>
            </a:r>
            <a:r>
              <a:rPr lang="en-US" dirty="0" err="1"/>
              <a:t>Clerckx</a:t>
            </a:r>
            <a:r>
              <a:rPr lang="en-US" dirty="0"/>
              <a:t> (Imperial College London, UK)</a:t>
            </a:r>
          </a:p>
          <a:p>
            <a:r>
              <a:rPr lang="en-US" b="1" dirty="0"/>
              <a:t>Talk Title</a:t>
            </a:r>
            <a:r>
              <a:rPr lang="en-US" dirty="0"/>
              <a:t>: Beyond Diagonal Reconfigurable Intelligent Surfaces: A Next Frontier for Smart Radio Environment</a:t>
            </a:r>
          </a:p>
          <a:p>
            <a:r>
              <a:rPr lang="en-US" b="1" dirty="0"/>
              <a:t>Speaker</a:t>
            </a:r>
            <a:r>
              <a:rPr lang="en-US" dirty="0"/>
              <a:t>: Dr. Alain </a:t>
            </a:r>
            <a:r>
              <a:rPr lang="en-US" dirty="0" err="1"/>
              <a:t>Mourad</a:t>
            </a:r>
            <a:r>
              <a:rPr lang="en-US" dirty="0"/>
              <a:t> (</a:t>
            </a:r>
            <a:r>
              <a:rPr lang="en-US" dirty="0" err="1"/>
              <a:t>InterDigital</a:t>
            </a:r>
            <a:r>
              <a:rPr lang="en-US" dirty="0"/>
              <a:t> Communications Inc., UK)</a:t>
            </a:r>
          </a:p>
          <a:p>
            <a:r>
              <a:rPr lang="en-US" b="1" dirty="0"/>
              <a:t>Talk Title</a:t>
            </a:r>
            <a:r>
              <a:rPr lang="en-US" dirty="0"/>
              <a:t>: Overview of ETSI ISAC ISG</a:t>
            </a:r>
          </a:p>
          <a:p>
            <a:r>
              <a:rPr lang="en-US" b="1" dirty="0"/>
              <a:t>Speaker</a:t>
            </a:r>
            <a:r>
              <a:rPr lang="en-US" dirty="0"/>
              <a:t>: Prof. </a:t>
            </a:r>
            <a:r>
              <a:rPr lang="en-US" dirty="0" err="1"/>
              <a:t>Sofie</a:t>
            </a:r>
            <a:r>
              <a:rPr lang="en-US" dirty="0"/>
              <a:t> </a:t>
            </a:r>
            <a:r>
              <a:rPr lang="en-US" dirty="0" err="1"/>
              <a:t>Pollin</a:t>
            </a:r>
            <a:r>
              <a:rPr lang="en-US" dirty="0"/>
              <a:t> (KU Leuven, Belgium)</a:t>
            </a:r>
          </a:p>
          <a:p>
            <a:r>
              <a:rPr lang="en-US" b="1" dirty="0"/>
              <a:t>Talk Title</a:t>
            </a:r>
            <a:r>
              <a:rPr lang="en-US" dirty="0"/>
              <a:t>: Massive Integrated Communication and Sensing</a:t>
            </a:r>
          </a:p>
          <a:p>
            <a:r>
              <a:rPr lang="en-US" b="1" dirty="0"/>
              <a:t>Speaker</a:t>
            </a:r>
            <a:r>
              <a:rPr lang="en-US" dirty="0"/>
              <a:t>: Prof. Matthew A. Ritchie (University College London, UK)</a:t>
            </a:r>
          </a:p>
          <a:p>
            <a:r>
              <a:rPr lang="en-US" b="1" dirty="0"/>
              <a:t>Talk Title</a:t>
            </a:r>
            <a:r>
              <a:rPr lang="en-US" dirty="0"/>
              <a:t>: Radar centric approach to practical experimentation of ISAC waveforms</a:t>
            </a:r>
          </a:p>
          <a:p>
            <a:r>
              <a:rPr lang="en-US" b="1" dirty="0"/>
              <a:t>Speaker</a:t>
            </a:r>
            <a:r>
              <a:rPr lang="en-US" dirty="0"/>
              <a:t>: Prof. Maria Sabrina Greco (University of Pisa, Italy)</a:t>
            </a:r>
          </a:p>
          <a:p>
            <a:r>
              <a:rPr lang="en-US" b="1" dirty="0"/>
              <a:t>Talk Title</a:t>
            </a:r>
            <a:r>
              <a:rPr lang="en-US" dirty="0"/>
              <a:t>: Cognitive Radar Systems for Integrated Sensing and Communication</a:t>
            </a:r>
          </a:p>
          <a:p>
            <a:r>
              <a:rPr lang="en-US" b="1" dirty="0"/>
              <a:t>Speaker</a:t>
            </a:r>
            <a:r>
              <a:rPr lang="en-US" dirty="0"/>
              <a:t>: Prof. Marco Di Renzo (CNRS, Centrale </a:t>
            </a:r>
            <a:r>
              <a:rPr lang="en-US" dirty="0" err="1"/>
              <a:t>Supelec</a:t>
            </a:r>
            <a:r>
              <a:rPr lang="en-US" dirty="0"/>
              <a:t>, France)</a:t>
            </a:r>
          </a:p>
          <a:p>
            <a:r>
              <a:rPr lang="en-US" b="1" dirty="0"/>
              <a:t>Talk Title</a:t>
            </a:r>
            <a:r>
              <a:rPr lang="en-US" dirty="0"/>
              <a:t>: Stacked Intelligent </a:t>
            </a:r>
            <a:r>
              <a:rPr lang="en-US" dirty="0" err="1"/>
              <a:t>Metasurfaces</a:t>
            </a:r>
            <a:r>
              <a:rPr lang="en-US" dirty="0"/>
              <a:t>: Communication, Computing and Sensing in the Wave Domain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419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52399" y="1655855"/>
            <a:ext cx="11252201" cy="45627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ts val="1410"/>
              </a:lnSpc>
              <a:spcBef>
                <a:spcPts val="1210"/>
              </a:spcBef>
              <a:spcAft>
                <a:spcPts val="0"/>
              </a:spcAft>
              <a:buFont typeface="+mj-lt"/>
              <a:buAutoNum type="arabicPeriod"/>
              <a:tabLst>
                <a:tab pos="290830" algn="l"/>
              </a:tabLst>
            </a:pPr>
            <a:r>
              <a:rPr lang="en-US" sz="14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SPECIFIC</a:t>
            </a:r>
            <a:r>
              <a:rPr lang="en-US" sz="1400" b="1" kern="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TASKS</a:t>
            </a:r>
            <a:r>
              <a:rPr lang="en-US" sz="1400" b="1" kern="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TO</a:t>
            </a:r>
            <a:r>
              <a:rPr lang="en-US" sz="1400" b="1" kern="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BE</a:t>
            </a:r>
            <a:r>
              <a:rPr lang="en-US" sz="1400" b="1" kern="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PERFORMED</a:t>
            </a:r>
            <a:r>
              <a:rPr lang="en-US" sz="1400" b="1" kern="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BY</a:t>
            </a:r>
            <a:r>
              <a:rPr lang="en-US" sz="1400" b="1" kern="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z="1400" b="1" kern="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COMSOC. AESS and SPS regarding ISAC </a:t>
            </a:r>
          </a:p>
          <a:p>
            <a:pPr marL="292100" marR="72390" algn="just">
              <a:spcAft>
                <a:spcPts val="0"/>
              </a:spcAf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collaboration between </a:t>
            </a:r>
            <a:r>
              <a:rPr lang="en-US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ComSoc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AESS, and SPS involves, but not limited to, the following specific tasks to be undertaken by their respective working groups:</a:t>
            </a:r>
          </a:p>
          <a:p>
            <a:pPr marL="742950" marR="72390" lvl="1" indent="-285750" algn="just">
              <a:spcBef>
                <a:spcPts val="1205"/>
              </a:spcBef>
              <a:spcAft>
                <a:spcPts val="0"/>
              </a:spcAft>
              <a:buSzPts val="800"/>
              <a:buFont typeface="Wingdings" panose="05000000000000000000" pitchFamily="2" charset="2"/>
              <a:buChar char=""/>
              <a:tabLst>
                <a:tab pos="596900" algn="l"/>
              </a:tabLst>
            </a:pP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Contribute to the ISAC Newsletter - </a:t>
            </a:r>
            <a:r>
              <a:rPr lang="en-US" sz="1400" i="1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ISAC Focus, which was set up by </a:t>
            </a:r>
            <a:r>
              <a:rPr lang="en-US" sz="1400" i="1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ComSoc</a:t>
            </a:r>
            <a:r>
              <a:rPr lang="en-US" sz="1400" i="1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and SPS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. This includes the editorial board, contribution of news items, maintaining lists of interested members, and distribution of the newsletters to these members and different research communities</a:t>
            </a:r>
          </a:p>
          <a:p>
            <a:pPr>
              <a:spcBef>
                <a:spcPts val="5"/>
              </a:spcBef>
              <a:spcAft>
                <a:spcPts val="0"/>
              </a:spcAft>
            </a:pPr>
            <a:r>
              <a:rPr lang="en-US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742950" marR="78740" lvl="1" indent="-285750" algn="just">
              <a:spcAft>
                <a:spcPts val="0"/>
              </a:spcAft>
              <a:buSzPts val="800"/>
              <a:buFont typeface="Wingdings" panose="05000000000000000000" pitchFamily="2" charset="2"/>
              <a:buChar char=""/>
              <a:tabLst>
                <a:tab pos="596900" algn="l"/>
              </a:tabLst>
            </a:pP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Organize special issues on ISAC in top-tier IEEE journals and Transactions</a:t>
            </a:r>
          </a:p>
          <a:p>
            <a:pPr marL="596900" indent="-266700">
              <a:spcAft>
                <a:spcPts val="0"/>
              </a:spcAft>
            </a:pPr>
            <a:r>
              <a:rPr lang="en-US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742950" marR="78740" lvl="1" indent="-285750" algn="just">
              <a:spcAft>
                <a:spcPts val="0"/>
              </a:spcAft>
              <a:buSzPts val="800"/>
              <a:buFont typeface="Wingdings" panose="05000000000000000000" pitchFamily="2" charset="2"/>
              <a:buChar char=""/>
              <a:tabLst>
                <a:tab pos="596900" algn="l"/>
              </a:tabLst>
            </a:pP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Organize workshops,</a:t>
            </a:r>
            <a:r>
              <a:rPr lang="en-US" sz="1400" spc="-1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special</a:t>
            </a:r>
            <a:r>
              <a:rPr lang="en-US" sz="1400" spc="-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sessions,</a:t>
            </a:r>
            <a:r>
              <a:rPr lang="en-US" sz="1400" spc="-2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and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tutorials</a:t>
            </a:r>
            <a:r>
              <a:rPr lang="en-US" sz="1400" spc="-1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on</a:t>
            </a:r>
            <a:r>
              <a:rPr lang="en-US" sz="1400" spc="-1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ISAC</a:t>
            </a:r>
            <a:r>
              <a:rPr lang="en-US" sz="1400" spc="-2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at</a:t>
            </a:r>
            <a:r>
              <a:rPr lang="en-US" sz="1400" spc="-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flagship</a:t>
            </a:r>
            <a:r>
              <a:rPr lang="en-US" sz="1400" spc="-3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conferences</a:t>
            </a:r>
            <a:endParaRPr lang="en-US" sz="14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>
              <a:spcAft>
                <a:spcPts val="0"/>
              </a:spcAft>
            </a:pPr>
            <a:r>
              <a:rPr lang="en-US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SzPts val="800"/>
              <a:buFont typeface="Wingdings" panose="05000000000000000000" pitchFamily="2" charset="2"/>
              <a:buChar char=""/>
              <a:tabLst>
                <a:tab pos="596900" algn="l"/>
              </a:tabLst>
            </a:pP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Organize</a:t>
            </a:r>
            <a:r>
              <a:rPr lang="en-US" sz="1400" spc="-1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summer</a:t>
            </a:r>
            <a:r>
              <a:rPr lang="en-US" sz="1400" spc="-1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and</a:t>
            </a:r>
            <a:r>
              <a:rPr lang="en-US" sz="1400" spc="-1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winter</a:t>
            </a:r>
            <a:r>
              <a:rPr lang="en-US" sz="14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(seasonal)</a:t>
            </a:r>
            <a:r>
              <a:rPr lang="en-US" sz="1400" spc="-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ComSoc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, AESS,</a:t>
            </a:r>
            <a:r>
              <a:rPr lang="en-US" sz="1400" spc="-1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and</a:t>
            </a:r>
            <a:r>
              <a:rPr lang="en-US" sz="1400" spc="-2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SPS</a:t>
            </a:r>
            <a:r>
              <a:rPr lang="en-US" sz="1400" spc="-1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schools</a:t>
            </a:r>
            <a:r>
              <a:rPr lang="en-US" sz="1400" spc="-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with</a:t>
            </a:r>
            <a:r>
              <a:rPr lang="en-US" sz="1400" spc="-2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the</a:t>
            </a:r>
            <a:r>
              <a:rPr lang="en-US" sz="1400" spc="-2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theme</a:t>
            </a:r>
            <a:r>
              <a:rPr lang="en-US" sz="1400" spc="-1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about</a:t>
            </a:r>
            <a:r>
              <a:rPr lang="en-US" sz="14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spc="-2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ISAC</a:t>
            </a:r>
            <a:endParaRPr lang="en-US" sz="14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>
              <a:spcAft>
                <a:spcPts val="0"/>
              </a:spcAft>
            </a:pPr>
            <a:r>
              <a:rPr lang="en-US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742950" lvl="1" indent="-285750">
              <a:spcAft>
                <a:spcPts val="0"/>
              </a:spcAft>
              <a:buSzPts val="800"/>
              <a:buFont typeface="Wingdings" panose="05000000000000000000" pitchFamily="2" charset="2"/>
              <a:buChar char=""/>
              <a:tabLst>
                <a:tab pos="596900" algn="l"/>
              </a:tabLst>
            </a:pP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Organize</a:t>
            </a:r>
            <a:r>
              <a:rPr lang="en-US" sz="1400" spc="-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</a:t>
            </a:r>
            <a:r>
              <a:rPr lang="en-US" sz="1400" spc="-2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joint</a:t>
            </a:r>
            <a:r>
              <a:rPr lang="en-US" sz="1400" spc="-2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ISAC</a:t>
            </a:r>
            <a:r>
              <a:rPr lang="en-US" sz="1400" spc="-1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webinar</a:t>
            </a:r>
            <a:r>
              <a:rPr lang="en-US" sz="14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spc="-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series</a:t>
            </a:r>
            <a:endParaRPr lang="en-US" sz="14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>
              <a:spcAft>
                <a:spcPts val="0"/>
              </a:spcAft>
            </a:pPr>
            <a:r>
              <a:rPr lang="en-US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742950" lvl="1" indent="-285750">
              <a:spcBef>
                <a:spcPts val="5"/>
              </a:spcBef>
              <a:spcAft>
                <a:spcPts val="0"/>
              </a:spcAft>
              <a:buSzPts val="800"/>
              <a:buFont typeface="Wingdings" panose="05000000000000000000" pitchFamily="2" charset="2"/>
              <a:buChar char=""/>
              <a:tabLst>
                <a:tab pos="596900" algn="l"/>
              </a:tabLst>
            </a:pP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Organize</a:t>
            </a:r>
            <a:r>
              <a:rPr lang="en-US" sz="1400" spc="-2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jointly</a:t>
            </a:r>
            <a:r>
              <a:rPr lang="en-US" sz="1400" spc="-3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sponsored,</a:t>
            </a:r>
            <a:r>
              <a:rPr lang="en-US" sz="1400" spc="-2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dedicated ISAC conferences</a:t>
            </a:r>
          </a:p>
          <a:p>
            <a:pPr marL="596900" indent="-266700">
              <a:spcAft>
                <a:spcPts val="0"/>
              </a:spcAft>
            </a:pPr>
            <a:r>
              <a:rPr lang="en-US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742950" lvl="1" indent="-285750">
              <a:spcBef>
                <a:spcPts val="5"/>
              </a:spcBef>
              <a:spcAft>
                <a:spcPts val="0"/>
              </a:spcAft>
              <a:buSzPts val="800"/>
              <a:buFont typeface="Wingdings" panose="05000000000000000000" pitchFamily="2" charset="2"/>
              <a:buChar char=""/>
              <a:tabLst>
                <a:tab pos="596900" algn="l"/>
              </a:tabLst>
            </a:pP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Sharing and promoting Distinguished Lecturer listings relevant to ISAC</a:t>
            </a:r>
          </a:p>
          <a:p>
            <a:pPr>
              <a:spcBef>
                <a:spcPts val="105"/>
              </a:spcBef>
              <a:spcAft>
                <a:spcPts val="0"/>
              </a:spcAf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292100" marR="73025" algn="just">
              <a:spcBef>
                <a:spcPts val="5"/>
              </a:spcBef>
              <a:spcAft>
                <a:spcPts val="0"/>
              </a:spcAf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For</a:t>
            </a:r>
            <a:r>
              <a:rPr lang="en-US" sz="1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each</a:t>
            </a:r>
            <a:r>
              <a:rPr lang="en-US" sz="14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task/event,</a:t>
            </a:r>
            <a:r>
              <a:rPr lang="en-US" sz="14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representatives</a:t>
            </a:r>
            <a:r>
              <a:rPr lang="en-US" sz="14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from</a:t>
            </a:r>
            <a:r>
              <a:rPr lang="en-US" sz="14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ComSoc</a:t>
            </a:r>
            <a:r>
              <a:rPr lang="en-US" sz="1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AESS, and SPS 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will</a:t>
            </a:r>
            <a:r>
              <a:rPr lang="en-US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work</a:t>
            </a:r>
            <a:r>
              <a:rPr lang="en-US" sz="14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closely</a:t>
            </a:r>
            <a:r>
              <a:rPr lang="en-US" sz="14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to</a:t>
            </a:r>
            <a:r>
              <a:rPr lang="en-US" sz="1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make</a:t>
            </a:r>
            <a:r>
              <a:rPr lang="en-US" sz="1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sure the task can be smoothly and successfully accomplished.</a:t>
            </a:r>
            <a:r>
              <a:rPr lang="en-US" sz="1400" spc="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ComSoc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AESS, and SPS will advertise the above technical events and tasks at the direction of their respective technical working group.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="" xmlns:a16="http://schemas.microsoft.com/office/drawing/2014/main" id="{0CB501C9-3CB2-4916-CC21-B757F81AA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807" y="59679"/>
            <a:ext cx="10515600" cy="483395"/>
          </a:xfrm>
        </p:spPr>
        <p:txBody>
          <a:bodyPr/>
          <a:lstStyle/>
          <a:p>
            <a:r>
              <a:rPr lang="en-US" dirty="0" smtClean="0"/>
              <a:t>Short term goal (SWOT Planning)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6" name="Rettangolo 5"/>
          <p:cNvSpPr/>
          <p:nvPr/>
        </p:nvSpPr>
        <p:spPr>
          <a:xfrm>
            <a:off x="497840" y="1089139"/>
            <a:ext cx="10134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MoU with </a:t>
            </a:r>
            <a:r>
              <a:rPr lang="en-US" sz="2000" b="1" dirty="0" err="1" smtClean="0">
                <a:solidFill>
                  <a:srgbClr val="C00000"/>
                </a:solidFill>
              </a:rPr>
              <a:t>ComSoc</a:t>
            </a:r>
            <a:r>
              <a:rPr lang="en-US" sz="2000" b="1" dirty="0">
                <a:solidFill>
                  <a:srgbClr val="C00000"/>
                </a:solidFill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</a:rPr>
              <a:t>and SPS on ISAC activities</a:t>
            </a:r>
            <a:endParaRPr lang="en-US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625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0CB501C9-3CB2-4916-CC21-B757F81AA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term goal (SWOT Planning)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Rettangolo 4"/>
          <p:cNvSpPr/>
          <p:nvPr/>
        </p:nvSpPr>
        <p:spPr>
          <a:xfrm>
            <a:off x="786091" y="1887974"/>
            <a:ext cx="1076583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/>
              <a:t>Strengths: </a:t>
            </a:r>
            <a:r>
              <a:rPr lang="en-US" sz="2000" i="1" dirty="0" smtClean="0"/>
              <a:t>increased visibility and contribution of AESS in a topic that belongs certainly to our interests</a:t>
            </a:r>
          </a:p>
          <a:p>
            <a:endParaRPr lang="en-US" sz="2000" i="1" dirty="0" smtClean="0"/>
          </a:p>
          <a:p>
            <a:r>
              <a:rPr lang="en-US" sz="2000" b="1" dirty="0" smtClean="0"/>
              <a:t>Weaknesses:</a:t>
            </a:r>
            <a:r>
              <a:rPr lang="en-US" sz="2000" dirty="0" smtClean="0"/>
              <a:t> </a:t>
            </a:r>
            <a:r>
              <a:rPr lang="en-US" sz="2000" i="1" dirty="0" smtClean="0"/>
              <a:t>no weaknesses </a:t>
            </a:r>
          </a:p>
          <a:p>
            <a:endParaRPr lang="en-US" sz="2000" i="1" dirty="0" smtClean="0"/>
          </a:p>
          <a:p>
            <a:r>
              <a:rPr lang="en-US" sz="2000" b="1" dirty="0" smtClean="0"/>
              <a:t>Opportunities:</a:t>
            </a:r>
            <a:r>
              <a:rPr lang="en-US" sz="2000" i="1" dirty="0" smtClean="0"/>
              <a:t> cooperation with other </a:t>
            </a:r>
            <a:r>
              <a:rPr lang="en-US" sz="2000" i="1" smtClean="0"/>
              <a:t>IEEE OUs </a:t>
            </a:r>
            <a:r>
              <a:rPr lang="en-US" sz="2000" i="1" dirty="0" smtClean="0"/>
              <a:t>that has been strongly encouraged by IEEE TAB</a:t>
            </a:r>
          </a:p>
          <a:p>
            <a:endParaRPr lang="en-US" sz="2000" i="1" dirty="0" smtClean="0"/>
          </a:p>
          <a:p>
            <a:r>
              <a:rPr lang="en-US" sz="2000" b="1" dirty="0" smtClean="0"/>
              <a:t>Threats:</a:t>
            </a:r>
            <a:r>
              <a:rPr lang="en-US" sz="2000" dirty="0" smtClean="0"/>
              <a:t> </a:t>
            </a:r>
            <a:r>
              <a:rPr lang="en-US" sz="2000" i="1" dirty="0" smtClean="0"/>
              <a:t>no threats</a:t>
            </a:r>
            <a:endParaRPr lang="en-US" sz="2000" i="1" dirty="0"/>
          </a:p>
        </p:txBody>
      </p:sp>
      <p:sp>
        <p:nvSpPr>
          <p:cNvPr id="6" name="Rettangolo 5"/>
          <p:cNvSpPr/>
          <p:nvPr/>
        </p:nvSpPr>
        <p:spPr>
          <a:xfrm>
            <a:off x="497840" y="1150099"/>
            <a:ext cx="10134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MoU with </a:t>
            </a:r>
            <a:r>
              <a:rPr lang="en-US" sz="2000" b="1" dirty="0" err="1" smtClean="0">
                <a:solidFill>
                  <a:srgbClr val="C00000"/>
                </a:solidFill>
              </a:rPr>
              <a:t>ComSoc</a:t>
            </a:r>
            <a:r>
              <a:rPr lang="en-US" sz="2000" b="1" dirty="0">
                <a:solidFill>
                  <a:srgbClr val="C00000"/>
                </a:solidFill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</a:rPr>
              <a:t>and SPS on ISAC activities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613371" y="5188699"/>
            <a:ext cx="10134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The MoU is supposed to be signed at the June’s TAB meeting in Toronto.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95550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434</Words>
  <Application>Microsoft Office PowerPoint</Application>
  <PresentationFormat>Widescreen</PresentationFormat>
  <Paragraphs>53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LucidaGrande</vt:lpstr>
      <vt:lpstr>Times New Roman</vt:lpstr>
      <vt:lpstr>Wingdings</vt:lpstr>
      <vt:lpstr>Office Theme</vt:lpstr>
      <vt:lpstr>Presentazione standard di PowerPoint</vt:lpstr>
      <vt:lpstr>What so far, since November 2023</vt:lpstr>
      <vt:lpstr>Short term goal (SWOT Planning) </vt:lpstr>
      <vt:lpstr>Short term goal (SWOT Planning)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Hough,Mackenzie C</dc:creator>
  <cp:lastModifiedBy>Greco</cp:lastModifiedBy>
  <cp:revision>49</cp:revision>
  <dcterms:created xsi:type="dcterms:W3CDTF">2020-06-23T20:53:44Z</dcterms:created>
  <dcterms:modified xsi:type="dcterms:W3CDTF">2024-05-03T13:58:21Z</dcterms:modified>
</cp:coreProperties>
</file>