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45" r:id="rId2"/>
    <p:sldId id="440" r:id="rId3"/>
    <p:sldId id="444" r:id="rId4"/>
    <p:sldId id="100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9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India Initiative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Puneet Kumar Mishra, 2022-2024 </a:t>
            </a:r>
            <a:r>
              <a:rPr lang="en-US" sz="2900" dirty="0" err="1">
                <a:solidFill>
                  <a:schemeClr val="bg1">
                    <a:lumMod val="85000"/>
                  </a:schemeClr>
                </a:solidFill>
              </a:rPr>
              <a:t>BoG</a:t>
            </a:r>
            <a:endParaRPr lang="en-US" sz="29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AESS Board of Governors Meeting – Spring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10 and 11 May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Denver, CO, USA</a:t>
            </a:r>
          </a:p>
        </p:txBody>
      </p:sp>
    </p:spTree>
    <p:extLst>
      <p:ext uri="{BB962C8B-B14F-4D97-AF65-F5344CB8AC3E}">
        <p14:creationId xmlns:p14="http://schemas.microsoft.com/office/powerpoint/2010/main" val="184221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Status: since Inception &amp; November 2023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C31B84-D9EC-EA4B-AB6E-CA48E891C8ED}"/>
              </a:ext>
            </a:extLst>
          </p:cNvPr>
          <p:cNvSpPr txBox="1">
            <a:spLocks/>
          </p:cNvSpPr>
          <p:nvPr/>
        </p:nvSpPr>
        <p:spPr>
          <a:xfrm>
            <a:off x="0" y="1635225"/>
            <a:ext cx="4944979" cy="26111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Approved in Spring 2022 </a:t>
            </a:r>
            <a:r>
              <a:rPr lang="en-US" sz="2400" b="1" dirty="0" err="1">
                <a:solidFill>
                  <a:srgbClr val="0096FF"/>
                </a:solidFill>
              </a:rPr>
              <a:t>BoG</a:t>
            </a:r>
            <a:r>
              <a:rPr lang="en-US" sz="2400" b="1" dirty="0">
                <a:solidFill>
                  <a:srgbClr val="0096FF"/>
                </a:solidFill>
              </a:rPr>
              <a:t> Meeting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Membership Growth &gt;5X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Section Chapter: &gt;2X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Student Branch Chapters:17X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Several Under Progress</a:t>
            </a:r>
          </a:p>
          <a:p>
            <a:r>
              <a:rPr lang="en-US" sz="2400" b="1" dirty="0">
                <a:solidFill>
                  <a:srgbClr val="0096FF"/>
                </a:solidFill>
              </a:rPr>
              <a:t>7.   300 Professional Members </a:t>
            </a:r>
          </a:p>
          <a:p>
            <a:endParaRPr lang="en-US" sz="2400" b="1" dirty="0">
              <a:solidFill>
                <a:srgbClr val="0096FF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FD5F3BB-02D5-5E4A-941D-7191B16CD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710769"/>
              </p:ext>
            </p:extLst>
          </p:nvPr>
        </p:nvGraphicFramePr>
        <p:xfrm>
          <a:off x="4944979" y="1346467"/>
          <a:ext cx="6942221" cy="318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203">
                  <a:extLst>
                    <a:ext uri="{9D8B030D-6E8A-4147-A177-3AD203B41FA5}">
                      <a16:colId xmlns:a16="http://schemas.microsoft.com/office/drawing/2014/main" val="144850037"/>
                    </a:ext>
                  </a:extLst>
                </a:gridCol>
                <a:gridCol w="1085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108">
                <a:tc rowSpan="2">
                  <a:txBody>
                    <a:bodyPr/>
                    <a:lstStyle/>
                    <a:p>
                      <a:r>
                        <a:rPr lang="en-US" sz="1600" dirty="0" err="1"/>
                        <a:t>SNo</a:t>
                      </a:r>
                      <a:r>
                        <a:rPr lang="en-US" sz="1600" dirty="0"/>
                        <a:t>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India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Summary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38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As on Oct 20, 2022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on Nov 9, 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on May 3, 2024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2323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Total Membership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My Parent Section Bangalore is largest AESS Chapter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29935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Student  Chapter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3846682"/>
                  </a:ext>
                </a:extLst>
              </a:tr>
              <a:tr h="429935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Section Chapter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+Gujrat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8652824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66E565D-9E7E-1D41-B52E-6D09226C07C5}"/>
              </a:ext>
            </a:extLst>
          </p:cNvPr>
          <p:cNvSpPr/>
          <p:nvPr/>
        </p:nvSpPr>
        <p:spPr>
          <a:xfrm>
            <a:off x="467226" y="4861494"/>
            <a:ext cx="104935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Global/R10/India/Bangalore: 6030/1352/698/279 (Nov 2023)</a:t>
            </a:r>
          </a:p>
          <a:p>
            <a:pPr marL="457200" indent="-457200"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Global/R10/India/Bangalore: 5570/1357/821/466 (May 2024)</a:t>
            </a:r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B501C9-3CB2-4916-CC21-B757F81A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goal (SWOT Planning)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3F4D9DD-A3A0-4645-A970-161B6994E939}"/>
              </a:ext>
            </a:extLst>
          </p:cNvPr>
          <p:cNvSpPr>
            <a:spLocks noGrp="1"/>
          </p:cNvSpPr>
          <p:nvPr/>
        </p:nvSpPr>
        <p:spPr>
          <a:xfrm>
            <a:off x="785004" y="853283"/>
            <a:ext cx="6734733" cy="6004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Strength</a:t>
            </a:r>
          </a:p>
          <a:p>
            <a:pPr lvl="1"/>
            <a:r>
              <a:rPr lang="en-US" dirty="0"/>
              <a:t>50K+ Professionals in AESS Designated fields</a:t>
            </a:r>
          </a:p>
          <a:p>
            <a:pPr lvl="1"/>
            <a:r>
              <a:rPr lang="en-US" dirty="0" err="1"/>
              <a:t>GoI</a:t>
            </a:r>
            <a:r>
              <a:rPr lang="en-US" dirty="0"/>
              <a:t> has opened up the Space &amp; </a:t>
            </a:r>
            <a:r>
              <a:rPr lang="en-US" dirty="0" err="1"/>
              <a:t>Defence</a:t>
            </a:r>
            <a:r>
              <a:rPr lang="en-US" dirty="0"/>
              <a:t> Sector </a:t>
            </a:r>
          </a:p>
          <a:p>
            <a:pPr lvl="1"/>
            <a:r>
              <a:rPr lang="en-US" dirty="0"/>
              <a:t>Exponential growth observed in AESS ecosystem </a:t>
            </a:r>
          </a:p>
          <a:p>
            <a:pPr lvl="1"/>
            <a:r>
              <a:rPr lang="en-US" dirty="0"/>
              <a:t>7 Section Chapter &amp; 34 Student Chapter</a:t>
            </a:r>
          </a:p>
          <a:p>
            <a:r>
              <a:rPr lang="en-US" dirty="0"/>
              <a:t>Weakness </a:t>
            </a:r>
          </a:p>
          <a:p>
            <a:pPr lvl="1"/>
            <a:r>
              <a:rPr lang="en-US" dirty="0"/>
              <a:t>6/13 Sections does not have AESS Chapter in India</a:t>
            </a:r>
          </a:p>
          <a:p>
            <a:pPr lvl="1"/>
            <a:r>
              <a:rPr lang="en-US" dirty="0"/>
              <a:t>821 AESS members in 75K+ IEEE Members IN India</a:t>
            </a:r>
          </a:p>
          <a:p>
            <a:pPr lvl="1"/>
            <a:r>
              <a:rPr lang="en-US" dirty="0"/>
              <a:t>34 Student Chapters in 1000+ Student Branches</a:t>
            </a:r>
          </a:p>
          <a:p>
            <a:pPr lvl="1"/>
            <a:r>
              <a:rPr lang="en-US" dirty="0"/>
              <a:t>No Flagship Conference</a:t>
            </a:r>
          </a:p>
          <a:p>
            <a:r>
              <a:rPr lang="en-US" dirty="0"/>
              <a:t>Opportunity</a:t>
            </a:r>
          </a:p>
          <a:p>
            <a:pPr lvl="1"/>
            <a:r>
              <a:rPr lang="en-US" dirty="0"/>
              <a:t>To Open Chapters at Section and Student Branch Levels</a:t>
            </a:r>
          </a:p>
          <a:p>
            <a:pPr lvl="1"/>
            <a:r>
              <a:rPr lang="en-US" dirty="0"/>
              <a:t>Start of a Flagship Conference: IEEE SPACE (July 22-23, 2024)</a:t>
            </a:r>
          </a:p>
          <a:p>
            <a:pPr lvl="1"/>
            <a:r>
              <a:rPr lang="en-US" dirty="0"/>
              <a:t>Engaging 500+Large/ MSMEs &amp; 200+Startups </a:t>
            </a:r>
          </a:p>
          <a:p>
            <a:r>
              <a:rPr lang="en-US" dirty="0"/>
              <a:t>Threat</a:t>
            </a:r>
          </a:p>
          <a:p>
            <a:pPr lvl="1"/>
            <a:r>
              <a:rPr lang="en-US" dirty="0"/>
              <a:t>Potential Member Engagement with other societies and professional bodies, conferences due to lack of our presence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55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7BE801-5E3E-5C8F-E06F-28D7DC15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Motion- SPACE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DC198D4-AEE5-DD59-EAB4-B7217BEC4F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MOTION: Puneet Mishra moves to support the IEEE SPACE for AESS Promotion in the amount of $5,000.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Speaking Slot for AESS membership promotion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Setting up AESS booth for membership promotion to attract new members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Printing AESS 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brochures highlighting AESS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member benefits and distributing it 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to delegates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Subsidizing AESS member registration fee by 25% to create value for AESS membership which will help in membership retention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Financial expenditure of US$5K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Financial Implications: $5,000</a:t>
            </a:r>
          </a:p>
        </p:txBody>
      </p:sp>
    </p:spTree>
    <p:extLst>
      <p:ext uri="{BB962C8B-B14F-4D97-AF65-F5344CB8AC3E}">
        <p14:creationId xmlns:p14="http://schemas.microsoft.com/office/powerpoint/2010/main" val="3173586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351</Words>
  <Application>Microsoft Macintosh PowerPoint</Application>
  <PresentationFormat>Widescreen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LucidaGrande</vt:lpstr>
      <vt:lpstr>Wingdings</vt:lpstr>
      <vt:lpstr>Office Theme</vt:lpstr>
      <vt:lpstr>PowerPoint Presentation</vt:lpstr>
      <vt:lpstr>Status: since Inception &amp; November 2023</vt:lpstr>
      <vt:lpstr>Short term goal (SWOT Planning) </vt:lpstr>
      <vt:lpstr>Motion- SPACE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Amanda Osborn</cp:lastModifiedBy>
  <cp:revision>52</cp:revision>
  <dcterms:created xsi:type="dcterms:W3CDTF">2020-06-23T20:53:44Z</dcterms:created>
  <dcterms:modified xsi:type="dcterms:W3CDTF">2024-05-23T13:17:59Z</dcterms:modified>
</cp:coreProperties>
</file>