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45" r:id="rId2"/>
    <p:sldId id="446" r:id="rId3"/>
    <p:sldId id="447" r:id="rId4"/>
    <p:sldId id="448" r:id="rId5"/>
    <p:sldId id="449" r:id="rId6"/>
    <p:sldId id="45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7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988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raluppi, Stefano" userId="949cbe1f-f638-4d8b-8890-7bbcf354ea6d" providerId="ADAL" clId="{EC724ED3-72D2-4E39-A094-9B9E5B2FD692}"/>
    <pc:docChg chg="custSel addSld delSld modSld sldOrd">
      <pc:chgData name="Coraluppi, Stefano" userId="949cbe1f-f638-4d8b-8890-7bbcf354ea6d" providerId="ADAL" clId="{EC724ED3-72D2-4E39-A094-9B9E5B2FD692}" dt="2024-05-01T14:35:43.035" v="2592"/>
      <pc:docMkLst>
        <pc:docMk/>
      </pc:docMkLst>
      <pc:sldChg chg="modSp del mod">
        <pc:chgData name="Coraluppi, Stefano" userId="949cbe1f-f638-4d8b-8890-7bbcf354ea6d" providerId="ADAL" clId="{EC724ED3-72D2-4E39-A094-9B9E5B2FD692}" dt="2024-04-25T22:33:39.113" v="424" actId="47"/>
        <pc:sldMkLst>
          <pc:docMk/>
          <pc:sldMk cId="1200419143" sldId="440"/>
        </pc:sldMkLst>
        <pc:spChg chg="mod">
          <ac:chgData name="Coraluppi, Stefano" userId="949cbe1f-f638-4d8b-8890-7bbcf354ea6d" providerId="ADAL" clId="{EC724ED3-72D2-4E39-A094-9B9E5B2FD692}" dt="2024-04-25T22:27:21.546" v="229" actId="20577"/>
          <ac:spMkLst>
            <pc:docMk/>
            <pc:sldMk cId="1200419143" sldId="440"/>
            <ac:spMk id="3" creationId="{6876EE9E-558D-C8B0-29DA-980C65599507}"/>
          </ac:spMkLst>
        </pc:spChg>
      </pc:sldChg>
      <pc:sldChg chg="del">
        <pc:chgData name="Coraluppi, Stefano" userId="949cbe1f-f638-4d8b-8890-7bbcf354ea6d" providerId="ADAL" clId="{EC724ED3-72D2-4E39-A094-9B9E5B2FD692}" dt="2024-04-26T14:52:02.544" v="2460" actId="47"/>
        <pc:sldMkLst>
          <pc:docMk/>
          <pc:sldMk cId="3663362088" sldId="443"/>
        </pc:sldMkLst>
      </pc:sldChg>
      <pc:sldChg chg="del">
        <pc:chgData name="Coraluppi, Stefano" userId="949cbe1f-f638-4d8b-8890-7bbcf354ea6d" providerId="ADAL" clId="{EC724ED3-72D2-4E39-A094-9B9E5B2FD692}" dt="2024-04-25T23:00:03.799" v="1522" actId="47"/>
        <pc:sldMkLst>
          <pc:docMk/>
          <pc:sldMk cId="895550094" sldId="444"/>
        </pc:sldMkLst>
      </pc:sldChg>
      <pc:sldChg chg="modSp mod">
        <pc:chgData name="Coraluppi, Stefano" userId="949cbe1f-f638-4d8b-8890-7bbcf354ea6d" providerId="ADAL" clId="{EC724ED3-72D2-4E39-A094-9B9E5B2FD692}" dt="2024-04-25T22:23:15.842" v="37" actId="20577"/>
        <pc:sldMkLst>
          <pc:docMk/>
          <pc:sldMk cId="1842216233" sldId="445"/>
        </pc:sldMkLst>
        <pc:spChg chg="mod">
          <ac:chgData name="Coraluppi, Stefano" userId="949cbe1f-f638-4d8b-8890-7bbcf354ea6d" providerId="ADAL" clId="{EC724ED3-72D2-4E39-A094-9B9E5B2FD692}" dt="2024-04-25T22:23:15.842" v="37" actId="20577"/>
          <ac:spMkLst>
            <pc:docMk/>
            <pc:sldMk cId="1842216233" sldId="445"/>
            <ac:spMk id="2" creationId="{194A131C-F095-48E5-8B44-E138AD540F6F}"/>
          </ac:spMkLst>
        </pc:spChg>
        <pc:spChg chg="mod">
          <ac:chgData name="Coraluppi, Stefano" userId="949cbe1f-f638-4d8b-8890-7bbcf354ea6d" providerId="ADAL" clId="{EC724ED3-72D2-4E39-A094-9B9E5B2FD692}" dt="2024-04-25T22:23:02.603" v="16" actId="20577"/>
          <ac:spMkLst>
            <pc:docMk/>
            <pc:sldMk cId="1842216233" sldId="445"/>
            <ac:spMk id="3" creationId="{7E1FB642-C925-470D-A2D9-02A0B8114332}"/>
          </ac:spMkLst>
        </pc:spChg>
      </pc:sldChg>
      <pc:sldChg chg="modSp new mod ord">
        <pc:chgData name="Coraluppi, Stefano" userId="949cbe1f-f638-4d8b-8890-7bbcf354ea6d" providerId="ADAL" clId="{EC724ED3-72D2-4E39-A094-9B9E5B2FD692}" dt="2024-04-26T14:13:16.121" v="1559" actId="20577"/>
        <pc:sldMkLst>
          <pc:docMk/>
          <pc:sldMk cId="3133430455" sldId="446"/>
        </pc:sldMkLst>
        <pc:spChg chg="mod">
          <ac:chgData name="Coraluppi, Stefano" userId="949cbe1f-f638-4d8b-8890-7bbcf354ea6d" providerId="ADAL" clId="{EC724ED3-72D2-4E39-A094-9B9E5B2FD692}" dt="2024-04-25T22:50:53.157" v="1174" actId="20577"/>
          <ac:spMkLst>
            <pc:docMk/>
            <pc:sldMk cId="3133430455" sldId="446"/>
            <ac:spMk id="2" creationId="{F5F2416D-6898-ECC6-9BD2-7C50DA717B1A}"/>
          </ac:spMkLst>
        </pc:spChg>
        <pc:spChg chg="mod">
          <ac:chgData name="Coraluppi, Stefano" userId="949cbe1f-f638-4d8b-8890-7bbcf354ea6d" providerId="ADAL" clId="{EC724ED3-72D2-4E39-A094-9B9E5B2FD692}" dt="2024-04-26T14:13:16.121" v="1559" actId="20577"/>
          <ac:spMkLst>
            <pc:docMk/>
            <pc:sldMk cId="3133430455" sldId="446"/>
            <ac:spMk id="3" creationId="{1D08C7FF-6608-AF4C-366E-4F20D680EDC6}"/>
          </ac:spMkLst>
        </pc:spChg>
      </pc:sldChg>
      <pc:sldChg chg="addSp modSp new mod">
        <pc:chgData name="Coraluppi, Stefano" userId="949cbe1f-f638-4d8b-8890-7bbcf354ea6d" providerId="ADAL" clId="{EC724ED3-72D2-4E39-A094-9B9E5B2FD692}" dt="2024-04-26T14:15:26.160" v="1615" actId="1036"/>
        <pc:sldMkLst>
          <pc:docMk/>
          <pc:sldMk cId="771929316" sldId="447"/>
        </pc:sldMkLst>
        <pc:spChg chg="mod">
          <ac:chgData name="Coraluppi, Stefano" userId="949cbe1f-f638-4d8b-8890-7bbcf354ea6d" providerId="ADAL" clId="{EC724ED3-72D2-4E39-A094-9B9E5B2FD692}" dt="2024-04-26T14:15:16.088" v="1588" actId="20577"/>
          <ac:spMkLst>
            <pc:docMk/>
            <pc:sldMk cId="771929316" sldId="447"/>
            <ac:spMk id="2" creationId="{D32B9CBA-FD3A-898F-A3AE-23A7A1D80BE7}"/>
          </ac:spMkLst>
        </pc:spChg>
        <pc:spChg chg="mod">
          <ac:chgData name="Coraluppi, Stefano" userId="949cbe1f-f638-4d8b-8890-7bbcf354ea6d" providerId="ADAL" clId="{EC724ED3-72D2-4E39-A094-9B9E5B2FD692}" dt="2024-04-25T22:38:20.945" v="577" actId="20577"/>
          <ac:spMkLst>
            <pc:docMk/>
            <pc:sldMk cId="771929316" sldId="447"/>
            <ac:spMk id="3" creationId="{9BAC3A00-F9EA-1E6E-83E6-08F8583CB166}"/>
          </ac:spMkLst>
        </pc:spChg>
        <pc:picChg chg="add mod">
          <ac:chgData name="Coraluppi, Stefano" userId="949cbe1f-f638-4d8b-8890-7bbcf354ea6d" providerId="ADAL" clId="{EC724ED3-72D2-4E39-A094-9B9E5B2FD692}" dt="2024-04-26T14:15:26.160" v="1615" actId="1036"/>
          <ac:picMkLst>
            <pc:docMk/>
            <pc:sldMk cId="771929316" sldId="447"/>
            <ac:picMk id="5" creationId="{27253128-F9DB-B937-57B2-6045195A8D06}"/>
          </ac:picMkLst>
        </pc:picChg>
      </pc:sldChg>
      <pc:sldChg chg="modSp new mod">
        <pc:chgData name="Coraluppi, Stefano" userId="949cbe1f-f638-4d8b-8890-7bbcf354ea6d" providerId="ADAL" clId="{EC724ED3-72D2-4E39-A094-9B9E5B2FD692}" dt="2024-04-26T14:31:06.437" v="1818" actId="20577"/>
        <pc:sldMkLst>
          <pc:docMk/>
          <pc:sldMk cId="1421680511" sldId="448"/>
        </pc:sldMkLst>
        <pc:spChg chg="mod">
          <ac:chgData name="Coraluppi, Stefano" userId="949cbe1f-f638-4d8b-8890-7bbcf354ea6d" providerId="ADAL" clId="{EC724ED3-72D2-4E39-A094-9B9E5B2FD692}" dt="2024-04-26T14:31:06.437" v="1818" actId="20577"/>
          <ac:spMkLst>
            <pc:docMk/>
            <pc:sldMk cId="1421680511" sldId="448"/>
            <ac:spMk id="2" creationId="{D3041494-2BC8-FE43-4F18-A4881405DC0B}"/>
          </ac:spMkLst>
        </pc:spChg>
        <pc:spChg chg="mod">
          <ac:chgData name="Coraluppi, Stefano" userId="949cbe1f-f638-4d8b-8890-7bbcf354ea6d" providerId="ADAL" clId="{EC724ED3-72D2-4E39-A094-9B9E5B2FD692}" dt="2024-04-26T14:12:19.697" v="1523" actId="20577"/>
          <ac:spMkLst>
            <pc:docMk/>
            <pc:sldMk cId="1421680511" sldId="448"/>
            <ac:spMk id="3" creationId="{B33C7CC4-5C48-DEFF-8D43-442D0E78F964}"/>
          </ac:spMkLst>
        </pc:spChg>
      </pc:sldChg>
      <pc:sldChg chg="modSp new mod">
        <pc:chgData name="Coraluppi, Stefano" userId="949cbe1f-f638-4d8b-8890-7bbcf354ea6d" providerId="ADAL" clId="{EC724ED3-72D2-4E39-A094-9B9E5B2FD692}" dt="2024-05-01T14:34:14.583" v="2545" actId="20577"/>
        <pc:sldMkLst>
          <pc:docMk/>
          <pc:sldMk cId="2973718042" sldId="449"/>
        </pc:sldMkLst>
        <pc:spChg chg="mod">
          <ac:chgData name="Coraluppi, Stefano" userId="949cbe1f-f638-4d8b-8890-7bbcf354ea6d" providerId="ADAL" clId="{EC724ED3-72D2-4E39-A094-9B9E5B2FD692}" dt="2024-05-01T14:34:14.583" v="2545" actId="20577"/>
          <ac:spMkLst>
            <pc:docMk/>
            <pc:sldMk cId="2973718042" sldId="449"/>
            <ac:spMk id="2" creationId="{0D1CDAC5-30A1-F7F5-C9F9-5F8233BED9DD}"/>
          </ac:spMkLst>
        </pc:spChg>
        <pc:spChg chg="mod">
          <ac:chgData name="Coraluppi, Stefano" userId="949cbe1f-f638-4d8b-8890-7bbcf354ea6d" providerId="ADAL" clId="{EC724ED3-72D2-4E39-A094-9B9E5B2FD692}" dt="2024-04-26T14:35:49.749" v="1856" actId="20577"/>
          <ac:spMkLst>
            <pc:docMk/>
            <pc:sldMk cId="2973718042" sldId="449"/>
            <ac:spMk id="3" creationId="{2A8F5CD9-7530-FE47-AEA7-B2281609308D}"/>
          </ac:spMkLst>
        </pc:spChg>
      </pc:sldChg>
      <pc:sldChg chg="modSp new mod">
        <pc:chgData name="Coraluppi, Stefano" userId="949cbe1f-f638-4d8b-8890-7bbcf354ea6d" providerId="ADAL" clId="{EC724ED3-72D2-4E39-A094-9B9E5B2FD692}" dt="2024-05-01T14:35:43.035" v="2592"/>
        <pc:sldMkLst>
          <pc:docMk/>
          <pc:sldMk cId="173610743" sldId="450"/>
        </pc:sldMkLst>
        <pc:spChg chg="mod">
          <ac:chgData name="Coraluppi, Stefano" userId="949cbe1f-f638-4d8b-8890-7bbcf354ea6d" providerId="ADAL" clId="{EC724ED3-72D2-4E39-A094-9B9E5B2FD692}" dt="2024-05-01T14:35:43.035" v="2592"/>
          <ac:spMkLst>
            <pc:docMk/>
            <pc:sldMk cId="173610743" sldId="450"/>
            <ac:spMk id="2" creationId="{4D077412-9E7E-6BEC-14A6-F8B6797C805A}"/>
          </ac:spMkLst>
        </pc:spChg>
        <pc:spChg chg="mod">
          <ac:chgData name="Coraluppi, Stefano" userId="949cbe1f-f638-4d8b-8890-7bbcf354ea6d" providerId="ADAL" clId="{EC724ED3-72D2-4E39-A094-9B9E5B2FD692}" dt="2024-04-26T14:39:04.833" v="1877" actId="20577"/>
          <ac:spMkLst>
            <pc:docMk/>
            <pc:sldMk cId="173610743" sldId="450"/>
            <ac:spMk id="3" creationId="{FAC9F92A-3E83-80A0-E1A0-08A8DE3222C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F30DD-E43C-CA4B-A5FB-77BBC5ADDAB7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0F3D1-4F9A-AB43-BBB2-4BBDABDEC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53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C0FEB-13BF-49E2-AA65-ECB0819A8BC3}"/>
              </a:ext>
            </a:extLst>
          </p:cNvPr>
          <p:cNvSpPr>
            <a:spLocks noGrp="1"/>
          </p:cNvSpPr>
          <p:nvPr userDrawn="1"/>
        </p:nvSpPr>
        <p:spPr>
          <a:xfrm>
            <a:off x="734807" y="76237"/>
            <a:ext cx="8983291" cy="5533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2FE6A51-0C90-4250-B4B1-2EF2C892A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8" y="114113"/>
            <a:ext cx="10515600" cy="710640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60199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9F9F1-ADEA-43FA-843B-403AB26F0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FB9A-D2A1-4AE9-A254-6C639E38B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98BAC1-A068-4411-BE9A-417483ADF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D6CDE-1993-4DA6-97C4-CD04F189E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2E51F-634B-49C0-9CA1-7BB3452E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30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5D466-98E4-4591-B691-9487944F3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41B2C2-B28A-4289-80C5-D36AF6DC78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838F87-FA44-4454-88AC-AACF0718C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B0F60E-6F02-454A-A1D3-4F4AE6D29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282F6B-41CA-4065-B364-8D5143CEF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10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60312-30E2-4915-A6CD-B137F1523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FADC2D-1BFE-476F-96A8-5477B18E8E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B612A-A41D-4DAD-AC72-1B85593B3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6DAC4-BCFC-4965-B9F1-7ECC81AEF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63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FD76CE-0001-449E-B549-1413AA2CAF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7AA05D-3E96-4A54-A699-9DAEF341D3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ECA7E-C502-4A62-A138-8970A7748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B6D11-9EA4-4A25-B711-D84864227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639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143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CFC8D-FAC4-4880-9373-C4D5AD998E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12925"/>
            <a:ext cx="9144000" cy="1381125"/>
          </a:xfrm>
          <a:prstGeom prst="rect">
            <a:avLst/>
          </a:prstGeom>
        </p:spPr>
        <p:txBody>
          <a:bodyPr anchor="b"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2219A-6810-4BBB-BB70-7005CC1E5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05C51-B209-4AF4-A68D-B977A22300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787BDBF-4B56-4187-8D30-4D0B5C912ECE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03980-8E73-44A4-A6C0-9FC92EA60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60794-8A42-43BE-A706-169A36194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Rectangle&#10;&#10;Description automatically generated with medium confidence">
            <a:extLst>
              <a:ext uri="{FF2B5EF4-FFF2-40B4-BE49-F238E27FC236}">
                <a16:creationId xmlns:a16="http://schemas.microsoft.com/office/drawing/2014/main" id="{8CE9E921-0597-4FF4-94CC-D20ADC7E25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5"/>
            <a:ext cx="12192000" cy="6854430"/>
          </a:xfrm>
          <a:prstGeom prst="rect">
            <a:avLst/>
          </a:prstGeom>
        </p:spPr>
      </p:pic>
      <p:pic>
        <p:nvPicPr>
          <p:cNvPr id="10" name="Picture 9" descr="A picture containing text, clipart, tableware, dishware&#10;&#10;Description automatically generated">
            <a:extLst>
              <a:ext uri="{FF2B5EF4-FFF2-40B4-BE49-F238E27FC236}">
                <a16:creationId xmlns:a16="http://schemas.microsoft.com/office/drawing/2014/main" id="{6EFF700F-D452-40A2-82D4-79EA0689EF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05" y="2301364"/>
            <a:ext cx="3726659" cy="1909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53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2E70E-167B-4E52-9956-3A3A314DA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807" y="1188720"/>
            <a:ext cx="10618993" cy="4988243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4pPr>
            <a:lvl5pPr marL="2057400" indent="-228600">
              <a:buClr>
                <a:srgbClr val="0C70AC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135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99DF7-E8C6-4AE4-A958-1C5EAB5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4E2BE-1B65-4750-996B-B5D554B54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C70AC"/>
                </a:solidFill>
              </a:defRPr>
            </a:lvl1pPr>
          </a:lstStyle>
          <a:p>
            <a:fld id="{DEAABB4B-B7FE-4F54-9EF3-4A934A9068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1AF724-15D2-4C5E-B028-1617845D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807" y="59679"/>
            <a:ext cx="10515600" cy="483395"/>
          </a:xfrm>
          <a:prstGeom prst="rect">
            <a:avLst/>
          </a:prstGeom>
        </p:spPr>
        <p:txBody>
          <a:bodyPr/>
          <a:lstStyle>
            <a:lvl1pPr>
              <a:defRPr sz="3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661CC10-B7D2-596B-AFD0-19760D053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013" y="1189038"/>
            <a:ext cx="10618787" cy="498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Char char="▸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Char char="-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Please summarize your committees main activities (i.e. conferences, publications, education, member activities, etc.)</a:t>
            </a:r>
          </a:p>
          <a:p>
            <a:pPr lvl="1"/>
            <a:r>
              <a:rPr lang="en-US" dirty="0"/>
              <a:t>Please point out areas and activities that address the SWOT (Strategy, Weaknesses, Opportunities, and Threats) </a:t>
            </a:r>
          </a:p>
          <a:p>
            <a:pPr lvl="1"/>
            <a:r>
              <a:rPr lang="en-US" dirty="0"/>
              <a:t>Define areas that Cross-Committees can strengthen the Opportunities and reduce the Threats.</a:t>
            </a:r>
          </a:p>
        </p:txBody>
      </p:sp>
    </p:spTree>
    <p:extLst>
      <p:ext uri="{BB962C8B-B14F-4D97-AF65-F5344CB8AC3E}">
        <p14:creationId xmlns:p14="http://schemas.microsoft.com/office/powerpoint/2010/main" val="291559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63A2F-B27D-4CE5-88ED-B23A8AF46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41687-F5D4-4762-9801-4DBD4A464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8FE9C-0D24-46A8-B8BB-3C7AADD44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45FFE-81AF-4BA3-9594-A5B9D9E4F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2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1618E-C1FF-4406-B935-6E356D52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0733F-1457-4881-A03B-9AB48809BD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6BBB4B-C73A-43E4-A0E1-4A1AD263C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61206-A400-4104-8090-D58A159D2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6D62CD-16D6-4D1C-98B8-E2D838712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8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A1018-601A-48D0-81AB-5726FB288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0EA12-77DD-4DA8-87FD-944D7E046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B12C12-81E3-4EC1-AC98-E5C3BB503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B35DD1-A8A7-4C6A-9A75-0DCF4B246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EAF422-393A-403B-96E5-F9D80C2C9F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D8B493-3800-4240-A0E8-1727624CB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2124BC-FB28-4147-9741-E91E2C782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01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02450-776F-4F03-A967-CA91BE875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B12F86-C5BF-48A3-B662-E2B45C93D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49FFFE-ED73-47A2-AD33-3BF4A1E6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09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933FD9-3AB7-40DC-9347-AB7628391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84B5FB-C298-4E3E-9403-46CA2016A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EAABB4B-B7FE-4F54-9EF3-4A934A906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2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08C4F7AF-98CF-43AB-B43B-1DF54CF9AE1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1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62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A131C-F095-48E5-8B44-E138AD540F6F}"/>
              </a:ext>
            </a:extLst>
          </p:cNvPr>
          <p:cNvSpPr>
            <a:spLocks noGrp="1"/>
          </p:cNvSpPr>
          <p:nvPr/>
        </p:nvSpPr>
        <p:spPr>
          <a:xfrm>
            <a:off x="4827402" y="2016895"/>
            <a:ext cx="6881887" cy="9982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0066A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sz="3600" dirty="0">
                <a:solidFill>
                  <a:schemeClr val="bg1"/>
                </a:solidFill>
              </a:rPr>
              <a:t>IEEE Aerospace Electronic Systems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VP Industry Relations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1FB642-C925-470D-A2D9-02A0B8114332}"/>
              </a:ext>
            </a:extLst>
          </p:cNvPr>
          <p:cNvSpPr>
            <a:spLocks noGrp="1"/>
          </p:cNvSpPr>
          <p:nvPr/>
        </p:nvSpPr>
        <p:spPr>
          <a:xfrm>
            <a:off x="4827402" y="3222436"/>
            <a:ext cx="6881887" cy="226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Font typeface="LucidaGrande" charset="0"/>
              <a:buNone/>
              <a:defRPr sz="2800" b="1" i="1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LucidaGrande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Wingdings" charset="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Font typeface="Courier New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900" dirty="0">
                <a:solidFill>
                  <a:schemeClr val="bg1">
                    <a:lumMod val="85000"/>
                  </a:schemeClr>
                </a:solidFill>
              </a:rPr>
              <a:t>Stefano Coraluppi</a:t>
            </a:r>
          </a:p>
          <a:p>
            <a:endParaRPr lang="en-US" sz="13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AESS Board of Governors Meeting – Spring 2024</a:t>
            </a: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10 and 11 May 2024</a:t>
            </a:r>
          </a:p>
          <a:p>
            <a:r>
              <a:rPr lang="en-US" sz="2200" dirty="0">
                <a:solidFill>
                  <a:schemeClr val="bg1">
                    <a:lumMod val="85000"/>
                  </a:schemeClr>
                </a:solidFill>
              </a:rPr>
              <a:t>Denver, CO, USA</a:t>
            </a:r>
          </a:p>
        </p:txBody>
      </p:sp>
    </p:spTree>
    <p:extLst>
      <p:ext uri="{BB962C8B-B14F-4D97-AF65-F5344CB8AC3E}">
        <p14:creationId xmlns:p14="http://schemas.microsoft.com/office/powerpoint/2010/main" val="1842216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F2416D-6898-ECC6-9BD2-7C50DA717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Assemble IR committee</a:t>
            </a:r>
          </a:p>
          <a:p>
            <a:pPr lvl="1"/>
            <a:r>
              <a:rPr lang="en-US" dirty="0"/>
              <a:t>Stefano Coraluppi (Chair), Steven Butler, Michael Noble, Roberto Sabatini, Barry Tilton</a:t>
            </a:r>
          </a:p>
          <a:p>
            <a:pPr lvl="1"/>
            <a:r>
              <a:rPr lang="en-US" dirty="0"/>
              <a:t>First coordination meeting to be held soon after FUSION 2024</a:t>
            </a:r>
          </a:p>
          <a:p>
            <a:pPr lvl="1"/>
            <a:endParaRPr lang="en-US" dirty="0"/>
          </a:p>
          <a:p>
            <a:r>
              <a:rPr lang="en-US" dirty="0"/>
              <a:t>Identify high-level goals</a:t>
            </a:r>
          </a:p>
          <a:p>
            <a:pPr lvl="1"/>
            <a:r>
              <a:rPr lang="en-US" dirty="0"/>
              <a:t>Industry member recognition</a:t>
            </a:r>
          </a:p>
          <a:p>
            <a:pPr lvl="1"/>
            <a:r>
              <a:rPr lang="en-US" dirty="0"/>
              <a:t>AESS events</a:t>
            </a:r>
          </a:p>
          <a:p>
            <a:pPr lvl="1"/>
            <a:r>
              <a:rPr lang="en-US" dirty="0"/>
              <a:t>IEEE-wide activities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D08C7FF-6608-AF4C-366E-4F20D680E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Recent progress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430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32B9CBA-FD3A-898F-A3AE-23A7A1D80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Awards</a:t>
            </a:r>
          </a:p>
          <a:p>
            <a:pPr lvl="1"/>
            <a:r>
              <a:rPr lang="en-US" dirty="0"/>
              <a:t>In coordination with VP Awards (Blair)</a:t>
            </a:r>
          </a:p>
          <a:p>
            <a:pPr lvl="1"/>
            <a:r>
              <a:rPr lang="en-US" dirty="0"/>
              <a:t>Industrial Innovation Award </a:t>
            </a:r>
          </a:p>
          <a:p>
            <a:pPr lvl="2"/>
            <a:r>
              <a:rPr lang="en-US" dirty="0"/>
              <a:t>Chaired by Mila Mihaylova</a:t>
            </a:r>
          </a:p>
          <a:p>
            <a:pPr lvl="2"/>
            <a:r>
              <a:rPr lang="en-US" dirty="0"/>
              <a:t>Three nominees evaluated for 2024 award</a:t>
            </a:r>
          </a:p>
          <a:p>
            <a:r>
              <a:rPr lang="en-US" dirty="0"/>
              <a:t>Elevation to Senior Member</a:t>
            </a:r>
          </a:p>
          <a:p>
            <a:pPr lvl="1"/>
            <a:r>
              <a:rPr lang="en-US" dirty="0"/>
              <a:t>In coordination with VP Member Services (Lo Monte)</a:t>
            </a:r>
          </a:p>
          <a:p>
            <a:pPr lvl="1"/>
            <a:r>
              <a:rPr lang="en-US" dirty="0"/>
              <a:t>Direct outreach, email blast, social media postings</a:t>
            </a:r>
          </a:p>
          <a:p>
            <a:r>
              <a:rPr lang="en-US" dirty="0"/>
              <a:t>Interviews</a:t>
            </a:r>
          </a:p>
          <a:p>
            <a:pPr lvl="1"/>
            <a:r>
              <a:rPr lang="en-US" dirty="0"/>
              <a:t>In coordination with VP Publications (Rosenberg)</a:t>
            </a:r>
          </a:p>
          <a:p>
            <a:pPr lvl="1"/>
            <a:r>
              <a:rPr lang="en-US" dirty="0"/>
              <a:t>Interviews is AES-M</a:t>
            </a:r>
          </a:p>
          <a:p>
            <a:pPr lvl="2"/>
            <a:r>
              <a:rPr lang="en-US" dirty="0"/>
              <a:t>Fall 2023: Interview with Roy Streit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BAC3A00-F9EA-1E6E-83E6-08F8583CB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goal: industry member recognition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253128-F9DB-B937-57B2-6045195A8D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5523" y="2102077"/>
            <a:ext cx="4019757" cy="379749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71929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3041494-2BC8-FE43-4F18-A4881405D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AESS Virtual Panel: How to Succeed in Your Engineering Career</a:t>
            </a:r>
          </a:p>
          <a:p>
            <a:pPr lvl="1"/>
            <a:r>
              <a:rPr lang="en-US" dirty="0"/>
              <a:t>First edition</a:t>
            </a:r>
          </a:p>
          <a:p>
            <a:pPr lvl="2"/>
            <a:r>
              <a:rPr lang="en-US" dirty="0"/>
              <a:t>17 March 2023 (90min)</a:t>
            </a:r>
          </a:p>
          <a:p>
            <a:pPr lvl="2"/>
            <a:r>
              <a:rPr lang="en-US" dirty="0"/>
              <a:t>Moderated by Mike Noble</a:t>
            </a:r>
          </a:p>
          <a:p>
            <a:pPr lvl="2"/>
            <a:r>
              <a:rPr lang="en-US" dirty="0"/>
              <a:t>Panelists: Arik Brown, Steven Butler, Stefano Coraluppi, Robert Rassa, Francesca Scire-Scappuzzo</a:t>
            </a:r>
          </a:p>
          <a:p>
            <a:pPr lvl="1"/>
            <a:r>
              <a:rPr lang="en-US" dirty="0"/>
              <a:t>Proposed timing: Fall 2024</a:t>
            </a:r>
          </a:p>
          <a:p>
            <a:r>
              <a:rPr lang="en-US" dirty="0"/>
              <a:t>AESS Virtual Panel: Issues in Autonomy and Defense</a:t>
            </a:r>
          </a:p>
          <a:p>
            <a:pPr lvl="1"/>
            <a:r>
              <a:rPr lang="en-US" dirty="0"/>
              <a:t>Potential panelists</a:t>
            </a:r>
          </a:p>
          <a:p>
            <a:pPr lvl="2"/>
            <a:r>
              <a:rPr lang="en-US" dirty="0"/>
              <a:t>Wolfgang Koch (AESS DL), Ariel Conn (IEEE SA Research Group on Issues of Autonomy for Defense Systems), Matthew Cornick (STR VP), Gokhan Inalhan (AESS DL), Heather </a:t>
            </a:r>
            <a:r>
              <a:rPr lang="en-US" dirty="0" err="1"/>
              <a:t>Roff</a:t>
            </a:r>
            <a:r>
              <a:rPr lang="en-US" dirty="0"/>
              <a:t> (Center for Naval Analyses), etc.</a:t>
            </a:r>
          </a:p>
          <a:p>
            <a:pPr lvl="1"/>
            <a:r>
              <a:rPr lang="en-US" dirty="0"/>
              <a:t>Proposed timing: Spring 2025</a:t>
            </a:r>
          </a:p>
          <a:p>
            <a:r>
              <a:rPr lang="en-US" dirty="0"/>
              <a:t>AESS Conference Industry Panels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33C7CC4-5C48-DEFF-8D43-442D0E78F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goal: AESS panel discussions</a:t>
            </a:r>
          </a:p>
        </p:txBody>
      </p:sp>
    </p:spTree>
    <p:extLst>
      <p:ext uri="{BB962C8B-B14F-4D97-AF65-F5344CB8AC3E}">
        <p14:creationId xmlns:p14="http://schemas.microsoft.com/office/powerpoint/2010/main" val="1421680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D1CDAC5-30A1-F7F5-C9F9-5F8233BED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Web-based </a:t>
            </a:r>
            <a:r>
              <a:rPr kumimoji="0" lang="en-US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Industry Relations Platform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(IRP) </a:t>
            </a:r>
          </a:p>
          <a:p>
            <a:pPr lvl="1"/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POC: 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Patrick </a:t>
            </a:r>
            <a:r>
              <a:rPr lang="en-US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Russoniello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IEEE Senior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orporate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evelopment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L</a:t>
            </a: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ead</a:t>
            </a:r>
          </a:p>
          <a:p>
            <a:pPr lvl="1"/>
            <a:endParaRPr lang="en-US" dirty="0">
              <a:latin typeface="Calibri" panose="020F0502020204030204" pitchFamily="34" charset="0"/>
            </a:endParaRPr>
          </a:p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World Technology Summit </a:t>
            </a:r>
          </a:p>
          <a:p>
            <a:pPr lvl="1"/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POC: Michael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Condry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IEEE Technology and Engineering Management Society Past President</a:t>
            </a:r>
            <a:endParaRPr lang="en-US" dirty="0"/>
          </a:p>
          <a:p>
            <a:endParaRPr lang="en-US" dirty="0"/>
          </a:p>
          <a:p>
            <a:r>
              <a:rPr lang="en-US" b="0" i="0" dirty="0">
                <a:solidFill>
                  <a:srgbClr val="000000"/>
                </a:solidFill>
                <a:effectLst/>
              </a:rPr>
              <a:t>IEEE Industry Engagement Committee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POC: Celia Desmond, </a:t>
            </a:r>
            <a:r>
              <a:rPr lang="en-US" b="0" i="0" dirty="0">
                <a:solidFill>
                  <a:srgbClr val="000000"/>
                </a:solidFill>
                <a:effectLst/>
              </a:rPr>
              <a:t>IEEE Technical Activities (Engagement and Governance)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Meeting with Eugene Chang (and others) held on 6 May 2024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A8F5CD9-7530-FE47-AEA7-B22816093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Third goal: IEEE-wide activities </a:t>
            </a:r>
          </a:p>
        </p:txBody>
      </p:sp>
    </p:spTree>
    <p:extLst>
      <p:ext uri="{BB962C8B-B14F-4D97-AF65-F5344CB8AC3E}">
        <p14:creationId xmlns:p14="http://schemas.microsoft.com/office/powerpoint/2010/main" val="2973718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D077412-9E7E-6BEC-14A6-F8B6797C8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Industry members (many in defense technology) are a key component of AESS membership</a:t>
            </a:r>
          </a:p>
          <a:p>
            <a:endParaRPr lang="en-US" dirty="0"/>
          </a:p>
          <a:p>
            <a:r>
              <a:rPr lang="en-US" dirty="0"/>
              <a:t>The IR Committee focus is on </a:t>
            </a:r>
            <a:r>
              <a:rPr lang="en-US" i="1" dirty="0"/>
              <a:t>recognition</a:t>
            </a:r>
            <a:r>
              <a:rPr lang="en-US" dirty="0"/>
              <a:t> and </a:t>
            </a:r>
            <a:r>
              <a:rPr lang="en-US" i="1" dirty="0"/>
              <a:t>services</a:t>
            </a:r>
            <a:r>
              <a:rPr lang="en-US" dirty="0"/>
              <a:t> for this constituency</a:t>
            </a:r>
          </a:p>
          <a:p>
            <a:pPr lvl="1"/>
            <a:r>
              <a:rPr lang="en-US" dirty="0"/>
              <a:t>Industry member recognition</a:t>
            </a:r>
          </a:p>
          <a:p>
            <a:pPr lvl="1"/>
            <a:r>
              <a:rPr lang="en-US" dirty="0"/>
              <a:t>AESS events</a:t>
            </a:r>
          </a:p>
          <a:p>
            <a:pPr lvl="1"/>
            <a:r>
              <a:rPr lang="en-US" dirty="0"/>
              <a:t>IEEE-wide activities</a:t>
            </a:r>
          </a:p>
          <a:p>
            <a:endParaRPr lang="en-US" dirty="0"/>
          </a:p>
          <a:p>
            <a:r>
              <a:rPr lang="en-US" dirty="0"/>
              <a:t>SWOT Analysis</a:t>
            </a:r>
          </a:p>
          <a:p>
            <a:pPr lvl="1"/>
            <a:r>
              <a:rPr lang="en-US" dirty="0"/>
              <a:t>The limitations on what we can achieve are dictated by volunteer time</a:t>
            </a:r>
          </a:p>
          <a:p>
            <a:pPr lvl="1"/>
            <a:r>
              <a:rPr lang="en-US" dirty="0"/>
              <a:t>No dedicated funds are needed (and no </a:t>
            </a:r>
            <a:r>
              <a:rPr lang="en-US" dirty="0" err="1"/>
              <a:t>BoG</a:t>
            </a:r>
            <a:r>
              <a:rPr lang="en-US"/>
              <a:t> motions) at present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AC9F92A-3E83-80A0-E1A0-08A8DE322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73610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1319</TotalTime>
  <Words>382</Words>
  <Application>Microsoft Office PowerPoint</Application>
  <PresentationFormat>Widescreen</PresentationFormat>
  <Paragraphs>61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LucidaGrande</vt:lpstr>
      <vt:lpstr>Wingdings</vt:lpstr>
      <vt:lpstr>Office Theme</vt:lpstr>
      <vt:lpstr>PowerPoint Presentation</vt:lpstr>
      <vt:lpstr>Recent progress</vt:lpstr>
      <vt:lpstr>First goal: industry member recognition</vt:lpstr>
      <vt:lpstr>Second goal: AESS panel discussions</vt:lpstr>
      <vt:lpstr>Third goal: IEEE-wide activities 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Hough,Mackenzie C</dc:creator>
  <cp:lastModifiedBy>Coraluppi, Stefano</cp:lastModifiedBy>
  <cp:revision>42</cp:revision>
  <dcterms:created xsi:type="dcterms:W3CDTF">2020-06-23T20:53:44Z</dcterms:created>
  <dcterms:modified xsi:type="dcterms:W3CDTF">2024-05-01T14:35:43Z</dcterms:modified>
</cp:coreProperties>
</file>