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445" r:id="rId2"/>
    <p:sldId id="440" r:id="rId3"/>
    <p:sldId id="444" r:id="rId4"/>
    <p:sldId id="448" r:id="rId5"/>
    <p:sldId id="44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70A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AC8BAC-9688-41AD-A7E2-D55AF5EF5AEA}" v="7" dt="2024-05-09T21:11:21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0" autoAdjust="0"/>
    <p:restoredTop sz="94660"/>
  </p:normalViewPr>
  <p:slideViewPr>
    <p:cSldViewPr snapToGrid="0">
      <p:cViewPr varScale="1">
        <p:scale>
          <a:sx n="97" d="100"/>
          <a:sy n="97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k Brown" userId="ad92e40b74446fc4" providerId="LiveId" clId="{EBAC8BAC-9688-41AD-A7E2-D55AF5EF5AEA}"/>
    <pc:docChg chg="undo custSel addSld delSld modSld sldOrd">
      <pc:chgData name="Arik Brown" userId="ad92e40b74446fc4" providerId="LiveId" clId="{EBAC8BAC-9688-41AD-A7E2-D55AF5EF5AEA}" dt="2024-05-09T21:14:03.572" v="3967" actId="14861"/>
      <pc:docMkLst>
        <pc:docMk/>
      </pc:docMkLst>
      <pc:sldChg chg="addSp modSp mod modAnim chgLayout">
        <pc:chgData name="Arik Brown" userId="ad92e40b74446fc4" providerId="LiveId" clId="{EBAC8BAC-9688-41AD-A7E2-D55AF5EF5AEA}" dt="2024-05-09T21:14:03.572" v="3967" actId="14861"/>
        <pc:sldMkLst>
          <pc:docMk/>
          <pc:sldMk cId="1200419143" sldId="440"/>
        </pc:sldMkLst>
        <pc:spChg chg="add mod ord">
          <ac:chgData name="Arik Brown" userId="ad92e40b74446fc4" providerId="LiveId" clId="{EBAC8BAC-9688-41AD-A7E2-D55AF5EF5AEA}" dt="2024-05-09T19:43:46.844" v="1343" actId="20577"/>
          <ac:spMkLst>
            <pc:docMk/>
            <pc:sldMk cId="1200419143" sldId="440"/>
            <ac:spMk id="2" creationId="{6FFDEA7B-EBC9-714A-C1B8-BE9AE313AF0A}"/>
          </ac:spMkLst>
        </pc:spChg>
        <pc:spChg chg="mod ord">
          <ac:chgData name="Arik Brown" userId="ad92e40b74446fc4" providerId="LiveId" clId="{EBAC8BAC-9688-41AD-A7E2-D55AF5EF5AEA}" dt="2024-05-09T18:47:30.179" v="131" actId="20577"/>
          <ac:spMkLst>
            <pc:docMk/>
            <pc:sldMk cId="1200419143" sldId="440"/>
            <ac:spMk id="3" creationId="{6876EE9E-558D-C8B0-29DA-980C65599507}"/>
          </ac:spMkLst>
        </pc:spChg>
        <pc:spChg chg="add mod">
          <ac:chgData name="Arik Brown" userId="ad92e40b74446fc4" providerId="LiveId" clId="{EBAC8BAC-9688-41AD-A7E2-D55AF5EF5AEA}" dt="2024-05-09T21:11:14.393" v="3845" actId="1037"/>
          <ac:spMkLst>
            <pc:docMk/>
            <pc:sldMk cId="1200419143" sldId="440"/>
            <ac:spMk id="8" creationId="{116F1C79-34E5-8018-645E-D784DCF92836}"/>
          </ac:spMkLst>
        </pc:spChg>
        <pc:spChg chg="add mod">
          <ac:chgData name="Arik Brown" userId="ad92e40b74446fc4" providerId="LiveId" clId="{EBAC8BAC-9688-41AD-A7E2-D55AF5EF5AEA}" dt="2024-05-09T19:42:14.467" v="1298" actId="1076"/>
          <ac:spMkLst>
            <pc:docMk/>
            <pc:sldMk cId="1200419143" sldId="440"/>
            <ac:spMk id="9" creationId="{3E6DD113-CC80-DE25-DE27-B792178BA8C9}"/>
          </ac:spMkLst>
        </pc:spChg>
        <pc:spChg chg="add mod">
          <ac:chgData name="Arik Brown" userId="ad92e40b74446fc4" providerId="LiveId" clId="{EBAC8BAC-9688-41AD-A7E2-D55AF5EF5AEA}" dt="2024-05-09T21:14:03.572" v="3967" actId="14861"/>
          <ac:spMkLst>
            <pc:docMk/>
            <pc:sldMk cId="1200419143" sldId="440"/>
            <ac:spMk id="10" creationId="{899AF730-1CE6-8B7D-1D7C-A6D3554111DA}"/>
          </ac:spMkLst>
        </pc:spChg>
        <pc:graphicFrameChg chg="add mod modGraphic">
          <ac:chgData name="Arik Brown" userId="ad92e40b74446fc4" providerId="LiveId" clId="{EBAC8BAC-9688-41AD-A7E2-D55AF5EF5AEA}" dt="2024-05-09T19:43:55.628" v="1349" actId="1035"/>
          <ac:graphicFrameMkLst>
            <pc:docMk/>
            <pc:sldMk cId="1200419143" sldId="440"/>
            <ac:graphicFrameMk id="4" creationId="{0C7FFC46-F46B-273B-ABEB-6239C6C3A72C}"/>
          </ac:graphicFrameMkLst>
        </pc:graphicFrameChg>
        <pc:picChg chg="add mod">
          <ac:chgData name="Arik Brown" userId="ad92e40b74446fc4" providerId="LiveId" clId="{EBAC8BAC-9688-41AD-A7E2-D55AF5EF5AEA}" dt="2024-05-09T21:11:14.393" v="3845" actId="1037"/>
          <ac:picMkLst>
            <pc:docMk/>
            <pc:sldMk cId="1200419143" sldId="440"/>
            <ac:picMk id="6" creationId="{C055778A-6860-0576-3F93-A4DF58AE27C0}"/>
          </ac:picMkLst>
        </pc:picChg>
        <pc:picChg chg="add mod">
          <ac:chgData name="Arik Brown" userId="ad92e40b74446fc4" providerId="LiveId" clId="{EBAC8BAC-9688-41AD-A7E2-D55AF5EF5AEA}" dt="2024-05-09T19:44:07.702" v="1354" actId="1037"/>
          <ac:picMkLst>
            <pc:docMk/>
            <pc:sldMk cId="1200419143" sldId="440"/>
            <ac:picMk id="7" creationId="{906EE3F6-71F7-21B2-E822-3B7500DC92BC}"/>
          </ac:picMkLst>
        </pc:picChg>
      </pc:sldChg>
      <pc:sldChg chg="del">
        <pc:chgData name="Arik Brown" userId="ad92e40b74446fc4" providerId="LiveId" clId="{EBAC8BAC-9688-41AD-A7E2-D55AF5EF5AEA}" dt="2024-05-09T21:06:50.287" v="3515" actId="47"/>
        <pc:sldMkLst>
          <pc:docMk/>
          <pc:sldMk cId="3663362088" sldId="443"/>
        </pc:sldMkLst>
      </pc:sldChg>
      <pc:sldChg chg="addSp modSp mod modClrScheme chgLayout">
        <pc:chgData name="Arik Brown" userId="ad92e40b74446fc4" providerId="LiveId" clId="{EBAC8BAC-9688-41AD-A7E2-D55AF5EF5AEA}" dt="2024-05-09T20:05:51.117" v="2587" actId="20577"/>
        <pc:sldMkLst>
          <pc:docMk/>
          <pc:sldMk cId="895550094" sldId="444"/>
        </pc:sldMkLst>
        <pc:spChg chg="add mod ord">
          <ac:chgData name="Arik Brown" userId="ad92e40b74446fc4" providerId="LiveId" clId="{EBAC8BAC-9688-41AD-A7E2-D55AF5EF5AEA}" dt="2024-05-09T20:05:51.117" v="2587" actId="20577"/>
          <ac:spMkLst>
            <pc:docMk/>
            <pc:sldMk cId="895550094" sldId="444"/>
            <ac:spMk id="2" creationId="{9270474D-99A2-C34D-D94F-BBBC34356F18}"/>
          </ac:spMkLst>
        </pc:spChg>
        <pc:spChg chg="mod ord">
          <ac:chgData name="Arik Brown" userId="ad92e40b74446fc4" providerId="LiveId" clId="{EBAC8BAC-9688-41AD-A7E2-D55AF5EF5AEA}" dt="2024-05-09T19:50:48.382" v="1453" actId="20577"/>
          <ac:spMkLst>
            <pc:docMk/>
            <pc:sldMk cId="895550094" sldId="444"/>
            <ac:spMk id="3" creationId="{0CB501C9-3CB2-4916-CC21-B757F81AA08D}"/>
          </ac:spMkLst>
        </pc:spChg>
      </pc:sldChg>
      <pc:sldChg chg="modSp mod">
        <pc:chgData name="Arik Brown" userId="ad92e40b74446fc4" providerId="LiveId" clId="{EBAC8BAC-9688-41AD-A7E2-D55AF5EF5AEA}" dt="2024-05-09T18:45:30.581" v="71" actId="20577"/>
        <pc:sldMkLst>
          <pc:docMk/>
          <pc:sldMk cId="1842216233" sldId="445"/>
        </pc:sldMkLst>
        <pc:spChg chg="mod">
          <ac:chgData name="Arik Brown" userId="ad92e40b74446fc4" providerId="LiveId" clId="{EBAC8BAC-9688-41AD-A7E2-D55AF5EF5AEA}" dt="2024-05-09T18:45:30.581" v="71" actId="20577"/>
          <ac:spMkLst>
            <pc:docMk/>
            <pc:sldMk cId="1842216233" sldId="445"/>
            <ac:spMk id="2" creationId="{194A131C-F095-48E5-8B44-E138AD540F6F}"/>
          </ac:spMkLst>
        </pc:spChg>
        <pc:spChg chg="mod">
          <ac:chgData name="Arik Brown" userId="ad92e40b74446fc4" providerId="LiveId" clId="{EBAC8BAC-9688-41AD-A7E2-D55AF5EF5AEA}" dt="2024-05-09T18:37:00.189" v="9" actId="20577"/>
          <ac:spMkLst>
            <pc:docMk/>
            <pc:sldMk cId="1842216233" sldId="445"/>
            <ac:spMk id="3" creationId="{7E1FB642-C925-470D-A2D9-02A0B8114332}"/>
          </ac:spMkLst>
        </pc:spChg>
      </pc:sldChg>
      <pc:sldChg chg="addSp modSp new mod">
        <pc:chgData name="Arik Brown" userId="ad92e40b74446fc4" providerId="LiveId" clId="{EBAC8BAC-9688-41AD-A7E2-D55AF5EF5AEA}" dt="2024-05-09T21:09:47.330" v="3826" actId="20577"/>
        <pc:sldMkLst>
          <pc:docMk/>
          <pc:sldMk cId="3918529681" sldId="446"/>
        </pc:sldMkLst>
        <pc:spChg chg="mod">
          <ac:chgData name="Arik Brown" userId="ad92e40b74446fc4" providerId="LiveId" clId="{EBAC8BAC-9688-41AD-A7E2-D55AF5EF5AEA}" dt="2024-05-09T18:48:40.874" v="148" actId="14100"/>
          <ac:spMkLst>
            <pc:docMk/>
            <pc:sldMk cId="3918529681" sldId="446"/>
            <ac:spMk id="2" creationId="{920CA1CF-3459-505D-0350-93ED8A08169C}"/>
          </ac:spMkLst>
        </pc:spChg>
        <pc:graphicFrameChg chg="add mod modGraphic">
          <ac:chgData name="Arik Brown" userId="ad92e40b74446fc4" providerId="LiveId" clId="{EBAC8BAC-9688-41AD-A7E2-D55AF5EF5AEA}" dt="2024-05-09T21:09:47.330" v="3826" actId="20577"/>
          <ac:graphicFrameMkLst>
            <pc:docMk/>
            <pc:sldMk cId="3918529681" sldId="446"/>
            <ac:graphicFrameMk id="3" creationId="{8A0DC124-6AE7-3214-8F1B-13F50D1FF073}"/>
          </ac:graphicFrameMkLst>
        </pc:graphicFrameChg>
      </pc:sldChg>
      <pc:sldChg chg="add del ord">
        <pc:chgData name="Arik Brown" userId="ad92e40b74446fc4" providerId="LiveId" clId="{EBAC8BAC-9688-41AD-A7E2-D55AF5EF5AEA}" dt="2024-05-09T21:06:53.632" v="3516" actId="47"/>
        <pc:sldMkLst>
          <pc:docMk/>
          <pc:sldMk cId="1858579806" sldId="447"/>
        </pc:sldMkLst>
      </pc:sldChg>
      <pc:sldChg chg="modSp new mod">
        <pc:chgData name="Arik Brown" userId="ad92e40b74446fc4" providerId="LiveId" clId="{EBAC8BAC-9688-41AD-A7E2-D55AF5EF5AEA}" dt="2024-05-09T21:05:46.010" v="3514" actId="20577"/>
        <pc:sldMkLst>
          <pc:docMk/>
          <pc:sldMk cId="1200382479" sldId="448"/>
        </pc:sldMkLst>
        <pc:spChg chg="mod">
          <ac:chgData name="Arik Brown" userId="ad92e40b74446fc4" providerId="LiveId" clId="{EBAC8BAC-9688-41AD-A7E2-D55AF5EF5AEA}" dt="2024-05-09T21:05:46.010" v="3514" actId="20577"/>
          <ac:spMkLst>
            <pc:docMk/>
            <pc:sldMk cId="1200382479" sldId="448"/>
            <ac:spMk id="2" creationId="{EB5692F8-27AE-AEA6-36CD-AA282E1EBA76}"/>
          </ac:spMkLst>
        </pc:spChg>
        <pc:spChg chg="mod">
          <ac:chgData name="Arik Brown" userId="ad92e40b74446fc4" providerId="LiveId" clId="{EBAC8BAC-9688-41AD-A7E2-D55AF5EF5AEA}" dt="2024-05-09T20:49:31.986" v="2632" actId="20577"/>
          <ac:spMkLst>
            <pc:docMk/>
            <pc:sldMk cId="1200382479" sldId="448"/>
            <ac:spMk id="3" creationId="{7B94C58F-D647-9A50-614E-11BD8D07FF58}"/>
          </ac:spMkLst>
        </pc:spChg>
      </pc:sldChg>
      <pc:sldChg chg="new del">
        <pc:chgData name="Arik Brown" userId="ad92e40b74446fc4" providerId="LiveId" clId="{EBAC8BAC-9688-41AD-A7E2-D55AF5EF5AEA}" dt="2024-05-09T19:47:55.133" v="1371" actId="47"/>
        <pc:sldMkLst>
          <pc:docMk/>
          <pc:sldMk cId="225303980" sldId="44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F30DD-E43C-CA4B-A5FB-77BBC5ADDAB7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0F3D1-4F9A-AB43-BBB2-4BBDABDEC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53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C0FEB-13BF-49E2-AA65-ECB0819A8BC3}"/>
              </a:ext>
            </a:extLst>
          </p:cNvPr>
          <p:cNvSpPr>
            <a:spLocks noGrp="1"/>
          </p:cNvSpPr>
          <p:nvPr userDrawn="1"/>
        </p:nvSpPr>
        <p:spPr>
          <a:xfrm>
            <a:off x="734807" y="76237"/>
            <a:ext cx="8983291" cy="553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FE6A51-0C90-4250-B4B1-2EF2C892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8" y="114113"/>
            <a:ext cx="10515600" cy="710640"/>
          </a:xfrm>
          <a:prstGeom prst="rect">
            <a:avLst/>
          </a:prstGeom>
        </p:spPr>
        <p:txBody>
          <a:bodyPr/>
          <a:lstStyle>
            <a:lvl1pPr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0199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9F9F1-ADEA-43FA-843B-403AB26F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9FB9A-D2A1-4AE9-A254-6C639E38B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8BAC1-A068-4411-BE9A-417483ADF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D6CDE-1993-4DA6-97C4-CD04F189E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2E51F-634B-49C0-9CA1-7BB3452E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30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D466-98E4-4591-B691-9487944F3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41B2C2-B28A-4289-80C5-D36AF6DC7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38F87-FA44-4454-88AC-AACF0718C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0F60E-6F02-454A-A1D3-4F4AE6D29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82F6B-41CA-4065-B364-8D5143CE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10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60312-30E2-4915-A6CD-B137F1523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ADC2D-1BFE-476F-96A8-5477B18E8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B612A-A41D-4DAD-AC72-1B85593B3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6DAC4-BCFC-4965-B9F1-7ECC81AE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63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FD76CE-0001-449E-B549-1413AA2CA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AA05D-3E96-4A54-A699-9DAEF341D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ECA7E-C502-4A62-A138-8970A7748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B6D11-9EA4-4A25-B711-D8486422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63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4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CFC8D-FAC4-4880-9373-C4D5AD998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2925"/>
            <a:ext cx="9144000" cy="1381125"/>
          </a:xfrm>
          <a:prstGeom prst="rect">
            <a:avLst/>
          </a:prstGeo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2219A-6810-4BBB-BB70-7005CC1E5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05C51-B209-4AF4-A68D-B977A223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7BDBF-4B56-4187-8D30-4D0B5C912EC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03980-8E73-44A4-A6C0-9FC92EA6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60794-8A42-43BE-A706-169A3619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ectangle&#10;&#10;Description automatically generated with medium confidence">
            <a:extLst>
              <a:ext uri="{FF2B5EF4-FFF2-40B4-BE49-F238E27FC236}">
                <a16:creationId xmlns:a16="http://schemas.microsoft.com/office/drawing/2014/main" id="{8CE9E921-0597-4FF4-94CC-D20ADC7E2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10" name="Picture 9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6EFF700F-D452-40A2-82D4-79EA0689EF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5" y="2301364"/>
            <a:ext cx="3726659" cy="190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3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2E70E-167B-4E52-9956-3A3A314DA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07" y="1188720"/>
            <a:ext cx="10618993" cy="498824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99DF7-E8C6-4AE4-A958-1C5EAB5B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4E2BE-1B65-4750-996B-B5D554B5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70AC"/>
                </a:solidFill>
              </a:defRPr>
            </a:lvl1pPr>
          </a:lstStyle>
          <a:p>
            <a:fld id="{DEAABB4B-B7FE-4F54-9EF3-4A934A9068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1AF724-15D2-4C5E-B028-1617845D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07" y="59679"/>
            <a:ext cx="10515600" cy="483395"/>
          </a:xfrm>
          <a:prstGeom prst="rect">
            <a:avLst/>
          </a:prstGeom>
        </p:spPr>
        <p:txBody>
          <a:bodyPr/>
          <a:lstStyle>
            <a:lvl1pPr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135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99DF7-E8C6-4AE4-A958-1C5EAB5B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4E2BE-1B65-4750-996B-B5D554B5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70AC"/>
                </a:solidFill>
              </a:defRPr>
            </a:lvl1pPr>
          </a:lstStyle>
          <a:p>
            <a:fld id="{DEAABB4B-B7FE-4F54-9EF3-4A934A9068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1AF724-15D2-4C5E-B028-1617845D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07" y="59679"/>
            <a:ext cx="10515600" cy="483395"/>
          </a:xfrm>
          <a:prstGeom prst="rect">
            <a:avLst/>
          </a:prstGeom>
        </p:spPr>
        <p:txBody>
          <a:bodyPr/>
          <a:lstStyle>
            <a:lvl1pPr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661CC10-B7D2-596B-AFD0-19760D053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13" y="1189038"/>
            <a:ext cx="10618787" cy="4987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 charset="0"/>
              <a:buChar char="▸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summarize your committees main activities (i.e. conferences, publications, education, member activities, etc.)</a:t>
            </a:r>
          </a:p>
          <a:p>
            <a:pPr lvl="1"/>
            <a:r>
              <a:rPr lang="en-US" dirty="0"/>
              <a:t>Please point out areas and activities that address the SWOT (Strategy, Weaknesses, Opportunities, and Threats) </a:t>
            </a:r>
          </a:p>
          <a:p>
            <a:pPr lvl="1"/>
            <a:r>
              <a:rPr lang="en-US" dirty="0"/>
              <a:t>Define areas that Cross-Committees can strengthen the Opportunities and reduce the Threats.</a:t>
            </a:r>
          </a:p>
        </p:txBody>
      </p:sp>
    </p:spTree>
    <p:extLst>
      <p:ext uri="{BB962C8B-B14F-4D97-AF65-F5344CB8AC3E}">
        <p14:creationId xmlns:p14="http://schemas.microsoft.com/office/powerpoint/2010/main" val="291559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3A2F-B27D-4CE5-88ED-B23A8AF4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41687-F5D4-4762-9801-4DBD4A464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8FE9C-0D24-46A8-B8BB-3C7AADD4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FFE-81AF-4BA3-9594-A5B9D9E4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2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618E-C1FF-4406-B935-6E356D52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0733F-1457-4881-A03B-9AB48809B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BBB4B-C73A-43E4-A0E1-4A1AD263C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1206-A400-4104-8090-D58A159D2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D62CD-16D6-4D1C-98B8-E2D83871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8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A1018-601A-48D0-81AB-5726FB288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0EA12-77DD-4DA8-87FD-944D7E046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12C12-81E3-4EC1-AC98-E5C3BB503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35DD1-A8A7-4C6A-9A75-0DCF4B246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AF422-393A-403B-96E5-F9D80C2C9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D8B493-3800-4240-A0E8-1727624C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2124BC-FB28-4147-9741-E91E2C782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1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02450-776F-4F03-A967-CA91BE87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12F86-C5BF-48A3-B662-E2B45C93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9FFFE-ED73-47A2-AD33-3BF4A1E6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9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933FD9-3AB7-40DC-9347-AB762839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4B5FB-C298-4E3E-9403-46CA2016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8C4F7AF-98CF-43AB-B43B-1DF54CF9AE1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5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131C-F095-48E5-8B44-E138AD540F6F}"/>
              </a:ext>
            </a:extLst>
          </p:cNvPr>
          <p:cNvSpPr>
            <a:spLocks noGrp="1"/>
          </p:cNvSpPr>
          <p:nvPr/>
        </p:nvSpPr>
        <p:spPr>
          <a:xfrm>
            <a:off x="4827402" y="2016895"/>
            <a:ext cx="6881887" cy="9982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IEEE Aerospace Electronic Systems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Networking &amp; Mentorship Committee Chair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FB642-C925-470D-A2D9-02A0B8114332}"/>
              </a:ext>
            </a:extLst>
          </p:cNvPr>
          <p:cNvSpPr>
            <a:spLocks noGrp="1"/>
          </p:cNvSpPr>
          <p:nvPr/>
        </p:nvSpPr>
        <p:spPr>
          <a:xfrm>
            <a:off x="4827402" y="3222436"/>
            <a:ext cx="6881887" cy="226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 charset="0"/>
              <a:buNone/>
              <a:defRPr sz="2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dirty="0">
                <a:solidFill>
                  <a:schemeClr val="bg1">
                    <a:lumMod val="85000"/>
                  </a:schemeClr>
                </a:solidFill>
              </a:rPr>
              <a:t>Arik Brown</a:t>
            </a:r>
          </a:p>
          <a:p>
            <a:endParaRPr lang="en-US" sz="13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AESS Board of Governors Meeting – Spring 2024</a:t>
            </a: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10 and 11 May 2024</a:t>
            </a: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Denver, CO, USA</a:t>
            </a:r>
          </a:p>
        </p:txBody>
      </p:sp>
    </p:spTree>
    <p:extLst>
      <p:ext uri="{BB962C8B-B14F-4D97-AF65-F5344CB8AC3E}">
        <p14:creationId xmlns:p14="http://schemas.microsoft.com/office/powerpoint/2010/main" val="1842216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FDEA7B-EBC9-714A-C1B8-BE9AE313A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80" y="864826"/>
            <a:ext cx="7165056" cy="68995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Several goals accomplished in 2023</a:t>
            </a:r>
          </a:p>
          <a:p>
            <a:pPr>
              <a:spcBef>
                <a:spcPts val="0"/>
              </a:spcBef>
            </a:pPr>
            <a:r>
              <a:rPr lang="en-US" dirty="0"/>
              <a:t>Other goals in progress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76EE9E-558D-C8B0-29DA-980C65599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Status: Building Momentum Is Still A Work In Progress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7FFC46-F46B-273B-ABEB-6239C6C3A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828091"/>
              </p:ext>
            </p:extLst>
          </p:nvPr>
        </p:nvGraphicFramePr>
        <p:xfrm>
          <a:off x="293580" y="1695080"/>
          <a:ext cx="9352443" cy="2477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9079">
                  <a:extLst>
                    <a:ext uri="{9D8B030D-6E8A-4147-A177-3AD203B41FA5}">
                      <a16:colId xmlns:a16="http://schemas.microsoft.com/office/drawing/2014/main" val="1603214432"/>
                    </a:ext>
                  </a:extLst>
                </a:gridCol>
                <a:gridCol w="4733364">
                  <a:extLst>
                    <a:ext uri="{9D8B030D-6E8A-4147-A177-3AD203B41FA5}">
                      <a16:colId xmlns:a16="http://schemas.microsoft.com/office/drawing/2014/main" val="33444708"/>
                    </a:ext>
                  </a:extLst>
                </a:gridCol>
              </a:tblGrid>
              <a:tr h="2392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 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9216"/>
                  </a:ext>
                </a:extLst>
              </a:tr>
              <a:tr h="393563">
                <a:tc>
                  <a:txBody>
                    <a:bodyPr/>
                    <a:lstStyle/>
                    <a:p>
                      <a:r>
                        <a:rPr lang="en-US" sz="1400" dirty="0"/>
                        <a:t>Transition from spreadsheet to a more efficient tracking 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/>
                        <a:t>Created Networking &amp; Mentorship Workspace in Collabratec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41742"/>
                  </a:ext>
                </a:extLst>
              </a:tr>
              <a:tr h="493955">
                <a:tc>
                  <a:txBody>
                    <a:bodyPr/>
                    <a:lstStyle/>
                    <a:p>
                      <a:r>
                        <a:rPr lang="en-US" sz="1400" dirty="0"/>
                        <a:t>Create updated guidelines for program participation and instruction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/>
                        <a:t>Leveraged current IEEE mentorship program guidelines and established AESS guidelines and instruction with video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327806"/>
                  </a:ext>
                </a:extLst>
              </a:tr>
              <a:tr h="379207">
                <a:tc>
                  <a:txBody>
                    <a:bodyPr/>
                    <a:lstStyle/>
                    <a:p>
                      <a:r>
                        <a:rPr lang="en-US" sz="1400" dirty="0"/>
                        <a:t>Start disseminating mentoring guidelines and tips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/>
                        <a:t>Provided M.E.N.T.O.R. tips from “The Power of Mentoring: Claire Diaz-Ortiz”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871504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r>
                        <a:rPr lang="en-US" sz="1400" dirty="0"/>
                        <a:t>Begin tracking mentor and mentee partnerships (metrics)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253481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r>
                        <a:rPr lang="en-US" sz="1400" dirty="0"/>
                        <a:t>Identify successful partnerships for Spotlight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969457"/>
                  </a:ext>
                </a:extLst>
              </a:tr>
            </a:tbl>
          </a:graphicData>
        </a:graphic>
      </p:graphicFrame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055778A-6860-0576-3F93-A4DF58AE2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68" y="4217749"/>
            <a:ext cx="5411172" cy="247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1684413519308_Screen_Recording_20230518_083354_Chrome">
            <a:hlinkClick r:id="" action="ppaction://media"/>
            <a:extLst>
              <a:ext uri="{FF2B5EF4-FFF2-40B4-BE49-F238E27FC236}">
                <a16:creationId xmlns:a16="http://schemas.microsoft.com/office/drawing/2014/main" id="{906EE3F6-71F7-21B2-E822-3B7500DC92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0817" y="1926650"/>
            <a:ext cx="1826052" cy="3914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6F1C79-34E5-8018-645E-D784DCF92836}"/>
              </a:ext>
            </a:extLst>
          </p:cNvPr>
          <p:cNvSpPr txBox="1"/>
          <p:nvPr/>
        </p:nvSpPr>
        <p:spPr>
          <a:xfrm>
            <a:off x="395029" y="5042237"/>
            <a:ext cx="146124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Collabratec Workspace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6DD113-CC80-DE25-DE27-B792178BA8C9}"/>
              </a:ext>
            </a:extLst>
          </p:cNvPr>
          <p:cNvSpPr txBox="1"/>
          <p:nvPr/>
        </p:nvSpPr>
        <p:spPr>
          <a:xfrm>
            <a:off x="10144939" y="940623"/>
            <a:ext cx="125816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Collabratec Sign Up Instruction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AF730-1CE6-8B7D-1D7C-A6D3554111DA}"/>
              </a:ext>
            </a:extLst>
          </p:cNvPr>
          <p:cNvSpPr txBox="1"/>
          <p:nvPr/>
        </p:nvSpPr>
        <p:spPr>
          <a:xfrm>
            <a:off x="7853032" y="4313223"/>
            <a:ext cx="1796839" cy="23083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M</a:t>
            </a:r>
            <a:r>
              <a:rPr lang="en-US" dirty="0"/>
              <a:t>ission</a:t>
            </a:r>
          </a:p>
          <a:p>
            <a:r>
              <a:rPr lang="en-US" sz="2400" b="1" dirty="0"/>
              <a:t>E</a:t>
            </a:r>
            <a:r>
              <a:rPr lang="en-US" dirty="0"/>
              <a:t>ngagement</a:t>
            </a:r>
          </a:p>
          <a:p>
            <a:r>
              <a:rPr lang="en-US" sz="2400" b="1" dirty="0"/>
              <a:t>N</a:t>
            </a:r>
            <a:r>
              <a:rPr lang="en-US" dirty="0"/>
              <a:t>etworking</a:t>
            </a:r>
          </a:p>
          <a:p>
            <a:r>
              <a:rPr lang="en-US" sz="2400" b="1" dirty="0"/>
              <a:t>T</a:t>
            </a:r>
            <a:r>
              <a:rPr lang="en-US" dirty="0"/>
              <a:t>rust</a:t>
            </a:r>
          </a:p>
          <a:p>
            <a:r>
              <a:rPr lang="en-US" sz="2400" b="1" dirty="0"/>
              <a:t>O</a:t>
            </a:r>
            <a:r>
              <a:rPr lang="en-US" dirty="0"/>
              <a:t>pportunity</a:t>
            </a:r>
          </a:p>
          <a:p>
            <a:r>
              <a:rPr lang="en-US" sz="2400" b="1" dirty="0"/>
              <a:t>R</a:t>
            </a:r>
            <a:r>
              <a:rPr lang="en-US" dirty="0"/>
              <a:t>eview/Renewal</a:t>
            </a:r>
          </a:p>
        </p:txBody>
      </p:sp>
    </p:spTree>
    <p:extLst>
      <p:ext uri="{BB962C8B-B14F-4D97-AF65-F5344CB8AC3E}">
        <p14:creationId xmlns:p14="http://schemas.microsoft.com/office/powerpoint/2010/main" val="120041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70474D-99A2-C34D-D94F-BBBC34356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productivity of the Collabratec tool</a:t>
            </a:r>
          </a:p>
          <a:p>
            <a:pPr lvl="1"/>
            <a:r>
              <a:rPr lang="en-US" dirty="0"/>
              <a:t>Identifying mentor/mentee pairs is not as efficient as initially thought</a:t>
            </a:r>
          </a:p>
          <a:p>
            <a:pPr lvl="1"/>
            <a:r>
              <a:rPr lang="en-US" dirty="0"/>
              <a:t>Currently have identified a process with our Collabratec SME that is in progress</a:t>
            </a:r>
          </a:p>
          <a:p>
            <a:pPr lvl="1"/>
            <a:r>
              <a:rPr lang="en-US" dirty="0"/>
              <a:t>Collabratec does fit the needs of the program however we’ll need to increase our efforts in implementing it…which leads to the next bullet</a:t>
            </a:r>
          </a:p>
          <a:p>
            <a:r>
              <a:rPr lang="en-US" dirty="0"/>
              <a:t>Start online engagement with a two-part plan near mid-year</a:t>
            </a:r>
          </a:p>
          <a:p>
            <a:pPr lvl="1"/>
            <a:r>
              <a:rPr lang="en-US" dirty="0"/>
              <a:t>Online Networking &amp; Mentoring program video call with members</a:t>
            </a:r>
          </a:p>
          <a:p>
            <a:pPr lvl="2"/>
            <a:r>
              <a:rPr lang="en-US" dirty="0"/>
              <a:t>Explain the purpose/goal of the program</a:t>
            </a:r>
          </a:p>
          <a:p>
            <a:pPr lvl="2"/>
            <a:r>
              <a:rPr lang="en-US" dirty="0"/>
              <a:t>Show how to get involved</a:t>
            </a:r>
          </a:p>
          <a:p>
            <a:pPr lvl="2"/>
            <a:r>
              <a:rPr lang="en-US" dirty="0"/>
              <a:t>Walk through how to get setup in Collabratec</a:t>
            </a:r>
          </a:p>
          <a:p>
            <a:pPr lvl="1"/>
            <a:r>
              <a:rPr lang="en-US" dirty="0"/>
              <a:t>Send out a short video on signing up in Collabratec and finding a Mentor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B501C9-3CB2-4916-CC21-B757F81A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Term Goals (SWOT Planning)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50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5692F8-27AE-AEA6-36CD-AA282E1EB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2024 Goals</a:t>
            </a:r>
          </a:p>
          <a:p>
            <a:pPr lvl="1"/>
            <a:r>
              <a:rPr lang="en-US" dirty="0"/>
              <a:t>Solidify metrics output for mentor/mentee pairs to gauge progress</a:t>
            </a:r>
          </a:p>
          <a:p>
            <a:pPr lvl="1"/>
            <a:r>
              <a:rPr lang="en-US" dirty="0"/>
              <a:t>Online Networking &amp; Mentoring meeting with AESS members(1 </a:t>
            </a:r>
            <a:r>
              <a:rPr lang="en-US" dirty="0" err="1"/>
              <a:t>hr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Online Follow-up Meeting with AESS members focused on a summary of the program status and address any questions/suggestions (30 min)</a:t>
            </a:r>
          </a:p>
          <a:p>
            <a:pPr lvl="1"/>
            <a:r>
              <a:rPr lang="en-US" dirty="0"/>
              <a:t>Send to AESS members a short video to advertise the program and how to get involved (signing up with Collabratec included)</a:t>
            </a:r>
          </a:p>
          <a:p>
            <a:pPr lvl="1"/>
            <a:r>
              <a:rPr lang="en-US" dirty="0"/>
              <a:t>Send out a highlight of at least one successful mentor and mentee partnership</a:t>
            </a:r>
          </a:p>
          <a:p>
            <a:r>
              <a:rPr lang="en-US" dirty="0"/>
              <a:t>2025 Goal</a:t>
            </a:r>
          </a:p>
          <a:p>
            <a:pPr lvl="1"/>
            <a:r>
              <a:rPr lang="en-US" dirty="0"/>
              <a:t>Mentor/Mentee in-person event at the Radar Conference in Atlanta, GA</a:t>
            </a:r>
          </a:p>
          <a:p>
            <a:pPr lvl="1"/>
            <a:r>
              <a:rPr lang="en-US" dirty="0"/>
              <a:t>Potential joint event with Radar Conference Inclusion Chair  Dr. Jackie Fairley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94C58F-D647-9A50-614E-11BD8D07F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2024 - 2025 Goals</a:t>
            </a:r>
          </a:p>
        </p:txBody>
      </p:sp>
    </p:spTree>
    <p:extLst>
      <p:ext uri="{BB962C8B-B14F-4D97-AF65-F5344CB8AC3E}">
        <p14:creationId xmlns:p14="http://schemas.microsoft.com/office/powerpoint/2010/main" val="1200382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CA1CF-3459-505D-0350-93ED8A08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98516"/>
          </a:xfrm>
        </p:spPr>
        <p:txBody>
          <a:bodyPr/>
          <a:lstStyle/>
          <a:p>
            <a:r>
              <a:rPr lang="en-US" sz="3400" b="1" dirty="0">
                <a:solidFill>
                  <a:schemeClr val="bg1"/>
                </a:solidFill>
                <a:latin typeface="+mn-lt"/>
              </a:rPr>
              <a:t>SWOT Summary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A0DC124-6AE7-3214-8F1B-13F50D1FF0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2074260"/>
              </p:ext>
            </p:extLst>
          </p:nvPr>
        </p:nvGraphicFramePr>
        <p:xfrm>
          <a:off x="1478591" y="1781890"/>
          <a:ext cx="8710438" cy="31324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87607">
                  <a:extLst>
                    <a:ext uri="{9D8B030D-6E8A-4147-A177-3AD203B41FA5}">
                      <a16:colId xmlns:a16="http://schemas.microsoft.com/office/drawing/2014/main" val="3419106663"/>
                    </a:ext>
                  </a:extLst>
                </a:gridCol>
                <a:gridCol w="6822831">
                  <a:extLst>
                    <a:ext uri="{9D8B030D-6E8A-4147-A177-3AD203B41FA5}">
                      <a16:colId xmlns:a16="http://schemas.microsoft.com/office/drawing/2014/main" val="1334197416"/>
                    </a:ext>
                  </a:extLst>
                </a:gridCol>
              </a:tblGrid>
              <a:tr h="783105">
                <a:tc>
                  <a:txBody>
                    <a:bodyPr/>
                    <a:lstStyle/>
                    <a:p>
                      <a:r>
                        <a:rPr lang="en-US" b="0" dirty="0"/>
                        <a:t>Strengths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/>
                        <a:t>Collabratec infrastructure setup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/>
                        <a:t>Guidelines and instructions in place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346589"/>
                  </a:ext>
                </a:extLst>
              </a:tr>
              <a:tr h="783105">
                <a:tc>
                  <a:txBody>
                    <a:bodyPr/>
                    <a:lstStyle/>
                    <a:p>
                      <a:r>
                        <a:rPr lang="en-US" dirty="0"/>
                        <a:t>Weaknesses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Need to build interest/momentum for the program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Process for generating metrics not complete yet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890029"/>
                  </a:ext>
                </a:extLst>
              </a:tr>
              <a:tr h="783105">
                <a:tc>
                  <a:txBody>
                    <a:bodyPr/>
                    <a:lstStyle/>
                    <a:p>
                      <a:r>
                        <a:rPr lang="en-US" dirty="0"/>
                        <a:t>Opportunities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Online engagement opportunities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In-person event at next year’s conference in Atlanta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747506"/>
                  </a:ext>
                </a:extLst>
              </a:tr>
              <a:tr h="783105">
                <a:tc>
                  <a:txBody>
                    <a:bodyPr/>
                    <a:lstStyle/>
                    <a:p>
                      <a:r>
                        <a:rPr lang="en-US" dirty="0"/>
                        <a:t>Threats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283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8529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428</Words>
  <Application>Microsoft Office PowerPoint</Application>
  <PresentationFormat>Widescreen</PresentationFormat>
  <Paragraphs>62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Courier New</vt:lpstr>
      <vt:lpstr>LucidaGrande</vt:lpstr>
      <vt:lpstr>Wingdings</vt:lpstr>
      <vt:lpstr>Office Theme</vt:lpstr>
      <vt:lpstr>PowerPoint Presentation</vt:lpstr>
      <vt:lpstr>Status: Building Momentum Is Still A Work In Progress</vt:lpstr>
      <vt:lpstr>Short Term Goals (SWOT Planning) </vt:lpstr>
      <vt:lpstr>2024 - 2025 Goals</vt:lpstr>
      <vt:lpstr>SWOT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Hough,Mackenzie C</dc:creator>
  <cp:lastModifiedBy>Arik Brown</cp:lastModifiedBy>
  <cp:revision>42</cp:revision>
  <dcterms:created xsi:type="dcterms:W3CDTF">2020-06-23T20:53:44Z</dcterms:created>
  <dcterms:modified xsi:type="dcterms:W3CDTF">2024-05-09T21:14:05Z</dcterms:modified>
</cp:coreProperties>
</file>