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2" r:id="rId2"/>
    <p:sldId id="440" r:id="rId3"/>
    <p:sldId id="441" r:id="rId4"/>
    <p:sldId id="442" r:id="rId5"/>
    <p:sldId id="44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70A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autoAdjust="0"/>
    <p:restoredTop sz="94660"/>
  </p:normalViewPr>
  <p:slideViewPr>
    <p:cSldViewPr snapToGrid="0">
      <p:cViewPr varScale="1">
        <p:scale>
          <a:sx n="124" d="100"/>
          <a:sy n="124" d="100"/>
        </p:scale>
        <p:origin x="54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3F30DD-E43C-CA4B-A5FB-77BBC5ADDAB7}" type="datetimeFigureOut">
              <a:rPr lang="en-US" smtClean="0"/>
              <a:t>5/1/24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40F3D1-4F9A-AB43-BBB2-4BBDABDECCA1}" type="slidenum">
              <a:rPr lang="en-US" smtClean="0"/>
              <a:t>‹#›</a:t>
            </a:fld>
            <a:endParaRPr lang="en-US"/>
          </a:p>
        </p:txBody>
      </p:sp>
    </p:spTree>
    <p:extLst>
      <p:ext uri="{BB962C8B-B14F-4D97-AF65-F5344CB8AC3E}">
        <p14:creationId xmlns:p14="http://schemas.microsoft.com/office/powerpoint/2010/main" val="3204653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Vertical Title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C0FEB-13BF-49E2-AA65-ECB0819A8BC3}"/>
              </a:ext>
            </a:extLst>
          </p:cNvPr>
          <p:cNvSpPr>
            <a:spLocks noGrp="1"/>
          </p:cNvSpPr>
          <p:nvPr userDrawn="1"/>
        </p:nvSpPr>
        <p:spPr>
          <a:xfrm>
            <a:off x="734807" y="76237"/>
            <a:ext cx="8983291" cy="553336"/>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400" b="1" i="0" kern="1200">
                <a:solidFill>
                  <a:srgbClr val="0066A1"/>
                </a:solidFill>
                <a:latin typeface="Calibri" charset="0"/>
                <a:ea typeface="Calibri" charset="0"/>
                <a:cs typeface="Calibri" charset="0"/>
              </a:defRPr>
            </a:lvl1pPr>
          </a:lstStyle>
          <a:p>
            <a:endParaRPr lang="en-US" dirty="0">
              <a:solidFill>
                <a:schemeClr val="bg1"/>
              </a:solidFill>
            </a:endParaRPr>
          </a:p>
        </p:txBody>
      </p:sp>
      <p:sp>
        <p:nvSpPr>
          <p:cNvPr id="4" name="Title 1">
            <a:extLst>
              <a:ext uri="{FF2B5EF4-FFF2-40B4-BE49-F238E27FC236}">
                <a16:creationId xmlns:a16="http://schemas.microsoft.com/office/drawing/2014/main" id="{C2FE6A51-0C90-4250-B4B1-2EF2C892A313}"/>
              </a:ext>
            </a:extLst>
          </p:cNvPr>
          <p:cNvSpPr>
            <a:spLocks noGrp="1"/>
          </p:cNvSpPr>
          <p:nvPr>
            <p:ph type="title"/>
          </p:nvPr>
        </p:nvSpPr>
        <p:spPr>
          <a:xfrm>
            <a:off x="300318" y="114113"/>
            <a:ext cx="10515600" cy="710640"/>
          </a:xfrm>
          <a:prstGeom prst="rect">
            <a:avLst/>
          </a:prstGeom>
        </p:spPr>
        <p:txBody>
          <a:bodyPr/>
          <a:lstStyle>
            <a:lvl1pPr>
              <a:defRPr sz="3400" b="1">
                <a:solidFill>
                  <a:schemeClr val="bg1"/>
                </a:solidFill>
                <a:latin typeface="+mn-lt"/>
              </a:defRPr>
            </a:lvl1pPr>
          </a:lstStyle>
          <a:p>
            <a:r>
              <a:rPr lang="en-US" dirty="0"/>
              <a:t>Click to edit Master title style</a:t>
            </a:r>
          </a:p>
        </p:txBody>
      </p:sp>
    </p:spTree>
    <p:extLst>
      <p:ext uri="{BB962C8B-B14F-4D97-AF65-F5344CB8AC3E}">
        <p14:creationId xmlns:p14="http://schemas.microsoft.com/office/powerpoint/2010/main" val="3760199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9F9F1-ADEA-43FA-843B-403AB26F0C81}"/>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149FB9A-D2A1-4AE9-A254-6C639E38B750}"/>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98BAC1-A068-4411-BE9A-417483ADF62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67DD6CDE-1993-4DA6-97C4-CD04F189EDC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F202E51F-634B-49C0-9CA1-7BB3452E930E}"/>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1772430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5D466-98E4-4591-B691-9487944F3DC4}"/>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841B2C2-B28A-4289-80C5-D36AF6DC78BF}"/>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3838F87-FA44-4454-88AC-AACF0718C485}"/>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68B0F60E-6F02-454A-A1D3-4F4AE6D293C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BC282F6B-41CA-4065-B364-8D5143CEF18A}"/>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38422100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60312-30E2-4915-A6CD-B137F15231A1}"/>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FADC2D-1BFE-476F-96A8-5477B18E8E7F}"/>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8D7B612A-A41D-4DAD-AC72-1B85593B3AA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9D6DAC4-BCFC-4965-B9F1-7ECC81AEF3D2}"/>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37419634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FD76CE-0001-449E-B549-1413AA2CAFAB}"/>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A7AA05D-3E96-4A54-A699-9DAEF341D378}"/>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B74ECA7E-C502-4A62-A138-8970A77487F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CBB6D11-9EA4-4A25-B711-D84864227C29}"/>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38002639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143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CFC8D-FAC4-4880-9373-C4D5AD998EE4}"/>
              </a:ext>
            </a:extLst>
          </p:cNvPr>
          <p:cNvSpPr>
            <a:spLocks noGrp="1"/>
          </p:cNvSpPr>
          <p:nvPr>
            <p:ph type="ctrTitle"/>
          </p:nvPr>
        </p:nvSpPr>
        <p:spPr>
          <a:xfrm>
            <a:off x="1524000" y="1812925"/>
            <a:ext cx="9144000" cy="1381125"/>
          </a:xfrm>
          <a:prstGeom prst="rect">
            <a:avLst/>
          </a:prstGeom>
        </p:spPr>
        <p:txBody>
          <a:bodyPr anchor="b"/>
          <a:lstStyle>
            <a:lvl1pPr algn="ctr">
              <a:defRPr sz="3600"/>
            </a:lvl1pPr>
          </a:lstStyle>
          <a:p>
            <a:r>
              <a:rPr lang="en-US"/>
              <a:t>Click to edit Master title style</a:t>
            </a:r>
          </a:p>
        </p:txBody>
      </p:sp>
      <p:sp>
        <p:nvSpPr>
          <p:cNvPr id="3" name="Subtitle 2">
            <a:extLst>
              <a:ext uri="{FF2B5EF4-FFF2-40B4-BE49-F238E27FC236}">
                <a16:creationId xmlns:a16="http://schemas.microsoft.com/office/drawing/2014/main" id="{93D2219A-6810-4BBB-BB70-7005CC1E574B}"/>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5F05C51-B209-4AF4-A68D-B977A22300D3}"/>
              </a:ext>
            </a:extLst>
          </p:cNvPr>
          <p:cNvSpPr>
            <a:spLocks noGrp="1"/>
          </p:cNvSpPr>
          <p:nvPr>
            <p:ph type="dt" sz="half" idx="10"/>
          </p:nvPr>
        </p:nvSpPr>
        <p:spPr>
          <a:xfrm>
            <a:off x="838200" y="6356350"/>
            <a:ext cx="2743200" cy="365125"/>
          </a:xfrm>
          <a:prstGeom prst="rect">
            <a:avLst/>
          </a:prstGeom>
        </p:spPr>
        <p:txBody>
          <a:bodyPr/>
          <a:lstStyle/>
          <a:p>
            <a:fld id="{B787BDBF-4B56-4187-8D30-4D0B5C912ECE}" type="datetimeFigureOut">
              <a:rPr lang="en-US" smtClean="0"/>
              <a:t>5/1/24</a:t>
            </a:fld>
            <a:endParaRPr lang="en-US"/>
          </a:p>
        </p:txBody>
      </p:sp>
      <p:sp>
        <p:nvSpPr>
          <p:cNvPr id="5" name="Footer Placeholder 4">
            <a:extLst>
              <a:ext uri="{FF2B5EF4-FFF2-40B4-BE49-F238E27FC236}">
                <a16:creationId xmlns:a16="http://schemas.microsoft.com/office/drawing/2014/main" id="{8AC03980-8E73-44A4-A6C0-9FC92EA6050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9FA60794-8A42-43BE-A706-169A361947CE}"/>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pic>
        <p:nvPicPr>
          <p:cNvPr id="8" name="Picture 7" descr="Rectangle&#10;&#10;Description automatically generated with medium confidence">
            <a:extLst>
              <a:ext uri="{FF2B5EF4-FFF2-40B4-BE49-F238E27FC236}">
                <a16:creationId xmlns:a16="http://schemas.microsoft.com/office/drawing/2014/main" id="{8CE9E921-0597-4FF4-94CC-D20ADC7E252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85"/>
            <a:ext cx="12192000" cy="6854430"/>
          </a:xfrm>
          <a:prstGeom prst="rect">
            <a:avLst/>
          </a:prstGeom>
        </p:spPr>
      </p:pic>
      <p:pic>
        <p:nvPicPr>
          <p:cNvPr id="10" name="Picture 9" descr="A picture containing text, clipart, tableware, dishware&#10;&#10;Description automatically generated">
            <a:extLst>
              <a:ext uri="{FF2B5EF4-FFF2-40B4-BE49-F238E27FC236}">
                <a16:creationId xmlns:a16="http://schemas.microsoft.com/office/drawing/2014/main" id="{6EFF700F-D452-40A2-82D4-79EA0689EF5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0505" y="2301364"/>
            <a:ext cx="3726659" cy="1909196"/>
          </a:xfrm>
          <a:prstGeom prst="rect">
            <a:avLst/>
          </a:prstGeom>
        </p:spPr>
      </p:pic>
    </p:spTree>
    <p:extLst>
      <p:ext uri="{BB962C8B-B14F-4D97-AF65-F5344CB8AC3E}">
        <p14:creationId xmlns:p14="http://schemas.microsoft.com/office/powerpoint/2010/main" val="1598537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32E70E-167B-4E52-9956-3A3A314DA5CD}"/>
              </a:ext>
            </a:extLst>
          </p:cNvPr>
          <p:cNvSpPr>
            <a:spLocks noGrp="1"/>
          </p:cNvSpPr>
          <p:nvPr>
            <p:ph idx="1"/>
          </p:nvPr>
        </p:nvSpPr>
        <p:spPr>
          <a:xfrm>
            <a:off x="734807" y="1188720"/>
            <a:ext cx="10618993" cy="4988243"/>
          </a:xfrm>
          <a:prstGeom prst="rect">
            <a:avLst/>
          </a:prstGeom>
        </p:spPr>
        <p:txBody>
          <a:bodyPr/>
          <a:lstStyle>
            <a:lvl1pPr marL="228600" indent="-228600">
              <a:buClr>
                <a:srgbClr val="0C70AC"/>
              </a:buClr>
              <a:buFont typeface="Arial" panose="020B0604020202020204" pitchFamily="34" charset="0"/>
              <a:buChar char="•"/>
              <a:defRPr/>
            </a:lvl1pPr>
            <a:lvl2pPr marL="685800" indent="-228600">
              <a:buClr>
                <a:srgbClr val="0C70AC"/>
              </a:buClr>
              <a:buFont typeface="Arial" panose="020B0604020202020204" pitchFamily="34" charset="0"/>
              <a:buChar char="•"/>
              <a:defRPr/>
            </a:lvl2pPr>
            <a:lvl3pPr marL="1143000" indent="-228600">
              <a:buClr>
                <a:srgbClr val="0C70AC"/>
              </a:buClr>
              <a:buFont typeface="Arial" panose="020B0604020202020204" pitchFamily="34" charset="0"/>
              <a:buChar char="•"/>
              <a:defRPr/>
            </a:lvl3pPr>
            <a:lvl4pPr marL="1600200" indent="-228600">
              <a:buClr>
                <a:srgbClr val="0C70AC"/>
              </a:buClr>
              <a:buFont typeface="Arial" panose="020B0604020202020204" pitchFamily="34" charset="0"/>
              <a:buChar char="•"/>
              <a:defRPr/>
            </a:lvl4pPr>
            <a:lvl5pPr marL="2057400" indent="-228600">
              <a:buClr>
                <a:srgbClr val="0C70AC"/>
              </a:buClr>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 </a:t>
            </a:r>
          </a:p>
        </p:txBody>
      </p:sp>
      <p:sp>
        <p:nvSpPr>
          <p:cNvPr id="5" name="Footer Placeholder 4">
            <a:extLst>
              <a:ext uri="{FF2B5EF4-FFF2-40B4-BE49-F238E27FC236}">
                <a16:creationId xmlns:a16="http://schemas.microsoft.com/office/drawing/2014/main" id="{3A999DF7-E8C6-4AE4-A958-1C5EAB5B4EF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8434E2BE-1B65-4750-996B-B5D554B54F9F}"/>
              </a:ext>
            </a:extLst>
          </p:cNvPr>
          <p:cNvSpPr>
            <a:spLocks noGrp="1"/>
          </p:cNvSpPr>
          <p:nvPr>
            <p:ph type="sldNum" sz="quarter" idx="12"/>
          </p:nvPr>
        </p:nvSpPr>
        <p:spPr>
          <a:xfrm>
            <a:off x="8610600" y="6356350"/>
            <a:ext cx="2743200" cy="365125"/>
          </a:xfrm>
          <a:prstGeom prst="rect">
            <a:avLst/>
          </a:prstGeom>
        </p:spPr>
        <p:txBody>
          <a:bodyPr/>
          <a:lstStyle>
            <a:lvl1pPr>
              <a:defRPr>
                <a:solidFill>
                  <a:srgbClr val="0C70AC"/>
                </a:solidFill>
              </a:defRPr>
            </a:lvl1pPr>
          </a:lstStyle>
          <a:p>
            <a:fld id="{DEAABB4B-B7FE-4F54-9EF3-4A934A90687F}" type="slidenum">
              <a:rPr lang="en-US" smtClean="0"/>
              <a:pPr/>
              <a:t>‹#›</a:t>
            </a:fld>
            <a:endParaRPr lang="en-US" dirty="0"/>
          </a:p>
        </p:txBody>
      </p:sp>
      <p:sp>
        <p:nvSpPr>
          <p:cNvPr id="13" name="Title 1">
            <a:extLst>
              <a:ext uri="{FF2B5EF4-FFF2-40B4-BE49-F238E27FC236}">
                <a16:creationId xmlns:a16="http://schemas.microsoft.com/office/drawing/2014/main" id="{781AF724-15D2-4C5E-B028-1617845D1E5B}"/>
              </a:ext>
            </a:extLst>
          </p:cNvPr>
          <p:cNvSpPr>
            <a:spLocks noGrp="1"/>
          </p:cNvSpPr>
          <p:nvPr>
            <p:ph type="title"/>
          </p:nvPr>
        </p:nvSpPr>
        <p:spPr>
          <a:xfrm>
            <a:off x="734807" y="59679"/>
            <a:ext cx="10515600" cy="483395"/>
          </a:xfrm>
          <a:prstGeom prst="rect">
            <a:avLst/>
          </a:prstGeom>
        </p:spPr>
        <p:txBody>
          <a:bodyPr/>
          <a:lstStyle>
            <a:lvl1pPr>
              <a:defRPr sz="3400" b="1">
                <a:solidFill>
                  <a:schemeClr val="bg1"/>
                </a:solidFill>
                <a:latin typeface="+mn-lt"/>
              </a:defRPr>
            </a:lvl1pPr>
          </a:lstStyle>
          <a:p>
            <a:r>
              <a:rPr lang="en-US" dirty="0"/>
              <a:t>Click to edit Master title style</a:t>
            </a:r>
          </a:p>
        </p:txBody>
      </p:sp>
    </p:spTree>
    <p:extLst>
      <p:ext uri="{BB962C8B-B14F-4D97-AF65-F5344CB8AC3E}">
        <p14:creationId xmlns:p14="http://schemas.microsoft.com/office/powerpoint/2010/main" val="1911353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3A999DF7-E8C6-4AE4-A958-1C5EAB5B4EF3}"/>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8434E2BE-1B65-4750-996B-B5D554B54F9F}"/>
              </a:ext>
            </a:extLst>
          </p:cNvPr>
          <p:cNvSpPr>
            <a:spLocks noGrp="1"/>
          </p:cNvSpPr>
          <p:nvPr>
            <p:ph type="sldNum" sz="quarter" idx="12"/>
          </p:nvPr>
        </p:nvSpPr>
        <p:spPr>
          <a:xfrm>
            <a:off x="8610600" y="6356350"/>
            <a:ext cx="2743200" cy="365125"/>
          </a:xfrm>
          <a:prstGeom prst="rect">
            <a:avLst/>
          </a:prstGeom>
        </p:spPr>
        <p:txBody>
          <a:bodyPr/>
          <a:lstStyle>
            <a:lvl1pPr>
              <a:defRPr>
                <a:solidFill>
                  <a:srgbClr val="0C70AC"/>
                </a:solidFill>
              </a:defRPr>
            </a:lvl1pPr>
          </a:lstStyle>
          <a:p>
            <a:fld id="{DEAABB4B-B7FE-4F54-9EF3-4A934A90687F}" type="slidenum">
              <a:rPr lang="en-US" smtClean="0"/>
              <a:pPr/>
              <a:t>‹#›</a:t>
            </a:fld>
            <a:endParaRPr lang="en-US" dirty="0"/>
          </a:p>
        </p:txBody>
      </p:sp>
      <p:sp>
        <p:nvSpPr>
          <p:cNvPr id="13" name="Title 1">
            <a:extLst>
              <a:ext uri="{FF2B5EF4-FFF2-40B4-BE49-F238E27FC236}">
                <a16:creationId xmlns:a16="http://schemas.microsoft.com/office/drawing/2014/main" id="{781AF724-15D2-4C5E-B028-1617845D1E5B}"/>
              </a:ext>
            </a:extLst>
          </p:cNvPr>
          <p:cNvSpPr>
            <a:spLocks noGrp="1"/>
          </p:cNvSpPr>
          <p:nvPr>
            <p:ph type="title"/>
          </p:nvPr>
        </p:nvSpPr>
        <p:spPr>
          <a:xfrm>
            <a:off x="734807" y="59679"/>
            <a:ext cx="10515600" cy="483395"/>
          </a:xfrm>
          <a:prstGeom prst="rect">
            <a:avLst/>
          </a:prstGeom>
        </p:spPr>
        <p:txBody>
          <a:bodyPr/>
          <a:lstStyle>
            <a:lvl1pPr>
              <a:defRPr sz="3400" b="1">
                <a:solidFill>
                  <a:schemeClr val="bg1"/>
                </a:solidFill>
                <a:latin typeface="+mn-lt"/>
              </a:defRPr>
            </a:lvl1pPr>
          </a:lstStyle>
          <a:p>
            <a:r>
              <a:rPr lang="en-US" dirty="0"/>
              <a:t>Click to edit Master title style</a:t>
            </a:r>
          </a:p>
        </p:txBody>
      </p:sp>
      <p:sp>
        <p:nvSpPr>
          <p:cNvPr id="8" name="Text Placeholder 2">
            <a:extLst>
              <a:ext uri="{FF2B5EF4-FFF2-40B4-BE49-F238E27FC236}">
                <a16:creationId xmlns:a16="http://schemas.microsoft.com/office/drawing/2014/main" id="{0661CC10-B7D2-596B-AFD0-19760D05343D}"/>
              </a:ext>
            </a:extLst>
          </p:cNvPr>
          <p:cNvSpPr>
            <a:spLocks noGrp="1"/>
          </p:cNvSpPr>
          <p:nvPr>
            <p:ph idx="1"/>
          </p:nvPr>
        </p:nvSpPr>
        <p:spPr>
          <a:xfrm>
            <a:off x="735013" y="1189038"/>
            <a:ext cx="10618787" cy="49879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0066A1"/>
              </a:buClr>
              <a:buFont typeface="LucidaGrande"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66A1"/>
              </a:buClr>
              <a:buFont typeface="LucidaGrande"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66A1"/>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66A1"/>
              </a:buClr>
              <a:buFont typeface="Wingdings"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66A1"/>
              </a:buClr>
              <a:buFont typeface="Courier New" charset="0"/>
              <a:buChar char="o"/>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Please summarize your committees main activities (i.e. conferences, publications, education, member activities, etc.)</a:t>
            </a:r>
          </a:p>
          <a:p>
            <a:pPr lvl="1"/>
            <a:r>
              <a:rPr lang="en-US" dirty="0"/>
              <a:t>Please point out areas and activities that address the SWOT (Strategy, Weaknesses, Opportunities, and Threats) </a:t>
            </a:r>
          </a:p>
          <a:p>
            <a:pPr lvl="1"/>
            <a:r>
              <a:rPr lang="en-US" dirty="0"/>
              <a:t>Define areas that Cross-Committees can strengthen the Opportunities and reduce the Threats.</a:t>
            </a:r>
          </a:p>
        </p:txBody>
      </p:sp>
    </p:spTree>
    <p:extLst>
      <p:ext uri="{BB962C8B-B14F-4D97-AF65-F5344CB8AC3E}">
        <p14:creationId xmlns:p14="http://schemas.microsoft.com/office/powerpoint/2010/main" val="2915594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63A2F-B27D-4CE5-88ED-B23A8AF469D9}"/>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7B41687-F5D4-4762-9801-4DBD4A464716}"/>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AA78FE9C-0D24-46A8-B8BB-3C7AADD4490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0045FFE-81AF-4BA3-9594-A5B9D9E4F134}"/>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3570422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1618E-C1FF-4406-B935-6E356D520E87}"/>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70B0733F-1457-4881-A03B-9AB48809BDEC}"/>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26BBB4B-C73A-43E4-A0E1-4A1AD263CCDB}"/>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0A161206-A400-4104-8090-D58A159D2B1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5C6D62CD-16D6-4D1C-98B8-E2D838712363}"/>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2187782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A1018-601A-48D0-81AB-5726FB288E64}"/>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2320EA12-77DD-4DA8-87FD-944D7E0465FC}"/>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B12C12-81E3-4EC1-AC98-E5C3BB503D98}"/>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B35DD1-A8A7-4C6A-9A75-0DCF4B246424}"/>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FEAF422-393A-403B-96E5-F9D80C2C9FA7}"/>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DFD8B493-3800-4240-A0E8-1727624CB0A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A12124BC-FB28-4147-9741-E91E2C782F61}"/>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1521013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02450-776F-4F03-A967-CA91BE8758F7}"/>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4" name="Footer Placeholder 3">
            <a:extLst>
              <a:ext uri="{FF2B5EF4-FFF2-40B4-BE49-F238E27FC236}">
                <a16:creationId xmlns:a16="http://schemas.microsoft.com/office/drawing/2014/main" id="{E5B12F86-C5BF-48A3-B662-E2B45C93D41B}"/>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A649FFFE-ED73-47A2-AD33-3BF4A1E6AEC7}"/>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4033509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10933FD9-3AB7-40DC-9347-AB7628391C8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0684B5FB-C298-4E3E-9403-46CA2016A00C}"/>
              </a:ext>
            </a:extLst>
          </p:cNvPr>
          <p:cNvSpPr>
            <a:spLocks noGrp="1"/>
          </p:cNvSpPr>
          <p:nvPr>
            <p:ph type="sldNum" sz="quarter" idx="12"/>
          </p:nvPr>
        </p:nvSpPr>
        <p:spPr>
          <a:xfrm>
            <a:off x="8610600" y="6356350"/>
            <a:ext cx="2743200" cy="365125"/>
          </a:xfrm>
          <a:prstGeom prst="rect">
            <a:avLst/>
          </a:prstGeom>
        </p:spPr>
        <p:txBody>
          <a:bodyPr/>
          <a:lstStyle/>
          <a:p>
            <a:fld id="{DEAABB4B-B7FE-4F54-9EF3-4A934A90687F}" type="slidenum">
              <a:rPr lang="en-US" smtClean="0"/>
              <a:t>‹#›</a:t>
            </a:fld>
            <a:endParaRPr lang="en-US"/>
          </a:p>
        </p:txBody>
      </p:sp>
    </p:spTree>
    <p:extLst>
      <p:ext uri="{BB962C8B-B14F-4D97-AF65-F5344CB8AC3E}">
        <p14:creationId xmlns:p14="http://schemas.microsoft.com/office/powerpoint/2010/main" val="120082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A picture containing background pattern&#10;&#10;Description automatically generated">
            <a:extLst>
              <a:ext uri="{FF2B5EF4-FFF2-40B4-BE49-F238E27FC236}">
                <a16:creationId xmlns:a16="http://schemas.microsoft.com/office/drawing/2014/main" id="{08C4F7AF-98CF-43AB-B43B-1DF54CF9AE19}"/>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Tree>
    <p:extLst>
      <p:ext uri="{BB962C8B-B14F-4D97-AF65-F5344CB8AC3E}">
        <p14:creationId xmlns:p14="http://schemas.microsoft.com/office/powerpoint/2010/main" val="3651651063"/>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50" r:id="rId3"/>
    <p:sldLayoutId id="2147483662"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A131C-F095-48E5-8B44-E138AD540F6F}"/>
              </a:ext>
            </a:extLst>
          </p:cNvPr>
          <p:cNvSpPr>
            <a:spLocks noGrp="1"/>
          </p:cNvSpPr>
          <p:nvPr/>
        </p:nvSpPr>
        <p:spPr>
          <a:xfrm>
            <a:off x="4827402" y="2016895"/>
            <a:ext cx="6881887" cy="99829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400" b="1" i="0" kern="1200">
                <a:solidFill>
                  <a:srgbClr val="0066A1"/>
                </a:solidFill>
                <a:latin typeface="Calibri" charset="0"/>
                <a:ea typeface="Calibri" charset="0"/>
                <a:cs typeface="Calibri" charset="0"/>
              </a:defRPr>
            </a:lvl1pPr>
          </a:lstStyle>
          <a:p>
            <a:r>
              <a:rPr lang="en-US" sz="3600" dirty="0">
                <a:solidFill>
                  <a:schemeClr val="bg1"/>
                </a:solidFill>
              </a:rPr>
              <a:t>IEEE Aerospace Electronic Systems</a:t>
            </a:r>
            <a:br>
              <a:rPr lang="en-US" sz="3600" dirty="0">
                <a:solidFill>
                  <a:schemeClr val="bg1"/>
                </a:solidFill>
              </a:rPr>
            </a:br>
            <a:r>
              <a:rPr lang="en-US" sz="3200" dirty="0">
                <a:solidFill>
                  <a:schemeClr val="bg1"/>
                </a:solidFill>
              </a:rPr>
              <a:t>Past-President – Chair N&amp;A Committee</a:t>
            </a:r>
            <a:endParaRPr lang="en-US" sz="3600" dirty="0">
              <a:solidFill>
                <a:schemeClr val="bg1"/>
              </a:solidFill>
            </a:endParaRPr>
          </a:p>
        </p:txBody>
      </p:sp>
      <p:sp>
        <p:nvSpPr>
          <p:cNvPr id="3" name="Subtitle 2">
            <a:extLst>
              <a:ext uri="{FF2B5EF4-FFF2-40B4-BE49-F238E27FC236}">
                <a16:creationId xmlns:a16="http://schemas.microsoft.com/office/drawing/2014/main" id="{7E1FB642-C925-470D-A2D9-02A0B8114332}"/>
              </a:ext>
            </a:extLst>
          </p:cNvPr>
          <p:cNvSpPr>
            <a:spLocks noGrp="1"/>
          </p:cNvSpPr>
          <p:nvPr/>
        </p:nvSpPr>
        <p:spPr>
          <a:xfrm>
            <a:off x="4416435" y="3222436"/>
            <a:ext cx="6881887" cy="226396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rgbClr val="0066A1"/>
              </a:buClr>
              <a:buFont typeface="LucidaGrande" charset="0"/>
              <a:buNone/>
              <a:defRPr sz="2800" b="1" i="1" kern="1200">
                <a:solidFill>
                  <a:schemeClr val="tx1">
                    <a:lumMod val="50000"/>
                    <a:lumOff val="50000"/>
                  </a:schemeClr>
                </a:solidFill>
                <a:latin typeface="Calibri" charset="0"/>
                <a:ea typeface="Calibri" charset="0"/>
                <a:cs typeface="Calibri" charset="0"/>
              </a:defRPr>
            </a:lvl1pPr>
            <a:lvl2pPr marL="457200" indent="0" algn="ctr" defTabSz="914400" rtl="0" eaLnBrk="1" latinLnBrk="0" hangingPunct="1">
              <a:lnSpc>
                <a:spcPct val="90000"/>
              </a:lnSpc>
              <a:spcBef>
                <a:spcPts val="500"/>
              </a:spcBef>
              <a:buClr>
                <a:srgbClr val="0066A1"/>
              </a:buClr>
              <a:buFont typeface="LucidaGrande"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Clr>
                <a:srgbClr val="0066A1"/>
              </a:buClr>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Clr>
                <a:srgbClr val="0066A1"/>
              </a:buClr>
              <a:buFont typeface="Wingdings" charset="2"/>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0066A1"/>
              </a:buClr>
              <a:buFont typeface="Courier New"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r>
              <a:rPr lang="en-US" sz="2900" dirty="0">
                <a:solidFill>
                  <a:schemeClr val="bg1">
                    <a:lumMod val="85000"/>
                  </a:schemeClr>
                </a:solidFill>
              </a:rPr>
              <a:t>Mark E. Davis</a:t>
            </a:r>
          </a:p>
          <a:p>
            <a:pPr algn="ctr"/>
            <a:endParaRPr lang="en-US" sz="1300" dirty="0">
              <a:solidFill>
                <a:schemeClr val="bg1">
                  <a:lumMod val="85000"/>
                </a:schemeClr>
              </a:solidFill>
            </a:endParaRPr>
          </a:p>
          <a:p>
            <a:pPr algn="ctr"/>
            <a:r>
              <a:rPr lang="en-US" sz="2200" dirty="0">
                <a:solidFill>
                  <a:schemeClr val="bg1">
                    <a:lumMod val="85000"/>
                  </a:schemeClr>
                </a:solidFill>
              </a:rPr>
              <a:t>2025 </a:t>
            </a:r>
            <a:r>
              <a:rPr lang="en-US" sz="2200" dirty="0" err="1">
                <a:solidFill>
                  <a:schemeClr val="bg1">
                    <a:lumMod val="85000"/>
                  </a:schemeClr>
                </a:solidFill>
              </a:rPr>
              <a:t>BoG</a:t>
            </a:r>
            <a:r>
              <a:rPr lang="en-US" sz="2200" dirty="0">
                <a:solidFill>
                  <a:schemeClr val="bg1">
                    <a:lumMod val="85000"/>
                  </a:schemeClr>
                </a:solidFill>
              </a:rPr>
              <a:t> Elections</a:t>
            </a:r>
          </a:p>
          <a:p>
            <a:pPr algn="ctr"/>
            <a:endParaRPr lang="en-US" sz="2200" dirty="0">
              <a:solidFill>
                <a:schemeClr val="bg1">
                  <a:lumMod val="85000"/>
                </a:schemeClr>
              </a:solidFill>
            </a:endParaRPr>
          </a:p>
          <a:p>
            <a:pPr algn="ctr"/>
            <a:r>
              <a:rPr lang="en-US" sz="2200" dirty="0">
                <a:solidFill>
                  <a:schemeClr val="bg1">
                    <a:lumMod val="85000"/>
                  </a:schemeClr>
                </a:solidFill>
              </a:rPr>
              <a:t>7 May 2024</a:t>
            </a:r>
          </a:p>
        </p:txBody>
      </p:sp>
    </p:spTree>
    <p:extLst>
      <p:ext uri="{BB962C8B-B14F-4D97-AF65-F5344CB8AC3E}">
        <p14:creationId xmlns:p14="http://schemas.microsoft.com/office/powerpoint/2010/main" val="2605045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876EE9E-558D-C8B0-29DA-980C65599507}"/>
              </a:ext>
            </a:extLst>
          </p:cNvPr>
          <p:cNvSpPr>
            <a:spLocks noGrp="1"/>
          </p:cNvSpPr>
          <p:nvPr>
            <p:ph type="title"/>
          </p:nvPr>
        </p:nvSpPr>
        <p:spPr/>
        <p:txBody>
          <a:bodyPr/>
          <a:lstStyle/>
          <a:p>
            <a:r>
              <a:rPr lang="en-US" dirty="0">
                <a:solidFill>
                  <a:schemeClr val="bg1"/>
                </a:solidFill>
              </a:rPr>
              <a:t>2024 N&amp;A Short-Term Objectives</a:t>
            </a:r>
            <a:endParaRPr lang="en-US" dirty="0"/>
          </a:p>
        </p:txBody>
      </p:sp>
      <p:sp>
        <p:nvSpPr>
          <p:cNvPr id="5" name="Text Placeholder 2">
            <a:extLst>
              <a:ext uri="{FF2B5EF4-FFF2-40B4-BE49-F238E27FC236}">
                <a16:creationId xmlns:a16="http://schemas.microsoft.com/office/drawing/2014/main" id="{16A6F3AD-B340-39DC-13EF-212BB9662267}"/>
              </a:ext>
            </a:extLst>
          </p:cNvPr>
          <p:cNvSpPr>
            <a:spLocks noGrp="1"/>
          </p:cNvSpPr>
          <p:nvPr>
            <p:ph idx="4294967295"/>
          </p:nvPr>
        </p:nvSpPr>
        <p:spPr>
          <a:xfrm>
            <a:off x="735013" y="1189038"/>
            <a:ext cx="10618787" cy="45353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0066A1"/>
              </a:buClr>
              <a:buFont typeface="LucidaGrande"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0066A1"/>
              </a:buClr>
              <a:buFont typeface="LucidaGrande"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0066A1"/>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0066A1"/>
              </a:buClr>
              <a:buFont typeface="Wingdings"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0066A1"/>
              </a:buClr>
              <a:buFont typeface="Courier New" charset="0"/>
              <a:buChar char="o"/>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dirty="0"/>
              <a:t>Enhance The N&amp;A For A More Diverse Board of Governors</a:t>
            </a:r>
          </a:p>
          <a:p>
            <a:pPr lvl="1"/>
            <a:r>
              <a:rPr lang="en-US" dirty="0"/>
              <a:t>Balance Gender, Technical Background (Panels and Conferences), and AESS Regions.</a:t>
            </a:r>
          </a:p>
          <a:p>
            <a:pPr lvl="1"/>
            <a:r>
              <a:rPr lang="en-US" dirty="0"/>
              <a:t>Need More Candidates For Selection Of </a:t>
            </a:r>
            <a:r>
              <a:rPr lang="en-US" dirty="0" err="1"/>
              <a:t>BoG</a:t>
            </a:r>
            <a:r>
              <a:rPr lang="en-US" dirty="0"/>
              <a:t> and VP Positions</a:t>
            </a:r>
          </a:p>
          <a:p>
            <a:pPr algn="l"/>
            <a:r>
              <a:rPr lang="en-US" sz="1800" b="1" i="0" u="sng" dirty="0">
                <a:solidFill>
                  <a:srgbClr val="500050"/>
                </a:solidFill>
                <a:effectLst/>
              </a:rPr>
              <a:t>2024 Nominations and Appointments Committee:</a:t>
            </a:r>
            <a:endParaRPr lang="en-US" sz="1800" b="1" i="0" dirty="0">
              <a:solidFill>
                <a:srgbClr val="500050"/>
              </a:solidFill>
              <a:effectLst/>
            </a:endParaRPr>
          </a:p>
          <a:p>
            <a:pPr lvl="1"/>
            <a:r>
              <a:rPr lang="en-US" i="1" dirty="0">
                <a:solidFill>
                  <a:srgbClr val="500050"/>
                </a:solidFill>
                <a:effectLst/>
              </a:rPr>
              <a:t>Chair - Mark E. Davis</a:t>
            </a:r>
            <a:endParaRPr lang="en-US" i="0" dirty="0">
              <a:solidFill>
                <a:srgbClr val="500050"/>
              </a:solidFill>
              <a:effectLst/>
            </a:endParaRPr>
          </a:p>
          <a:p>
            <a:pPr lvl="2"/>
            <a:r>
              <a:rPr lang="en-US" i="0" dirty="0">
                <a:solidFill>
                  <a:srgbClr val="500050"/>
                </a:solidFill>
                <a:effectLst/>
              </a:rPr>
              <a:t>Walt Downing – Region 5; Past President, DASC Conference, </a:t>
            </a:r>
          </a:p>
          <a:p>
            <a:pPr lvl="2"/>
            <a:r>
              <a:rPr lang="en-US" i="0" dirty="0">
                <a:solidFill>
                  <a:srgbClr val="500050"/>
                </a:solidFill>
                <a:effectLst/>
              </a:rPr>
              <a:t>Joe Fabrizio – Region 10; Past President, Radar Systems</a:t>
            </a:r>
          </a:p>
          <a:p>
            <a:pPr lvl="2"/>
            <a:r>
              <a:rPr lang="en-US" i="0" dirty="0">
                <a:solidFill>
                  <a:srgbClr val="500050"/>
                </a:solidFill>
                <a:effectLst/>
              </a:rPr>
              <a:t>Jill </a:t>
            </a:r>
            <a:r>
              <a:rPr lang="en-US" i="0" dirty="0" err="1">
                <a:solidFill>
                  <a:srgbClr val="500050"/>
                </a:solidFill>
                <a:effectLst/>
              </a:rPr>
              <a:t>Gostin</a:t>
            </a:r>
            <a:r>
              <a:rPr lang="en-US" i="0" dirty="0">
                <a:solidFill>
                  <a:srgbClr val="500050"/>
                </a:solidFill>
                <a:effectLst/>
              </a:rPr>
              <a:t> – MGA, Region 3; Government &amp; Aerospace, </a:t>
            </a:r>
          </a:p>
          <a:p>
            <a:pPr lvl="2"/>
            <a:r>
              <a:rPr lang="en-US" i="0" dirty="0">
                <a:solidFill>
                  <a:srgbClr val="500050"/>
                </a:solidFill>
                <a:effectLst/>
              </a:rPr>
              <a:t>Laura </a:t>
            </a:r>
            <a:r>
              <a:rPr lang="en-US" i="0" dirty="0" err="1">
                <a:solidFill>
                  <a:srgbClr val="500050"/>
                </a:solidFill>
                <a:effectLst/>
              </a:rPr>
              <a:t>Anitori</a:t>
            </a:r>
            <a:r>
              <a:rPr lang="en-US" i="0" dirty="0">
                <a:solidFill>
                  <a:srgbClr val="500050"/>
                </a:solidFill>
                <a:effectLst/>
              </a:rPr>
              <a:t> – Region 8 (Europe); Radar Systems Panel, </a:t>
            </a:r>
            <a:r>
              <a:rPr lang="en-US" dirty="0">
                <a:solidFill>
                  <a:srgbClr val="500050"/>
                </a:solidFill>
              </a:rPr>
              <a:t>Sensor</a:t>
            </a:r>
            <a:r>
              <a:rPr lang="en-US" i="0" dirty="0">
                <a:solidFill>
                  <a:srgbClr val="500050"/>
                </a:solidFill>
                <a:effectLst/>
              </a:rPr>
              <a:t> Technology</a:t>
            </a:r>
          </a:p>
          <a:p>
            <a:pPr lvl="2"/>
            <a:r>
              <a:rPr lang="en-US" i="0" dirty="0">
                <a:solidFill>
                  <a:srgbClr val="500050"/>
                </a:solidFill>
                <a:effectLst/>
              </a:rPr>
              <a:t>Steve Butler – Region 3; Industry, Aerospace Systems</a:t>
            </a:r>
          </a:p>
          <a:p>
            <a:pPr lvl="2"/>
            <a:r>
              <a:rPr lang="en-US" i="0" dirty="0">
                <a:solidFill>
                  <a:srgbClr val="500050"/>
                </a:solidFill>
                <a:effectLst/>
              </a:rPr>
              <a:t>Willie Nel – Region 8 ( Africa); Industry, Radar Systems Panel</a:t>
            </a:r>
          </a:p>
          <a:p>
            <a:r>
              <a:rPr lang="en-US" sz="1800" b="1" u="sng" dirty="0">
                <a:solidFill>
                  <a:srgbClr val="500050"/>
                </a:solidFill>
              </a:rPr>
              <a:t>N &amp; A Calendar</a:t>
            </a:r>
          </a:p>
          <a:p>
            <a:pPr lvl="1"/>
            <a:r>
              <a:rPr lang="en-US" dirty="0" err="1">
                <a:solidFill>
                  <a:srgbClr val="500050"/>
                </a:solidFill>
              </a:rPr>
              <a:t>BoG</a:t>
            </a:r>
            <a:r>
              <a:rPr lang="en-US" dirty="0">
                <a:solidFill>
                  <a:srgbClr val="500050"/>
                </a:solidFill>
              </a:rPr>
              <a:t> At- Large Selection:  28 February Close; 19 April AES Slate; 15 June IEEE Vote</a:t>
            </a:r>
          </a:p>
          <a:p>
            <a:pPr lvl="1"/>
            <a:r>
              <a:rPr lang="en-US" dirty="0">
                <a:solidFill>
                  <a:srgbClr val="500050"/>
                </a:solidFill>
              </a:rPr>
              <a:t>VP Elections: 30 June Candidates; 1 August N&amp;A Slate; 10 November Bog Vote</a:t>
            </a:r>
          </a:p>
        </p:txBody>
      </p:sp>
      <p:sp>
        <p:nvSpPr>
          <p:cNvPr id="2" name="TextBox 1">
            <a:extLst>
              <a:ext uri="{FF2B5EF4-FFF2-40B4-BE49-F238E27FC236}">
                <a16:creationId xmlns:a16="http://schemas.microsoft.com/office/drawing/2014/main" id="{F5DF00F6-D50C-EF4E-B6BE-B091EED82F4F}"/>
              </a:ext>
            </a:extLst>
          </p:cNvPr>
          <p:cNvSpPr txBox="1"/>
          <p:nvPr/>
        </p:nvSpPr>
        <p:spPr>
          <a:xfrm>
            <a:off x="1916482" y="6001027"/>
            <a:ext cx="7214992" cy="369332"/>
          </a:xfrm>
          <a:prstGeom prst="rect">
            <a:avLst/>
          </a:prstGeom>
          <a:solidFill>
            <a:srgbClr val="FFFF00"/>
          </a:solidFill>
          <a:ln>
            <a:solidFill>
              <a:schemeClr val="accent1"/>
            </a:solidFill>
          </a:ln>
        </p:spPr>
        <p:txBody>
          <a:bodyPr wrap="square" rtlCol="0">
            <a:spAutoFit/>
          </a:bodyPr>
          <a:lstStyle/>
          <a:p>
            <a:pPr algn="ctr"/>
            <a:r>
              <a:rPr lang="en-US" dirty="0"/>
              <a:t>Approach Was Selected At Strategic Planning Meeting – February 2024</a:t>
            </a:r>
          </a:p>
        </p:txBody>
      </p:sp>
    </p:spTree>
    <p:extLst>
      <p:ext uri="{BB962C8B-B14F-4D97-AF65-F5344CB8AC3E}">
        <p14:creationId xmlns:p14="http://schemas.microsoft.com/office/powerpoint/2010/main" val="1200419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3981540-80C0-D247-9094-3D0828936D54}"/>
              </a:ext>
            </a:extLst>
          </p:cNvPr>
          <p:cNvSpPr>
            <a:spLocks noGrp="1"/>
          </p:cNvSpPr>
          <p:nvPr>
            <p:ph idx="1"/>
          </p:nvPr>
        </p:nvSpPr>
        <p:spPr>
          <a:xfrm>
            <a:off x="271343" y="1047612"/>
            <a:ext cx="10618993" cy="4988243"/>
          </a:xfrm>
        </p:spPr>
        <p:txBody>
          <a:bodyPr/>
          <a:lstStyle/>
          <a:p>
            <a:pPr algn="l">
              <a:lnSpc>
                <a:spcPct val="110000"/>
              </a:lnSpc>
            </a:pPr>
            <a:r>
              <a:rPr lang="en-US" sz="1800" b="1" i="0" u="none" strike="noStrike" dirty="0">
                <a:solidFill>
                  <a:srgbClr val="222222"/>
                </a:solidFill>
                <a:effectLst/>
                <a:latin typeface="Arial" panose="020B0604020202020204" pitchFamily="34" charset="0"/>
              </a:rPr>
              <a:t>Geographic: </a:t>
            </a:r>
            <a:r>
              <a:rPr lang="en-US" sz="1800" b="0" i="0" u="none" strike="noStrike" dirty="0">
                <a:solidFill>
                  <a:srgbClr val="222222"/>
                </a:solidFill>
                <a:effectLst/>
                <a:latin typeface="Arial" panose="020B0604020202020204" pitchFamily="34" charset="0"/>
              </a:rPr>
              <a:t>We Are Trying To Obtain Strong AESS Members In Regions 8 To 10. That Does Not Mean That We Should Put Regions 8-10 Get A 4 Or 5, Or That Regions 1-3 Gets A 1 Or 2. I Suggested The Score From Someone From A Region Who Has The Time To Attend The Board Of Governors (Bog) At Least 2 Times A Year.</a:t>
            </a:r>
          </a:p>
          <a:p>
            <a:pPr algn="l">
              <a:lnSpc>
                <a:spcPct val="110000"/>
              </a:lnSpc>
            </a:pPr>
            <a:r>
              <a:rPr lang="en-US" sz="1800" b="0" i="0" u="none" strike="noStrike" dirty="0">
                <a:solidFill>
                  <a:srgbClr val="222222"/>
                </a:solidFill>
                <a:effectLst/>
                <a:latin typeface="Arial" panose="020B0604020202020204" pitchFamily="34" charset="0"/>
              </a:rPr>
              <a:t>T</a:t>
            </a:r>
            <a:r>
              <a:rPr lang="en-US" sz="1800" b="1" i="0" u="none" strike="noStrike" dirty="0">
                <a:solidFill>
                  <a:srgbClr val="222222"/>
                </a:solidFill>
                <a:effectLst/>
                <a:latin typeface="Arial" panose="020B0604020202020204" pitchFamily="34" charset="0"/>
              </a:rPr>
              <a:t>echnical</a:t>
            </a:r>
            <a:r>
              <a:rPr lang="en-US" sz="1800" b="0" i="0" u="none" strike="noStrike" dirty="0">
                <a:solidFill>
                  <a:srgbClr val="222222"/>
                </a:solidFill>
                <a:effectLst/>
                <a:latin typeface="Arial" panose="020B0604020202020204" pitchFamily="34" charset="0"/>
              </a:rPr>
              <a:t>: We Have A Large Number Of Radar People On The Current </a:t>
            </a:r>
            <a:r>
              <a:rPr lang="en-US" sz="1800" b="0" i="0" u="none" strike="noStrike" dirty="0" err="1">
                <a:solidFill>
                  <a:srgbClr val="222222"/>
                </a:solidFill>
                <a:effectLst/>
                <a:latin typeface="Arial" panose="020B0604020202020204" pitchFamily="34" charset="0"/>
              </a:rPr>
              <a:t>BoG</a:t>
            </a:r>
            <a:r>
              <a:rPr lang="en-US" sz="1800" b="0" i="0" u="none" strike="noStrike" dirty="0">
                <a:solidFill>
                  <a:srgbClr val="222222"/>
                </a:solidFill>
                <a:effectLst/>
                <a:latin typeface="Arial" panose="020B0604020202020204" pitchFamily="34" charset="0"/>
              </a:rPr>
              <a:t>. We Need To Expand Our Numbers In Aerospace, Avionics, Navigation, Fusion And Cyber Areas. That Provides Us With People Who Can Contribute To Our Conferences And Panels. We Also Are Looking For Technical Leaders Who Can Help Across Our Panels In Emerging Technical Areas. My Suggestion </a:t>
            </a:r>
            <a:r>
              <a:rPr lang="en-US" sz="1800" dirty="0">
                <a:solidFill>
                  <a:srgbClr val="222222"/>
                </a:solidFill>
                <a:latin typeface="Arial" panose="020B0604020202020204" pitchFamily="34" charset="0"/>
              </a:rPr>
              <a:t>Was </a:t>
            </a:r>
            <a:r>
              <a:rPr lang="en-US" sz="1800" b="0" i="0" u="none" strike="noStrike" dirty="0">
                <a:solidFill>
                  <a:srgbClr val="222222"/>
                </a:solidFill>
                <a:effectLst/>
                <a:latin typeface="Arial" panose="020B0604020202020204" pitchFamily="34" charset="0"/>
              </a:rPr>
              <a:t>That The N&amp;A Committee Members Use ”4-5" For Key Persons We Need On The Board</a:t>
            </a:r>
          </a:p>
          <a:p>
            <a:pPr algn="l">
              <a:lnSpc>
                <a:spcPct val="110000"/>
              </a:lnSpc>
            </a:pPr>
            <a:r>
              <a:rPr lang="en-US" sz="1800" b="1" i="0" u="none" strike="noStrike" dirty="0">
                <a:solidFill>
                  <a:srgbClr val="222222"/>
                </a:solidFill>
                <a:effectLst/>
                <a:latin typeface="Arial" panose="020B0604020202020204" pitchFamily="34" charset="0"/>
              </a:rPr>
              <a:t>Diversity &amp; Experience</a:t>
            </a:r>
            <a:r>
              <a:rPr lang="en-US" sz="1800" b="0" i="0" u="none" strike="noStrike" dirty="0">
                <a:solidFill>
                  <a:srgbClr val="222222"/>
                </a:solidFill>
                <a:effectLst/>
                <a:latin typeface="Arial" panose="020B0604020202020204" pitchFamily="34" charset="0"/>
              </a:rPr>
              <a:t>: We Have Been Very Selective In The Past 3 - 5 Years For Gender And Youth. My Suggestion Is That We Provide An Input That Gives Us The Most Growth In New Ideas Among Our </a:t>
            </a:r>
            <a:r>
              <a:rPr lang="en-US" sz="1800" b="0" i="0" u="none" strike="noStrike" dirty="0" err="1">
                <a:solidFill>
                  <a:srgbClr val="222222"/>
                </a:solidFill>
                <a:effectLst/>
                <a:latin typeface="Arial" panose="020B0604020202020204" pitchFamily="34" charset="0"/>
              </a:rPr>
              <a:t>BoG</a:t>
            </a:r>
            <a:r>
              <a:rPr lang="en-US" sz="1800" b="0" i="0" u="none" strike="noStrike" dirty="0">
                <a:solidFill>
                  <a:srgbClr val="222222"/>
                </a:solidFill>
                <a:effectLst/>
                <a:latin typeface="Arial" panose="020B0604020202020204" pitchFamily="34" charset="0"/>
              </a:rPr>
              <a:t> Members.</a:t>
            </a:r>
          </a:p>
          <a:p>
            <a:pPr algn="l">
              <a:lnSpc>
                <a:spcPct val="110000"/>
              </a:lnSpc>
            </a:pPr>
            <a:r>
              <a:rPr lang="en-US" sz="1800" b="1" i="0" u="none" strike="noStrike" dirty="0">
                <a:solidFill>
                  <a:srgbClr val="222222"/>
                </a:solidFill>
                <a:effectLst/>
                <a:latin typeface="Arial" panose="020B0604020202020204" pitchFamily="34" charset="0"/>
              </a:rPr>
              <a:t>History: </a:t>
            </a:r>
            <a:r>
              <a:rPr lang="en-US" sz="1800" b="0" i="0" u="none" strike="noStrike" dirty="0">
                <a:solidFill>
                  <a:srgbClr val="222222"/>
                </a:solidFill>
                <a:effectLst/>
                <a:latin typeface="Arial" panose="020B0604020202020204" pitchFamily="34" charset="0"/>
              </a:rPr>
              <a:t>AESS Has Decided To Ensure That We Have All </a:t>
            </a:r>
            <a:r>
              <a:rPr lang="en-US" sz="1800" b="0" i="0" u="none" strike="noStrike" dirty="0" err="1">
                <a:solidFill>
                  <a:srgbClr val="222222"/>
                </a:solidFill>
                <a:effectLst/>
                <a:latin typeface="Arial" panose="020B0604020202020204" pitchFamily="34" charset="0"/>
              </a:rPr>
              <a:t>BoG</a:t>
            </a:r>
            <a:r>
              <a:rPr lang="en-US" sz="1800" b="0" i="0" u="none" strike="noStrike" dirty="0">
                <a:solidFill>
                  <a:srgbClr val="222222"/>
                </a:solidFill>
                <a:effectLst/>
                <a:latin typeface="Arial" panose="020B0604020202020204" pitchFamily="34" charset="0"/>
              </a:rPr>
              <a:t> Members Attend At Lease 2 Our Of 3 In Person Meetings. We Have Seen Many Members Who Have Issues With Travel Due To Health Or Business Pressures. If You Feel That We Will Not Be Able To Ensure The New And Returning Members, We Need To Weigh Their Grading. And On The Same Time, We Should Attract Members Who Have A History Of Attending Meetings.</a:t>
            </a:r>
          </a:p>
          <a:p>
            <a:pPr>
              <a:lnSpc>
                <a:spcPct val="110000"/>
              </a:lnSpc>
            </a:pPr>
            <a:endParaRPr lang="en-US" sz="1800" dirty="0"/>
          </a:p>
        </p:txBody>
      </p:sp>
      <p:sp>
        <p:nvSpPr>
          <p:cNvPr id="3" name="Title 2">
            <a:extLst>
              <a:ext uri="{FF2B5EF4-FFF2-40B4-BE49-F238E27FC236}">
                <a16:creationId xmlns:a16="http://schemas.microsoft.com/office/drawing/2014/main" id="{1290FA22-ACA3-E842-8F32-FABFA381AF0C}"/>
              </a:ext>
            </a:extLst>
          </p:cNvPr>
          <p:cNvSpPr>
            <a:spLocks noGrp="1"/>
          </p:cNvSpPr>
          <p:nvPr>
            <p:ph type="title"/>
          </p:nvPr>
        </p:nvSpPr>
        <p:spPr/>
        <p:txBody>
          <a:bodyPr/>
          <a:lstStyle/>
          <a:p>
            <a:r>
              <a:rPr lang="en-US" dirty="0"/>
              <a:t>Diversity Criteria For 2025-2027 Elections</a:t>
            </a:r>
          </a:p>
        </p:txBody>
      </p:sp>
    </p:spTree>
    <p:extLst>
      <p:ext uri="{BB962C8B-B14F-4D97-AF65-F5344CB8AC3E}">
        <p14:creationId xmlns:p14="http://schemas.microsoft.com/office/powerpoint/2010/main" val="3410168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7CF34-CB1E-BF4E-8661-F0F29290AF6A}"/>
              </a:ext>
            </a:extLst>
          </p:cNvPr>
          <p:cNvSpPr>
            <a:spLocks noGrp="1"/>
          </p:cNvSpPr>
          <p:nvPr>
            <p:ph type="title"/>
          </p:nvPr>
        </p:nvSpPr>
        <p:spPr>
          <a:xfrm>
            <a:off x="714910" y="180191"/>
            <a:ext cx="10515600" cy="497904"/>
          </a:xfrm>
        </p:spPr>
        <p:txBody>
          <a:bodyPr/>
          <a:lstStyle/>
          <a:p>
            <a:r>
              <a:rPr lang="en-US" sz="2400" b="1" dirty="0">
                <a:solidFill>
                  <a:schemeClr val="bg1"/>
                </a:solidFill>
              </a:rPr>
              <a:t>Candidates Proposed For </a:t>
            </a:r>
            <a:r>
              <a:rPr lang="en-US" sz="2400" b="1" dirty="0" err="1">
                <a:solidFill>
                  <a:schemeClr val="bg1"/>
                </a:solidFill>
              </a:rPr>
              <a:t>BoG</a:t>
            </a:r>
            <a:r>
              <a:rPr lang="en-US" sz="2400" b="1" dirty="0">
                <a:solidFill>
                  <a:schemeClr val="bg1"/>
                </a:solidFill>
              </a:rPr>
              <a:t> Election</a:t>
            </a:r>
          </a:p>
        </p:txBody>
      </p:sp>
      <p:sp>
        <p:nvSpPr>
          <p:cNvPr id="6" name="TextBox 5">
            <a:extLst>
              <a:ext uri="{FF2B5EF4-FFF2-40B4-BE49-F238E27FC236}">
                <a16:creationId xmlns:a16="http://schemas.microsoft.com/office/drawing/2014/main" id="{B024A3A1-409E-B449-A540-988ED84D2F3B}"/>
              </a:ext>
            </a:extLst>
          </p:cNvPr>
          <p:cNvSpPr txBox="1"/>
          <p:nvPr/>
        </p:nvSpPr>
        <p:spPr>
          <a:xfrm>
            <a:off x="8530225" y="1240077"/>
            <a:ext cx="2868268" cy="4801314"/>
          </a:xfrm>
          <a:prstGeom prst="rect">
            <a:avLst/>
          </a:prstGeom>
          <a:noFill/>
        </p:spPr>
        <p:txBody>
          <a:bodyPr wrap="square" rtlCol="0">
            <a:spAutoFit/>
          </a:bodyPr>
          <a:lstStyle/>
          <a:p>
            <a:r>
              <a:rPr lang="en-US" dirty="0"/>
              <a:t>Total 15 Candidates:</a:t>
            </a:r>
          </a:p>
          <a:p>
            <a:r>
              <a:rPr lang="en-US" dirty="0"/>
              <a:t>- Geography</a:t>
            </a:r>
          </a:p>
          <a:p>
            <a:pPr marL="742950" lvl="1" indent="-285750">
              <a:buFontTx/>
              <a:buChar char="-"/>
            </a:pPr>
            <a:r>
              <a:rPr lang="en-US" dirty="0"/>
              <a:t>Region 1-6:  6</a:t>
            </a:r>
          </a:p>
          <a:p>
            <a:pPr marL="742950" lvl="1" indent="-285750">
              <a:buFontTx/>
              <a:buChar char="-"/>
            </a:pPr>
            <a:r>
              <a:rPr lang="en-US" dirty="0"/>
              <a:t>Region 8:  5</a:t>
            </a:r>
          </a:p>
          <a:p>
            <a:pPr marL="742950" lvl="1" indent="-285750">
              <a:buFontTx/>
              <a:buChar char="-"/>
            </a:pPr>
            <a:r>
              <a:rPr lang="en-US" dirty="0"/>
              <a:t>Region 9: 3</a:t>
            </a:r>
          </a:p>
          <a:p>
            <a:pPr marL="742950" lvl="1" indent="-285750">
              <a:buFontTx/>
              <a:buChar char="-"/>
            </a:pPr>
            <a:r>
              <a:rPr lang="en-US" dirty="0"/>
              <a:t>Region 10: 1</a:t>
            </a:r>
          </a:p>
          <a:p>
            <a:pPr marL="285750" indent="-285750">
              <a:buFontTx/>
              <a:buChar char="-"/>
            </a:pPr>
            <a:r>
              <a:rPr lang="en-US" dirty="0"/>
              <a:t>Organization</a:t>
            </a:r>
          </a:p>
          <a:p>
            <a:pPr marL="742950" lvl="1" indent="-285750">
              <a:buFontTx/>
              <a:buChar char="-"/>
            </a:pPr>
            <a:r>
              <a:rPr lang="en-US" dirty="0"/>
              <a:t>Industry: 7</a:t>
            </a:r>
          </a:p>
          <a:p>
            <a:pPr marL="742950" lvl="1" indent="-285750">
              <a:buFontTx/>
              <a:buChar char="-"/>
            </a:pPr>
            <a:r>
              <a:rPr lang="en-US" dirty="0"/>
              <a:t>Government: 4</a:t>
            </a:r>
          </a:p>
          <a:p>
            <a:pPr marL="742950" lvl="1" indent="-285750">
              <a:buFontTx/>
              <a:buChar char="-"/>
            </a:pPr>
            <a:r>
              <a:rPr lang="en-US" dirty="0"/>
              <a:t>Academia: 5</a:t>
            </a:r>
          </a:p>
          <a:p>
            <a:pPr marL="285750" indent="-285750">
              <a:buFontTx/>
              <a:buChar char="-"/>
            </a:pPr>
            <a:r>
              <a:rPr lang="en-US" dirty="0"/>
              <a:t>Technology:</a:t>
            </a:r>
          </a:p>
          <a:p>
            <a:pPr marL="742950" lvl="1" indent="-285750">
              <a:buFontTx/>
              <a:buChar char="-"/>
            </a:pPr>
            <a:r>
              <a:rPr lang="en-US" dirty="0"/>
              <a:t>Radar: 4</a:t>
            </a:r>
          </a:p>
          <a:p>
            <a:pPr marL="742950" lvl="1" indent="-285750">
              <a:buFontTx/>
              <a:buChar char="-"/>
            </a:pPr>
            <a:r>
              <a:rPr lang="en-US" dirty="0"/>
              <a:t>Avionics Systems: 3</a:t>
            </a:r>
          </a:p>
          <a:p>
            <a:pPr marL="742950" lvl="1" indent="-285750">
              <a:buFontTx/>
              <a:buChar char="-"/>
            </a:pPr>
            <a:r>
              <a:rPr lang="en-US" dirty="0"/>
              <a:t>Aero/Space: 5</a:t>
            </a:r>
          </a:p>
          <a:p>
            <a:pPr marL="742950" lvl="1" indent="-285750">
              <a:buFontTx/>
              <a:buChar char="-"/>
            </a:pPr>
            <a:r>
              <a:rPr lang="en-US" dirty="0"/>
              <a:t>Signal Processing: 4</a:t>
            </a:r>
          </a:p>
          <a:p>
            <a:pPr marL="742950" lvl="1" indent="-285750">
              <a:buFontTx/>
              <a:buChar char="-"/>
            </a:pPr>
            <a:r>
              <a:rPr lang="en-US" dirty="0"/>
              <a:t>Fusion: 2</a:t>
            </a:r>
          </a:p>
          <a:p>
            <a:pPr marL="742950" lvl="1" indent="-285750">
              <a:buFontTx/>
              <a:buChar char="-"/>
            </a:pPr>
            <a:r>
              <a:rPr lang="en-US" dirty="0"/>
              <a:t>Cyber: 1</a:t>
            </a:r>
          </a:p>
        </p:txBody>
      </p:sp>
      <p:pic>
        <p:nvPicPr>
          <p:cNvPr id="9" name="Picture 8">
            <a:extLst>
              <a:ext uri="{FF2B5EF4-FFF2-40B4-BE49-F238E27FC236}">
                <a16:creationId xmlns:a16="http://schemas.microsoft.com/office/drawing/2014/main" id="{7D6B1A09-A717-DD49-A31D-2B5D5565CAB9}"/>
              </a:ext>
            </a:extLst>
          </p:cNvPr>
          <p:cNvPicPr>
            <a:picLocks noChangeAspect="1"/>
          </p:cNvPicPr>
          <p:nvPr/>
        </p:nvPicPr>
        <p:blipFill>
          <a:blip r:embed="rId2"/>
          <a:stretch>
            <a:fillRect/>
          </a:stretch>
        </p:blipFill>
        <p:spPr>
          <a:xfrm>
            <a:off x="559657" y="1134238"/>
            <a:ext cx="7382267" cy="5249367"/>
          </a:xfrm>
          <a:prstGeom prst="rect">
            <a:avLst/>
          </a:prstGeom>
        </p:spPr>
      </p:pic>
    </p:spTree>
    <p:extLst>
      <p:ext uri="{BB962C8B-B14F-4D97-AF65-F5344CB8AC3E}">
        <p14:creationId xmlns:p14="http://schemas.microsoft.com/office/powerpoint/2010/main" val="11700643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9E63762-293E-C547-9F5A-89CE47EB24D4}"/>
              </a:ext>
            </a:extLst>
          </p:cNvPr>
          <p:cNvSpPr>
            <a:spLocks noGrp="1"/>
          </p:cNvSpPr>
          <p:nvPr>
            <p:ph idx="1"/>
          </p:nvPr>
        </p:nvSpPr>
        <p:spPr>
          <a:xfrm>
            <a:off x="786503" y="1451766"/>
            <a:ext cx="10618993" cy="4988243"/>
          </a:xfrm>
        </p:spPr>
        <p:txBody>
          <a:bodyPr/>
          <a:lstStyle/>
          <a:p>
            <a:r>
              <a:rPr lang="en-US" dirty="0"/>
              <a:t>Needs For Growth Width &amp; Diversity In AESS</a:t>
            </a:r>
          </a:p>
          <a:p>
            <a:pPr lvl="1"/>
            <a:r>
              <a:rPr lang="en-US" dirty="0"/>
              <a:t>Recent Elections Consistently Have Fewer Volunteer Members</a:t>
            </a:r>
          </a:p>
          <a:p>
            <a:pPr lvl="1"/>
            <a:r>
              <a:rPr lang="en-US" dirty="0"/>
              <a:t>Presidential Selections To Serve Current Members Resigning</a:t>
            </a:r>
          </a:p>
          <a:p>
            <a:r>
              <a:rPr lang="en-US" dirty="0"/>
              <a:t>Too Many Members Count On “Virtual” Attendance At </a:t>
            </a:r>
            <a:r>
              <a:rPr lang="en-US" dirty="0" err="1"/>
              <a:t>BoG</a:t>
            </a:r>
            <a:r>
              <a:rPr lang="en-US" dirty="0"/>
              <a:t> Meetings</a:t>
            </a:r>
          </a:p>
          <a:p>
            <a:pPr lvl="1"/>
            <a:r>
              <a:rPr lang="en-US" dirty="0"/>
              <a:t>Strategic Planning Meeting Proposing Requiring “In-person” Attendance</a:t>
            </a:r>
          </a:p>
          <a:p>
            <a:pPr lvl="1"/>
            <a:r>
              <a:rPr lang="en-US" dirty="0"/>
              <a:t>Change In AESS Policy Will Spell Out Process For Transitioning Members</a:t>
            </a:r>
          </a:p>
          <a:p>
            <a:r>
              <a:rPr lang="en-US" dirty="0"/>
              <a:t>Few New Candidate Members </a:t>
            </a:r>
            <a:r>
              <a:rPr lang="en-US"/>
              <a:t>Have Had </a:t>
            </a:r>
            <a:r>
              <a:rPr lang="en-US" dirty="0"/>
              <a:t>A Diverse Background</a:t>
            </a:r>
          </a:p>
          <a:p>
            <a:r>
              <a:rPr lang="en-US" dirty="0"/>
              <a:t>We Need To Attract And Promote Diverse Candidates To </a:t>
            </a:r>
            <a:br>
              <a:rPr lang="en-US" dirty="0"/>
            </a:br>
            <a:r>
              <a:rPr lang="en-US" dirty="0"/>
              <a:t>Vice President Candidates For 2025 &amp; 2026</a:t>
            </a:r>
          </a:p>
          <a:p>
            <a:endParaRPr lang="en-US" dirty="0"/>
          </a:p>
        </p:txBody>
      </p:sp>
      <p:sp>
        <p:nvSpPr>
          <p:cNvPr id="3" name="Title 2">
            <a:extLst>
              <a:ext uri="{FF2B5EF4-FFF2-40B4-BE49-F238E27FC236}">
                <a16:creationId xmlns:a16="http://schemas.microsoft.com/office/drawing/2014/main" id="{5E9BB1E4-A717-854E-B367-72F889A505DD}"/>
              </a:ext>
            </a:extLst>
          </p:cNvPr>
          <p:cNvSpPr>
            <a:spLocks noGrp="1"/>
          </p:cNvSpPr>
          <p:nvPr>
            <p:ph type="title"/>
          </p:nvPr>
        </p:nvSpPr>
        <p:spPr/>
        <p:txBody>
          <a:bodyPr/>
          <a:lstStyle/>
          <a:p>
            <a:r>
              <a:rPr lang="en-US" dirty="0"/>
              <a:t>Issues and Challenges</a:t>
            </a:r>
          </a:p>
        </p:txBody>
      </p:sp>
    </p:spTree>
    <p:extLst>
      <p:ext uri="{BB962C8B-B14F-4D97-AF65-F5344CB8AC3E}">
        <p14:creationId xmlns:p14="http://schemas.microsoft.com/office/powerpoint/2010/main" val="32187117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1800</TotalTime>
  <Words>631</Words>
  <Application>Microsoft Macintosh PowerPoint</Application>
  <PresentationFormat>Widescreen</PresentationFormat>
  <Paragraphs>54</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Calibri Light</vt:lpstr>
      <vt:lpstr>Courier New</vt:lpstr>
      <vt:lpstr>LucidaGrande</vt:lpstr>
      <vt:lpstr>Wingdings</vt:lpstr>
      <vt:lpstr>Office Theme</vt:lpstr>
      <vt:lpstr>PowerPoint Presentation</vt:lpstr>
      <vt:lpstr>2024 N&amp;A Short-Term Objectives</vt:lpstr>
      <vt:lpstr>Diversity Criteria For 2025-2027 Elections</vt:lpstr>
      <vt:lpstr>Candidates Proposed For BoG Election</vt:lpstr>
      <vt:lpstr>Issues and Challenges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Hough,Mackenzie C</dc:creator>
  <cp:lastModifiedBy>Mark Davis</cp:lastModifiedBy>
  <cp:revision>57</cp:revision>
  <dcterms:created xsi:type="dcterms:W3CDTF">2020-06-23T20:53:44Z</dcterms:created>
  <dcterms:modified xsi:type="dcterms:W3CDTF">2024-05-01T19:45:23Z</dcterms:modified>
</cp:coreProperties>
</file>