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445" r:id="rId2"/>
    <p:sldId id="440" r:id="rId3"/>
    <p:sldId id="444" r:id="rId4"/>
    <p:sldId id="446" r:id="rId5"/>
    <p:sldId id="44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70A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60" y="1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F30DD-E43C-CA4B-A5FB-77BBC5ADDAB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0F3D1-4F9A-AB43-BBB2-4BBDABDECC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53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0C0FEB-13BF-49E2-AA65-ECB0819A8BC3}"/>
              </a:ext>
            </a:extLst>
          </p:cNvPr>
          <p:cNvSpPr>
            <a:spLocks noGrp="1"/>
          </p:cNvSpPr>
          <p:nvPr userDrawn="1"/>
        </p:nvSpPr>
        <p:spPr>
          <a:xfrm>
            <a:off x="734807" y="76237"/>
            <a:ext cx="8983291" cy="5533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C2FE6A51-0C90-4250-B4B1-2EF2C892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18" y="114113"/>
            <a:ext cx="10515600" cy="710640"/>
          </a:xfrm>
          <a:prstGeom prst="rect">
            <a:avLst/>
          </a:prstGeom>
        </p:spPr>
        <p:txBody>
          <a:bodyPr/>
          <a:lstStyle>
            <a:lvl1pPr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0199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99F9F1-ADEA-43FA-843B-403AB26F0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49FB9A-D2A1-4AE9-A254-6C639E38B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B98BAC1-A068-4411-BE9A-417483ADF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7DD6CDE-1993-4DA6-97C4-CD04F189E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02E51F-634B-49C0-9CA1-7BB3452E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30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A5D466-98E4-4591-B691-9487944F3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841B2C2-B28A-4289-80C5-D36AF6DC7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3838F87-FA44-4454-88AC-AACF0718C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8B0F60E-6F02-454A-A1D3-4F4AE6D29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282F6B-41CA-4065-B364-8D5143CEF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10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A60312-30E2-4915-A6CD-B137F1523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0FADC2D-1BFE-476F-96A8-5477B18E8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D7B612A-A41D-4DAD-AC72-1B85593B3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D6DAC4-BCFC-4965-B9F1-7ECC81AEF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63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FFD76CE-0001-449E-B549-1413AA2CAF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A7AA05D-3E96-4A54-A699-9DAEF341D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4ECA7E-C502-4A62-A138-8970A7748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BB6D11-9EA4-4A25-B711-D8486422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63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4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CCFC8D-FAC4-4880-9373-C4D5AD998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12925"/>
            <a:ext cx="9144000" cy="1381125"/>
          </a:xfrm>
          <a:prstGeom prst="rect">
            <a:avLst/>
          </a:prstGeo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3D2219A-6810-4BBB-BB70-7005CC1E57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F05C51-B209-4AF4-A68D-B977A223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87BDBF-4B56-4187-8D30-4D0B5C912E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C03980-8E73-44A4-A6C0-9FC92EA60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A60794-8A42-43BE-A706-169A3619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‹N›</a:t>
            </a:fld>
            <a:endParaRPr lang="en-US"/>
          </a:p>
        </p:txBody>
      </p:sp>
      <p:pic>
        <p:nvPicPr>
          <p:cNvPr id="8" name="Picture 7" descr="Rectangle&#10;&#10;Description automatically generated with medium confidence">
            <a:extLst>
              <a:ext uri="{FF2B5EF4-FFF2-40B4-BE49-F238E27FC236}">
                <a16:creationId xmlns="" xmlns:a16="http://schemas.microsoft.com/office/drawing/2014/main" id="{8CE9E921-0597-4FF4-94CC-D20ADC7E25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pic>
        <p:nvPicPr>
          <p:cNvPr id="10" name="Picture 9" descr="A picture containing text, clipart, tableware, dishware&#10;&#10;Description automatically generated">
            <a:extLst>
              <a:ext uri="{FF2B5EF4-FFF2-40B4-BE49-F238E27FC236}">
                <a16:creationId xmlns="" xmlns:a16="http://schemas.microsoft.com/office/drawing/2014/main" id="{6EFF700F-D452-40A2-82D4-79EA0689EF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5" y="2301364"/>
            <a:ext cx="3726659" cy="190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3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32E70E-167B-4E52-9956-3A3A314DA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07" y="1188720"/>
            <a:ext cx="10618993" cy="498824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C70AC"/>
              </a:buClr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rgbClr val="0C70AC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C70AC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C70AC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C70AC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999DF7-E8C6-4AE4-A958-1C5EAB5B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34E2BE-1B65-4750-996B-B5D554B5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70AC"/>
                </a:solidFill>
              </a:defRPr>
            </a:lvl1pPr>
          </a:lstStyle>
          <a:p>
            <a:fld id="{DEAABB4B-B7FE-4F54-9EF3-4A934A90687F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781AF724-15D2-4C5E-B028-1617845D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07" y="59679"/>
            <a:ext cx="10515600" cy="483395"/>
          </a:xfrm>
          <a:prstGeom prst="rect">
            <a:avLst/>
          </a:prstGeom>
        </p:spPr>
        <p:txBody>
          <a:bodyPr/>
          <a:lstStyle>
            <a:lvl1pPr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1353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999DF7-E8C6-4AE4-A958-1C5EAB5B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34E2BE-1B65-4750-996B-B5D554B5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70AC"/>
                </a:solidFill>
              </a:defRPr>
            </a:lvl1pPr>
          </a:lstStyle>
          <a:p>
            <a:fld id="{DEAABB4B-B7FE-4F54-9EF3-4A934A90687F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781AF724-15D2-4C5E-B028-1617845D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07" y="59679"/>
            <a:ext cx="10515600" cy="483395"/>
          </a:xfrm>
          <a:prstGeom prst="rect">
            <a:avLst/>
          </a:prstGeom>
        </p:spPr>
        <p:txBody>
          <a:bodyPr/>
          <a:lstStyle>
            <a:lvl1pPr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0661CC10-B7D2-596B-AFD0-19760D053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013" y="1189038"/>
            <a:ext cx="10618787" cy="4987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Font typeface="LucidaGrande" charset="0"/>
              <a:buChar char="▸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LucidaGrande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Please summarize your committees main activities (i.e. conferences, publications, education, member activities, etc.)</a:t>
            </a:r>
          </a:p>
          <a:p>
            <a:pPr lvl="1"/>
            <a:r>
              <a:rPr lang="en-US" dirty="0"/>
              <a:t>Please point out areas and activities that address the SWOT (Strategy, Weaknesses, Opportunities, and Threats) </a:t>
            </a:r>
          </a:p>
          <a:p>
            <a:pPr lvl="1"/>
            <a:r>
              <a:rPr lang="en-US" dirty="0"/>
              <a:t>Define areas that Cross-Committees can strengthen the Opportunities and reduce the Threats.</a:t>
            </a:r>
          </a:p>
        </p:txBody>
      </p:sp>
    </p:spTree>
    <p:extLst>
      <p:ext uri="{BB962C8B-B14F-4D97-AF65-F5344CB8AC3E}">
        <p14:creationId xmlns:p14="http://schemas.microsoft.com/office/powerpoint/2010/main" val="2915594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E63A2F-B27D-4CE5-88ED-B23A8AF46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B41687-F5D4-4762-9801-4DBD4A464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78FE9C-0D24-46A8-B8BB-3C7AADD44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045FFE-81AF-4BA3-9594-A5B9D9E4F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22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31618E-C1FF-4406-B935-6E356D52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B0733F-1457-4881-A03B-9AB48809B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6BBB4B-C73A-43E4-A0E1-4A1AD263C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A161206-A400-4104-8090-D58A159D2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C6D62CD-16D6-4D1C-98B8-E2D838712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82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9A1018-601A-48D0-81AB-5726FB288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320EA12-77DD-4DA8-87FD-944D7E046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B12C12-81E3-4EC1-AC98-E5C3BB503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B35DD1-A8A7-4C6A-9A75-0DCF4B246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FEAF422-393A-403B-96E5-F9D80C2C9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D8B493-3800-4240-A0E8-1727624C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12124BC-FB28-4147-9741-E91E2C782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13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602450-776F-4F03-A967-CA91BE875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5B12F86-C5BF-48A3-B662-E2B45C93D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649FFFE-ED73-47A2-AD33-3BF4A1E6A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9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0933FD9-3AB7-40DC-9347-AB762839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684B5FB-C298-4E3E-9403-46CA2016A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2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08C4F7AF-98CF-43AB-B43B-1DF54CF9AE1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5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4A131C-F095-48E5-8B44-E138AD540F6F}"/>
              </a:ext>
            </a:extLst>
          </p:cNvPr>
          <p:cNvSpPr>
            <a:spLocks noGrp="1"/>
          </p:cNvSpPr>
          <p:nvPr/>
        </p:nvSpPr>
        <p:spPr>
          <a:xfrm>
            <a:off x="4827402" y="2016895"/>
            <a:ext cx="6881887" cy="9982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IEEE Aerospace Electronic Systems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President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E1FB642-C925-470D-A2D9-02A0B8114332}"/>
              </a:ext>
            </a:extLst>
          </p:cNvPr>
          <p:cNvSpPr>
            <a:spLocks noGrp="1"/>
          </p:cNvSpPr>
          <p:nvPr/>
        </p:nvSpPr>
        <p:spPr>
          <a:xfrm>
            <a:off x="4827402" y="3222436"/>
            <a:ext cx="6881887" cy="226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Font typeface="LucidaGrande" charset="0"/>
              <a:buNone/>
              <a:defRPr sz="2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LucidaGrande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Courier New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00" dirty="0" smtClean="0">
                <a:solidFill>
                  <a:schemeClr val="bg1">
                    <a:lumMod val="85000"/>
                  </a:schemeClr>
                </a:solidFill>
              </a:rPr>
              <a:t>Maria Sabrina Greco</a:t>
            </a:r>
            <a:endParaRPr lang="en-US" sz="29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3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AESS Board of Governors Meeting – Spring 2024</a:t>
            </a:r>
          </a:p>
          <a:p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10 and 11 May 2024</a:t>
            </a:r>
          </a:p>
          <a:p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Denver, CO, USA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597" y="2516040"/>
            <a:ext cx="1627551" cy="148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6876EE9E-558D-C8B0-29DA-980C65599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 Memoriam: George Schmidt</a:t>
            </a:r>
            <a:endParaRPr lang="en-US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07" y="2023387"/>
            <a:ext cx="2181241" cy="2733695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413760" y="1076931"/>
            <a:ext cx="8397299" cy="415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2024-2024   Conferences Committee Member (Conferences Committee)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2023-2024   Board of Governor Member-at-Large (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2022-2024   Technical Operations Committee Member (Technical Operations Committee)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2020-2024   Early Career Award Chair (Early Career Award Selection Committee)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2020-2022   Board of Governor Member-at-Large (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2018-2020   Vice President Technical Operations (Officers)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2018-2020   Vice President Technical Operations (Technical Operations Committee)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2018-2020   Vice President Technical Operations (Systems Magazine Editorial Board)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2014-2016   Vice President Member Services (Officers)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2014-2016   Vice President Member Services (Member Services Committee) </a:t>
            </a:r>
          </a:p>
        </p:txBody>
      </p:sp>
    </p:spTree>
    <p:extLst>
      <p:ext uri="{BB962C8B-B14F-4D97-AF65-F5344CB8AC3E}">
        <p14:creationId xmlns:p14="http://schemas.microsoft.com/office/powerpoint/2010/main" val="120041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0CB501C9-3CB2-4916-CC21-B757F81A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AESS Officers</a:t>
            </a:r>
            <a:endParaRPr lang="en-US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86" y="1115995"/>
            <a:ext cx="5362614" cy="233840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1168382"/>
            <a:ext cx="5300702" cy="223362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48" y="3662346"/>
            <a:ext cx="5357852" cy="228125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538" y="3662346"/>
            <a:ext cx="5343564" cy="235269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662" y="1150922"/>
            <a:ext cx="1685938" cy="225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5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0CB501C9-3CB2-4916-CC21-B757F81A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Members</a:t>
            </a:r>
            <a:r>
              <a:rPr lang="it-IT" dirty="0" smtClean="0"/>
              <a:t>-</a:t>
            </a:r>
            <a:r>
              <a:rPr lang="it-IT" dirty="0" err="1" smtClean="0"/>
              <a:t>at</a:t>
            </a:r>
            <a:r>
              <a:rPr lang="it-IT" dirty="0" smtClean="0"/>
              <a:t>-Large</a:t>
            </a:r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76" y="1195370"/>
            <a:ext cx="1700225" cy="230983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500" y="1233471"/>
            <a:ext cx="1690700" cy="227172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099" y="1233471"/>
            <a:ext cx="1724038" cy="231935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698" y="1216801"/>
            <a:ext cx="1719275" cy="226696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9534" y="1207276"/>
            <a:ext cx="1657362" cy="227649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0375" y="1216801"/>
            <a:ext cx="1709750" cy="223839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384" y="3625833"/>
            <a:ext cx="5248314" cy="226696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0720" y="3625833"/>
            <a:ext cx="3486176" cy="229077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0375" y="3649645"/>
            <a:ext cx="1685938" cy="226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0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0CB501C9-3CB2-4916-CC21-B757F81A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Members</a:t>
            </a:r>
            <a:r>
              <a:rPr lang="it-IT" dirty="0" smtClean="0"/>
              <a:t>-</a:t>
            </a:r>
            <a:r>
              <a:rPr lang="it-IT" dirty="0" err="1" smtClean="0"/>
              <a:t>at</a:t>
            </a:r>
            <a:r>
              <a:rPr lang="it-IT" dirty="0" smtClean="0"/>
              <a:t>-Large – </a:t>
            </a:r>
            <a:r>
              <a:rPr lang="it-IT" dirty="0" err="1" smtClean="0"/>
              <a:t>Appointed</a:t>
            </a:r>
            <a:r>
              <a:rPr lang="it-IT" dirty="0" smtClean="0"/>
              <a:t> </a:t>
            </a:r>
            <a:r>
              <a:rPr lang="it-IT" dirty="0" err="1" smtClean="0"/>
              <a:t>Members</a:t>
            </a:r>
            <a:endParaRPr lang="en-US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87" y="1131872"/>
            <a:ext cx="1695463" cy="227172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749" y="1131872"/>
            <a:ext cx="3495701" cy="24003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48" y="3843320"/>
            <a:ext cx="5338802" cy="238603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851" y="1887525"/>
            <a:ext cx="3190898" cy="340045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7861300" y="5313375"/>
            <a:ext cx="2794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latin typeface="Arial" panose="020B0604020202020204" pitchFamily="34" charset="0"/>
              </a:rPr>
              <a:t>Amanda Osborn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Operations Management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9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42</Words>
  <Application>Microsoft Office PowerPoint</Application>
  <PresentationFormat>Widescreen</PresentationFormat>
  <Paragraphs>23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Courier New</vt:lpstr>
      <vt:lpstr>LucidaGrande</vt:lpstr>
      <vt:lpstr>Wingdings</vt:lpstr>
      <vt:lpstr>Office Theme</vt:lpstr>
      <vt:lpstr>Presentazione standard di PowerPoint</vt:lpstr>
      <vt:lpstr>In Memoriam: George Schmidt</vt:lpstr>
      <vt:lpstr>AESS Officers</vt:lpstr>
      <vt:lpstr>Members-at-Large</vt:lpstr>
      <vt:lpstr>Members-at-Large – Appointed Members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Hough,Mackenzie C</dc:creator>
  <cp:lastModifiedBy>Greco</cp:lastModifiedBy>
  <cp:revision>55</cp:revision>
  <dcterms:created xsi:type="dcterms:W3CDTF">2020-06-23T20:53:44Z</dcterms:created>
  <dcterms:modified xsi:type="dcterms:W3CDTF">2024-05-05T11:56:51Z</dcterms:modified>
</cp:coreProperties>
</file>