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439" r:id="rId3"/>
    <p:sldId id="449" r:id="rId4"/>
    <p:sldId id="451" r:id="rId5"/>
    <p:sldId id="450" r:id="rId6"/>
    <p:sldId id="448" r:id="rId7"/>
    <p:sldId id="440" r:id="rId8"/>
    <p:sldId id="453" r:id="rId9"/>
    <p:sldId id="454" r:id="rId10"/>
    <p:sldId id="45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C7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E0D69C-B208-4A2F-AB0D-DEC0403A9845}" v="7" dt="2023-02-10T01:38:41.5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89555" autoAdjust="0"/>
  </p:normalViewPr>
  <p:slideViewPr>
    <p:cSldViewPr snapToGrid="0">
      <p:cViewPr varScale="1">
        <p:scale>
          <a:sx n="57" d="100"/>
          <a:sy n="57" d="100"/>
        </p:scale>
        <p:origin x="9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plan, Lance M CIV USARMY DEVCOM ARL (USA)" userId="68571ccf-e35c-4f9c-b17c-97cfccfe1375" providerId="ADAL" clId="{47E0D69C-B208-4A2F-AB0D-DEC0403A9845}"/>
    <pc:docChg chg="undo custSel addSld delSld modSld">
      <pc:chgData name="Kaplan, Lance M CIV USARMY DEVCOM ARL (USA)" userId="68571ccf-e35c-4f9c-b17c-97cfccfe1375" providerId="ADAL" clId="{47E0D69C-B208-4A2F-AB0D-DEC0403A9845}" dt="2023-02-10T02:31:23.964" v="2531" actId="20577"/>
      <pc:docMkLst>
        <pc:docMk/>
      </pc:docMkLst>
      <pc:sldChg chg="modSp mod">
        <pc:chgData name="Kaplan, Lance M CIV USARMY DEVCOM ARL (USA)" userId="68571ccf-e35c-4f9c-b17c-97cfccfe1375" providerId="ADAL" clId="{47E0D69C-B208-4A2F-AB0D-DEC0403A9845}" dt="2023-02-10T01:49:07.917" v="2462" actId="20577"/>
        <pc:sldMkLst>
          <pc:docMk/>
          <pc:sldMk cId="2605045607" sldId="262"/>
        </pc:sldMkLst>
        <pc:spChg chg="mod">
          <ac:chgData name="Kaplan, Lance M CIV USARMY DEVCOM ARL (USA)" userId="68571ccf-e35c-4f9c-b17c-97cfccfe1375" providerId="ADAL" clId="{47E0D69C-B208-4A2F-AB0D-DEC0403A9845}" dt="2023-02-10T01:49:07.917" v="2462" actId="20577"/>
          <ac:spMkLst>
            <pc:docMk/>
            <pc:sldMk cId="2605045607" sldId="262"/>
            <ac:spMk id="2" creationId="{194A131C-F095-48E5-8B44-E138AD540F6F}"/>
          </ac:spMkLst>
        </pc:spChg>
        <pc:spChg chg="mod">
          <ac:chgData name="Kaplan, Lance M CIV USARMY DEVCOM ARL (USA)" userId="68571ccf-e35c-4f9c-b17c-97cfccfe1375" providerId="ADAL" clId="{47E0D69C-B208-4A2F-AB0D-DEC0403A9845}" dt="2023-02-10T00:45:14.813" v="25" actId="20577"/>
          <ac:spMkLst>
            <pc:docMk/>
            <pc:sldMk cId="2605045607" sldId="262"/>
            <ac:spMk id="3" creationId="{7E1FB642-C925-470D-A2D9-02A0B8114332}"/>
          </ac:spMkLst>
        </pc:spChg>
      </pc:sldChg>
      <pc:sldChg chg="modSp mod">
        <pc:chgData name="Kaplan, Lance M CIV USARMY DEVCOM ARL (USA)" userId="68571ccf-e35c-4f9c-b17c-97cfccfe1375" providerId="ADAL" clId="{47E0D69C-B208-4A2F-AB0D-DEC0403A9845}" dt="2023-02-10T02:18:50.456" v="2463" actId="20577"/>
        <pc:sldMkLst>
          <pc:docMk/>
          <pc:sldMk cId="1200419143" sldId="440"/>
        </pc:sldMkLst>
        <pc:spChg chg="mod">
          <ac:chgData name="Kaplan, Lance M CIV USARMY DEVCOM ARL (USA)" userId="68571ccf-e35c-4f9c-b17c-97cfccfe1375" providerId="ADAL" clId="{47E0D69C-B208-4A2F-AB0D-DEC0403A9845}" dt="2023-02-10T02:18:50.456" v="2463" actId="20577"/>
          <ac:spMkLst>
            <pc:docMk/>
            <pc:sldMk cId="1200419143" sldId="440"/>
            <ac:spMk id="5" creationId="{16A6F3AD-B340-39DC-13EF-212BB9662267}"/>
          </ac:spMkLst>
        </pc:spChg>
      </pc:sldChg>
      <pc:sldChg chg="del">
        <pc:chgData name="Kaplan, Lance M CIV USARMY DEVCOM ARL (USA)" userId="68571ccf-e35c-4f9c-b17c-97cfccfe1375" providerId="ADAL" clId="{47E0D69C-B208-4A2F-AB0D-DEC0403A9845}" dt="2023-02-10T01:21:23.428" v="2270" actId="47"/>
        <pc:sldMkLst>
          <pc:docMk/>
          <pc:sldMk cId="3663362088" sldId="443"/>
        </pc:sldMkLst>
      </pc:sldChg>
      <pc:sldChg chg="addSp delSp modSp mod">
        <pc:chgData name="Kaplan, Lance M CIV USARMY DEVCOM ARL (USA)" userId="68571ccf-e35c-4f9c-b17c-97cfccfe1375" providerId="ADAL" clId="{47E0D69C-B208-4A2F-AB0D-DEC0403A9845}" dt="2023-02-10T02:20:13.546" v="2475" actId="20577"/>
        <pc:sldMkLst>
          <pc:docMk/>
          <pc:sldMk cId="895550094" sldId="444"/>
        </pc:sldMkLst>
        <pc:spChg chg="mod">
          <ac:chgData name="Kaplan, Lance M CIV USARMY DEVCOM ARL (USA)" userId="68571ccf-e35c-4f9c-b17c-97cfccfe1375" providerId="ADAL" clId="{47E0D69C-B208-4A2F-AB0D-DEC0403A9845}" dt="2023-02-10T02:20:13.546" v="2475" actId="20577"/>
          <ac:spMkLst>
            <pc:docMk/>
            <pc:sldMk cId="895550094" sldId="444"/>
            <ac:spMk id="2" creationId="{D418DFA9-7C6F-B1BC-F628-C981F5EB16E7}"/>
          </ac:spMkLst>
        </pc:spChg>
        <pc:spChg chg="mod">
          <ac:chgData name="Kaplan, Lance M CIV USARMY DEVCOM ARL (USA)" userId="68571ccf-e35c-4f9c-b17c-97cfccfe1375" providerId="ADAL" clId="{47E0D69C-B208-4A2F-AB0D-DEC0403A9845}" dt="2023-02-10T01:08:39.355" v="1162" actId="20577"/>
          <ac:spMkLst>
            <pc:docMk/>
            <pc:sldMk cId="895550094" sldId="444"/>
            <ac:spMk id="3" creationId="{0CB501C9-3CB2-4916-CC21-B757F81AA08D}"/>
          </ac:spMkLst>
        </pc:spChg>
        <pc:graphicFrameChg chg="add del mod modGraphic">
          <ac:chgData name="Kaplan, Lance M CIV USARMY DEVCOM ARL (USA)" userId="68571ccf-e35c-4f9c-b17c-97cfccfe1375" providerId="ADAL" clId="{47E0D69C-B208-4A2F-AB0D-DEC0403A9845}" dt="2023-02-10T01:09:15.082" v="1210" actId="21"/>
          <ac:graphicFrameMkLst>
            <pc:docMk/>
            <pc:sldMk cId="895550094" sldId="444"/>
            <ac:graphicFrameMk id="4" creationId="{DBD23F43-EA23-B901-D64B-0245B6450460}"/>
          </ac:graphicFrameMkLst>
        </pc:graphicFrameChg>
      </pc:sldChg>
      <pc:sldChg chg="addSp delSp modSp new mod">
        <pc:chgData name="Kaplan, Lance M CIV USARMY DEVCOM ARL (USA)" userId="68571ccf-e35c-4f9c-b17c-97cfccfe1375" providerId="ADAL" clId="{47E0D69C-B208-4A2F-AB0D-DEC0403A9845}" dt="2023-02-10T01:12:49.143" v="1355" actId="12788"/>
        <pc:sldMkLst>
          <pc:docMk/>
          <pc:sldMk cId="1293547701" sldId="445"/>
        </pc:sldMkLst>
        <pc:spChg chg="del">
          <ac:chgData name="Kaplan, Lance M CIV USARMY DEVCOM ARL (USA)" userId="68571ccf-e35c-4f9c-b17c-97cfccfe1375" providerId="ADAL" clId="{47E0D69C-B208-4A2F-AB0D-DEC0403A9845}" dt="2023-02-10T01:09:09.890" v="1209" actId="478"/>
          <ac:spMkLst>
            <pc:docMk/>
            <pc:sldMk cId="1293547701" sldId="445"/>
            <ac:spMk id="2" creationId="{E4DF5613-67F6-E4B0-B70B-3E583FFAD882}"/>
          </ac:spMkLst>
        </pc:spChg>
        <pc:spChg chg="mod">
          <ac:chgData name="Kaplan, Lance M CIV USARMY DEVCOM ARL (USA)" userId="68571ccf-e35c-4f9c-b17c-97cfccfe1375" providerId="ADAL" clId="{47E0D69C-B208-4A2F-AB0D-DEC0403A9845}" dt="2023-02-10T01:09:07.083" v="1208" actId="20577"/>
          <ac:spMkLst>
            <pc:docMk/>
            <pc:sldMk cId="1293547701" sldId="445"/>
            <ac:spMk id="3" creationId="{048BBB19-71C0-8B80-6CFA-1FC243DD95E5}"/>
          </ac:spMkLst>
        </pc:spChg>
        <pc:spChg chg="add mod">
          <ac:chgData name="Kaplan, Lance M CIV USARMY DEVCOM ARL (USA)" userId="68571ccf-e35c-4f9c-b17c-97cfccfe1375" providerId="ADAL" clId="{47E0D69C-B208-4A2F-AB0D-DEC0403A9845}" dt="2023-02-10T01:12:49.143" v="1355" actId="12788"/>
          <ac:spMkLst>
            <pc:docMk/>
            <pc:sldMk cId="1293547701" sldId="445"/>
            <ac:spMk id="5" creationId="{E1D80688-CDDA-4C60-EA15-59DEC2B818F9}"/>
          </ac:spMkLst>
        </pc:spChg>
        <pc:graphicFrameChg chg="add mod modGraphic">
          <ac:chgData name="Kaplan, Lance M CIV USARMY DEVCOM ARL (USA)" userId="68571ccf-e35c-4f9c-b17c-97cfccfe1375" providerId="ADAL" clId="{47E0D69C-B208-4A2F-AB0D-DEC0403A9845}" dt="2023-02-10T01:12:49.143" v="1355" actId="12788"/>
          <ac:graphicFrameMkLst>
            <pc:docMk/>
            <pc:sldMk cId="1293547701" sldId="445"/>
            <ac:graphicFrameMk id="4" creationId="{C2DCE63D-5CE8-70F8-8A03-A9B45CDE7590}"/>
          </ac:graphicFrameMkLst>
        </pc:graphicFrameChg>
      </pc:sldChg>
      <pc:sldChg chg="addSp delSp modSp new mod">
        <pc:chgData name="Kaplan, Lance M CIV USARMY DEVCOM ARL (USA)" userId="68571ccf-e35c-4f9c-b17c-97cfccfe1375" providerId="ADAL" clId="{47E0D69C-B208-4A2F-AB0D-DEC0403A9845}" dt="2023-02-10T01:48:45.689" v="2461" actId="122"/>
        <pc:sldMkLst>
          <pc:docMk/>
          <pc:sldMk cId="1836944839" sldId="446"/>
        </pc:sldMkLst>
        <pc:spChg chg="del">
          <ac:chgData name="Kaplan, Lance M CIV USARMY DEVCOM ARL (USA)" userId="68571ccf-e35c-4f9c-b17c-97cfccfe1375" providerId="ADAL" clId="{47E0D69C-B208-4A2F-AB0D-DEC0403A9845}" dt="2023-02-10T01:34:33.569" v="2306" actId="478"/>
          <ac:spMkLst>
            <pc:docMk/>
            <pc:sldMk cId="1836944839" sldId="446"/>
            <ac:spMk id="2" creationId="{48018F59-E97A-DB31-7BCA-71B8175B2667}"/>
          </ac:spMkLst>
        </pc:spChg>
        <pc:spChg chg="mod">
          <ac:chgData name="Kaplan, Lance M CIV USARMY DEVCOM ARL (USA)" userId="68571ccf-e35c-4f9c-b17c-97cfccfe1375" providerId="ADAL" clId="{47E0D69C-B208-4A2F-AB0D-DEC0403A9845}" dt="2023-02-10T01:35:14.981" v="2334" actId="20577"/>
          <ac:spMkLst>
            <pc:docMk/>
            <pc:sldMk cId="1836944839" sldId="446"/>
            <ac:spMk id="3" creationId="{3FA52055-F8CC-D155-A95B-7D2C6143C4C8}"/>
          </ac:spMkLst>
        </pc:spChg>
        <pc:graphicFrameChg chg="add mod modGraphic">
          <ac:chgData name="Kaplan, Lance M CIV USARMY DEVCOM ARL (USA)" userId="68571ccf-e35c-4f9c-b17c-97cfccfe1375" providerId="ADAL" clId="{47E0D69C-B208-4A2F-AB0D-DEC0403A9845}" dt="2023-02-10T01:48:45.689" v="2461" actId="122"/>
          <ac:graphicFrameMkLst>
            <pc:docMk/>
            <pc:sldMk cId="1836944839" sldId="446"/>
            <ac:graphicFrameMk id="4" creationId="{DBD51EBD-5008-BCEC-25A9-B27558C15387}"/>
          </ac:graphicFrameMkLst>
        </pc:graphicFrameChg>
      </pc:sldChg>
      <pc:sldChg chg="modSp new mod">
        <pc:chgData name="Kaplan, Lance M CIV USARMY DEVCOM ARL (USA)" userId="68571ccf-e35c-4f9c-b17c-97cfccfe1375" providerId="ADAL" clId="{47E0D69C-B208-4A2F-AB0D-DEC0403A9845}" dt="2023-02-10T02:31:23.964" v="2531" actId="20577"/>
        <pc:sldMkLst>
          <pc:docMk/>
          <pc:sldMk cId="3546393014" sldId="447"/>
        </pc:sldMkLst>
        <pc:spChg chg="mod">
          <ac:chgData name="Kaplan, Lance M CIV USARMY DEVCOM ARL (USA)" userId="68571ccf-e35c-4f9c-b17c-97cfccfe1375" providerId="ADAL" clId="{47E0D69C-B208-4A2F-AB0D-DEC0403A9845}" dt="2023-02-10T02:28:12.711" v="2520" actId="20577"/>
          <ac:spMkLst>
            <pc:docMk/>
            <pc:sldMk cId="3546393014" sldId="447"/>
            <ac:spMk id="2" creationId="{4CE0DCBE-9DDF-1F7B-5FF3-B136F9697179}"/>
          </ac:spMkLst>
        </pc:spChg>
        <pc:spChg chg="mod">
          <ac:chgData name="Kaplan, Lance M CIV USARMY DEVCOM ARL (USA)" userId="68571ccf-e35c-4f9c-b17c-97cfccfe1375" providerId="ADAL" clId="{47E0D69C-B208-4A2F-AB0D-DEC0403A9845}" dt="2023-02-10T02:31:23.964" v="2531" actId="20577"/>
          <ac:spMkLst>
            <pc:docMk/>
            <pc:sldMk cId="3546393014" sldId="447"/>
            <ac:spMk id="3" creationId="{040F8847-6C61-FDA5-9AF9-36F317FA745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tri\Documents\SynologyDrive\IEEE\AESS%20BoG\Publications\Editors2023_sta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tri\AppData\Local\Temp\eM%20Client%20temporary%20files\n4uglawg\Manuscripts%20Received%20(Detailed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Editors per region TAES-2024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0232236942242227E-2"/>
          <c:y val="0.20863247600684512"/>
          <c:w val="0.85978955361912701"/>
          <c:h val="0.62047154063695464"/>
        </c:manualLayout>
      </c:layout>
      <c:barChart>
        <c:barDir val="col"/>
        <c:grouping val="clustered"/>
        <c:varyColors val="0"/>
        <c:ser>
          <c:idx val="0"/>
          <c:order val="0"/>
          <c:tx>
            <c:v>Associate Editors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Stats!$B$8:$B$17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Stats!$C$8:$C$17</c:f>
              <c:numCache>
                <c:formatCode>General</c:formatCode>
                <c:ptCount val="10"/>
                <c:pt idx="0">
                  <c:v>3</c:v>
                </c:pt>
                <c:pt idx="1">
                  <c:v>9</c:v>
                </c:pt>
                <c:pt idx="2">
                  <c:v>6</c:v>
                </c:pt>
                <c:pt idx="3">
                  <c:v>6</c:v>
                </c:pt>
                <c:pt idx="4">
                  <c:v>4</c:v>
                </c:pt>
                <c:pt idx="5">
                  <c:v>9</c:v>
                </c:pt>
                <c:pt idx="6">
                  <c:v>2</c:v>
                </c:pt>
                <c:pt idx="7">
                  <c:v>36</c:v>
                </c:pt>
                <c:pt idx="8">
                  <c:v>1</c:v>
                </c:pt>
                <c:pt idx="9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18-49A2-AA13-2B61DEB63DB1}"/>
            </c:ext>
          </c:extLst>
        </c:ser>
        <c:ser>
          <c:idx val="1"/>
          <c:order val="1"/>
          <c:tx>
            <c:v>Senior Editors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Stats!$B$8:$B$17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Stats!$Q$8:$Q$17</c:f>
              <c:numCache>
                <c:formatCode>General</c:formatCode>
                <c:ptCount val="10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5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18-49A2-AA13-2B61DEB63D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1819232"/>
        <c:axId val="1049500240"/>
      </c:barChart>
      <c:catAx>
        <c:axId val="911819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IEEE</a:t>
                </a:r>
                <a:r>
                  <a:rPr lang="en-AU" baseline="0"/>
                  <a:t> Region</a:t>
                </a:r>
                <a:endParaRPr lang="en-A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9500240"/>
        <c:crosses val="autoZero"/>
        <c:auto val="1"/>
        <c:lblAlgn val="ctr"/>
        <c:lblOffset val="100"/>
        <c:noMultiLvlLbl val="0"/>
      </c:catAx>
      <c:valAx>
        <c:axId val="1049500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1819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5665324081074664"/>
          <c:y val="0.25903308279940856"/>
          <c:w val="0.22275403223635931"/>
          <c:h val="0.156899637280227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/>
              <a:t>TAES submissions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'# Manuscript'!$D$12:$D$15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 (projected)</c:v>
                </c:pt>
              </c:strCache>
            </c:strRef>
          </c:cat>
          <c:val>
            <c:numRef>
              <c:f>'# Manuscript'!$E$12:$E$15</c:f>
              <c:numCache>
                <c:formatCode>#,##0</c:formatCode>
                <c:ptCount val="4"/>
                <c:pt idx="0">
                  <c:v>1289</c:v>
                </c:pt>
                <c:pt idx="1">
                  <c:v>2503</c:v>
                </c:pt>
                <c:pt idx="2">
                  <c:v>2863</c:v>
                </c:pt>
                <c:pt idx="3">
                  <c:v>3495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C4-4D5C-A1E0-4C4F4D01F8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3504223"/>
        <c:axId val="423501343"/>
      </c:barChart>
      <c:catAx>
        <c:axId val="423504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501343"/>
        <c:crosses val="autoZero"/>
        <c:auto val="1"/>
        <c:lblAlgn val="ctr"/>
        <c:lblOffset val="100"/>
        <c:noMultiLvlLbl val="0"/>
      </c:catAx>
      <c:valAx>
        <c:axId val="423501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504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FFFF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Last few years: 1200 to 1600 to 2000 over 3 years</a:t>
            </a:r>
          </a:p>
          <a:p>
            <a:r>
              <a:rPr lang="en-US" dirty="0"/>
              <a:t>Primarily from R10 (China)</a:t>
            </a:r>
          </a:p>
          <a:p>
            <a:endParaRPr lang="en-US" dirty="0"/>
          </a:p>
          <a:p>
            <a:r>
              <a:rPr lang="en-US" dirty="0"/>
              <a:t>Amit may need support</a:t>
            </a:r>
          </a:p>
          <a:p>
            <a:r>
              <a:rPr lang="en-US" dirty="0"/>
              <a:t>Pre-screening needs a panel as it takes a long time</a:t>
            </a:r>
          </a:p>
          <a:p>
            <a:r>
              <a:rPr lang="en-US" dirty="0" err="1"/>
              <a:t>Aes</a:t>
            </a:r>
            <a:r>
              <a:rPr lang="en-US" dirty="0"/>
              <a:t> need some feedback – change the workflow so the SE reviews the </a:t>
            </a:r>
            <a:r>
              <a:rPr lang="en-US" dirty="0" err="1"/>
              <a:t>decions</a:t>
            </a:r>
            <a:r>
              <a:rPr lang="en-US" dirty="0"/>
              <a:t> </a:t>
            </a:r>
          </a:p>
          <a:p>
            <a:r>
              <a:rPr lang="en-US" dirty="0"/>
              <a:t>¾ papers from China – too much overlap, poor referencing, not referencing prev. work, use of new / novel, format, declaration of rejecting papers</a:t>
            </a:r>
          </a:p>
          <a:p>
            <a:endParaRPr lang="en-US" dirty="0"/>
          </a:p>
          <a:p>
            <a:r>
              <a:rPr lang="en-US" dirty="0"/>
              <a:t>Event for SEs / EICs – get boards approval for funding.</a:t>
            </a:r>
          </a:p>
          <a:p>
            <a:endParaRPr lang="en-US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0F3D1-4F9A-AB43-BBB2-4BBDABDECC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66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0F3D1-4F9A-AB43-BBB2-4BBDABDECC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21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827402" y="2016895"/>
            <a:ext cx="6881887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IEEE Aerospace Electronic Systems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VP Publications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>
                <a:solidFill>
                  <a:schemeClr val="bg1">
                    <a:lumMod val="85000"/>
                  </a:schemeClr>
                </a:solidFill>
              </a:rPr>
              <a:t>Luke Rosenberg</a:t>
            </a: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AESS Board of Governors Meeting – Spring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10 and 11 May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Denver, CO, USA</a:t>
            </a:r>
          </a:p>
        </p:txBody>
      </p:sp>
    </p:spTree>
    <p:extLst>
      <p:ext uri="{BB962C8B-B14F-4D97-AF65-F5344CB8AC3E}">
        <p14:creationId xmlns:p14="http://schemas.microsoft.com/office/powerpoint/2010/main" val="2605045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7BE801-5E3E-5C8F-E06F-28D7DC15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– TAES Editor Meeting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DC198D4-AEE5-DD59-EAB4-B7217BEC4F4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9033" y="1532467"/>
            <a:ext cx="11573933" cy="4737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Luke Rosenberg moves that the AESS to support a Senior Editor Planning workshop for the TAES journal for up to $35K</a:t>
            </a:r>
          </a:p>
        </p:txBody>
      </p:sp>
    </p:spTree>
    <p:extLst>
      <p:ext uri="{BB962C8B-B14F-4D97-AF65-F5344CB8AC3E}">
        <p14:creationId xmlns:p14="http://schemas.microsoft.com/office/powerpoint/2010/main" val="43072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BAB76B3-D2D7-4587-8C49-BE97BC3F7749}"/>
              </a:ext>
            </a:extLst>
          </p:cNvPr>
          <p:cNvSpPr>
            <a:spLocks noGrp="1"/>
          </p:cNvSpPr>
          <p:nvPr/>
        </p:nvSpPr>
        <p:spPr>
          <a:xfrm>
            <a:off x="727101" y="147886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TAES Journal update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EA58944-5545-4118-979B-D9E64B47EF7E}"/>
              </a:ext>
            </a:extLst>
          </p:cNvPr>
          <p:cNvSpPr>
            <a:spLocks noGrp="1"/>
          </p:cNvSpPr>
          <p:nvPr/>
        </p:nvSpPr>
        <p:spPr>
          <a:xfrm>
            <a:off x="190848" y="1043802"/>
            <a:ext cx="11732516" cy="4026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Impact factor (</a:t>
            </a:r>
            <a:r>
              <a:rPr lang="en-US" sz="1600" dirty="0" err="1"/>
              <a:t>IEEExplore</a:t>
            </a:r>
            <a:r>
              <a:rPr lang="en-US" sz="1600" dirty="0"/>
              <a:t>) is 4.4</a:t>
            </a:r>
          </a:p>
          <a:p>
            <a:r>
              <a:rPr lang="en-US" sz="1600" dirty="0"/>
              <a:t>Large increase in the number of submitted papers, backlog being reduced.</a:t>
            </a:r>
          </a:p>
          <a:p>
            <a:r>
              <a:rPr lang="en-US" sz="1600" dirty="0"/>
              <a:t>No. paper published in 2022/2023: 418/713  - acceptance rate is around 30%</a:t>
            </a:r>
          </a:p>
          <a:p>
            <a:r>
              <a:rPr lang="en-US" sz="1600" dirty="0"/>
              <a:t>Desire to accept around 600 papers in 2024 which translates to 7500 pages / year.</a:t>
            </a:r>
          </a:p>
          <a:p>
            <a:r>
              <a:rPr lang="en-US" sz="1600" dirty="0"/>
              <a:t>Based on trends, could be a 10% increase in submissions based on trends – 2 new SEs appointed to help with volume</a:t>
            </a:r>
          </a:p>
          <a:p>
            <a:pPr lvl="1"/>
            <a:r>
              <a:rPr lang="en-US" sz="1600" dirty="0"/>
              <a:t>Last 3 years, submissions have increased from 1200 to 1600 to &gt; 2000!</a:t>
            </a:r>
          </a:p>
          <a:p>
            <a:r>
              <a:rPr lang="en-US" sz="1600" dirty="0"/>
              <a:t>Amit needs support due to the increased load and significant pre-screening effort (3/4 papers returned to authors!)</a:t>
            </a:r>
          </a:p>
          <a:p>
            <a:pPr lvl="1"/>
            <a:r>
              <a:rPr lang="en-US" sz="1600" dirty="0"/>
              <a:t>Too much overlap, poor referencing including prev. work, formatting, use of ‘new / novel’</a:t>
            </a:r>
          </a:p>
          <a:p>
            <a:r>
              <a:rPr lang="en-US" sz="1600" dirty="0"/>
              <a:t>Open access (OA) = 25/713 = 4% - Insufficient to remain in transformative OA agreement (needed 11%)</a:t>
            </a:r>
          </a:p>
          <a:p>
            <a:r>
              <a:rPr lang="en-US" sz="1600" dirty="0"/>
              <a:t>Diversity of editors: </a:t>
            </a:r>
          </a:p>
          <a:p>
            <a:pPr lvl="1"/>
            <a:r>
              <a:rPr lang="en-US" sz="1600" dirty="0"/>
              <a:t>105 Associate editors (AE) and 16 Senior editors (SE) – </a:t>
            </a:r>
            <a:r>
              <a:rPr lang="en-US" sz="1600" b="1" dirty="0"/>
              <a:t>most in regions 8 and 10</a:t>
            </a:r>
          </a:p>
          <a:p>
            <a:pPr lvl="1"/>
            <a:r>
              <a:rPr lang="en-US" sz="1600" dirty="0"/>
              <a:t>Male / Female: AEs - 90%/10%, SEs – 80%/20%</a:t>
            </a:r>
          </a:p>
          <a:p>
            <a:pPr lvl="1"/>
            <a:r>
              <a:rPr lang="en-US" sz="1600" dirty="0"/>
              <a:t>Industry / Academia / Government: AEs - 10%/85%/5%, SEs – 40%/53%/7% </a:t>
            </a:r>
          </a:p>
          <a:p>
            <a:pPr lvl="2"/>
            <a:endParaRPr lang="en-US" sz="16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C30BDCC-108F-7533-C19B-9FCE029A3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50" y="5370275"/>
            <a:ext cx="7627682" cy="1290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7CB5C0D-C299-42AC-864F-25EC0C047E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6212652"/>
              </p:ext>
            </p:extLst>
          </p:nvPr>
        </p:nvGraphicFramePr>
        <p:xfrm>
          <a:off x="8175720" y="4327249"/>
          <a:ext cx="3959750" cy="2382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1269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BAB76B3-D2D7-4587-8C49-BE97BC3F7749}"/>
              </a:ext>
            </a:extLst>
          </p:cNvPr>
          <p:cNvSpPr>
            <a:spLocks noGrp="1"/>
          </p:cNvSpPr>
          <p:nvPr/>
        </p:nvSpPr>
        <p:spPr>
          <a:xfrm>
            <a:off x="727101" y="147886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Systems Magazine update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EA58944-5545-4118-979B-D9E64B47EF7E}"/>
              </a:ext>
            </a:extLst>
          </p:cNvPr>
          <p:cNvSpPr>
            <a:spLocks noGrp="1"/>
          </p:cNvSpPr>
          <p:nvPr/>
        </p:nvSpPr>
        <p:spPr>
          <a:xfrm>
            <a:off x="320000" y="1121294"/>
            <a:ext cx="31205641" cy="55961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dirty="0"/>
              <a:t>Current impact factor (</a:t>
            </a:r>
            <a:r>
              <a:rPr lang="en-US" sz="1700" dirty="0" err="1"/>
              <a:t>IEEEXplore</a:t>
            </a:r>
            <a:r>
              <a:rPr lang="en-US" sz="1700" dirty="0"/>
              <a:t>) is 3.6 </a:t>
            </a:r>
          </a:p>
          <a:p>
            <a:r>
              <a:rPr lang="en-US" sz="1700" dirty="0"/>
              <a:t>New EIC position appointed – Dr Pau </a:t>
            </a:r>
            <a:r>
              <a:rPr lang="en-US" sz="1700" dirty="0" err="1"/>
              <a:t>Closas</a:t>
            </a:r>
            <a:r>
              <a:rPr lang="en-US" sz="1700" dirty="0"/>
              <a:t> (left)</a:t>
            </a:r>
          </a:p>
          <a:p>
            <a:r>
              <a:rPr lang="en-US" sz="1700" dirty="0"/>
              <a:t>Associate EIC appointed – Dr Alessio </a:t>
            </a:r>
            <a:r>
              <a:rPr lang="en-US" sz="1700" dirty="0" err="1"/>
              <a:t>Balleri</a:t>
            </a:r>
            <a:r>
              <a:rPr lang="en-US" sz="1700" dirty="0"/>
              <a:t> (right)</a:t>
            </a:r>
          </a:p>
          <a:p>
            <a:r>
              <a:rPr lang="en-US" sz="1700" dirty="0"/>
              <a:t>No. of magazine submissions has reduced (no backlog).</a:t>
            </a:r>
          </a:p>
          <a:p>
            <a:r>
              <a:rPr lang="en-US" sz="1700" dirty="0"/>
              <a:t>Small number of good quality special issue proposals.</a:t>
            </a:r>
          </a:p>
          <a:p>
            <a:r>
              <a:rPr lang="en-US" sz="1700" dirty="0"/>
              <a:t>A number of AEs are not very responsive and need replacing.</a:t>
            </a:r>
          </a:p>
          <a:p>
            <a:r>
              <a:rPr lang="en-US" sz="1700" dirty="0"/>
              <a:t>No. paper published in 2022/2023: 258 / 227 </a:t>
            </a:r>
          </a:p>
          <a:p>
            <a:r>
              <a:rPr lang="en-US" sz="1700" dirty="0"/>
              <a:t>Diversity of editors: </a:t>
            </a:r>
          </a:p>
          <a:p>
            <a:pPr lvl="1"/>
            <a:r>
              <a:rPr lang="en-US" sz="1700" dirty="0"/>
              <a:t>15 Associate editors (AE) </a:t>
            </a:r>
          </a:p>
          <a:p>
            <a:pPr lvl="1"/>
            <a:r>
              <a:rPr lang="en-US" sz="1700" dirty="0"/>
              <a:t>1 from R10, 7 from USA (R1-6), 7 from Europe (R8)</a:t>
            </a:r>
          </a:p>
          <a:p>
            <a:pPr lvl="1"/>
            <a:r>
              <a:rPr lang="en-US" sz="1700" dirty="0"/>
              <a:t>Male / Female: AEs - 93%/7%</a:t>
            </a:r>
          </a:p>
          <a:p>
            <a:pPr lvl="1"/>
            <a:endParaRPr lang="en-US" sz="1700" dirty="0"/>
          </a:p>
          <a:p>
            <a:pPr lvl="2"/>
            <a:endParaRPr lang="en-US" sz="17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E74A2BA-765D-3793-3727-B21FB2198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28" y="4901033"/>
            <a:ext cx="8926242" cy="167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au CLOSAS | Professor (Associate) | PhD in Signal Theory ...">
            <a:extLst>
              <a:ext uri="{FF2B5EF4-FFF2-40B4-BE49-F238E27FC236}">
                <a16:creationId xmlns:a16="http://schemas.microsoft.com/office/drawing/2014/main" id="{93C4E416-6C53-90B1-41F2-4A8519936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781" y="1304408"/>
            <a:ext cx="2088076" cy="1943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Alessio Balleri">
            <a:extLst>
              <a:ext uri="{FF2B5EF4-FFF2-40B4-BE49-F238E27FC236}">
                <a16:creationId xmlns:a16="http://schemas.microsoft.com/office/drawing/2014/main" id="{8502CC96-7F1E-6A7F-A48F-144DD18B2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638" y="1771650"/>
            <a:ext cx="1971675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8963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BAB76B3-D2D7-4587-8C49-BE97BC3F7749}"/>
              </a:ext>
            </a:extLst>
          </p:cNvPr>
          <p:cNvSpPr>
            <a:spLocks noGrp="1"/>
          </p:cNvSpPr>
          <p:nvPr/>
        </p:nvSpPr>
        <p:spPr>
          <a:xfrm>
            <a:off x="727101" y="147886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Quarterly Email Blast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EA58944-5545-4118-979B-D9E64B47EF7E}"/>
              </a:ext>
            </a:extLst>
          </p:cNvPr>
          <p:cNvSpPr>
            <a:spLocks noGrp="1"/>
          </p:cNvSpPr>
          <p:nvPr/>
        </p:nvSpPr>
        <p:spPr>
          <a:xfrm>
            <a:off x="232177" y="1121294"/>
            <a:ext cx="11732516" cy="11414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dirty="0"/>
              <a:t>Going well, but not many clicks on the hyperlinked stories.</a:t>
            </a:r>
          </a:p>
          <a:p>
            <a:r>
              <a:rPr lang="en-US" sz="1700" dirty="0"/>
              <a:t>Suggestion to increase reports on student activities.</a:t>
            </a:r>
          </a:p>
          <a:p>
            <a:r>
              <a:rPr lang="en-US" sz="1700" dirty="0"/>
              <a:t>Approached by student in Nigeria – plan to ask him to write a short story to kick this off.</a:t>
            </a:r>
          </a:p>
          <a:p>
            <a:pPr lvl="1"/>
            <a:endParaRPr lang="en-US" sz="1700" dirty="0"/>
          </a:p>
          <a:p>
            <a:pPr lvl="2"/>
            <a:endParaRPr lang="en-US" sz="17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0C7C5CC-5341-109B-7853-F3250B7FBE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583179"/>
              </p:ext>
            </p:extLst>
          </p:nvPr>
        </p:nvGraphicFramePr>
        <p:xfrm>
          <a:off x="1476299" y="2371241"/>
          <a:ext cx="7027103" cy="4251570"/>
        </p:xfrm>
        <a:graphic>
          <a:graphicData uri="http://schemas.openxmlformats.org/drawingml/2006/table">
            <a:tbl>
              <a:tblPr/>
              <a:tblGrid>
                <a:gridCol w="5496058">
                  <a:extLst>
                    <a:ext uri="{9D8B030D-6E8A-4147-A177-3AD203B41FA5}">
                      <a16:colId xmlns:a16="http://schemas.microsoft.com/office/drawing/2014/main" val="559918742"/>
                    </a:ext>
                  </a:extLst>
                </a:gridCol>
                <a:gridCol w="1059955">
                  <a:extLst>
                    <a:ext uri="{9D8B030D-6E8A-4147-A177-3AD203B41FA5}">
                      <a16:colId xmlns:a16="http://schemas.microsoft.com/office/drawing/2014/main" val="3429225724"/>
                    </a:ext>
                  </a:extLst>
                </a:gridCol>
                <a:gridCol w="471090">
                  <a:extLst>
                    <a:ext uri="{9D8B030D-6E8A-4147-A177-3AD203B41FA5}">
                      <a16:colId xmlns:a16="http://schemas.microsoft.com/office/drawing/2014/main" val="3946167181"/>
                    </a:ext>
                  </a:extLst>
                </a:gridCol>
              </a:tblGrid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Email Campaign Report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060398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Title: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AESS QEB - Q4 2023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859529"/>
                  </a:ext>
                </a:extLst>
              </a:tr>
              <a:tr h="315736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 Line: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IEEE Aerospace &amp; Electronic Systems Society Newsletter -- Q4 2023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205415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Delivery Date/Time: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Thu, Dec 28, 2023 11:26 am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829461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022789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Stats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966734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Recipients: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9,627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120116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Successful Deliveries: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9,597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954607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Bounces: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(0.3%)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412687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Times Forwarded: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887005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Forwarded Opens: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1119194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Recipients Who Opened: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2,219 (23.1%)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7981790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Opens: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3,480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4707363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 Open Date: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1/16/24 1:06PM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511293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Recipients Who Clicked: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 (1.5%)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509049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Clicks: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6346013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 Click Date: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1/16/24 7:59AM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678260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Unsubs: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10648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Abuse Complaints: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227837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Times Liked on Facebook: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735704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188213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Clicks by URL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854947"/>
                  </a:ext>
                </a:extLst>
              </a:tr>
              <a:tr h="222296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URL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Clicks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Unique Clicks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156251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https://ieee-aess.org/post/announcement/ieee-fellow-class-2024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382903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https://ieee-aess.org/post/blog/history-column-acoustic-detection-aircraft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830600"/>
                  </a:ext>
                </a:extLst>
              </a:tr>
              <a:tr h="211801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https://ieee-aess.org/post/blog/story-behind-success-2023-international-radar-conference-best-student-paper-award-winners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410580"/>
                  </a:ext>
                </a:extLst>
              </a:tr>
              <a:tr h="211801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https://wie.ieee.org/riko-chan-aeronautical-engineer/?utm_source=Website&amp;utm_medium=Facebook&amp;utm_campaign=Manga+Comic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880861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https://ieee-aess.org/post/announcement/2024-aess-officers-elected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6150400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https://ieee-aess.org/awards/senior-members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286493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https://ieeexplore.ieee.org/xpl/mostRecentIssue.jsp?punumber=7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759197"/>
                  </a:ext>
                </a:extLst>
              </a:tr>
              <a:tr h="114005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https://ieee-aess.org/post/blog/international-radar-conference-2023-recap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6456549"/>
                  </a:ext>
                </a:extLst>
              </a:tr>
              <a:tr h="211801">
                <a:tc>
                  <a:txBody>
                    <a:bodyPr/>
                    <a:lstStyle/>
                    <a:p>
                      <a:pPr algn="l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https://ieee-aess.org/post/announcement/alfonso-farina-inducted-international-member-national-academy-engineering-nae-usa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035" marR="4035" marT="4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066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28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BAB76B3-D2D7-4587-8C49-BE97BC3F7749}"/>
              </a:ext>
            </a:extLst>
          </p:cNvPr>
          <p:cNvSpPr>
            <a:spLocks noGrp="1"/>
          </p:cNvSpPr>
          <p:nvPr/>
        </p:nvSpPr>
        <p:spPr>
          <a:xfrm>
            <a:off x="727101" y="147886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Co-sponsored Journals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EA58944-5545-4118-979B-D9E64B47EF7E}"/>
              </a:ext>
            </a:extLst>
          </p:cNvPr>
          <p:cNvSpPr>
            <a:spLocks noGrp="1"/>
          </p:cNvSpPr>
          <p:nvPr/>
        </p:nvSpPr>
        <p:spPr>
          <a:xfrm>
            <a:off x="270922" y="1028304"/>
            <a:ext cx="11732516" cy="54034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Transactions on Radar</a:t>
            </a:r>
          </a:p>
          <a:p>
            <a:pPr lvl="1"/>
            <a:r>
              <a:rPr lang="en-US" sz="1500" dirty="0"/>
              <a:t>AESS has 24% share</a:t>
            </a:r>
          </a:p>
          <a:p>
            <a:pPr lvl="1"/>
            <a:r>
              <a:rPr lang="en-US" sz="1500" dirty="0"/>
              <a:t>Going strong, but difficult to coordinate special sections </a:t>
            </a:r>
          </a:p>
          <a:p>
            <a:pPr lvl="1"/>
            <a:r>
              <a:rPr lang="en-US" sz="1500" dirty="0"/>
              <a:t>October 2021 – 2023 (14 months): No. submissions / accepted publications: 68 accepted / 254 submitted = 35% acceptance</a:t>
            </a:r>
          </a:p>
          <a:p>
            <a:pPr lvl="1"/>
            <a:r>
              <a:rPr lang="en-US" sz="1500" dirty="0"/>
              <a:t>Average time to decision: 37 days</a:t>
            </a:r>
          </a:p>
          <a:p>
            <a:r>
              <a:rPr lang="en-US" sz="1500" dirty="0"/>
              <a:t>Journal of Lightwave Technology</a:t>
            </a:r>
          </a:p>
          <a:p>
            <a:pPr lvl="1"/>
            <a:r>
              <a:rPr lang="en-US" sz="1500" dirty="0"/>
              <a:t>AESS has 2.5% share</a:t>
            </a:r>
          </a:p>
          <a:p>
            <a:pPr lvl="1"/>
            <a:r>
              <a:rPr lang="en-US" sz="1500" dirty="0"/>
              <a:t>Impact factor (</a:t>
            </a:r>
            <a:r>
              <a:rPr lang="en-US" sz="1500" dirty="0" err="1"/>
              <a:t>IEEExplore</a:t>
            </a:r>
            <a:r>
              <a:rPr lang="en-US" sz="1500" dirty="0"/>
              <a:t>) is 4.7</a:t>
            </a:r>
          </a:p>
          <a:p>
            <a:pPr lvl="1"/>
            <a:r>
              <a:rPr lang="en-US" sz="1500" dirty="0"/>
              <a:t>MoU expiring in April 2024 </a:t>
            </a:r>
          </a:p>
          <a:p>
            <a:r>
              <a:rPr lang="en-US" sz="1500" dirty="0"/>
              <a:t>Journal of Miniaturization for Air and Space Systems (J-MASS)</a:t>
            </a:r>
          </a:p>
          <a:p>
            <a:pPr lvl="1"/>
            <a:r>
              <a:rPr lang="en-US" sz="1500" dirty="0"/>
              <a:t>MoU renewed in August 2023, AESS share is now 20%</a:t>
            </a:r>
          </a:p>
          <a:p>
            <a:pPr lvl="1"/>
            <a:r>
              <a:rPr lang="en-US" sz="1500" dirty="0"/>
              <a:t>Impact factor is 1.5</a:t>
            </a:r>
          </a:p>
          <a:p>
            <a:pPr lvl="1"/>
            <a:r>
              <a:rPr lang="en-US" sz="1500" dirty="0"/>
              <a:t>2023: No. publications: 57</a:t>
            </a:r>
          </a:p>
          <a:p>
            <a:pPr lvl="1"/>
            <a:r>
              <a:rPr lang="en-US" sz="1500" dirty="0"/>
              <a:t>2022: No. publications: 50</a:t>
            </a:r>
          </a:p>
          <a:p>
            <a:r>
              <a:rPr lang="en-US" sz="1500" dirty="0"/>
              <a:t>Open Journal of Systems Engineering</a:t>
            </a:r>
          </a:p>
          <a:p>
            <a:pPr lvl="1"/>
            <a:r>
              <a:rPr lang="en-US" sz="1500" dirty="0"/>
              <a:t>MOA being signed, AESS has 20% share</a:t>
            </a:r>
          </a:p>
          <a:p>
            <a:pPr lvl="1"/>
            <a:r>
              <a:rPr lang="en-US" sz="1500" dirty="0"/>
              <a:t>First year: No. publications: 18</a:t>
            </a:r>
          </a:p>
          <a:p>
            <a:pPr lvl="1"/>
            <a:r>
              <a:rPr lang="en-US" sz="1500" dirty="0"/>
              <a:t>Many special issues – didn’t generate many papers</a:t>
            </a:r>
          </a:p>
          <a:p>
            <a:pPr lvl="1"/>
            <a:r>
              <a:rPr lang="en-US" sz="1500" dirty="0"/>
              <a:t>On the Periodicals Watch List due to &lt; 20 papers – needed to outline plan to improve</a:t>
            </a:r>
          </a:p>
          <a:p>
            <a:pPr lvl="1"/>
            <a:r>
              <a:rPr lang="en-US" sz="1500" dirty="0"/>
              <a:t>Slow start due to </a:t>
            </a:r>
            <a:r>
              <a:rPr lang="en-US" sz="1500" dirty="0" err="1"/>
              <a:t>specialised</a:t>
            </a:r>
            <a:r>
              <a:rPr lang="en-US" sz="1500" dirty="0"/>
              <a:t> area.</a:t>
            </a:r>
          </a:p>
        </p:txBody>
      </p:sp>
    </p:spTree>
    <p:extLst>
      <p:ext uri="{BB962C8B-B14F-4D97-AF65-F5344CB8AC3E}">
        <p14:creationId xmlns:p14="http://schemas.microsoft.com/office/powerpoint/2010/main" val="1366610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BAB76B3-D2D7-4587-8C49-BE97BC3F7749}"/>
              </a:ext>
            </a:extLst>
          </p:cNvPr>
          <p:cNvSpPr>
            <a:spLocks noGrp="1"/>
          </p:cNvSpPr>
          <p:nvPr/>
        </p:nvSpPr>
        <p:spPr>
          <a:xfrm>
            <a:off x="727101" y="147886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SWOT Planning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EA58944-5545-4118-979B-D9E64B47EF7E}"/>
              </a:ext>
            </a:extLst>
          </p:cNvPr>
          <p:cNvSpPr>
            <a:spLocks noGrp="1"/>
          </p:cNvSpPr>
          <p:nvPr/>
        </p:nvSpPr>
        <p:spPr>
          <a:xfrm>
            <a:off x="351296" y="1262428"/>
            <a:ext cx="11117450" cy="52055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800" b="1" dirty="0"/>
              <a:t>S</a:t>
            </a:r>
            <a:r>
              <a:rPr lang="en-US" sz="1800" dirty="0"/>
              <a:t>trengths: </a:t>
            </a:r>
          </a:p>
          <a:p>
            <a:pPr lvl="1">
              <a:spcAft>
                <a:spcPts val="300"/>
              </a:spcAft>
            </a:pPr>
            <a:r>
              <a:rPr lang="en-US" sz="1600" dirty="0"/>
              <a:t>Impact factor of the Systems Magazine has grown from 0.77 to 3.6 over the past five years</a:t>
            </a:r>
          </a:p>
          <a:p>
            <a:pPr lvl="1">
              <a:spcAft>
                <a:spcPts val="300"/>
              </a:spcAft>
            </a:pPr>
            <a:r>
              <a:rPr lang="en-US" sz="1600" dirty="0"/>
              <a:t>Transactions on Radar Systems has had an amazing start with many papers and short turn around with reviews.</a:t>
            </a:r>
          </a:p>
          <a:p>
            <a:pPr lvl="1">
              <a:spcAft>
                <a:spcPts val="300"/>
              </a:spcAft>
            </a:pPr>
            <a:r>
              <a:rPr lang="en-US" sz="1600" dirty="0"/>
              <a:t>Number of submissions for the TAES has significantly increased in 2023 – should lead to an improved impact factor.</a:t>
            </a:r>
          </a:p>
          <a:p>
            <a:pPr lvl="1">
              <a:spcAft>
                <a:spcPts val="300"/>
              </a:spcAft>
            </a:pPr>
            <a:r>
              <a:rPr lang="en-US" sz="1600" dirty="0"/>
              <a:t>Timeliness of TAES has improved to 13 avg weeks for submission to publication.</a:t>
            </a:r>
          </a:p>
          <a:p>
            <a:pPr>
              <a:spcAft>
                <a:spcPts val="300"/>
              </a:spcAft>
            </a:pPr>
            <a:r>
              <a:rPr lang="en-US" sz="1800" b="1" dirty="0"/>
              <a:t>W</a:t>
            </a:r>
            <a:r>
              <a:rPr lang="en-US" sz="1800" dirty="0"/>
              <a:t>eaknesses: </a:t>
            </a:r>
          </a:p>
          <a:p>
            <a:pPr lvl="1">
              <a:spcAft>
                <a:spcPts val="300"/>
              </a:spcAft>
            </a:pPr>
            <a:r>
              <a:rPr lang="en-US" sz="1600" dirty="0"/>
              <a:t>Some systems magazine AEs need to be replaced.</a:t>
            </a:r>
          </a:p>
          <a:p>
            <a:pPr lvl="1">
              <a:spcAft>
                <a:spcPts val="300"/>
              </a:spcAft>
            </a:pPr>
            <a:r>
              <a:rPr lang="en-US" sz="1600" dirty="0"/>
              <a:t>No. of magazine submissions has reduced (no backlog)</a:t>
            </a:r>
          </a:p>
          <a:p>
            <a:pPr lvl="1">
              <a:spcAft>
                <a:spcPts val="300"/>
              </a:spcAft>
            </a:pPr>
            <a:r>
              <a:rPr lang="en-US" sz="1600" dirty="0"/>
              <a:t>TAES structure is not suitable for the number of incoming papers.</a:t>
            </a:r>
          </a:p>
          <a:p>
            <a:pPr lvl="1">
              <a:spcAft>
                <a:spcPts val="300"/>
              </a:spcAft>
            </a:pPr>
            <a:r>
              <a:rPr lang="en-US" sz="1600" dirty="0"/>
              <a:t>Not many people reading the stories in the QEB.</a:t>
            </a:r>
          </a:p>
          <a:p>
            <a:pPr>
              <a:spcAft>
                <a:spcPts val="300"/>
              </a:spcAft>
            </a:pPr>
            <a:r>
              <a:rPr lang="en-US" sz="1800" b="1" dirty="0"/>
              <a:t>O</a:t>
            </a:r>
            <a:r>
              <a:rPr lang="en-US" sz="1800" dirty="0"/>
              <a:t>pportunities: </a:t>
            </a:r>
          </a:p>
          <a:p>
            <a:pPr lvl="1">
              <a:spcAft>
                <a:spcPts val="300"/>
              </a:spcAft>
            </a:pPr>
            <a:r>
              <a:rPr lang="en-US" sz="1600" dirty="0"/>
              <a:t>Could advertise for new Systems Magazine AEs.</a:t>
            </a:r>
          </a:p>
          <a:p>
            <a:pPr lvl="1">
              <a:spcAft>
                <a:spcPts val="300"/>
              </a:spcAft>
            </a:pPr>
            <a:r>
              <a:rPr lang="en-US" sz="1600" dirty="0"/>
              <a:t>Renewed focus on special issues/sections for the Magazine and TAES – could include conference special editions / sections</a:t>
            </a:r>
          </a:p>
          <a:p>
            <a:pPr lvl="1">
              <a:spcAft>
                <a:spcPts val="300"/>
              </a:spcAft>
            </a:pPr>
            <a:r>
              <a:rPr lang="en-US" sz="1600" dirty="0"/>
              <a:t>Special issues in new OJSE Journal</a:t>
            </a:r>
          </a:p>
          <a:p>
            <a:pPr lvl="1">
              <a:spcAft>
                <a:spcPts val="300"/>
              </a:spcAft>
            </a:pPr>
            <a:r>
              <a:rPr lang="en-US" sz="1600" dirty="0"/>
              <a:t>Day long meeting with the SEs / EIC to plan a way forward with TAES</a:t>
            </a:r>
          </a:p>
          <a:p>
            <a:pPr lvl="1">
              <a:spcAft>
                <a:spcPts val="300"/>
              </a:spcAft>
            </a:pPr>
            <a:r>
              <a:rPr lang="en-US" sz="1600" dirty="0"/>
              <a:t>Promote student initiatives in the QEB</a:t>
            </a:r>
          </a:p>
          <a:p>
            <a:pPr>
              <a:spcAft>
                <a:spcPts val="300"/>
              </a:spcAft>
            </a:pPr>
            <a:r>
              <a:rPr lang="en-US" sz="1800" b="1" dirty="0"/>
              <a:t>T</a:t>
            </a:r>
            <a:r>
              <a:rPr lang="en-US" sz="1800" dirty="0"/>
              <a:t>hreats: </a:t>
            </a:r>
          </a:p>
          <a:p>
            <a:pPr lvl="1">
              <a:spcAft>
                <a:spcPts val="300"/>
              </a:spcAft>
            </a:pPr>
            <a:r>
              <a:rPr lang="en-US" sz="1600" dirty="0"/>
              <a:t>T-RS – Possible lack of consensus over disparate </a:t>
            </a:r>
            <a:r>
              <a:rPr lang="en-US" sz="1600" dirty="0" err="1"/>
              <a:t>organisations</a:t>
            </a:r>
            <a:endParaRPr lang="en-US" sz="1600" dirty="0"/>
          </a:p>
          <a:p>
            <a:pPr>
              <a:spcAft>
                <a:spcPts val="300"/>
              </a:spcAft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6138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2024 Objectives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6A6F3AD-B340-39DC-13EF-212BB96622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4016" y="1008693"/>
            <a:ext cx="11377181" cy="57041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600" dirty="0"/>
              <a:t>TAES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Changes proposed:</a:t>
            </a:r>
          </a:p>
          <a:p>
            <a:pPr lvl="2">
              <a:lnSpc>
                <a:spcPct val="100000"/>
              </a:lnSpc>
            </a:pPr>
            <a:r>
              <a:rPr lang="en-US" sz="1600" dirty="0"/>
              <a:t>Remove single page submission,</a:t>
            </a:r>
          </a:p>
          <a:p>
            <a:pPr lvl="2">
              <a:lnSpc>
                <a:spcPct val="100000"/>
              </a:lnSpc>
            </a:pPr>
            <a:r>
              <a:rPr lang="en-US" sz="1600" dirty="0"/>
              <a:t>Switch to author central for submissions,</a:t>
            </a:r>
          </a:p>
          <a:p>
            <a:pPr lvl="2">
              <a:lnSpc>
                <a:spcPct val="100000"/>
              </a:lnSpc>
            </a:pPr>
            <a:r>
              <a:rPr lang="en-US" sz="1600" dirty="0"/>
              <a:t>Remove bimonthly volumes and go to single volume per year – articles get published immediately after typesetting,</a:t>
            </a:r>
          </a:p>
          <a:p>
            <a:pPr lvl="2">
              <a:lnSpc>
                <a:spcPct val="100000"/>
              </a:lnSpc>
            </a:pPr>
            <a:r>
              <a:rPr lang="en-US" sz="1600" dirty="0"/>
              <a:t>Reduce review time from 60 to 45 days.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Advertise for new special sections which are complimentary open access.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Setup an editorial advisory group with VP Pubs, EiC and past </a:t>
            </a:r>
            <a:r>
              <a:rPr lang="en-US" sz="1600" dirty="0" err="1"/>
              <a:t>EiCs</a:t>
            </a:r>
            <a:r>
              <a:rPr lang="en-US" sz="1600" dirty="0"/>
              <a:t> to meet twice yearly and discuss any </a:t>
            </a:r>
            <a:r>
              <a:rPr lang="en-US" sz="1600"/>
              <a:t>issues.</a:t>
            </a:r>
            <a:endParaRPr lang="en-US" sz="1600" dirty="0"/>
          </a:p>
          <a:p>
            <a:pPr lvl="1"/>
            <a:r>
              <a:rPr lang="en-US" sz="1600" dirty="0"/>
              <a:t>TAES - workshop to get the EICs and SEs together to plan a strategy to deal with increased workload.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Complete operations manual.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Systems Magazine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Work with the new EiC / AEIC to expand the content in the  Systems Magazine and increase submissions.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Introduce 3-year terms (with second term possible) and define expectations.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Draft operations manual similar to the TAES.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Remove AEs who are not performing and recruit new AEs.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Advertise for new Special Editions, including tutorials.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QEB 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Develop student ‘corner’ to increase readership.</a:t>
            </a:r>
          </a:p>
          <a:p>
            <a:pPr lvl="1"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00419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7BE801-5E3E-5C8F-E06F-28D7DC15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– TAES Editor Meeting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DC198D4-AEE5-DD59-EAB4-B7217BEC4F4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0421" y="1196446"/>
            <a:ext cx="11704372" cy="5420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dirty="0"/>
              <a:t>Overview</a:t>
            </a:r>
          </a:p>
          <a:p>
            <a:pPr lvl="1"/>
            <a:r>
              <a:rPr lang="en-US" sz="1700" dirty="0"/>
              <a:t>Number of papers submitted to the TAES are increasing substantially.</a:t>
            </a:r>
          </a:p>
          <a:p>
            <a:pPr lvl="1"/>
            <a:r>
              <a:rPr lang="en-US" sz="1700" dirty="0"/>
              <a:t>The increase in submissions is accompanied by an increase in problems/potential misconduct. The burden on pre-screening has grown at an unsustainable pace.</a:t>
            </a:r>
          </a:p>
          <a:p>
            <a:pPr lvl="1"/>
            <a:r>
              <a:rPr lang="en-US" sz="1700" dirty="0"/>
              <a:t>The editorial process needs to restructure and we believe this should be done in consultation with the Senior Editors (16).</a:t>
            </a:r>
          </a:p>
          <a:p>
            <a:pPr lvl="1"/>
            <a:r>
              <a:rPr lang="en-US" sz="1700" dirty="0"/>
              <a:t>Senior editor Julien </a:t>
            </a:r>
            <a:r>
              <a:rPr lang="en-US" sz="1700" dirty="0" err="1"/>
              <a:t>Marzat</a:t>
            </a:r>
            <a:r>
              <a:rPr lang="en-US" sz="1700" dirty="0"/>
              <a:t> (ONERA) has offered to host in Paris prior to Radar 2024 conference.</a:t>
            </a:r>
          </a:p>
          <a:p>
            <a:r>
              <a:rPr lang="en-US" sz="1700" dirty="0"/>
              <a:t>Draft meeting agenda</a:t>
            </a:r>
          </a:p>
          <a:p>
            <a:pPr lvl="1"/>
            <a:r>
              <a:rPr lang="en-US" sz="1700" dirty="0"/>
              <a:t>Morning</a:t>
            </a:r>
          </a:p>
          <a:p>
            <a:pPr lvl="2"/>
            <a:r>
              <a:rPr lang="en-US" sz="1700" dirty="0"/>
              <a:t>Introductions from TAES EIC and AESS VP Publications</a:t>
            </a:r>
          </a:p>
          <a:p>
            <a:pPr lvl="2"/>
            <a:r>
              <a:rPr lang="en-US" sz="1700" dirty="0"/>
              <a:t>Overview of the submission screening process and how the current editorial process works</a:t>
            </a:r>
          </a:p>
          <a:p>
            <a:pPr lvl="2"/>
            <a:r>
              <a:rPr lang="en-US" sz="1700" dirty="0"/>
              <a:t>Options for how the submission editorial process can be streamlined to deal with growing number of submissions</a:t>
            </a:r>
          </a:p>
          <a:p>
            <a:pPr lvl="2"/>
            <a:r>
              <a:rPr lang="en-US" sz="1700" dirty="0"/>
              <a:t>Brainstorming workshop in small groups</a:t>
            </a:r>
          </a:p>
          <a:p>
            <a:pPr lvl="2"/>
            <a:r>
              <a:rPr lang="en-US" sz="1700" dirty="0"/>
              <a:t>Proposals presented to group for discussion</a:t>
            </a:r>
          </a:p>
          <a:p>
            <a:pPr lvl="1"/>
            <a:r>
              <a:rPr lang="en-US" sz="1700" dirty="0"/>
              <a:t>Afternoon</a:t>
            </a:r>
          </a:p>
          <a:p>
            <a:pPr lvl="2"/>
            <a:r>
              <a:rPr lang="en-US" sz="1700" dirty="0"/>
              <a:t>Details on the move to the IEEE author center</a:t>
            </a:r>
          </a:p>
          <a:p>
            <a:pPr lvl="2"/>
            <a:r>
              <a:rPr lang="en-US" sz="1700" dirty="0"/>
              <a:t>Tools for gathering statistics on publications with a live demo</a:t>
            </a:r>
          </a:p>
          <a:p>
            <a:pPr lvl="2"/>
            <a:r>
              <a:rPr lang="en-US" sz="1700" dirty="0"/>
              <a:t>Presentation on author misconduct and what to look for in submissions</a:t>
            </a:r>
          </a:p>
          <a:p>
            <a:pPr lvl="2"/>
            <a:r>
              <a:rPr lang="en-US" sz="1700" dirty="0"/>
              <a:t>Open discussion about other relevant issues</a:t>
            </a:r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010A75A-BE73-FA76-CABC-92816C9FAAC6}"/>
              </a:ext>
            </a:extLst>
          </p:cNvPr>
          <p:cNvGraphicFramePr>
            <a:graphicFrameLocks/>
          </p:cNvGraphicFramePr>
          <p:nvPr/>
        </p:nvGraphicFramePr>
        <p:xfrm>
          <a:off x="8011055" y="4448968"/>
          <a:ext cx="4071937" cy="2253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3410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7BE801-5E3E-5C8F-E06F-28D7DC15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– TAES Editor Meeting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DC198D4-AEE5-DD59-EAB4-B7217BEC4F4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9033" y="1282171"/>
            <a:ext cx="11573933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0000"/>
                </a:solidFill>
              </a:rPr>
              <a:t>Motion: Luke Rosenberg moves that the AESS to support a Senior Editor Planning workshop for the TAES journal for up to $35K</a:t>
            </a:r>
          </a:p>
          <a:p>
            <a:r>
              <a:rPr lang="en-US" sz="1800" dirty="0"/>
              <a:t>Pros: </a:t>
            </a:r>
          </a:p>
          <a:p>
            <a:pPr lvl="1"/>
            <a:r>
              <a:rPr lang="en-US" dirty="0"/>
              <a:t>Ability to refocus the prescreening process so it can succeed with the growing number of submissions</a:t>
            </a:r>
          </a:p>
          <a:p>
            <a:pPr lvl="1"/>
            <a:r>
              <a:rPr lang="en-US" dirty="0"/>
              <a:t>Reduce the workload of the EiC who is heading towards burnout</a:t>
            </a:r>
          </a:p>
          <a:p>
            <a:pPr lvl="1"/>
            <a:r>
              <a:rPr lang="en-US" dirty="0"/>
              <a:t>Opportunity to educate senior editors about the broader publication environment including issues of misconduct</a:t>
            </a:r>
          </a:p>
          <a:p>
            <a:r>
              <a:rPr lang="en-US" sz="1800" dirty="0"/>
              <a:t>Cons: </a:t>
            </a:r>
          </a:p>
          <a:p>
            <a:pPr lvl="1"/>
            <a:r>
              <a:rPr lang="en-US" dirty="0"/>
              <a:t>Long distance to travel for some senior editors</a:t>
            </a:r>
          </a:p>
          <a:p>
            <a:r>
              <a:rPr lang="en-US" sz="1800" dirty="0"/>
              <a:t>Financial Implications: Up to $35K</a:t>
            </a:r>
          </a:p>
          <a:p>
            <a:pPr lvl="1"/>
            <a:r>
              <a:rPr lang="en-US" dirty="0"/>
              <a:t>Poll has seen that maximum 14 SEs need travel funding + </a:t>
            </a:r>
            <a:r>
              <a:rPr lang="en-US" dirty="0" err="1"/>
              <a:t>Gokhan</a:t>
            </a:r>
            <a:r>
              <a:rPr lang="en-US" dirty="0"/>
              <a:t> (EiC) </a:t>
            </a:r>
          </a:p>
          <a:p>
            <a:pPr lvl="1"/>
            <a:r>
              <a:rPr lang="en-US" dirty="0"/>
              <a:t>Some senior editors will likely join by zoom which will reduce cost</a:t>
            </a:r>
          </a:p>
          <a:p>
            <a:pPr lvl="1"/>
            <a:endParaRPr lang="en-US" dirty="0"/>
          </a:p>
          <a:p>
            <a:r>
              <a:rPr lang="en-US" dirty="0"/>
              <a:t>Seconded by Michael Rice</a:t>
            </a:r>
          </a:p>
        </p:txBody>
      </p:sp>
    </p:spTree>
    <p:extLst>
      <p:ext uri="{BB962C8B-B14F-4D97-AF65-F5344CB8AC3E}">
        <p14:creationId xmlns:p14="http://schemas.microsoft.com/office/powerpoint/2010/main" val="2640453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1599</Words>
  <Application>Microsoft Office PowerPoint</Application>
  <PresentationFormat>Widescreen</PresentationFormat>
  <Paragraphs>213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LucidaGrande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2024 Objectives</vt:lpstr>
      <vt:lpstr>Motion – TAES Editor Meeting</vt:lpstr>
      <vt:lpstr>Motion – TAES Editor Meeting</vt:lpstr>
      <vt:lpstr>Motion – TAES Editor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Amanda Osborn</cp:lastModifiedBy>
  <cp:revision>74</cp:revision>
  <dcterms:created xsi:type="dcterms:W3CDTF">2020-06-23T20:53:44Z</dcterms:created>
  <dcterms:modified xsi:type="dcterms:W3CDTF">2024-05-09T23:20:55Z</dcterms:modified>
</cp:coreProperties>
</file>