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445" r:id="rId2"/>
    <p:sldId id="446" r:id="rId3"/>
    <p:sldId id="1455" r:id="rId4"/>
    <p:sldId id="1454" r:id="rId5"/>
    <p:sldId id="440" r:id="rId6"/>
    <p:sldId id="451" r:id="rId7"/>
    <p:sldId id="447" r:id="rId8"/>
    <p:sldId id="448" r:id="rId9"/>
    <p:sldId id="449" r:id="rId10"/>
    <p:sldId id="450" r:id="rId11"/>
    <p:sldId id="454" r:id="rId12"/>
    <p:sldId id="444" r:id="rId13"/>
    <p:sldId id="453" r:id="rId14"/>
    <p:sldId id="452" r:id="rId15"/>
    <p:sldId id="1453" r:id="rId16"/>
    <p:sldId id="1451" r:id="rId17"/>
    <p:sldId id="443" r:id="rId18"/>
    <p:sldId id="1456" r:id="rId19"/>
    <p:sldId id="457" r:id="rId20"/>
    <p:sldId id="1452" r:id="rId21"/>
    <p:sldId id="1458" r:id="rId22"/>
    <p:sldId id="458" r:id="rId23"/>
    <p:sldId id="1450" r:id="rId24"/>
    <p:sldId id="541" r:id="rId25"/>
    <p:sldId id="1106" r:id="rId26"/>
    <p:sldId id="1410" r:id="rId27"/>
    <p:sldId id="1396" r:id="rId28"/>
    <p:sldId id="548" r:id="rId29"/>
    <p:sldId id="1103" r:id="rId30"/>
    <p:sldId id="1104" r:id="rId31"/>
    <p:sldId id="544" r:id="rId32"/>
    <p:sldId id="552" r:id="rId33"/>
    <p:sldId id="554" r:id="rId34"/>
    <p:sldId id="551" r:id="rId35"/>
    <p:sldId id="1425" r:id="rId36"/>
    <p:sldId id="1426" r:id="rId37"/>
    <p:sldId id="549" r:id="rId38"/>
    <p:sldId id="555" r:id="rId39"/>
    <p:sldId id="556" r:id="rId40"/>
    <p:sldId id="558" r:id="rId41"/>
    <p:sldId id="1427" r:id="rId42"/>
    <p:sldId id="539" r:id="rId43"/>
    <p:sldId id="1428" r:id="rId44"/>
    <p:sldId id="553" r:id="rId45"/>
    <p:sldId id="546" r:id="rId46"/>
    <p:sldId id="1429" r:id="rId47"/>
    <p:sldId id="1430" r:id="rId48"/>
    <p:sldId id="1433" r:id="rId49"/>
    <p:sldId id="1431" r:id="rId50"/>
    <p:sldId id="1432" r:id="rId51"/>
    <p:sldId id="261" r:id="rId52"/>
    <p:sldId id="282" r:id="rId53"/>
    <p:sldId id="287" r:id="rId54"/>
    <p:sldId id="1434" r:id="rId55"/>
    <p:sldId id="1435" r:id="rId56"/>
    <p:sldId id="1436" r:id="rId57"/>
    <p:sldId id="1437" r:id="rId58"/>
    <p:sldId id="1438" r:id="rId59"/>
    <p:sldId id="1439" r:id="rId60"/>
    <p:sldId id="1440" r:id="rId61"/>
    <p:sldId id="1441" r:id="rId62"/>
    <p:sldId id="1442" r:id="rId63"/>
    <p:sldId id="1443" r:id="rId64"/>
    <p:sldId id="1444" r:id="rId65"/>
    <p:sldId id="1445" r:id="rId66"/>
    <p:sldId id="1446" r:id="rId67"/>
    <p:sldId id="1447" r:id="rId68"/>
    <p:sldId id="1448" r:id="rId69"/>
    <p:sldId id="557" r:id="rId70"/>
    <p:sldId id="1102" r:id="rId71"/>
    <p:sldId id="1449" r:id="rId72"/>
    <p:sldId id="1101" r:id="rId73"/>
    <p:sldId id="110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7" d="100"/>
          <a:sy n="127" d="100"/>
        </p:scale>
        <p:origin x="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F30DD-E43C-CA4B-A5FB-77BBC5ADDAB7}" type="datetimeFigureOut">
              <a:rPr lang="en-US" smtClean="0"/>
              <a:t>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3D1-4F9A-AB43-BBB2-4BBDABDECCA1}" type="slidenum">
              <a:rPr lang="en-US" smtClean="0"/>
              <a:t>‹#›</a:t>
            </a:fld>
            <a:endParaRPr lang="en-US"/>
          </a:p>
        </p:txBody>
      </p:sp>
    </p:spTree>
    <p:extLst>
      <p:ext uri="{BB962C8B-B14F-4D97-AF65-F5344CB8AC3E}">
        <p14:creationId xmlns:p14="http://schemas.microsoft.com/office/powerpoint/2010/main" val="320465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39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chemeClr val="bg1"/>
                </a:solidFill>
                <a:latin typeface="Arial" panose="020B0604020202020204" pitchFamily="34" charset="0"/>
                <a:cs typeface="Arial" panose="020B0604020202020204" pitchFamily="34" charset="0"/>
              </a:defRPr>
            </a:lvl1pPr>
            <a:lvl2pPr marL="804545" indent="-309245" eaLnBrk="0" hangingPunct="0">
              <a:defRPr sz="1100">
                <a:solidFill>
                  <a:schemeClr val="bg1"/>
                </a:solidFill>
                <a:latin typeface="Arial" panose="020B0604020202020204" pitchFamily="34" charset="0"/>
                <a:cs typeface="Arial" panose="020B0604020202020204" pitchFamily="34" charset="0"/>
              </a:defRPr>
            </a:lvl2pPr>
            <a:lvl3pPr marL="1238250" indent="-247650" eaLnBrk="0" hangingPunct="0">
              <a:defRPr sz="1100">
                <a:solidFill>
                  <a:schemeClr val="bg1"/>
                </a:solidFill>
                <a:latin typeface="Arial" panose="020B0604020202020204" pitchFamily="34" charset="0"/>
                <a:cs typeface="Arial" panose="020B0604020202020204" pitchFamily="34" charset="0"/>
              </a:defRPr>
            </a:lvl3pPr>
            <a:lvl4pPr marL="1733550" indent="-247650" eaLnBrk="0" hangingPunct="0">
              <a:defRPr sz="1100">
                <a:solidFill>
                  <a:schemeClr val="bg1"/>
                </a:solidFill>
                <a:latin typeface="Arial" panose="020B0604020202020204" pitchFamily="34" charset="0"/>
                <a:cs typeface="Arial" panose="020B0604020202020204" pitchFamily="34" charset="0"/>
              </a:defRPr>
            </a:lvl4pPr>
            <a:lvl5pPr marL="2228850" indent="-247650" eaLnBrk="0" hangingPunct="0">
              <a:defRPr sz="1100">
                <a:solidFill>
                  <a:schemeClr val="bg1"/>
                </a:solidFill>
                <a:latin typeface="Arial" panose="020B0604020202020204" pitchFamily="34" charset="0"/>
                <a:cs typeface="Arial" panose="020B0604020202020204" pitchFamily="34" charset="0"/>
              </a:defRPr>
            </a:lvl5pPr>
            <a:lvl6pPr marL="27235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6pPr>
            <a:lvl7pPr marL="32188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7pPr>
            <a:lvl8pPr marL="37141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8pPr>
            <a:lvl9pPr marL="42094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9pPr>
          </a:lstStyle>
          <a:p>
            <a:pPr eaLnBrk="1" hangingPunct="1"/>
            <a:fld id="{698DA325-CF01-44D5-B028-13963E37D809}" type="slidenum">
              <a:rPr lang="en-US" sz="1300">
                <a:solidFill>
                  <a:srgbClr val="000000"/>
                </a:solidFill>
                <a:latin typeface="Calibri" panose="020F0502020204030204" pitchFamily="34" charset="0"/>
              </a:rPr>
              <a:t>35</a:t>
            </a:fld>
            <a:endParaRPr 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349446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39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chemeClr val="bg1"/>
                </a:solidFill>
                <a:latin typeface="Arial" panose="020B0604020202020204" pitchFamily="34" charset="0"/>
                <a:cs typeface="Arial" panose="020B0604020202020204" pitchFamily="34" charset="0"/>
              </a:defRPr>
            </a:lvl1pPr>
            <a:lvl2pPr marL="804545" indent="-309245" eaLnBrk="0" hangingPunct="0">
              <a:defRPr sz="1100">
                <a:solidFill>
                  <a:schemeClr val="bg1"/>
                </a:solidFill>
                <a:latin typeface="Arial" panose="020B0604020202020204" pitchFamily="34" charset="0"/>
                <a:cs typeface="Arial" panose="020B0604020202020204" pitchFamily="34" charset="0"/>
              </a:defRPr>
            </a:lvl2pPr>
            <a:lvl3pPr marL="1238250" indent="-247650" eaLnBrk="0" hangingPunct="0">
              <a:defRPr sz="1100">
                <a:solidFill>
                  <a:schemeClr val="bg1"/>
                </a:solidFill>
                <a:latin typeface="Arial" panose="020B0604020202020204" pitchFamily="34" charset="0"/>
                <a:cs typeface="Arial" panose="020B0604020202020204" pitchFamily="34" charset="0"/>
              </a:defRPr>
            </a:lvl3pPr>
            <a:lvl4pPr marL="1733550" indent="-247650" eaLnBrk="0" hangingPunct="0">
              <a:defRPr sz="1100">
                <a:solidFill>
                  <a:schemeClr val="bg1"/>
                </a:solidFill>
                <a:latin typeface="Arial" panose="020B0604020202020204" pitchFamily="34" charset="0"/>
                <a:cs typeface="Arial" panose="020B0604020202020204" pitchFamily="34" charset="0"/>
              </a:defRPr>
            </a:lvl4pPr>
            <a:lvl5pPr marL="2228850" indent="-247650" eaLnBrk="0" hangingPunct="0">
              <a:defRPr sz="1100">
                <a:solidFill>
                  <a:schemeClr val="bg1"/>
                </a:solidFill>
                <a:latin typeface="Arial" panose="020B0604020202020204" pitchFamily="34" charset="0"/>
                <a:cs typeface="Arial" panose="020B0604020202020204" pitchFamily="34" charset="0"/>
              </a:defRPr>
            </a:lvl5pPr>
            <a:lvl6pPr marL="27235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6pPr>
            <a:lvl7pPr marL="32188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7pPr>
            <a:lvl8pPr marL="37141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8pPr>
            <a:lvl9pPr marL="4209415" indent="-247650" eaLnBrk="0" fontAlgn="b" hangingPunct="0">
              <a:spcBef>
                <a:spcPct val="0"/>
              </a:spcBef>
              <a:spcAft>
                <a:spcPct val="0"/>
              </a:spcAft>
              <a:defRPr sz="1100">
                <a:solidFill>
                  <a:schemeClr val="bg1"/>
                </a:solidFill>
                <a:latin typeface="Arial" panose="020B0604020202020204" pitchFamily="34" charset="0"/>
                <a:cs typeface="Arial" panose="020B0604020202020204" pitchFamily="34" charset="0"/>
              </a:defRPr>
            </a:lvl9pPr>
          </a:lstStyle>
          <a:p>
            <a:pPr eaLnBrk="1" hangingPunct="1"/>
            <a:fld id="{698DA325-CF01-44D5-B028-13963E37D809}" type="slidenum">
              <a:rPr lang="en-US" sz="1300">
                <a:solidFill>
                  <a:srgbClr val="000000"/>
                </a:solidFill>
                <a:latin typeface="Calibri" panose="020F0502020204030204" pitchFamily="34" charset="0"/>
              </a:rPr>
              <a:t>36</a:t>
            </a:fld>
            <a:endParaRPr 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355670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D79F320-5731-C44A-9EBB-29FF9D9D1C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ABEF113F-EC77-C840-9882-0228FB1F2C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B050"/>
                </a:solidFill>
                <a:latin typeface="Lucida Sans Unicode" panose="020B0602030504020204" pitchFamily="34" charset="0"/>
              </a:rPr>
              <a:t>Blasch and Walsh, Erik Thienissen, Aloke Roy (DASC34, DASC35 TPCs) William Claycomb, Gordon Thomas  (ICCST chairs in 2016 and 17)</a:t>
            </a:r>
          </a:p>
          <a:p>
            <a:r>
              <a:rPr lang="en-US" altLang="en-US">
                <a:solidFill>
                  <a:srgbClr val="00B050"/>
                </a:solidFill>
                <a:latin typeface="Lucida Sans Unicode" panose="020B0602030504020204" pitchFamily="34" charset="0"/>
              </a:rPr>
              <a:t>Others volunteer and participate in conference sessions (I have them sign in).</a:t>
            </a:r>
            <a:endParaRPr lang="en-US" altLang="en-US"/>
          </a:p>
        </p:txBody>
      </p:sp>
      <p:sp>
        <p:nvSpPr>
          <p:cNvPr id="28675" name="Slide Number Placeholder 3">
            <a:extLst>
              <a:ext uri="{FF2B5EF4-FFF2-40B4-BE49-F238E27FC236}">
                <a16:creationId xmlns:a16="http://schemas.microsoft.com/office/drawing/2014/main" id="{994D545D-DA02-A143-B6AA-9D094C4346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B7AEE0-E339-4B42-A81B-B158B7BBF901}" type="slidenum">
              <a:rPr lang="en-US" altLang="en-US" sz="1200" smtClean="0"/>
              <a:pPr/>
              <a:t>53</a:t>
            </a:fld>
            <a:endParaRPr lang="en-US" altLang="en-US" sz="1200"/>
          </a:p>
        </p:txBody>
      </p:sp>
    </p:spTree>
    <p:extLst>
      <p:ext uri="{BB962C8B-B14F-4D97-AF65-F5344CB8AC3E}">
        <p14:creationId xmlns:p14="http://schemas.microsoft.com/office/powerpoint/2010/main" val="365468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cs typeface="Arial" pitchFamily="34" charset="0"/>
            </a:endParaRPr>
          </a:p>
          <a:p>
            <a:endParaRPr lang="en-US">
              <a:latin typeface="Arial" pitchFamily="34" charset="0"/>
              <a:cs typeface="Arial" pitchFamily="34" charset="0"/>
            </a:endParaRPr>
          </a:p>
          <a:p>
            <a:endParaRPr lang="en-US">
              <a:latin typeface="Arial" pitchFamily="34" charset="0"/>
              <a:cs typeface="Arial" pitchFamily="34" charset="0"/>
            </a:endParaRPr>
          </a:p>
        </p:txBody>
      </p:sp>
      <p:sp>
        <p:nvSpPr>
          <p:cNvPr id="139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chemeClr val="bg1"/>
                </a:solidFill>
                <a:latin typeface="Arial" pitchFamily="34" charset="0"/>
                <a:cs typeface="Arial" pitchFamily="34" charset="0"/>
              </a:defRPr>
            </a:lvl1pPr>
            <a:lvl2pPr marL="804763" indent="-309524" eaLnBrk="0" hangingPunct="0">
              <a:defRPr sz="1100">
                <a:solidFill>
                  <a:schemeClr val="bg1"/>
                </a:solidFill>
                <a:latin typeface="Arial" pitchFamily="34" charset="0"/>
                <a:cs typeface="Arial" pitchFamily="34" charset="0"/>
              </a:defRPr>
            </a:lvl2pPr>
            <a:lvl3pPr marL="1238098" indent="-247620" eaLnBrk="0" hangingPunct="0">
              <a:defRPr sz="1100">
                <a:solidFill>
                  <a:schemeClr val="bg1"/>
                </a:solidFill>
                <a:latin typeface="Arial" pitchFamily="34" charset="0"/>
                <a:cs typeface="Arial" pitchFamily="34" charset="0"/>
              </a:defRPr>
            </a:lvl3pPr>
            <a:lvl4pPr marL="1733337" indent="-247620" eaLnBrk="0" hangingPunct="0">
              <a:defRPr sz="1100">
                <a:solidFill>
                  <a:schemeClr val="bg1"/>
                </a:solidFill>
                <a:latin typeface="Arial" pitchFamily="34" charset="0"/>
                <a:cs typeface="Arial" pitchFamily="34" charset="0"/>
              </a:defRPr>
            </a:lvl4pPr>
            <a:lvl5pPr marL="2228576" indent="-247620" eaLnBrk="0" hangingPunct="0">
              <a:defRPr sz="1100">
                <a:solidFill>
                  <a:schemeClr val="bg1"/>
                </a:solidFill>
                <a:latin typeface="Arial" pitchFamily="34" charset="0"/>
                <a:cs typeface="Arial" pitchFamily="34" charset="0"/>
              </a:defRPr>
            </a:lvl5pPr>
            <a:lvl6pPr marL="2723815" indent="-247620" eaLnBrk="0" fontAlgn="b" hangingPunct="0">
              <a:spcBef>
                <a:spcPct val="0"/>
              </a:spcBef>
              <a:spcAft>
                <a:spcPct val="0"/>
              </a:spcAft>
              <a:defRPr sz="1100">
                <a:solidFill>
                  <a:schemeClr val="bg1"/>
                </a:solidFill>
                <a:latin typeface="Arial" pitchFamily="34" charset="0"/>
                <a:cs typeface="Arial" pitchFamily="34" charset="0"/>
              </a:defRPr>
            </a:lvl6pPr>
            <a:lvl7pPr marL="3219054" indent="-247620" eaLnBrk="0" fontAlgn="b" hangingPunct="0">
              <a:spcBef>
                <a:spcPct val="0"/>
              </a:spcBef>
              <a:spcAft>
                <a:spcPct val="0"/>
              </a:spcAft>
              <a:defRPr sz="1100">
                <a:solidFill>
                  <a:schemeClr val="bg1"/>
                </a:solidFill>
                <a:latin typeface="Arial" pitchFamily="34" charset="0"/>
                <a:cs typeface="Arial" pitchFamily="34" charset="0"/>
              </a:defRPr>
            </a:lvl7pPr>
            <a:lvl8pPr marL="3714293" indent="-247620" eaLnBrk="0" fontAlgn="b" hangingPunct="0">
              <a:spcBef>
                <a:spcPct val="0"/>
              </a:spcBef>
              <a:spcAft>
                <a:spcPct val="0"/>
              </a:spcAft>
              <a:defRPr sz="1100">
                <a:solidFill>
                  <a:schemeClr val="bg1"/>
                </a:solidFill>
                <a:latin typeface="Arial" pitchFamily="34" charset="0"/>
                <a:cs typeface="Arial" pitchFamily="34" charset="0"/>
              </a:defRPr>
            </a:lvl8pPr>
            <a:lvl9pPr marL="4209532" indent="-247620" eaLnBrk="0" fontAlgn="b" hangingPunct="0">
              <a:spcBef>
                <a:spcPct val="0"/>
              </a:spcBef>
              <a:spcAft>
                <a:spcPct val="0"/>
              </a:spcAft>
              <a:defRPr sz="1100">
                <a:solidFill>
                  <a:schemeClr val="bg1"/>
                </a:solidFill>
                <a:latin typeface="Arial" pitchFamily="34" charset="0"/>
                <a:cs typeface="Arial" pitchFamily="34" charset="0"/>
              </a:defRPr>
            </a:lvl9pPr>
          </a:lstStyle>
          <a:p>
            <a:pPr eaLnBrk="1" hangingPunct="1"/>
            <a:fld id="{698DA325-CF01-44D5-B028-13963E37D809}" type="slidenum">
              <a:rPr lang="en-US" sz="1300">
                <a:solidFill>
                  <a:srgbClr val="000000"/>
                </a:solidFill>
                <a:latin typeface="Calibri" pitchFamily="34" charset="0"/>
              </a:rPr>
              <a:pPr eaLnBrk="1" hangingPunct="1"/>
              <a:t>72</a:t>
            </a:fld>
            <a:endParaRPr lang="en-US" sz="1300">
              <a:solidFill>
                <a:srgbClr val="000000"/>
              </a:solidFill>
              <a:latin typeface="Calibri" pitchFamily="34" charset="0"/>
            </a:endParaRPr>
          </a:p>
        </p:txBody>
      </p:sp>
    </p:spTree>
    <p:extLst>
      <p:ext uri="{BB962C8B-B14F-4D97-AF65-F5344CB8AC3E}">
        <p14:creationId xmlns:p14="http://schemas.microsoft.com/office/powerpoint/2010/main" val="7859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cs typeface="Arial" pitchFamily="34" charset="0"/>
            </a:endParaRPr>
          </a:p>
          <a:p>
            <a:endParaRPr lang="en-US">
              <a:latin typeface="Arial" pitchFamily="34" charset="0"/>
              <a:cs typeface="Arial" pitchFamily="34" charset="0"/>
            </a:endParaRPr>
          </a:p>
          <a:p>
            <a:endParaRPr lang="en-US">
              <a:latin typeface="Arial" pitchFamily="34" charset="0"/>
              <a:cs typeface="Arial" pitchFamily="34" charset="0"/>
            </a:endParaRPr>
          </a:p>
        </p:txBody>
      </p:sp>
      <p:sp>
        <p:nvSpPr>
          <p:cNvPr id="139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chemeClr val="bg1"/>
                </a:solidFill>
                <a:latin typeface="Arial" pitchFamily="34" charset="0"/>
                <a:cs typeface="Arial" pitchFamily="34" charset="0"/>
              </a:defRPr>
            </a:lvl1pPr>
            <a:lvl2pPr marL="804763" indent="-309524" eaLnBrk="0" hangingPunct="0">
              <a:defRPr sz="1100">
                <a:solidFill>
                  <a:schemeClr val="bg1"/>
                </a:solidFill>
                <a:latin typeface="Arial" pitchFamily="34" charset="0"/>
                <a:cs typeface="Arial" pitchFamily="34" charset="0"/>
              </a:defRPr>
            </a:lvl2pPr>
            <a:lvl3pPr marL="1238098" indent="-247620" eaLnBrk="0" hangingPunct="0">
              <a:defRPr sz="1100">
                <a:solidFill>
                  <a:schemeClr val="bg1"/>
                </a:solidFill>
                <a:latin typeface="Arial" pitchFamily="34" charset="0"/>
                <a:cs typeface="Arial" pitchFamily="34" charset="0"/>
              </a:defRPr>
            </a:lvl3pPr>
            <a:lvl4pPr marL="1733337" indent="-247620" eaLnBrk="0" hangingPunct="0">
              <a:defRPr sz="1100">
                <a:solidFill>
                  <a:schemeClr val="bg1"/>
                </a:solidFill>
                <a:latin typeface="Arial" pitchFamily="34" charset="0"/>
                <a:cs typeface="Arial" pitchFamily="34" charset="0"/>
              </a:defRPr>
            </a:lvl4pPr>
            <a:lvl5pPr marL="2228576" indent="-247620" eaLnBrk="0" hangingPunct="0">
              <a:defRPr sz="1100">
                <a:solidFill>
                  <a:schemeClr val="bg1"/>
                </a:solidFill>
                <a:latin typeface="Arial" pitchFamily="34" charset="0"/>
                <a:cs typeface="Arial" pitchFamily="34" charset="0"/>
              </a:defRPr>
            </a:lvl5pPr>
            <a:lvl6pPr marL="2723815" indent="-247620" eaLnBrk="0" fontAlgn="b" hangingPunct="0">
              <a:spcBef>
                <a:spcPct val="0"/>
              </a:spcBef>
              <a:spcAft>
                <a:spcPct val="0"/>
              </a:spcAft>
              <a:defRPr sz="1100">
                <a:solidFill>
                  <a:schemeClr val="bg1"/>
                </a:solidFill>
                <a:latin typeface="Arial" pitchFamily="34" charset="0"/>
                <a:cs typeface="Arial" pitchFamily="34" charset="0"/>
              </a:defRPr>
            </a:lvl6pPr>
            <a:lvl7pPr marL="3219054" indent="-247620" eaLnBrk="0" fontAlgn="b" hangingPunct="0">
              <a:spcBef>
                <a:spcPct val="0"/>
              </a:spcBef>
              <a:spcAft>
                <a:spcPct val="0"/>
              </a:spcAft>
              <a:defRPr sz="1100">
                <a:solidFill>
                  <a:schemeClr val="bg1"/>
                </a:solidFill>
                <a:latin typeface="Arial" pitchFamily="34" charset="0"/>
                <a:cs typeface="Arial" pitchFamily="34" charset="0"/>
              </a:defRPr>
            </a:lvl7pPr>
            <a:lvl8pPr marL="3714293" indent="-247620" eaLnBrk="0" fontAlgn="b" hangingPunct="0">
              <a:spcBef>
                <a:spcPct val="0"/>
              </a:spcBef>
              <a:spcAft>
                <a:spcPct val="0"/>
              </a:spcAft>
              <a:defRPr sz="1100">
                <a:solidFill>
                  <a:schemeClr val="bg1"/>
                </a:solidFill>
                <a:latin typeface="Arial" pitchFamily="34" charset="0"/>
                <a:cs typeface="Arial" pitchFamily="34" charset="0"/>
              </a:defRPr>
            </a:lvl8pPr>
            <a:lvl9pPr marL="4209532" indent="-247620" eaLnBrk="0" fontAlgn="b" hangingPunct="0">
              <a:spcBef>
                <a:spcPct val="0"/>
              </a:spcBef>
              <a:spcAft>
                <a:spcPct val="0"/>
              </a:spcAft>
              <a:defRPr sz="1100">
                <a:solidFill>
                  <a:schemeClr val="bg1"/>
                </a:solidFill>
                <a:latin typeface="Arial" pitchFamily="34" charset="0"/>
                <a:cs typeface="Arial" pitchFamily="34" charset="0"/>
              </a:defRPr>
            </a:lvl9pPr>
          </a:lstStyle>
          <a:p>
            <a:pPr eaLnBrk="1" hangingPunct="1"/>
            <a:fld id="{698DA325-CF01-44D5-B028-13963E37D809}" type="slidenum">
              <a:rPr lang="en-US" sz="1300">
                <a:solidFill>
                  <a:srgbClr val="000000"/>
                </a:solidFill>
                <a:latin typeface="Calibri" pitchFamily="34" charset="0"/>
              </a:rPr>
              <a:pPr eaLnBrk="1" hangingPunct="1"/>
              <a:t>73</a:t>
            </a:fld>
            <a:endParaRPr lang="en-US" sz="1300">
              <a:solidFill>
                <a:srgbClr val="000000"/>
              </a:solidFill>
              <a:latin typeface="Calibri" pitchFamily="34" charset="0"/>
            </a:endParaRPr>
          </a:p>
        </p:txBody>
      </p:sp>
    </p:spTree>
    <p:extLst>
      <p:ext uri="{BB962C8B-B14F-4D97-AF65-F5344CB8AC3E}">
        <p14:creationId xmlns:p14="http://schemas.microsoft.com/office/powerpoint/2010/main" val="147296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FEB-13BF-49E2-AA65-ECB0819A8BC3}"/>
              </a:ext>
            </a:extLst>
          </p:cNvPr>
          <p:cNvSpPr>
            <a:spLocks noGrp="1"/>
          </p:cNvSpPr>
          <p:nvPr userDrawn="1"/>
        </p:nvSpPr>
        <p:spPr>
          <a:xfrm>
            <a:off x="734807" y="76237"/>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endParaRPr lang="en-US" dirty="0">
              <a:solidFill>
                <a:schemeClr val="bg1"/>
              </a:solidFill>
            </a:endParaRPr>
          </a:p>
        </p:txBody>
      </p:sp>
      <p:sp>
        <p:nvSpPr>
          <p:cNvPr id="4" name="Title 1">
            <a:extLst>
              <a:ext uri="{FF2B5EF4-FFF2-40B4-BE49-F238E27FC236}">
                <a16:creationId xmlns:a16="http://schemas.microsoft.com/office/drawing/2014/main" id="{C2FE6A51-0C90-4250-B4B1-2EF2C892A313}"/>
              </a:ext>
            </a:extLst>
          </p:cNvPr>
          <p:cNvSpPr>
            <a:spLocks noGrp="1"/>
          </p:cNvSpPr>
          <p:nvPr>
            <p:ph type="title"/>
          </p:nvPr>
        </p:nvSpPr>
        <p:spPr>
          <a:xfrm>
            <a:off x="300318" y="114113"/>
            <a:ext cx="10515600" cy="710640"/>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76019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F9F1-ADEA-43FA-843B-403AB26F0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9FB9A-D2A1-4AE9-A254-6C639E38B7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8BAC1-A068-4411-BE9A-417483ADF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7DD6CDE-1993-4DA6-97C4-CD04F189E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02E51F-634B-49C0-9CA1-7BB3452E930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77243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466-98E4-4591-B691-9487944F3D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1B2C2-B28A-4289-80C5-D36AF6DC78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38F87-FA44-4454-88AC-AACF0718C4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8B0F60E-6F02-454A-A1D3-4F4AE6D29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82F6B-41CA-4065-B364-8D5143CEF18A}"/>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4221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312-30E2-4915-A6CD-B137F15231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ADC2D-1BFE-476F-96A8-5477B18E8E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7B612A-A41D-4DAD-AC72-1B85593B3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6DAC4-BCFC-4965-B9F1-7ECC81AEF3D2}"/>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74196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D76CE-0001-449E-B549-1413AA2CAF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AA05D-3E96-4A54-A699-9DAEF341D37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4ECA7E-C502-4A62-A138-8970A77487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B6D11-9EA4-4A25-B711-D84864227C29}"/>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0026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3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80566"/>
            <a:ext cx="10515600" cy="479639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8F6AEF1-3FAD-43A1-8A83-BF8F2363D376}"/>
              </a:ext>
            </a:extLst>
          </p:cNvPr>
          <p:cNvSpPr>
            <a:spLocks noGrp="1"/>
          </p:cNvSpPr>
          <p:nvPr>
            <p:ph type="sldNum" sz="quarter" idx="12"/>
          </p:nvPr>
        </p:nvSpPr>
        <p:spPr>
          <a:xfrm>
            <a:off x="4724400" y="6356350"/>
            <a:ext cx="2743200" cy="365125"/>
          </a:xfrm>
          <a:prstGeom prst="rect">
            <a:avLst/>
          </a:prstGeom>
        </p:spPr>
        <p:txBody>
          <a:bodyPr anchor="ctr"/>
          <a:lstStyle>
            <a:lvl1pPr algn="ctr">
              <a:defRPr sz="1200">
                <a:solidFill>
                  <a:schemeClr val="tx1"/>
                </a:solidFill>
              </a:defRPr>
            </a:lvl1pPr>
          </a:lstStyle>
          <a:p>
            <a:fld id="{DEAABB4B-B7FE-4F54-9EF3-4A934A90687F}" type="slidenum">
              <a:rPr lang="en-US" smtClean="0"/>
              <a:pPr/>
              <a:t>‹#›</a:t>
            </a:fld>
            <a:endParaRPr lang="en-US" dirty="0"/>
          </a:p>
        </p:txBody>
      </p:sp>
    </p:spTree>
    <p:extLst>
      <p:ext uri="{BB962C8B-B14F-4D97-AF65-F5344CB8AC3E}">
        <p14:creationId xmlns:p14="http://schemas.microsoft.com/office/powerpoint/2010/main" val="55411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5/20/24</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picture containing text, clipart, tableware, dishware&#10;&#10;Description automatically generated">
            <a:extLst>
              <a:ext uri="{FF2B5EF4-FFF2-40B4-BE49-F238E27FC236}">
                <a16:creationId xmlns:a16="http://schemas.microsoft.com/office/drawing/2014/main" id="{6EFF700F-D452-40A2-82D4-79EA0689E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05" y="2301364"/>
            <a:ext cx="3726659" cy="1909196"/>
          </a:xfrm>
          <a:prstGeom prst="rect">
            <a:avLst/>
          </a:prstGeom>
        </p:spPr>
      </p:pic>
    </p:spTree>
    <p:extLst>
      <p:ext uri="{BB962C8B-B14F-4D97-AF65-F5344CB8AC3E}">
        <p14:creationId xmlns:p14="http://schemas.microsoft.com/office/powerpoint/2010/main" val="159853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734807" y="1188720"/>
            <a:ext cx="10618993" cy="4988243"/>
          </a:xfrm>
          <a:prstGeom prst="rect">
            <a:avLst/>
          </a:prstGeom>
        </p:spPr>
        <p:txBody>
          <a:bodyPr/>
          <a:lstStyle>
            <a:lvl1pPr marL="228600" indent="-228600">
              <a:buClr>
                <a:srgbClr val="0C70AC"/>
              </a:buClr>
              <a:buFont typeface="Arial" panose="020B0604020202020204" pitchFamily="34" charset="0"/>
              <a:buChar char="•"/>
              <a:defRPr/>
            </a:lvl1pPr>
            <a:lvl2pPr marL="685800" indent="-228600">
              <a:buClr>
                <a:srgbClr val="0C70AC"/>
              </a:buClr>
              <a:buFont typeface="Arial" panose="020B0604020202020204" pitchFamily="34" charset="0"/>
              <a:buChar char="•"/>
              <a:defRPr/>
            </a:lvl2pPr>
            <a:lvl3pPr marL="1143000" indent="-228600">
              <a:buClr>
                <a:srgbClr val="0C70AC"/>
              </a:buClr>
              <a:buFont typeface="Arial" panose="020B0604020202020204" pitchFamily="34" charset="0"/>
              <a:buChar char="•"/>
              <a:defRPr/>
            </a:lvl3pPr>
            <a:lvl4pPr marL="1600200" indent="-228600">
              <a:buClr>
                <a:srgbClr val="0C70AC"/>
              </a:buClr>
              <a:buFont typeface="Arial" panose="020B0604020202020204" pitchFamily="34" charset="0"/>
              <a:buChar char="•"/>
              <a:defRPr/>
            </a:lvl4pPr>
            <a:lvl5pPr marL="2057400" indent="-228600">
              <a:buClr>
                <a:srgbClr val="0C70AC"/>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1135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
        <p:nvSpPr>
          <p:cNvPr id="8" name="Text Placeholder 2">
            <a:extLst>
              <a:ext uri="{FF2B5EF4-FFF2-40B4-BE49-F238E27FC236}">
                <a16:creationId xmlns:a16="http://schemas.microsoft.com/office/drawing/2014/main" id="{0661CC10-B7D2-596B-AFD0-19760D05343D}"/>
              </a:ext>
            </a:extLst>
          </p:cNvPr>
          <p:cNvSpPr>
            <a:spLocks noGrp="1"/>
          </p:cNvSpPr>
          <p:nvPr>
            <p:ph idx="1"/>
          </p:nvPr>
        </p:nvSpPr>
        <p:spPr>
          <a:xfrm>
            <a:off x="735013" y="118903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Please summarize your committees main activities (i.e. conferences, publications, education, member activities, etc.)</a:t>
            </a:r>
          </a:p>
          <a:p>
            <a:pPr lvl="1"/>
            <a:r>
              <a:rPr lang="en-US" dirty="0"/>
              <a:t>Please point out areas and activities that address the SWOT (Strategy, Weaknesses, Opportunities, and Threats) </a:t>
            </a:r>
          </a:p>
          <a:p>
            <a:pPr lvl="1"/>
            <a:r>
              <a:rPr lang="en-US" dirty="0"/>
              <a:t>Define areas that Cross-Committees can strengthen the Opportunities and reduce the Threats.</a:t>
            </a:r>
          </a:p>
        </p:txBody>
      </p:sp>
    </p:spTree>
    <p:extLst>
      <p:ext uri="{BB962C8B-B14F-4D97-AF65-F5344CB8AC3E}">
        <p14:creationId xmlns:p14="http://schemas.microsoft.com/office/powerpoint/2010/main" val="291559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3A2F-B27D-4CE5-88ED-B23A8AF469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41687-F5D4-4762-9801-4DBD4A4647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A78FE9C-0D24-46A8-B8BB-3C7AADD449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45FFE-81AF-4BA3-9594-A5B9D9E4F134}"/>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57042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618E-C1FF-4406-B935-6E356D520E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B0733F-1457-4881-A03B-9AB48809BD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BBB4B-C73A-43E4-A0E1-4A1AD263CC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A161206-A400-4104-8090-D58A159D2B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6D62CD-16D6-4D1C-98B8-E2D838712363}"/>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218778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1018-601A-48D0-81AB-5726FB288E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20EA12-77DD-4DA8-87FD-944D7E0465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12C12-81E3-4EC1-AC98-E5C3BB503D9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35DD1-A8A7-4C6A-9A75-0DCF4B2464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AF422-393A-403B-96E5-F9D80C2C9FA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FD8B493-3800-4240-A0E8-1727624CB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2124BC-FB28-4147-9741-E91E2C782F61}"/>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52101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2450-776F-4F03-A967-CA91BE8758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E5B12F86-C5BF-48A3-B662-E2B45C93D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49FFFE-ED73-47A2-AD33-3BF4A1E6AEC7}"/>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403350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933FD9-3AB7-40DC-9347-AB7628391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84B5FB-C298-4E3E-9403-46CA2016A00C}"/>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20082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8C4F7AF-98CF-43AB-B43B-1DF54CF9AE1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51651063"/>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image" Target="../media/image19.png"/><Relationship Id="rId21" Type="http://schemas.microsoft.com/office/2007/relationships/hdphoto" Target="../media/hdphoto8.wdp"/><Relationship Id="rId7" Type="http://schemas.microsoft.com/office/2007/relationships/hdphoto" Target="../media/hdphoto4.wdp"/><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5.png"/><Relationship Id="rId2" Type="http://schemas.openxmlformats.org/officeDocument/2006/relationships/image" Target="../media/image18.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21.png"/><Relationship Id="rId11" Type="http://schemas.microsoft.com/office/2007/relationships/hdphoto" Target="../media/hdphoto6.wdp"/><Relationship Id="rId24" Type="http://schemas.openxmlformats.org/officeDocument/2006/relationships/image" Target="../media/image34.png"/><Relationship Id="rId5" Type="http://schemas.microsoft.com/office/2007/relationships/hdphoto" Target="../media/hdphoto3.wdp"/><Relationship Id="rId15" Type="http://schemas.openxmlformats.org/officeDocument/2006/relationships/image" Target="../media/image26.png"/><Relationship Id="rId23" Type="http://schemas.openxmlformats.org/officeDocument/2006/relationships/image" Target="../media/image33.pn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20.png"/><Relationship Id="rId9" Type="http://schemas.microsoft.com/office/2007/relationships/hdphoto" Target="../media/hdphoto5.wdp"/><Relationship Id="rId14" Type="http://schemas.openxmlformats.org/officeDocument/2006/relationships/image" Target="../media/image25.png"/><Relationship Id="rId22" Type="http://schemas.openxmlformats.org/officeDocument/2006/relationships/image" Target="../media/image32.png"/><Relationship Id="rId27"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package" Target="../embeddings/Microsoft_PowerPoint_Presentation.pptx"/><Relationship Id="rId7"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5" Type="http://schemas.openxmlformats.org/officeDocument/2006/relationships/image" Target="../media/image45.jpe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emf"/><Relationship Id="rId7" Type="http://schemas.openxmlformats.org/officeDocument/2006/relationships/image" Target="../media/image51.jpeg"/><Relationship Id="rId2" Type="http://schemas.openxmlformats.org/officeDocument/2006/relationships/image" Target="../media/image46.emf"/><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emf"/></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6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IEEE Aerospace Electronic Systems</a:t>
            </a:r>
            <a:br>
              <a:rPr lang="en-US" sz="3600" dirty="0">
                <a:solidFill>
                  <a:schemeClr val="bg1"/>
                </a:solidFill>
              </a:rPr>
            </a:br>
            <a:r>
              <a:rPr lang="en-US" sz="3200" dirty="0">
                <a:solidFill>
                  <a:schemeClr val="bg1"/>
                </a:solidFill>
              </a:rPr>
              <a:t>VP Technical Operations</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Rob Sabatini</a:t>
            </a:r>
          </a:p>
          <a:p>
            <a:endParaRPr lang="en-US" sz="1300" dirty="0">
              <a:solidFill>
                <a:schemeClr val="bg1">
                  <a:lumMod val="85000"/>
                </a:schemeClr>
              </a:solidFill>
            </a:endParaRPr>
          </a:p>
          <a:p>
            <a:r>
              <a:rPr lang="en-US" sz="2200" dirty="0">
                <a:solidFill>
                  <a:schemeClr val="bg1">
                    <a:lumMod val="85000"/>
                  </a:schemeClr>
                </a:solidFill>
              </a:rPr>
              <a:t>AESS Board of Governors Meeting – Spring 2024</a:t>
            </a:r>
          </a:p>
          <a:p>
            <a:r>
              <a:rPr lang="en-US" sz="2200" dirty="0">
                <a:solidFill>
                  <a:schemeClr val="bg1">
                    <a:lumMod val="85000"/>
                  </a:schemeClr>
                </a:solidFill>
              </a:rPr>
              <a:t>10 and 11 May 2024</a:t>
            </a:r>
          </a:p>
          <a:p>
            <a:r>
              <a:rPr lang="en-US" sz="2200" dirty="0">
                <a:solidFill>
                  <a:schemeClr val="bg1">
                    <a:lumMod val="85000"/>
                  </a:schemeClr>
                </a:solidFill>
              </a:rPr>
              <a:t>Denver, CO, USA</a:t>
            </a:r>
          </a:p>
        </p:txBody>
      </p:sp>
    </p:spTree>
    <p:extLst>
      <p:ext uri="{BB962C8B-B14F-4D97-AF65-F5344CB8AC3E}">
        <p14:creationId xmlns:p14="http://schemas.microsoft.com/office/powerpoint/2010/main" val="184221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429977"/>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dirty="0"/>
              <a:t>The European Navigation Conference (ENC) only addresses navigation systems (i.e., no emphasis on guidance and control) and is sponsored by the national “Institutes of navigation” of the hosting country, which are different every year</a:t>
            </a:r>
          </a:p>
          <a:p>
            <a:pPr lvl="1">
              <a:buFont typeface="Arial" panose="020B0604020202020204" pitchFamily="34" charset="0"/>
              <a:buChar char="•"/>
            </a:pPr>
            <a:r>
              <a:rPr lang="en-US" dirty="0"/>
              <a:t>Additionally, the ENC proceedings are not indexed, which limits academic attendance</a:t>
            </a:r>
          </a:p>
          <a:p>
            <a:pPr lvl="1">
              <a:buFont typeface="Arial" panose="020B0604020202020204" pitchFamily="34" charset="0"/>
              <a:buChar char="•"/>
            </a:pPr>
            <a:r>
              <a:rPr lang="en-US" dirty="0"/>
              <a:t>Other conferences are ION and the only ION/IEEE co-sponsored conference is PLANS, which always takes place in the US</a:t>
            </a:r>
          </a:p>
          <a:p>
            <a:pPr marL="182563" lvl="1" indent="0">
              <a:buNone/>
            </a:pPr>
            <a:r>
              <a:rPr lang="en-US" dirty="0"/>
              <a:t>This must be further discussed at the </a:t>
            </a:r>
            <a:r>
              <a:rPr lang="en-US" dirty="0" err="1"/>
              <a:t>BoG</a:t>
            </a:r>
            <a:r>
              <a:rPr lang="en-US" dirty="0"/>
              <a:t> in order to identify the next steps</a:t>
            </a:r>
          </a:p>
        </p:txBody>
      </p:sp>
      <p:grpSp>
        <p:nvGrpSpPr>
          <p:cNvPr id="12" name="Group 11">
            <a:extLst>
              <a:ext uri="{FF2B5EF4-FFF2-40B4-BE49-F238E27FC236}">
                <a16:creationId xmlns:a16="http://schemas.microsoft.com/office/drawing/2014/main" id="{3B043EED-647A-47FB-B834-01B8C8E7CA13}"/>
              </a:ext>
            </a:extLst>
          </p:cNvPr>
          <p:cNvGrpSpPr/>
          <p:nvPr/>
        </p:nvGrpSpPr>
        <p:grpSpPr>
          <a:xfrm>
            <a:off x="1005839" y="4135120"/>
            <a:ext cx="9813819" cy="1022932"/>
            <a:chOff x="734807" y="5486400"/>
            <a:chExt cx="9749571" cy="1022932"/>
          </a:xfrm>
        </p:grpSpPr>
        <p:sp>
          <p:nvSpPr>
            <p:cNvPr id="7" name="TextBox 6">
              <a:extLst>
                <a:ext uri="{FF2B5EF4-FFF2-40B4-BE49-F238E27FC236}">
                  <a16:creationId xmlns:a16="http://schemas.microsoft.com/office/drawing/2014/main" id="{64D46056-3D7F-431C-A437-852B3B331ABC}"/>
                </a:ext>
              </a:extLst>
            </p:cNvPr>
            <p:cNvSpPr txBox="1"/>
            <p:nvPr/>
          </p:nvSpPr>
          <p:spPr>
            <a:xfrm>
              <a:off x="1173479" y="6099464"/>
              <a:ext cx="9310899" cy="369332"/>
            </a:xfrm>
            <a:prstGeom prst="rect">
              <a:avLst/>
            </a:prstGeom>
            <a:noFill/>
          </p:spPr>
          <p:txBody>
            <a:bodyPr wrap="square" rtlCol="0">
              <a:spAutoFit/>
            </a:bodyPr>
            <a:lstStyle/>
            <a:p>
              <a:r>
                <a:rPr lang="en-US" u="sng" dirty="0"/>
                <a:t>Propose updating this action item to ‘In Progress’ and adding a Fall 2024 </a:t>
              </a:r>
              <a:r>
                <a:rPr lang="en-US" u="sng" dirty="0" err="1"/>
                <a:t>BoG</a:t>
              </a:r>
              <a:r>
                <a:rPr lang="en-US" u="sng" dirty="0"/>
                <a:t> </a:t>
              </a:r>
              <a:r>
                <a:rPr lang="en-US" u="sng"/>
                <a:t>due date.</a:t>
              </a:r>
              <a:endParaRPr lang="en-US" u="sng" dirty="0"/>
            </a:p>
          </p:txBody>
        </p:sp>
        <p:sp>
          <p:nvSpPr>
            <p:cNvPr id="8" name="Rectangle: Rounded Corners 7">
              <a:extLst>
                <a:ext uri="{FF2B5EF4-FFF2-40B4-BE49-F238E27FC236}">
                  <a16:creationId xmlns:a16="http://schemas.microsoft.com/office/drawing/2014/main" id="{0E5E5975-6FD9-4DC6-9722-DBC13C284988}"/>
                </a:ext>
              </a:extLst>
            </p:cNvPr>
            <p:cNvSpPr/>
            <p:nvPr/>
          </p:nvSpPr>
          <p:spPr>
            <a:xfrm>
              <a:off x="1110727" y="5486400"/>
              <a:ext cx="9201673" cy="1022932"/>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10" name="Arrow: Right 9">
              <a:extLst>
                <a:ext uri="{FF2B5EF4-FFF2-40B4-BE49-F238E27FC236}">
                  <a16:creationId xmlns:a16="http://schemas.microsoft.com/office/drawing/2014/main" id="{9293B4D0-FB28-4B76-8191-04CD21B64E75}"/>
                </a:ext>
              </a:extLst>
            </p:cNvPr>
            <p:cNvSpPr/>
            <p:nvPr/>
          </p:nvSpPr>
          <p:spPr>
            <a:xfrm>
              <a:off x="734807" y="5843402"/>
              <a:ext cx="365624" cy="37451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4B0D2C2F-28EA-42D8-AE92-4C819D41DB61}"/>
              </a:ext>
            </a:extLst>
          </p:cNvPr>
          <p:cNvPicPr>
            <a:picLocks noChangeAspect="1"/>
          </p:cNvPicPr>
          <p:nvPr/>
        </p:nvPicPr>
        <p:blipFill>
          <a:blip r:embed="rId2"/>
          <a:stretch>
            <a:fillRect/>
          </a:stretch>
        </p:blipFill>
        <p:spPr>
          <a:xfrm>
            <a:off x="1544759" y="4259909"/>
            <a:ext cx="8950520" cy="464426"/>
          </a:xfrm>
          <a:prstGeom prst="rect">
            <a:avLst/>
          </a:prstGeom>
        </p:spPr>
      </p:pic>
    </p:spTree>
    <p:extLst>
      <p:ext uri="{BB962C8B-B14F-4D97-AF65-F5344CB8AC3E}">
        <p14:creationId xmlns:p14="http://schemas.microsoft.com/office/powerpoint/2010/main" val="84489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0775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The annual AESS Technical Panel of the Year Award </a:t>
            </a:r>
            <a:r>
              <a:rPr lang="en-US" dirty="0"/>
              <a:t>is currently conferred based on the contributions documented in the presentations submitted to the </a:t>
            </a:r>
            <a:r>
              <a:rPr lang="en-US" dirty="0" err="1"/>
              <a:t>BoG</a:t>
            </a:r>
            <a:r>
              <a:rPr lang="en-US" dirty="0"/>
              <a:t> semi-annual meetings. The following points emerged: </a:t>
            </a:r>
          </a:p>
          <a:p>
            <a:pPr lvl="1">
              <a:buFont typeface="Arial" panose="020B0604020202020204" pitchFamily="34" charset="0"/>
              <a:buChar char="•"/>
            </a:pPr>
            <a:r>
              <a:rPr lang="en-US" dirty="0"/>
              <a:t>A standardized reporting template was provided to all Panel Chairs receiving positive feedback</a:t>
            </a:r>
          </a:p>
          <a:p>
            <a:pPr lvl="1">
              <a:buFont typeface="Arial" panose="020B0604020202020204" pitchFamily="34" charset="0"/>
              <a:buChar char="•"/>
            </a:pPr>
            <a:r>
              <a:rPr lang="en-US" dirty="0"/>
              <a:t>Based on the discussions, none of the Chairs or panel members complained with the current approach</a:t>
            </a:r>
          </a:p>
          <a:p>
            <a:pPr lvl="1">
              <a:buFont typeface="Arial" panose="020B0604020202020204" pitchFamily="34" charset="0"/>
              <a:buChar char="•"/>
            </a:pPr>
            <a:r>
              <a:rPr lang="en-US" dirty="0"/>
              <a:t>There are advantages in using the presentations, as this allows a clear and evidence-based approach </a:t>
            </a:r>
          </a:p>
          <a:p>
            <a:pPr lvl="1">
              <a:buFont typeface="Arial" panose="020B0604020202020204" pitchFamily="34" charset="0"/>
              <a:buChar char="•"/>
            </a:pPr>
            <a:r>
              <a:rPr lang="en-US" dirty="0"/>
              <a:t>The TechOps Committee is required to assess the presentation material but this is not an issue </a:t>
            </a:r>
          </a:p>
          <a:p>
            <a:pPr lvl="1">
              <a:buFont typeface="Arial" panose="020B0604020202020204" pitchFamily="34" charset="0"/>
              <a:buChar char="•"/>
            </a:pPr>
            <a:r>
              <a:rPr lang="en-US" dirty="0"/>
              <a:t>It is concluded that the current approach is acceptable and it is recommended to continue</a:t>
            </a:r>
          </a:p>
          <a:p>
            <a:pPr lvl="1">
              <a:buFont typeface="Arial" panose="020B0604020202020204" pitchFamily="34" charset="0"/>
              <a:buChar char="•"/>
            </a:pPr>
            <a:r>
              <a:rPr lang="en-US" dirty="0"/>
              <a:t>An experimental phase is recommended to test the current template</a:t>
            </a:r>
          </a:p>
          <a:p>
            <a:pPr lvl="1">
              <a:buFont typeface="Arial" panose="020B0604020202020204" pitchFamily="34" charset="0"/>
              <a:buChar char="•"/>
            </a:pPr>
            <a:r>
              <a:rPr lang="en-US" dirty="0"/>
              <a:t>A refined template can be provided at a later stage if needed</a:t>
            </a:r>
          </a:p>
          <a:p>
            <a:pPr marL="182563" lvl="1" indent="0">
              <a:buNone/>
            </a:pPr>
            <a:r>
              <a:rPr lang="en-US" u="sng" dirty="0"/>
              <a:t>This should be further discussed at the </a:t>
            </a:r>
            <a:r>
              <a:rPr lang="en-US" u="sng" dirty="0" err="1"/>
              <a:t>BoG</a:t>
            </a:r>
            <a:r>
              <a:rPr lang="en-US" u="sng" dirty="0"/>
              <a:t> to achieve consensus</a:t>
            </a:r>
          </a:p>
        </p:txBody>
      </p:sp>
      <p:grpSp>
        <p:nvGrpSpPr>
          <p:cNvPr id="12" name="Group 11">
            <a:extLst>
              <a:ext uri="{FF2B5EF4-FFF2-40B4-BE49-F238E27FC236}">
                <a16:creationId xmlns:a16="http://schemas.microsoft.com/office/drawing/2014/main" id="{3B043EED-647A-47FB-B834-01B8C8E7CA13}"/>
              </a:ext>
            </a:extLst>
          </p:cNvPr>
          <p:cNvGrpSpPr/>
          <p:nvPr/>
        </p:nvGrpSpPr>
        <p:grpSpPr>
          <a:xfrm>
            <a:off x="1005839" y="4770852"/>
            <a:ext cx="9813819" cy="1022932"/>
            <a:chOff x="734807" y="5486400"/>
            <a:chExt cx="9749571" cy="1022932"/>
          </a:xfrm>
        </p:grpSpPr>
        <p:sp>
          <p:nvSpPr>
            <p:cNvPr id="7" name="TextBox 6">
              <a:extLst>
                <a:ext uri="{FF2B5EF4-FFF2-40B4-BE49-F238E27FC236}">
                  <a16:creationId xmlns:a16="http://schemas.microsoft.com/office/drawing/2014/main" id="{64D46056-3D7F-431C-A437-852B3B331ABC}"/>
                </a:ext>
              </a:extLst>
            </p:cNvPr>
            <p:cNvSpPr txBox="1"/>
            <p:nvPr/>
          </p:nvSpPr>
          <p:spPr>
            <a:xfrm>
              <a:off x="1173479" y="6099464"/>
              <a:ext cx="9310899" cy="369332"/>
            </a:xfrm>
            <a:prstGeom prst="rect">
              <a:avLst/>
            </a:prstGeom>
            <a:noFill/>
          </p:spPr>
          <p:txBody>
            <a:bodyPr wrap="square" rtlCol="0">
              <a:spAutoFit/>
            </a:bodyPr>
            <a:lstStyle/>
            <a:p>
              <a:r>
                <a:rPr lang="en-US" u="sng" dirty="0"/>
                <a:t>Propose to close this action or to rephrase it as in progress.</a:t>
              </a:r>
            </a:p>
          </p:txBody>
        </p:sp>
        <p:sp>
          <p:nvSpPr>
            <p:cNvPr id="8" name="Rectangle: Rounded Corners 7">
              <a:extLst>
                <a:ext uri="{FF2B5EF4-FFF2-40B4-BE49-F238E27FC236}">
                  <a16:creationId xmlns:a16="http://schemas.microsoft.com/office/drawing/2014/main" id="{0E5E5975-6FD9-4DC6-9722-DBC13C284988}"/>
                </a:ext>
              </a:extLst>
            </p:cNvPr>
            <p:cNvSpPr/>
            <p:nvPr/>
          </p:nvSpPr>
          <p:spPr>
            <a:xfrm>
              <a:off x="1110727" y="5486400"/>
              <a:ext cx="9201673" cy="1022932"/>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10" name="Arrow: Right 9">
              <a:extLst>
                <a:ext uri="{FF2B5EF4-FFF2-40B4-BE49-F238E27FC236}">
                  <a16:creationId xmlns:a16="http://schemas.microsoft.com/office/drawing/2014/main" id="{9293B4D0-FB28-4B76-8191-04CD21B64E75}"/>
                </a:ext>
              </a:extLst>
            </p:cNvPr>
            <p:cNvSpPr/>
            <p:nvPr/>
          </p:nvSpPr>
          <p:spPr>
            <a:xfrm>
              <a:off x="734807" y="5843402"/>
              <a:ext cx="365624" cy="37451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D102F7-FBC6-4300-9878-08DC337CE749}"/>
              </a:ext>
            </a:extLst>
          </p:cNvPr>
          <p:cNvPicPr>
            <a:picLocks noChangeAspect="1"/>
          </p:cNvPicPr>
          <p:nvPr/>
        </p:nvPicPr>
        <p:blipFill>
          <a:blip r:embed="rId2"/>
          <a:stretch>
            <a:fillRect/>
          </a:stretch>
        </p:blipFill>
        <p:spPr>
          <a:xfrm>
            <a:off x="1544759" y="4896012"/>
            <a:ext cx="8940361" cy="487903"/>
          </a:xfrm>
          <a:prstGeom prst="rect">
            <a:avLst/>
          </a:prstGeom>
        </p:spPr>
      </p:pic>
    </p:spTree>
    <p:extLst>
      <p:ext uri="{BB962C8B-B14F-4D97-AF65-F5344CB8AC3E}">
        <p14:creationId xmlns:p14="http://schemas.microsoft.com/office/powerpoint/2010/main" val="325256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en-US" dirty="0"/>
              <a:t>TechOps SWOT Analysis</a:t>
            </a:r>
            <a:br>
              <a:rPr lang="en-US" dirty="0"/>
            </a:br>
            <a:endParaRPr lang="en-US" dirty="0"/>
          </a:p>
        </p:txBody>
      </p:sp>
      <p:sp>
        <p:nvSpPr>
          <p:cNvPr id="4" name="Text Placeholder 2">
            <a:extLst>
              <a:ext uri="{FF2B5EF4-FFF2-40B4-BE49-F238E27FC236}">
                <a16:creationId xmlns:a16="http://schemas.microsoft.com/office/drawing/2014/main" id="{4C414833-E3D0-4F7C-A100-6FC38ABF7D02}"/>
              </a:ext>
            </a:extLst>
          </p:cNvPr>
          <p:cNvSpPr txBox="1">
            <a:spLocks/>
          </p:cNvSpPr>
          <p:nvPr/>
        </p:nvSpPr>
        <p:spPr>
          <a:xfrm>
            <a:off x="735013" y="1189038"/>
            <a:ext cx="10618787" cy="4987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None/>
            </a:pPr>
            <a:r>
              <a:rPr lang="en-US" sz="2800" b="1" dirty="0">
                <a:solidFill>
                  <a:srgbClr val="0C70AC"/>
                </a:solidFill>
                <a:latin typeface="Söhne"/>
              </a:rPr>
              <a:t>Strengths</a:t>
            </a:r>
          </a:p>
          <a:p>
            <a:pPr marL="357188" indent="-357188">
              <a:buFont typeface="+mj-lt"/>
              <a:buAutoNum type="arabicPeriod"/>
            </a:pPr>
            <a:r>
              <a:rPr lang="en-US" sz="1800" b="1" dirty="0">
                <a:solidFill>
                  <a:srgbClr val="0D0D0D"/>
                </a:solidFill>
                <a:latin typeface="Söhne"/>
              </a:rPr>
              <a:t>Dedicated Leadership:</a:t>
            </a:r>
            <a:r>
              <a:rPr lang="en-US" sz="1800" dirty="0">
                <a:solidFill>
                  <a:srgbClr val="0D0D0D"/>
                </a:solidFill>
                <a:latin typeface="Söhne"/>
              </a:rPr>
              <a:t> TP Chairs are well-qualified and motivated. CPS Panel challenges have been properly addressed</a:t>
            </a:r>
            <a:endParaRPr lang="en-US" sz="1800" b="1" dirty="0">
              <a:solidFill>
                <a:srgbClr val="0D0D0D"/>
              </a:solidFill>
              <a:latin typeface="Söhne"/>
            </a:endParaRPr>
          </a:p>
          <a:p>
            <a:pPr marL="357188" indent="-357188">
              <a:buFont typeface="+mj-lt"/>
              <a:buAutoNum type="arabicPeriod"/>
            </a:pPr>
            <a:r>
              <a:rPr lang="en-US" sz="1800" b="1" dirty="0">
                <a:solidFill>
                  <a:srgbClr val="0D0D0D"/>
                </a:solidFill>
                <a:latin typeface="Söhne"/>
              </a:rPr>
              <a:t>Financial Support:</a:t>
            </a:r>
            <a:r>
              <a:rPr lang="en-US" sz="1800" dirty="0">
                <a:solidFill>
                  <a:srgbClr val="0D0D0D"/>
                </a:solidFill>
                <a:latin typeface="Söhne"/>
              </a:rPr>
              <a:t> AESS's willingness to financially support TP initiatives indicates a supportive environment for new endeavors</a:t>
            </a:r>
          </a:p>
          <a:p>
            <a:pPr marL="357188" indent="-357188">
              <a:buFont typeface="+mj-lt"/>
              <a:buAutoNum type="arabicPeriod"/>
            </a:pPr>
            <a:r>
              <a:rPr lang="en-US" sz="1800" b="1" dirty="0">
                <a:solidFill>
                  <a:srgbClr val="0D0D0D"/>
                </a:solidFill>
                <a:latin typeface="Söhne"/>
              </a:rPr>
              <a:t>Panel Members:</a:t>
            </a:r>
            <a:r>
              <a:rPr lang="en-US" sz="1800" dirty="0">
                <a:solidFill>
                  <a:srgbClr val="0D0D0D"/>
                </a:solidFill>
                <a:latin typeface="Söhne"/>
              </a:rPr>
              <a:t> The periodic addition of well-qualified and motivated members enhances the panels’ capabilities and potential contributions</a:t>
            </a:r>
          </a:p>
          <a:p>
            <a:pPr marL="0" indent="0">
              <a:lnSpc>
                <a:spcPct val="120000"/>
              </a:lnSpc>
              <a:spcBef>
                <a:spcPts val="1200"/>
              </a:spcBef>
              <a:buNone/>
            </a:pPr>
            <a:r>
              <a:rPr lang="en-US" sz="2800" b="1" dirty="0">
                <a:solidFill>
                  <a:srgbClr val="0C70AC"/>
                </a:solidFill>
                <a:latin typeface="Söhne"/>
              </a:rPr>
              <a:t>Weaknesses</a:t>
            </a:r>
          </a:p>
          <a:p>
            <a:pPr marL="357188" indent="-357188">
              <a:buFont typeface="+mj-lt"/>
              <a:buAutoNum type="arabicPeriod"/>
            </a:pPr>
            <a:r>
              <a:rPr lang="en-US" sz="1800" b="1" dirty="0">
                <a:solidFill>
                  <a:srgbClr val="0D0D0D"/>
                </a:solidFill>
                <a:latin typeface="Söhne"/>
              </a:rPr>
              <a:t>Engagement Issues:</a:t>
            </a:r>
            <a:r>
              <a:rPr lang="en-US" sz="1800" dirty="0">
                <a:solidFill>
                  <a:srgbClr val="0D0D0D"/>
                </a:solidFill>
                <a:latin typeface="Söhne"/>
              </a:rPr>
              <a:t> Challenges faced due to a lack of engagement from some panel members highlight a historical weakness that needs addressing to maintain momentum (rosters must reflect reality!)</a:t>
            </a:r>
          </a:p>
          <a:p>
            <a:pPr marL="357188" indent="-357188">
              <a:buFont typeface="+mj-lt"/>
              <a:buAutoNum type="arabicPeriod"/>
            </a:pPr>
            <a:r>
              <a:rPr lang="en-US" sz="1800" b="1" dirty="0">
                <a:solidFill>
                  <a:srgbClr val="0D0D0D"/>
                </a:solidFill>
                <a:latin typeface="Söhne"/>
              </a:rPr>
              <a:t>Vacancies and Lack of Procedure:</a:t>
            </a:r>
            <a:r>
              <a:rPr lang="en-US" sz="1800" dirty="0">
                <a:solidFill>
                  <a:srgbClr val="0D0D0D"/>
                </a:solidFill>
                <a:latin typeface="Söhne"/>
              </a:rPr>
              <a:t> The vacant </a:t>
            </a:r>
            <a:r>
              <a:rPr lang="en-US" sz="1800" dirty="0" err="1">
                <a:solidFill>
                  <a:srgbClr val="0D0D0D"/>
                </a:solidFill>
                <a:latin typeface="Söhne"/>
              </a:rPr>
              <a:t>BoG</a:t>
            </a:r>
            <a:r>
              <a:rPr lang="en-US" sz="1800" dirty="0">
                <a:solidFill>
                  <a:srgbClr val="0D0D0D"/>
                </a:solidFill>
                <a:latin typeface="Söhne"/>
              </a:rPr>
              <a:t> position for advising Fellow applications and the absence of a feedback mechanism for unsuccessful nominations create procedural weaknesses</a:t>
            </a:r>
          </a:p>
          <a:p>
            <a:pPr marL="357188" indent="-357188">
              <a:buFont typeface="+mj-lt"/>
              <a:buAutoNum type="arabicPeriod"/>
            </a:pPr>
            <a:r>
              <a:rPr lang="en-US" sz="1800" b="1" dirty="0">
                <a:solidFill>
                  <a:srgbClr val="0D0D0D"/>
                </a:solidFill>
                <a:latin typeface="Söhne"/>
              </a:rPr>
              <a:t>Digital Infrastructure:</a:t>
            </a:r>
            <a:r>
              <a:rPr lang="en-US" sz="1800" dirty="0">
                <a:solidFill>
                  <a:srgbClr val="0D0D0D"/>
                </a:solidFill>
                <a:latin typeface="Söhne"/>
              </a:rPr>
              <a:t> Current digital document-sharing tools like Dropbox are deemed insufficient, indicating a weakness in the existing digital infrastructure supporting panel activities</a:t>
            </a:r>
          </a:p>
        </p:txBody>
      </p:sp>
    </p:spTree>
    <p:extLst>
      <p:ext uri="{BB962C8B-B14F-4D97-AF65-F5344CB8AC3E}">
        <p14:creationId xmlns:p14="http://schemas.microsoft.com/office/powerpoint/2010/main" val="89555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en-US" dirty="0"/>
              <a:t>TechOps SWOT Analysis</a:t>
            </a:r>
            <a:br>
              <a:rPr lang="en-US" dirty="0"/>
            </a:br>
            <a:endParaRPr lang="en-US" dirty="0"/>
          </a:p>
        </p:txBody>
      </p:sp>
      <p:sp>
        <p:nvSpPr>
          <p:cNvPr id="4" name="Text Placeholder 2">
            <a:extLst>
              <a:ext uri="{FF2B5EF4-FFF2-40B4-BE49-F238E27FC236}">
                <a16:creationId xmlns:a16="http://schemas.microsoft.com/office/drawing/2014/main" id="{4C414833-E3D0-4F7C-A100-6FC38ABF7D02}"/>
              </a:ext>
            </a:extLst>
          </p:cNvPr>
          <p:cNvSpPr txBox="1">
            <a:spLocks/>
          </p:cNvSpPr>
          <p:nvPr/>
        </p:nvSpPr>
        <p:spPr>
          <a:xfrm>
            <a:off x="735013" y="936478"/>
            <a:ext cx="10618787" cy="572557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1200"/>
              </a:spcBef>
              <a:buNone/>
            </a:pPr>
            <a:r>
              <a:rPr lang="en-US" sz="4500" b="1" dirty="0">
                <a:solidFill>
                  <a:srgbClr val="0C70AC"/>
                </a:solidFill>
                <a:latin typeface="Söhne"/>
              </a:rPr>
              <a:t>Opportunities</a:t>
            </a:r>
          </a:p>
          <a:p>
            <a:pPr marL="357188" indent="-357188">
              <a:lnSpc>
                <a:spcPct val="110000"/>
              </a:lnSpc>
              <a:buFont typeface="+mj-lt"/>
              <a:buAutoNum type="arabicPeriod"/>
            </a:pPr>
            <a:r>
              <a:rPr lang="en-US" sz="2600" b="1" dirty="0">
                <a:solidFill>
                  <a:srgbClr val="0D0D0D"/>
                </a:solidFill>
                <a:latin typeface="Söhne"/>
              </a:rPr>
              <a:t>Collaborations: </a:t>
            </a:r>
            <a:r>
              <a:rPr lang="en-US" sz="2600" dirty="0">
                <a:solidFill>
                  <a:srgbClr val="0D0D0D"/>
                </a:solidFill>
                <a:latin typeface="Söhne"/>
              </a:rPr>
              <a:t>Fostering collaborations among the technical panels and the broader community presents an opportunity for knowledge exchange and joint initiatives (e.g., </a:t>
            </a:r>
            <a:r>
              <a:rPr lang="en-US" sz="2600" dirty="0" err="1">
                <a:solidFill>
                  <a:srgbClr val="0D0D0D"/>
                </a:solidFill>
                <a:latin typeface="Söhne"/>
              </a:rPr>
              <a:t>Supertopic</a:t>
            </a:r>
            <a:r>
              <a:rPr lang="en-US" sz="2600" dirty="0">
                <a:solidFill>
                  <a:srgbClr val="0D0D0D"/>
                </a:solidFill>
                <a:latin typeface="Söhne"/>
              </a:rPr>
              <a:t> and its evolutions)</a:t>
            </a:r>
          </a:p>
          <a:p>
            <a:pPr marL="357188" indent="-357188">
              <a:lnSpc>
                <a:spcPct val="110000"/>
              </a:lnSpc>
              <a:buFont typeface="+mj-lt"/>
              <a:buAutoNum type="arabicPeriod"/>
            </a:pPr>
            <a:r>
              <a:rPr lang="en-US" sz="2600" b="1" dirty="0">
                <a:solidFill>
                  <a:srgbClr val="0D0D0D"/>
                </a:solidFill>
                <a:latin typeface="Söhne"/>
              </a:rPr>
              <a:t>New Initiatives Funding: </a:t>
            </a:r>
            <a:r>
              <a:rPr lang="en-US" sz="2600" dirty="0">
                <a:solidFill>
                  <a:srgbClr val="0D0D0D"/>
                </a:solidFill>
                <a:latin typeface="Söhne"/>
              </a:rPr>
              <a:t>The availability of funding for new initiatives opens avenues for innovative projects and improvements in the education, research/dissemination and standardization initiatives of the TPs </a:t>
            </a:r>
          </a:p>
          <a:p>
            <a:pPr marL="357188" indent="-357188">
              <a:lnSpc>
                <a:spcPct val="110000"/>
              </a:lnSpc>
              <a:buFont typeface="+mj-lt"/>
              <a:buAutoNum type="arabicPeriod"/>
            </a:pPr>
            <a:r>
              <a:rPr lang="en-US" sz="2600" b="1" dirty="0">
                <a:solidFill>
                  <a:srgbClr val="0D0D0D"/>
                </a:solidFill>
                <a:latin typeface="Söhne"/>
              </a:rPr>
              <a:t>Publication and Engagement</a:t>
            </a:r>
            <a:r>
              <a:rPr lang="en-US" sz="2600" dirty="0">
                <a:solidFill>
                  <a:srgbClr val="0D0D0D"/>
                </a:solidFill>
                <a:latin typeface="Söhne"/>
              </a:rPr>
              <a:t>: Initiatives like updating the AESS portal, quarterly highlights in the AESS Magazine, and promoting a PhD network program create opportunities for increased visibility and engagement</a:t>
            </a:r>
          </a:p>
          <a:p>
            <a:pPr marL="357188" indent="-357188">
              <a:lnSpc>
                <a:spcPct val="110000"/>
              </a:lnSpc>
              <a:buFont typeface="+mj-lt"/>
              <a:buAutoNum type="arabicPeriod"/>
            </a:pPr>
            <a:r>
              <a:rPr lang="en-US" sz="2600" b="1" dirty="0" err="1">
                <a:solidFill>
                  <a:srgbClr val="0D0D0D"/>
                </a:solidFill>
                <a:latin typeface="Söhne"/>
              </a:rPr>
              <a:t>Supertopic</a:t>
            </a:r>
            <a:r>
              <a:rPr lang="en-US" sz="2600" b="1" dirty="0">
                <a:solidFill>
                  <a:srgbClr val="0D0D0D"/>
                </a:solidFill>
                <a:latin typeface="Söhne"/>
              </a:rPr>
              <a:t> Integration: </a:t>
            </a:r>
            <a:r>
              <a:rPr lang="en-US" sz="2600" dirty="0">
                <a:solidFill>
                  <a:srgbClr val="0D0D0D"/>
                </a:solidFill>
                <a:latin typeface="Söhne"/>
              </a:rPr>
              <a:t>Integrating </a:t>
            </a:r>
            <a:r>
              <a:rPr lang="en-US" sz="2600" dirty="0" err="1">
                <a:solidFill>
                  <a:srgbClr val="0D0D0D"/>
                </a:solidFill>
                <a:latin typeface="Söhne"/>
              </a:rPr>
              <a:t>Supertopic</a:t>
            </a:r>
            <a:r>
              <a:rPr lang="en-US" sz="2600" dirty="0">
                <a:solidFill>
                  <a:srgbClr val="0D0D0D"/>
                </a:solidFill>
                <a:latin typeface="Söhne"/>
              </a:rPr>
              <a:t>-related initiatives into panel activities and conferences can enhance the relevance and impact of AESS in addressing real-world industry challenges</a:t>
            </a:r>
          </a:p>
          <a:p>
            <a:pPr marL="0" indent="0">
              <a:lnSpc>
                <a:spcPct val="140000"/>
              </a:lnSpc>
              <a:spcBef>
                <a:spcPts val="1200"/>
              </a:spcBef>
              <a:buNone/>
            </a:pPr>
            <a:r>
              <a:rPr lang="en-US" sz="4500" b="1" dirty="0">
                <a:solidFill>
                  <a:srgbClr val="0C70AC"/>
                </a:solidFill>
                <a:latin typeface="Söhne"/>
              </a:rPr>
              <a:t>Threats</a:t>
            </a:r>
          </a:p>
          <a:p>
            <a:pPr marL="357188" indent="-357188">
              <a:lnSpc>
                <a:spcPct val="110000"/>
              </a:lnSpc>
              <a:buFont typeface="+mj-lt"/>
              <a:buAutoNum type="arabicPeriod"/>
            </a:pPr>
            <a:r>
              <a:rPr lang="en-US" sz="2500" b="1" dirty="0">
                <a:solidFill>
                  <a:srgbClr val="0D0D0D"/>
                </a:solidFill>
                <a:latin typeface="Söhne"/>
              </a:rPr>
              <a:t>Sustainability and Profit Conflict: </a:t>
            </a:r>
            <a:r>
              <a:rPr lang="en-US" sz="2500" dirty="0">
                <a:solidFill>
                  <a:srgbClr val="0D0D0D"/>
                </a:solidFill>
                <a:latin typeface="Söhne"/>
              </a:rPr>
              <a:t>Industry focus on profit and customer needs over sustainability poses a challenge in aligning industry practices with AESS’s </a:t>
            </a:r>
            <a:r>
              <a:rPr lang="en-US" sz="2500" dirty="0" err="1">
                <a:solidFill>
                  <a:srgbClr val="0D0D0D"/>
                </a:solidFill>
                <a:latin typeface="Söhne"/>
              </a:rPr>
              <a:t>Supertopic</a:t>
            </a:r>
            <a:r>
              <a:rPr lang="en-US" sz="2500" dirty="0">
                <a:solidFill>
                  <a:srgbClr val="0D0D0D"/>
                </a:solidFill>
                <a:latin typeface="Söhne"/>
              </a:rPr>
              <a:t> goals. Industry engagement is essential to develop a TBM approach</a:t>
            </a:r>
          </a:p>
          <a:p>
            <a:pPr marL="357188" indent="-357188">
              <a:lnSpc>
                <a:spcPct val="110000"/>
              </a:lnSpc>
              <a:buFont typeface="+mj-lt"/>
              <a:buAutoNum type="arabicPeriod"/>
            </a:pPr>
            <a:r>
              <a:rPr lang="en-US" sz="2500" b="1" dirty="0">
                <a:solidFill>
                  <a:srgbClr val="0D0D0D"/>
                </a:solidFill>
                <a:latin typeface="Söhne"/>
              </a:rPr>
              <a:t>Conference Dynamics: </a:t>
            </a:r>
            <a:r>
              <a:rPr lang="en-US" sz="2500" dirty="0">
                <a:solidFill>
                  <a:srgbClr val="0D0D0D"/>
                </a:solidFill>
                <a:latin typeface="Söhne"/>
              </a:rPr>
              <a:t>Challenges in organizing new conferences, such as potential difficulties in co-sponsorship or competition with existing events, pose threats to successful event development and execution</a:t>
            </a:r>
          </a:p>
          <a:p>
            <a:pPr marL="357188" indent="-357188">
              <a:lnSpc>
                <a:spcPct val="110000"/>
              </a:lnSpc>
              <a:buFont typeface="+mj-lt"/>
              <a:buAutoNum type="arabicPeriod"/>
            </a:pPr>
            <a:r>
              <a:rPr lang="en-US" sz="2500" b="1" dirty="0">
                <a:solidFill>
                  <a:srgbClr val="0D0D0D"/>
                </a:solidFill>
                <a:latin typeface="Söhne"/>
              </a:rPr>
              <a:t>Procedural Limitations: </a:t>
            </a:r>
            <a:r>
              <a:rPr lang="en-US" sz="2500" dirty="0">
                <a:solidFill>
                  <a:srgbClr val="0D0D0D"/>
                </a:solidFill>
                <a:latin typeface="Söhne"/>
              </a:rPr>
              <a:t>Procedural limitations, such as the lack of feedback mechanisms and vacancies in key advisory roles, may impede the smooth operation and progress of core initiatives (e.g., AESS Fellow nominations)</a:t>
            </a:r>
          </a:p>
        </p:txBody>
      </p:sp>
    </p:spTree>
    <p:extLst>
      <p:ext uri="{BB962C8B-B14F-4D97-AF65-F5344CB8AC3E}">
        <p14:creationId xmlns:p14="http://schemas.microsoft.com/office/powerpoint/2010/main" val="398613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en-US" dirty="0"/>
              <a:t>Long term goals (SWOT Planning)</a:t>
            </a:r>
            <a:br>
              <a:rPr lang="en-US" dirty="0"/>
            </a:br>
            <a:endParaRPr lang="en-US" dirty="0"/>
          </a:p>
        </p:txBody>
      </p:sp>
      <p:sp>
        <p:nvSpPr>
          <p:cNvPr id="5" name="Text Placeholder 2">
            <a:extLst>
              <a:ext uri="{FF2B5EF4-FFF2-40B4-BE49-F238E27FC236}">
                <a16:creationId xmlns:a16="http://schemas.microsoft.com/office/drawing/2014/main" id="{7B426018-0745-4704-A2BD-FC4403A1C4C1}"/>
              </a:ext>
            </a:extLst>
          </p:cNvPr>
          <p:cNvSpPr txBox="1">
            <a:spLocks/>
          </p:cNvSpPr>
          <p:nvPr/>
        </p:nvSpPr>
        <p:spPr>
          <a:xfrm>
            <a:off x="735013" y="1017768"/>
            <a:ext cx="10618787" cy="55513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C70AC"/>
                </a:solidFill>
              </a:rPr>
              <a:t>1. Strengths – Action Plan</a:t>
            </a:r>
            <a:endParaRPr lang="en-US" dirty="0">
              <a:solidFill>
                <a:srgbClr val="0C70AC"/>
              </a:solidFill>
            </a:endParaRPr>
          </a:p>
          <a:p>
            <a:pPr lvl="1"/>
            <a:r>
              <a:rPr lang="en-US" sz="1600" b="1" dirty="0"/>
              <a:t>Enhance TP Support: </a:t>
            </a:r>
            <a:r>
              <a:rPr lang="en-US" sz="1600" dirty="0"/>
              <a:t>Provide financial resources to TPs and fund at least one TP delegate to represent the AESS at key conferences aligned with the Panel objectives and contributions (pro-bono initiatives: student competitions/challenges, free lecture series, free seminars)</a:t>
            </a:r>
          </a:p>
          <a:p>
            <a:pPr lvl="1"/>
            <a:r>
              <a:rPr lang="en-US" sz="1600" b="1" dirty="0"/>
              <a:t>New Panel Members: </a:t>
            </a:r>
            <a:r>
              <a:rPr lang="en-US" sz="1600" dirty="0"/>
              <a:t>Organize orientation sessions and workshops to integrate new panel members seamlessly into ongoing initiatives and projects</a:t>
            </a:r>
          </a:p>
          <a:p>
            <a:pPr lvl="1"/>
            <a:r>
              <a:rPr lang="en-US" sz="1600" b="1" dirty="0"/>
              <a:t>Optimize Financial Support: </a:t>
            </a:r>
            <a:r>
              <a:rPr lang="en-US" sz="1600" dirty="0"/>
              <a:t>Review and streamline the process for accessing financial support, ensuring transparency, accountability and efficient utilization of funds</a:t>
            </a:r>
          </a:p>
          <a:p>
            <a:r>
              <a:rPr lang="en-US" b="1" dirty="0">
                <a:solidFill>
                  <a:srgbClr val="0C70AC"/>
                </a:solidFill>
              </a:rPr>
              <a:t>2. Weaknesses - Action Plan</a:t>
            </a:r>
            <a:endParaRPr lang="en-US" dirty="0">
              <a:solidFill>
                <a:srgbClr val="0C70AC"/>
              </a:solidFill>
            </a:endParaRPr>
          </a:p>
          <a:p>
            <a:pPr lvl="1"/>
            <a:r>
              <a:rPr lang="en-US" sz="1600" b="1" dirty="0"/>
              <a:t>Address Procedural Gaps: </a:t>
            </a:r>
            <a:r>
              <a:rPr lang="en-US" sz="1600" dirty="0"/>
              <a:t>Develop and implement clear procedures for Awards and Fellow application advising, feedback mechanisms and digital document-sharing platforms</a:t>
            </a:r>
          </a:p>
          <a:p>
            <a:pPr lvl="1"/>
            <a:r>
              <a:rPr lang="en-US" sz="1600" b="1" dirty="0"/>
              <a:t>Boost Member Engagement: </a:t>
            </a:r>
            <a:r>
              <a:rPr lang="en-US" sz="1600" dirty="0"/>
              <a:t>Implement a structured communication plan, recognition programs and incentives to increase member engagement and participation</a:t>
            </a:r>
          </a:p>
          <a:p>
            <a:r>
              <a:rPr lang="en-US" b="1" dirty="0">
                <a:solidFill>
                  <a:srgbClr val="0C70AC"/>
                </a:solidFill>
              </a:rPr>
              <a:t>3. Opportunities - Action Plan</a:t>
            </a:r>
            <a:endParaRPr lang="en-US" dirty="0">
              <a:solidFill>
                <a:srgbClr val="0C70AC"/>
              </a:solidFill>
            </a:endParaRPr>
          </a:p>
          <a:p>
            <a:pPr lvl="1"/>
            <a:r>
              <a:rPr lang="en-US" sz="1600" b="1" dirty="0"/>
              <a:t>Contributions to Standards: </a:t>
            </a:r>
            <a:r>
              <a:rPr lang="en-US" sz="1600" dirty="0"/>
              <a:t>Support active participation of TPs to strategically aligned standardization initiatives. Maximize the synergies with the IEEE SA and with external bodies (e.g., ICAO, SAE, </a:t>
            </a:r>
            <a:r>
              <a:rPr lang="en-US" sz="1600" dirty="0" err="1"/>
              <a:t>EuroCAE</a:t>
            </a:r>
            <a:r>
              <a:rPr lang="en-US" sz="1600" dirty="0"/>
              <a:t>, RTCA, etc.)</a:t>
            </a:r>
          </a:p>
          <a:p>
            <a:pPr lvl="1"/>
            <a:r>
              <a:rPr lang="en-US" sz="1600" b="1" dirty="0"/>
              <a:t>Promote Collaborative Initiatives: </a:t>
            </a:r>
            <a:r>
              <a:rPr lang="en-US" sz="1600" dirty="0"/>
              <a:t>Facilitate networking events, joint workshops and knowledge-sharing platforms to encourage collaboration among Technical Panels and the broader AESS community</a:t>
            </a:r>
          </a:p>
          <a:p>
            <a:pPr lvl="1"/>
            <a:r>
              <a:rPr lang="en-US" sz="1600" dirty="0"/>
              <a:t>Maximize Funding Opportunities: Create a task force to evaluate and prioritize innovative proposals, explore external funding sources and optimize resource allocation for impactful initiatives</a:t>
            </a:r>
          </a:p>
          <a:p>
            <a:r>
              <a:rPr lang="en-US" b="1" dirty="0">
                <a:solidFill>
                  <a:srgbClr val="0C70AC"/>
                </a:solidFill>
              </a:rPr>
              <a:t>4. Threats - Action Plan</a:t>
            </a:r>
            <a:endParaRPr lang="en-US" dirty="0">
              <a:solidFill>
                <a:srgbClr val="0C70AC"/>
              </a:solidFill>
            </a:endParaRPr>
          </a:p>
          <a:p>
            <a:pPr lvl="1"/>
            <a:r>
              <a:rPr lang="en-US" sz="1600" b="1" dirty="0"/>
              <a:t>Strategic Conference Planning: </a:t>
            </a:r>
            <a:r>
              <a:rPr lang="en-US" sz="1600" dirty="0"/>
              <a:t>Conduct comprehensive market research, engage stakeholders and develop a strategic roadmap for organizing successful conferences, mitigating risks related to competition and sponsorship challenges</a:t>
            </a:r>
          </a:p>
          <a:p>
            <a:pPr lvl="1"/>
            <a:r>
              <a:rPr lang="en-US" sz="1600" b="1" dirty="0"/>
              <a:t>Advocate for Sustainability: </a:t>
            </a:r>
            <a:r>
              <a:rPr lang="en-US" sz="1600" dirty="0"/>
              <a:t>Launch awareness campaigns, industry forums and incentive programs to promote sustainable practices and demonstrate the alignment of industry profitability and sustainability goals</a:t>
            </a:r>
          </a:p>
          <a:p>
            <a:pPr lvl="1"/>
            <a:endParaRPr lang="en-US" sz="1600" dirty="0"/>
          </a:p>
        </p:txBody>
      </p:sp>
    </p:spTree>
    <p:extLst>
      <p:ext uri="{BB962C8B-B14F-4D97-AF65-F5344CB8AC3E}">
        <p14:creationId xmlns:p14="http://schemas.microsoft.com/office/powerpoint/2010/main" val="2015859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B426018-0745-4704-A2BD-FC4403A1C4C1}"/>
              </a:ext>
            </a:extLst>
          </p:cNvPr>
          <p:cNvSpPr txBox="1">
            <a:spLocks/>
          </p:cNvSpPr>
          <p:nvPr/>
        </p:nvSpPr>
        <p:spPr>
          <a:xfrm>
            <a:off x="735013" y="1017768"/>
            <a:ext cx="10618787" cy="55513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C70AC"/>
                </a:solidFill>
              </a:rPr>
              <a:t>1. Strengths – Action Plan</a:t>
            </a:r>
            <a:endParaRPr lang="en-US" dirty="0">
              <a:solidFill>
                <a:srgbClr val="0C70AC"/>
              </a:solidFill>
            </a:endParaRPr>
          </a:p>
          <a:p>
            <a:pPr lvl="1"/>
            <a:r>
              <a:rPr lang="en-US" sz="1600" b="1" dirty="0"/>
              <a:t>Enhance TP Support: </a:t>
            </a:r>
            <a:r>
              <a:rPr lang="en-US" sz="1600" dirty="0"/>
              <a:t>Provide financial resources to TPs and fund at least one TP delegate to represent the AESS at key conferences aligned with the Panel objectives and contributions (pro-bono initiatives: student competitions/challenges, free lecture series, free seminars)</a:t>
            </a:r>
          </a:p>
          <a:p>
            <a:pPr lvl="1"/>
            <a:r>
              <a:rPr lang="en-US" sz="1600" b="1" dirty="0"/>
              <a:t>New Panel Members: </a:t>
            </a:r>
            <a:r>
              <a:rPr lang="en-US" sz="1600" dirty="0"/>
              <a:t>Organize orientation sessions and workshops to integrate new panel members seamlessly into ongoing initiatives and projects</a:t>
            </a:r>
          </a:p>
          <a:p>
            <a:pPr lvl="1"/>
            <a:r>
              <a:rPr lang="en-US" sz="1600" b="1" dirty="0"/>
              <a:t>Optimize Financial Support: </a:t>
            </a:r>
            <a:r>
              <a:rPr lang="en-US" sz="1600" dirty="0"/>
              <a:t>Review and streamline the process for accessing financial support, ensuring transparency, accountability and efficient utilization of funds</a:t>
            </a:r>
          </a:p>
          <a:p>
            <a:r>
              <a:rPr lang="en-US" b="1" dirty="0">
                <a:solidFill>
                  <a:srgbClr val="0C70AC"/>
                </a:solidFill>
              </a:rPr>
              <a:t>2. Weaknesses - Action Plan</a:t>
            </a:r>
            <a:endParaRPr lang="en-US" dirty="0">
              <a:solidFill>
                <a:srgbClr val="0C70AC"/>
              </a:solidFill>
            </a:endParaRPr>
          </a:p>
          <a:p>
            <a:pPr lvl="1"/>
            <a:r>
              <a:rPr lang="en-US" sz="1600" b="1" dirty="0"/>
              <a:t>Address Procedural Gaps: </a:t>
            </a:r>
            <a:r>
              <a:rPr lang="en-US" sz="1600" dirty="0"/>
              <a:t>Develop and implement clear procedures for Awards and Fellow application advising, feedback mechanisms and digital document-sharing platforms</a:t>
            </a:r>
          </a:p>
          <a:p>
            <a:pPr lvl="1"/>
            <a:r>
              <a:rPr lang="en-US" sz="1600" b="1" dirty="0"/>
              <a:t>Boost Member Engagement: </a:t>
            </a:r>
            <a:r>
              <a:rPr lang="en-US" sz="1600" dirty="0"/>
              <a:t>Implement a structured communication plan, recognition programs and incentives to increase member engagement and participation</a:t>
            </a:r>
          </a:p>
          <a:p>
            <a:r>
              <a:rPr lang="en-US" b="1" dirty="0">
                <a:solidFill>
                  <a:srgbClr val="0C70AC"/>
                </a:solidFill>
              </a:rPr>
              <a:t>3. Opportunities - Action Plan</a:t>
            </a:r>
            <a:endParaRPr lang="en-US" dirty="0">
              <a:solidFill>
                <a:srgbClr val="0C70AC"/>
              </a:solidFill>
            </a:endParaRPr>
          </a:p>
          <a:p>
            <a:pPr lvl="1"/>
            <a:r>
              <a:rPr lang="en-US" sz="1600" b="1" dirty="0"/>
              <a:t>Contributions to Standards: </a:t>
            </a:r>
            <a:r>
              <a:rPr lang="en-US" sz="1600" dirty="0"/>
              <a:t>Support active participation of TPs to strategically aligned standardization initiatives. Maximize the synergies with the IEEE SA and with external bodies (e.g., ICAO, SAE, </a:t>
            </a:r>
            <a:r>
              <a:rPr lang="en-US" sz="1600" dirty="0" err="1"/>
              <a:t>EuroCAE</a:t>
            </a:r>
            <a:r>
              <a:rPr lang="en-US" sz="1600" dirty="0"/>
              <a:t>, RTCA, etc.)</a:t>
            </a:r>
          </a:p>
          <a:p>
            <a:pPr lvl="1"/>
            <a:r>
              <a:rPr lang="en-US" sz="1600" b="1" dirty="0"/>
              <a:t>Promote Collaborative Initiatives: </a:t>
            </a:r>
            <a:r>
              <a:rPr lang="en-US" sz="1600" dirty="0"/>
              <a:t>Facilitate networking events, joint workshops and knowledge-sharing platforms to encourage collaboration among Technical Panels and the broader AESS community</a:t>
            </a:r>
          </a:p>
          <a:p>
            <a:pPr lvl="1"/>
            <a:r>
              <a:rPr lang="en-US" sz="1600" dirty="0"/>
              <a:t>Maximize Funding Opportunities: Create a task force to evaluate and prioritize innovative proposals, explore external funding sources and optimize resource allocation for impactful initiatives</a:t>
            </a:r>
          </a:p>
          <a:p>
            <a:r>
              <a:rPr lang="en-US" b="1" dirty="0">
                <a:solidFill>
                  <a:srgbClr val="0C70AC"/>
                </a:solidFill>
              </a:rPr>
              <a:t>4. Threats - Action Plan</a:t>
            </a:r>
            <a:endParaRPr lang="en-US" dirty="0">
              <a:solidFill>
                <a:srgbClr val="0C70AC"/>
              </a:solidFill>
            </a:endParaRPr>
          </a:p>
          <a:p>
            <a:pPr lvl="1"/>
            <a:r>
              <a:rPr lang="en-US" sz="1600" b="1" dirty="0"/>
              <a:t>Strategic Conference Planning: </a:t>
            </a:r>
            <a:r>
              <a:rPr lang="en-US" sz="1600" dirty="0"/>
              <a:t>Conduct comprehensive market research, engage stakeholders and develop a strategic roadmap for organizing successful conferences, mitigating risks related to competition and sponsorship challenges</a:t>
            </a:r>
          </a:p>
          <a:p>
            <a:pPr lvl="1"/>
            <a:r>
              <a:rPr lang="en-US" sz="1600" b="1" dirty="0"/>
              <a:t>Advocate for Sustainability: </a:t>
            </a:r>
            <a:r>
              <a:rPr lang="en-US" sz="1600" dirty="0"/>
              <a:t>Launch awareness campaigns, industry forums and incentive programs to promote sustainable practices and demonstrate the alignment of industry profitability and sustainability goals</a:t>
            </a:r>
          </a:p>
          <a:p>
            <a:pPr lvl="1"/>
            <a:endParaRPr lang="en-US" sz="1600" dirty="0"/>
          </a:p>
        </p:txBody>
      </p:sp>
      <p:sp>
        <p:nvSpPr>
          <p:cNvPr id="4" name="Rectangle: Rounded Corners 3">
            <a:extLst>
              <a:ext uri="{FF2B5EF4-FFF2-40B4-BE49-F238E27FC236}">
                <a16:creationId xmlns:a16="http://schemas.microsoft.com/office/drawing/2014/main" id="{A648C11C-BEF0-490E-A9B8-29C78D8ED99D}"/>
              </a:ext>
            </a:extLst>
          </p:cNvPr>
          <p:cNvSpPr/>
          <p:nvPr/>
        </p:nvSpPr>
        <p:spPr>
          <a:xfrm>
            <a:off x="1097279" y="1291778"/>
            <a:ext cx="10256521" cy="56750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6" name="Rectangle: Rounded Corners 5">
            <a:extLst>
              <a:ext uri="{FF2B5EF4-FFF2-40B4-BE49-F238E27FC236}">
                <a16:creationId xmlns:a16="http://schemas.microsoft.com/office/drawing/2014/main" id="{7A11E8D1-15C9-42B5-A095-850862670137}"/>
              </a:ext>
            </a:extLst>
          </p:cNvPr>
          <p:cNvSpPr/>
          <p:nvPr/>
        </p:nvSpPr>
        <p:spPr>
          <a:xfrm>
            <a:off x="1107438" y="5535445"/>
            <a:ext cx="10256521" cy="4107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7" name="Rectangle: Rounded Corners 6">
            <a:extLst>
              <a:ext uri="{FF2B5EF4-FFF2-40B4-BE49-F238E27FC236}">
                <a16:creationId xmlns:a16="http://schemas.microsoft.com/office/drawing/2014/main" id="{703AE0AC-DB77-4496-8931-F31422E0396B}"/>
              </a:ext>
            </a:extLst>
          </p:cNvPr>
          <p:cNvSpPr/>
          <p:nvPr/>
        </p:nvSpPr>
        <p:spPr>
          <a:xfrm>
            <a:off x="1097277" y="2932051"/>
            <a:ext cx="10256521" cy="4107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8" name="Arrow: Right 7">
            <a:extLst>
              <a:ext uri="{FF2B5EF4-FFF2-40B4-BE49-F238E27FC236}">
                <a16:creationId xmlns:a16="http://schemas.microsoft.com/office/drawing/2014/main" id="{F4408870-0815-4965-A0EC-C79F0AC9774D}"/>
              </a:ext>
            </a:extLst>
          </p:cNvPr>
          <p:cNvSpPr/>
          <p:nvPr/>
        </p:nvSpPr>
        <p:spPr>
          <a:xfrm>
            <a:off x="914400" y="1486991"/>
            <a:ext cx="167637" cy="192311"/>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9DE1BB9-CECA-4C50-B035-5429D0BDE09A}"/>
              </a:ext>
            </a:extLst>
          </p:cNvPr>
          <p:cNvSpPr/>
          <p:nvPr/>
        </p:nvSpPr>
        <p:spPr>
          <a:xfrm>
            <a:off x="914400" y="3041269"/>
            <a:ext cx="167637" cy="192311"/>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9F44ED0-483E-4829-91BA-2AA4E606BB13}"/>
              </a:ext>
            </a:extLst>
          </p:cNvPr>
          <p:cNvSpPr/>
          <p:nvPr/>
        </p:nvSpPr>
        <p:spPr>
          <a:xfrm>
            <a:off x="924560" y="5645020"/>
            <a:ext cx="167637" cy="192311"/>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9BC21C2-00B4-4098-B219-8ED4072EE47A}"/>
              </a:ext>
            </a:extLst>
          </p:cNvPr>
          <p:cNvSpPr/>
          <p:nvPr/>
        </p:nvSpPr>
        <p:spPr>
          <a:xfrm>
            <a:off x="1107437" y="4039491"/>
            <a:ext cx="10256521" cy="4107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12" name="Arrow: Right 11">
            <a:extLst>
              <a:ext uri="{FF2B5EF4-FFF2-40B4-BE49-F238E27FC236}">
                <a16:creationId xmlns:a16="http://schemas.microsoft.com/office/drawing/2014/main" id="{57A63CFF-958B-4104-8573-5F1B200772AB}"/>
              </a:ext>
            </a:extLst>
          </p:cNvPr>
          <p:cNvSpPr/>
          <p:nvPr/>
        </p:nvSpPr>
        <p:spPr>
          <a:xfrm>
            <a:off x="924560" y="4148709"/>
            <a:ext cx="167637" cy="192311"/>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decagon 12">
            <a:extLst>
              <a:ext uri="{FF2B5EF4-FFF2-40B4-BE49-F238E27FC236}">
                <a16:creationId xmlns:a16="http://schemas.microsoft.com/office/drawing/2014/main" id="{403CC755-B003-4CFA-8A86-0A5692689A19}"/>
              </a:ext>
            </a:extLst>
          </p:cNvPr>
          <p:cNvSpPr/>
          <p:nvPr/>
        </p:nvSpPr>
        <p:spPr>
          <a:xfrm>
            <a:off x="345440" y="1371600"/>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A</a:t>
            </a:r>
          </a:p>
        </p:txBody>
      </p:sp>
      <p:sp>
        <p:nvSpPr>
          <p:cNvPr id="14" name="Dodecagon 13">
            <a:extLst>
              <a:ext uri="{FF2B5EF4-FFF2-40B4-BE49-F238E27FC236}">
                <a16:creationId xmlns:a16="http://schemas.microsoft.com/office/drawing/2014/main" id="{B58183CF-2630-4B1D-AA10-415263BB280F}"/>
              </a:ext>
            </a:extLst>
          </p:cNvPr>
          <p:cNvSpPr/>
          <p:nvPr/>
        </p:nvSpPr>
        <p:spPr>
          <a:xfrm>
            <a:off x="359889" y="2885599"/>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B</a:t>
            </a:r>
          </a:p>
        </p:txBody>
      </p:sp>
      <p:sp>
        <p:nvSpPr>
          <p:cNvPr id="15" name="Dodecagon 14">
            <a:extLst>
              <a:ext uri="{FF2B5EF4-FFF2-40B4-BE49-F238E27FC236}">
                <a16:creationId xmlns:a16="http://schemas.microsoft.com/office/drawing/2014/main" id="{012FDD68-E68A-4571-8B79-9D3E5ED662D0}"/>
              </a:ext>
            </a:extLst>
          </p:cNvPr>
          <p:cNvSpPr/>
          <p:nvPr/>
        </p:nvSpPr>
        <p:spPr>
          <a:xfrm>
            <a:off x="363383" y="4016264"/>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C</a:t>
            </a:r>
          </a:p>
        </p:txBody>
      </p:sp>
      <p:sp>
        <p:nvSpPr>
          <p:cNvPr id="16" name="Dodecagon 15">
            <a:extLst>
              <a:ext uri="{FF2B5EF4-FFF2-40B4-BE49-F238E27FC236}">
                <a16:creationId xmlns:a16="http://schemas.microsoft.com/office/drawing/2014/main" id="{1EB70F8A-1B8A-43CB-9210-52E0ECA99963}"/>
              </a:ext>
            </a:extLst>
          </p:cNvPr>
          <p:cNvSpPr/>
          <p:nvPr/>
        </p:nvSpPr>
        <p:spPr>
          <a:xfrm>
            <a:off x="386079" y="5512219"/>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D</a:t>
            </a:r>
            <a:endParaRPr lang="en-US" sz="2000" b="1" dirty="0">
              <a:solidFill>
                <a:srgbClr val="FFFF00"/>
              </a:solidFill>
            </a:endParaRPr>
          </a:p>
        </p:txBody>
      </p:sp>
      <p:sp>
        <p:nvSpPr>
          <p:cNvPr id="18" name="Title 2">
            <a:extLst>
              <a:ext uri="{FF2B5EF4-FFF2-40B4-BE49-F238E27FC236}">
                <a16:creationId xmlns:a16="http://schemas.microsoft.com/office/drawing/2014/main" id="{5C2F7322-DC32-401C-AA20-03033FA5AB64}"/>
              </a:ext>
            </a:extLst>
          </p:cNvPr>
          <p:cNvSpPr>
            <a:spLocks noGrp="1"/>
          </p:cNvSpPr>
          <p:nvPr>
            <p:ph type="title"/>
          </p:nvPr>
        </p:nvSpPr>
        <p:spPr>
          <a:xfrm>
            <a:off x="734807" y="59679"/>
            <a:ext cx="10515600" cy="483395"/>
          </a:xfrm>
        </p:spPr>
        <p:txBody>
          <a:bodyPr/>
          <a:lstStyle/>
          <a:p>
            <a:r>
              <a:rPr lang="en-US" dirty="0"/>
              <a:t>Short term goals (SWOT Planning)</a:t>
            </a:r>
            <a:br>
              <a:rPr lang="en-US" dirty="0"/>
            </a:br>
            <a:endParaRPr lang="en-US" dirty="0"/>
          </a:p>
        </p:txBody>
      </p:sp>
    </p:spTree>
    <p:extLst>
      <p:ext uri="{BB962C8B-B14F-4D97-AF65-F5344CB8AC3E}">
        <p14:creationId xmlns:p14="http://schemas.microsoft.com/office/powerpoint/2010/main" val="212112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532762" y="2686015"/>
            <a:ext cx="7242678"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dirty="0">
                <a:solidFill>
                  <a:schemeClr val="bg1"/>
                </a:solidFill>
              </a:rPr>
              <a:t>Discussion Items and Motions</a:t>
            </a:r>
            <a:endParaRPr lang="en-US" sz="4800" dirty="0">
              <a:solidFill>
                <a:schemeClr val="bg1"/>
              </a:solidFill>
            </a:endParaRPr>
          </a:p>
        </p:txBody>
      </p:sp>
    </p:spTree>
    <p:extLst>
      <p:ext uri="{BB962C8B-B14F-4D97-AF65-F5344CB8AC3E}">
        <p14:creationId xmlns:p14="http://schemas.microsoft.com/office/powerpoint/2010/main" val="204180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t>TechOps Discussion Item 1</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35013" y="1189038"/>
            <a:ext cx="10618787" cy="534239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t>The AESS Technical Panels propose to provide financial support to each TP for the participation of Technical Panel members (Chair or delegates) to perform pro-bono educational activities aligned with the Panel’s mission. The roles eligible for funding do not include standard Organizing Committee Roles (General Chair, Program Chair, Track Chair, Session Chair, etc.). Pro-bono activities that can be funded include (1) Organizing a student competition or challenge, (2) Delivering a free short course, or (3) Delivering a free tutorial. Financial support will only apply when the TP member’s employer organization or the host does not fund these activities. </a:t>
            </a:r>
          </a:p>
          <a:p>
            <a:pPr>
              <a:buFont typeface="Arial" panose="020B0604020202020204" pitchFamily="34" charset="0"/>
              <a:buChar char="•"/>
            </a:pPr>
            <a:r>
              <a:rPr lang="en-US" sz="2400" u="sng" dirty="0"/>
              <a:t>This motion seeks the </a:t>
            </a:r>
            <a:r>
              <a:rPr lang="en-US" sz="2400" u="sng" dirty="0" err="1"/>
              <a:t>BoG’s</a:t>
            </a:r>
            <a:r>
              <a:rPr lang="en-US" sz="2400" u="sng" dirty="0"/>
              <a:t> approval for a budget of $10,000 per year to be allocated to the Technical Panels for this activity. </a:t>
            </a:r>
          </a:p>
          <a:p>
            <a:pPr>
              <a:buFont typeface="Arial" panose="020B0604020202020204" pitchFamily="34" charset="0"/>
              <a:buChar char="•"/>
            </a:pPr>
            <a:endParaRPr lang="en-US" sz="1000" dirty="0"/>
          </a:p>
          <a:p>
            <a:pPr>
              <a:buFont typeface="Arial" panose="020B0604020202020204" pitchFamily="34" charset="0"/>
              <a:buChar char="•"/>
            </a:pPr>
            <a:r>
              <a:rPr lang="en-US" sz="2400" dirty="0"/>
              <a:t>Pros: </a:t>
            </a:r>
          </a:p>
          <a:p>
            <a:pPr lvl="1">
              <a:buFont typeface="Arial" panose="020B0604020202020204" pitchFamily="34" charset="0"/>
              <a:buChar char="•"/>
            </a:pPr>
            <a:r>
              <a:rPr lang="en-US" dirty="0"/>
              <a:t>Empowers Technical Panels: Provides financial assistance to Technical Panels, empowering them to actively participate in educational activities aligned with their mission.</a:t>
            </a:r>
          </a:p>
          <a:p>
            <a:pPr lvl="1">
              <a:buFont typeface="Arial" panose="020B0604020202020204" pitchFamily="34" charset="0"/>
              <a:buChar char="•"/>
            </a:pPr>
            <a:r>
              <a:rPr lang="en-US" dirty="0"/>
              <a:t>Enhances the standing of Technical Panels within AESS, making them more appealing to potential talents and aiding in expanding AESS's membership base.</a:t>
            </a:r>
          </a:p>
          <a:p>
            <a:pPr lvl="1">
              <a:buFont typeface="Arial" panose="020B0604020202020204" pitchFamily="34" charset="0"/>
              <a:buChar char="•"/>
            </a:pPr>
            <a:r>
              <a:rPr lang="en-US" dirty="0"/>
              <a:t>Encourages active participation and leadership roles within Technical Panels, fostering a dynamic and engaged community.</a:t>
            </a:r>
          </a:p>
          <a:p>
            <a:pPr marL="228600" lvl="1">
              <a:spcBef>
                <a:spcPts val="1000"/>
              </a:spcBef>
              <a:buFont typeface="Arial" panose="020B0604020202020204" pitchFamily="34" charset="0"/>
              <a:buChar char="•"/>
            </a:pPr>
            <a:r>
              <a:rPr lang="en-US" sz="2400" dirty="0"/>
              <a:t>Cons: </a:t>
            </a:r>
          </a:p>
          <a:p>
            <a:pPr lvl="1">
              <a:buFont typeface="Arial" panose="020B0604020202020204" pitchFamily="34" charset="0"/>
              <a:buChar char="•"/>
            </a:pPr>
            <a:r>
              <a:rPr lang="en-US" dirty="0"/>
              <a:t>There are no identified cons associated with this initiative, as it aligns with AESS's strategic goals and supports the development of Technical Panels and their members.</a:t>
            </a:r>
          </a:p>
          <a:p>
            <a:pPr lvl="1">
              <a:buFont typeface="Arial" panose="020B0604020202020204" pitchFamily="34" charset="0"/>
              <a:buChar char="•"/>
            </a:pPr>
            <a:endParaRPr lang="en-US" sz="1000" dirty="0"/>
          </a:p>
          <a:p>
            <a:pPr>
              <a:buFont typeface="Arial" panose="020B0604020202020204" pitchFamily="34" charset="0"/>
              <a:buChar char="•"/>
            </a:pPr>
            <a:r>
              <a:rPr lang="en-US" sz="2400" dirty="0"/>
              <a:t>Financial Implications: 10,000 USD per year</a:t>
            </a:r>
          </a:p>
        </p:txBody>
      </p:sp>
      <p:sp>
        <p:nvSpPr>
          <p:cNvPr id="5" name="Dodecagon 4">
            <a:extLst>
              <a:ext uri="{FF2B5EF4-FFF2-40B4-BE49-F238E27FC236}">
                <a16:creationId xmlns:a16="http://schemas.microsoft.com/office/drawing/2014/main" id="{C1B2C9B9-3922-4F0D-BC0E-4C8230775128}"/>
              </a:ext>
            </a:extLst>
          </p:cNvPr>
          <p:cNvSpPr/>
          <p:nvPr/>
        </p:nvSpPr>
        <p:spPr>
          <a:xfrm>
            <a:off x="6014720" y="97971"/>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a:t>
            </a:r>
          </a:p>
        </p:txBody>
      </p:sp>
    </p:spTree>
    <p:extLst>
      <p:ext uri="{BB962C8B-B14F-4D97-AF65-F5344CB8AC3E}">
        <p14:creationId xmlns:p14="http://schemas.microsoft.com/office/powerpoint/2010/main" val="127480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solidFill>
                  <a:srgbClr val="FFFF00"/>
                </a:solidFill>
              </a:rPr>
              <a:t>TechOps Motion 1</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45173" y="1168718"/>
            <a:ext cx="10618787" cy="5342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b="1" dirty="0">
                <a:solidFill>
                  <a:srgbClr val="C00000"/>
                </a:solidFill>
              </a:rPr>
              <a:t>Rob Sabatini moves to have a budget of USD 10,000 per financial year allocated to each Technical Panel to perform pro-bono educational activities aligned with their mission. Financial support will only apply when the TP member’s employer organization or the host does not fund these activities. Applications for funding shall be submitted by the TPs to the VP Technical Operations and shall be approved by the Technical Operations Committee with a majority vote.</a:t>
            </a:r>
          </a:p>
          <a:p>
            <a:pPr>
              <a:buFont typeface="Arial" panose="020B0604020202020204" pitchFamily="34" charset="0"/>
              <a:buChar char="•"/>
            </a:pPr>
            <a:endParaRPr lang="en-US" sz="100" dirty="0"/>
          </a:p>
          <a:p>
            <a:pPr>
              <a:buFont typeface="Arial" panose="020B0604020202020204" pitchFamily="34" charset="0"/>
              <a:buChar char="•"/>
            </a:pPr>
            <a:r>
              <a:rPr lang="en-US" sz="2400" dirty="0"/>
              <a:t>Pros: </a:t>
            </a:r>
          </a:p>
          <a:p>
            <a:pPr lvl="1">
              <a:buFont typeface="Arial" panose="020B0604020202020204" pitchFamily="34" charset="0"/>
              <a:buChar char="•"/>
            </a:pPr>
            <a:r>
              <a:rPr lang="en-US" dirty="0"/>
              <a:t>Empowers Technical Panels</a:t>
            </a:r>
          </a:p>
          <a:p>
            <a:pPr lvl="1">
              <a:buFont typeface="Arial" panose="020B0604020202020204" pitchFamily="34" charset="0"/>
              <a:buChar char="•"/>
            </a:pPr>
            <a:r>
              <a:rPr lang="en-US" dirty="0"/>
              <a:t>Enhances the standing of Technical Panels.</a:t>
            </a:r>
          </a:p>
          <a:p>
            <a:pPr lvl="1">
              <a:buFont typeface="Arial" panose="020B0604020202020204" pitchFamily="34" charset="0"/>
              <a:buChar char="•"/>
            </a:pPr>
            <a:r>
              <a:rPr lang="en-US" dirty="0"/>
              <a:t>Encourages active participation and leadership.</a:t>
            </a:r>
          </a:p>
          <a:p>
            <a:pPr marL="228600" lvl="1">
              <a:spcBef>
                <a:spcPts val="1000"/>
              </a:spcBef>
              <a:buFont typeface="Arial" panose="020B0604020202020204" pitchFamily="34" charset="0"/>
              <a:buChar char="•"/>
            </a:pPr>
            <a:r>
              <a:rPr lang="en-US" sz="2400" dirty="0"/>
              <a:t>Cons: </a:t>
            </a:r>
          </a:p>
          <a:p>
            <a:pPr lvl="1">
              <a:buFont typeface="Arial" panose="020B0604020202020204" pitchFamily="34" charset="0"/>
              <a:buChar char="•"/>
            </a:pPr>
            <a:r>
              <a:rPr lang="en-US" dirty="0"/>
              <a:t>There are no identified cons associated with this initiative.</a:t>
            </a:r>
          </a:p>
          <a:p>
            <a:pPr lvl="1">
              <a:buFont typeface="Arial" panose="020B0604020202020204" pitchFamily="34" charset="0"/>
              <a:buChar char="•"/>
            </a:pPr>
            <a:endParaRPr lang="en-US" sz="400" dirty="0"/>
          </a:p>
          <a:p>
            <a:pPr>
              <a:buFont typeface="Arial" panose="020B0604020202020204" pitchFamily="34" charset="0"/>
              <a:buChar char="•"/>
            </a:pPr>
            <a:r>
              <a:rPr lang="en-US" sz="2400" dirty="0"/>
              <a:t>Financial Implications: USD 60,000 per financial year (USD 10,000 for each Panel)</a:t>
            </a:r>
          </a:p>
        </p:txBody>
      </p:sp>
    </p:spTree>
    <p:extLst>
      <p:ext uri="{BB962C8B-B14F-4D97-AF65-F5344CB8AC3E}">
        <p14:creationId xmlns:p14="http://schemas.microsoft.com/office/powerpoint/2010/main" val="1418628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t>TechOps Discussion Item 2</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35013" y="1189038"/>
            <a:ext cx="10618787" cy="53423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t>The AESS Technical Panels have agreed on the importance of providing appropriate guidance to IEEE Fellow applicants. Recognizing that the required experience may be limited in some of the Technical Panels, there is a clear need to staff the Fellowship Search Committee, which is already contemplated in the </a:t>
            </a:r>
            <a:r>
              <a:rPr lang="en-US" sz="2400" dirty="0" err="1"/>
              <a:t>BoG</a:t>
            </a:r>
            <a:r>
              <a:rPr lang="en-US" sz="2400" dirty="0"/>
              <a:t> charter. </a:t>
            </a:r>
          </a:p>
          <a:p>
            <a:pPr>
              <a:buFont typeface="Arial" panose="020B0604020202020204" pitchFamily="34" charset="0"/>
              <a:buChar char="•"/>
            </a:pPr>
            <a:r>
              <a:rPr lang="en-US" sz="2400" u="sng" dirty="0"/>
              <a:t>This discussion item seeks to attain the </a:t>
            </a:r>
            <a:r>
              <a:rPr lang="en-US" sz="2400" u="sng" dirty="0" err="1"/>
              <a:t>BoG’s</a:t>
            </a:r>
            <a:r>
              <a:rPr lang="en-US" sz="2400" u="sng" dirty="0"/>
              <a:t> consensus to prioritize the recruitment of appropriate AESS members for the Fellowship Search Committee.</a:t>
            </a:r>
            <a:r>
              <a:rPr lang="en-US" u="sng" dirty="0"/>
              <a:t> </a:t>
            </a:r>
            <a:endParaRPr lang="en-US" sz="2400" u="sng" dirty="0"/>
          </a:p>
          <a:p>
            <a:pPr>
              <a:buFont typeface="Arial" panose="020B0604020202020204" pitchFamily="34" charset="0"/>
              <a:buChar char="•"/>
            </a:pPr>
            <a:r>
              <a:rPr lang="en-US" sz="2400" dirty="0"/>
              <a:t>Pros: </a:t>
            </a:r>
          </a:p>
          <a:p>
            <a:pPr lvl="1">
              <a:lnSpc>
                <a:spcPct val="80000"/>
              </a:lnSpc>
              <a:buFont typeface="Arial" panose="020B0604020202020204" pitchFamily="34" charset="0"/>
              <a:buChar char="•"/>
            </a:pPr>
            <a:r>
              <a:rPr lang="en-US" sz="1700" dirty="0"/>
              <a:t>Ensures that Fellow applicants identified by the AESS Technical Panels receive comprehensive and informed guidance, enhancing the quality of applications, promoting excellence within the AESS and fair competition with other IEEE societies.</a:t>
            </a:r>
          </a:p>
          <a:p>
            <a:pPr lvl="1">
              <a:lnSpc>
                <a:spcPct val="80000"/>
              </a:lnSpc>
              <a:buFont typeface="Arial" panose="020B0604020202020204" pitchFamily="34" charset="0"/>
              <a:buChar char="•"/>
            </a:pPr>
            <a:r>
              <a:rPr lang="en-US" sz="1700" dirty="0"/>
              <a:t>Strengthens the </a:t>
            </a:r>
            <a:r>
              <a:rPr lang="en-US" sz="1700" dirty="0" err="1"/>
              <a:t>BoG's</a:t>
            </a:r>
            <a:r>
              <a:rPr lang="en-US" sz="1700" dirty="0"/>
              <a:t> capacity to identify and provide mentorship/support to deserving professionals in the aerospace and electronic systems community.</a:t>
            </a:r>
          </a:p>
          <a:p>
            <a:pPr>
              <a:buFont typeface="Arial" panose="020B0604020202020204" pitchFamily="34" charset="0"/>
              <a:buChar char="•"/>
            </a:pPr>
            <a:r>
              <a:rPr lang="en-US" sz="2400" dirty="0"/>
              <a:t>Cons: </a:t>
            </a:r>
          </a:p>
          <a:p>
            <a:pPr lvl="1">
              <a:lnSpc>
                <a:spcPct val="80000"/>
              </a:lnSpc>
              <a:buFont typeface="Arial" panose="020B0604020202020204" pitchFamily="34" charset="0"/>
              <a:buChar char="•"/>
            </a:pPr>
            <a:r>
              <a:rPr lang="en-US" sz="1700" dirty="0"/>
              <a:t>No identified cons associated with this activity, as it addresses a critical need without imposing financial obligations.</a:t>
            </a:r>
          </a:p>
          <a:p>
            <a:pPr lvl="1">
              <a:buFont typeface="Arial" panose="020B0604020202020204" pitchFamily="34" charset="0"/>
              <a:buChar char="•"/>
            </a:pPr>
            <a:endParaRPr lang="en-US" dirty="0"/>
          </a:p>
          <a:p>
            <a:pPr>
              <a:buFont typeface="Arial" panose="020B0604020202020204" pitchFamily="34" charset="0"/>
              <a:buChar char="•"/>
            </a:pPr>
            <a:r>
              <a:rPr lang="en-US" sz="2400" dirty="0"/>
              <a:t>Financial Implications: No financial implications.</a:t>
            </a:r>
          </a:p>
        </p:txBody>
      </p:sp>
      <p:sp>
        <p:nvSpPr>
          <p:cNvPr id="5" name="Dodecagon 4">
            <a:extLst>
              <a:ext uri="{FF2B5EF4-FFF2-40B4-BE49-F238E27FC236}">
                <a16:creationId xmlns:a16="http://schemas.microsoft.com/office/drawing/2014/main" id="{22AB7F7A-0212-4A16-A331-AE05DAD0C9DF}"/>
              </a:ext>
            </a:extLst>
          </p:cNvPr>
          <p:cNvSpPr/>
          <p:nvPr/>
        </p:nvSpPr>
        <p:spPr>
          <a:xfrm>
            <a:off x="5746227" y="97971"/>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B</a:t>
            </a:r>
          </a:p>
        </p:txBody>
      </p:sp>
      <p:sp>
        <p:nvSpPr>
          <p:cNvPr id="2" name="TextBox 1">
            <a:extLst>
              <a:ext uri="{FF2B5EF4-FFF2-40B4-BE49-F238E27FC236}">
                <a16:creationId xmlns:a16="http://schemas.microsoft.com/office/drawing/2014/main" id="{A4C2D3A9-EB3C-42DD-8389-71F3A8CC4C17}"/>
              </a:ext>
            </a:extLst>
          </p:cNvPr>
          <p:cNvSpPr txBox="1"/>
          <p:nvPr/>
        </p:nvSpPr>
        <p:spPr>
          <a:xfrm>
            <a:off x="7162800" y="5894663"/>
            <a:ext cx="2915920" cy="707886"/>
          </a:xfrm>
          <a:prstGeom prst="rect">
            <a:avLst/>
          </a:prstGeom>
          <a:solidFill>
            <a:srgbClr val="FFFF00"/>
          </a:solidFill>
          <a:ln w="28575">
            <a:solidFill>
              <a:schemeClr val="accent1"/>
            </a:solidFill>
          </a:ln>
        </p:spPr>
        <p:txBody>
          <a:bodyPr wrap="square" rtlCol="0">
            <a:spAutoFit/>
          </a:bodyPr>
          <a:lstStyle/>
          <a:p>
            <a:pPr algn="ctr"/>
            <a:r>
              <a:rPr lang="en-US" sz="2000" b="1" dirty="0">
                <a:solidFill>
                  <a:srgbClr val="C00000"/>
                </a:solidFill>
              </a:rPr>
              <a:t>AGREED BY THE BOG.                NO NEED FOR A MOTION</a:t>
            </a:r>
          </a:p>
        </p:txBody>
      </p:sp>
    </p:spTree>
    <p:extLst>
      <p:ext uri="{BB962C8B-B14F-4D97-AF65-F5344CB8AC3E}">
        <p14:creationId xmlns:p14="http://schemas.microsoft.com/office/powerpoint/2010/main" val="35931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pic>
        <p:nvPicPr>
          <p:cNvPr id="5" name="Picture 4">
            <a:extLst>
              <a:ext uri="{FF2B5EF4-FFF2-40B4-BE49-F238E27FC236}">
                <a16:creationId xmlns:a16="http://schemas.microsoft.com/office/drawing/2014/main" id="{ABAA04E9-93DA-4C6F-9D51-9EB960D80E10}"/>
              </a:ext>
            </a:extLst>
          </p:cNvPr>
          <p:cNvPicPr>
            <a:picLocks noChangeAspect="1"/>
          </p:cNvPicPr>
          <p:nvPr/>
        </p:nvPicPr>
        <p:blipFill rotWithShape="1">
          <a:blip r:embed="rId2"/>
          <a:srcRect l="4499" t="14206" r="5815" b="556"/>
          <a:stretch/>
        </p:blipFill>
        <p:spPr>
          <a:xfrm>
            <a:off x="863600" y="1036370"/>
            <a:ext cx="10027920" cy="5003583"/>
          </a:xfrm>
          <a:prstGeom prst="rect">
            <a:avLst/>
          </a:prstGeom>
        </p:spPr>
      </p:pic>
    </p:spTree>
    <p:extLst>
      <p:ext uri="{BB962C8B-B14F-4D97-AF65-F5344CB8AC3E}">
        <p14:creationId xmlns:p14="http://schemas.microsoft.com/office/powerpoint/2010/main" val="3485286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t>TechOps Discussion Item 3</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35013" y="1189038"/>
            <a:ext cx="10618787" cy="56689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dirty="0"/>
              <a:t>The AESS Technical Panels have prompted the need of financial assistance to participate to international Standardization Body formal meetings on behalf of the IEEE AESS and not representing their employers. Recognizing the importance of standardization activities in the TP scope of activities, there is a need to identify ways of funding these activities. </a:t>
            </a:r>
          </a:p>
          <a:p>
            <a:pPr>
              <a:buFont typeface="Arial" panose="020B0604020202020204" pitchFamily="34" charset="0"/>
              <a:buChar char="•"/>
            </a:pPr>
            <a:r>
              <a:rPr lang="en-US" sz="2400" u="sng" dirty="0"/>
              <a:t>This discussion item seeks to attain the </a:t>
            </a:r>
            <a:r>
              <a:rPr lang="en-US" sz="2400" u="sng" dirty="0" err="1"/>
              <a:t>BoG’s</a:t>
            </a:r>
            <a:r>
              <a:rPr lang="en-US" sz="2400" u="sng" dirty="0"/>
              <a:t> consensus to fund standardization activities aligned with their mission, in view of submitting a motion at a future </a:t>
            </a:r>
            <a:r>
              <a:rPr lang="en-US" sz="2400" u="sng" dirty="0" err="1"/>
              <a:t>BoG</a:t>
            </a:r>
            <a:r>
              <a:rPr lang="en-US" sz="2400" u="sng" dirty="0"/>
              <a:t> meeting.</a:t>
            </a:r>
            <a:r>
              <a:rPr lang="en-US" u="sng" dirty="0"/>
              <a:t> </a:t>
            </a:r>
            <a:endParaRPr lang="en-US" sz="2400" u="sng" dirty="0"/>
          </a:p>
          <a:p>
            <a:pPr>
              <a:buFont typeface="Arial" panose="020B0604020202020204" pitchFamily="34" charset="0"/>
              <a:buChar char="•"/>
            </a:pPr>
            <a:r>
              <a:rPr lang="en-US" sz="2400" dirty="0"/>
              <a:t>Pros: </a:t>
            </a:r>
          </a:p>
          <a:p>
            <a:pPr lvl="1">
              <a:buFont typeface="Arial" panose="020B0604020202020204" pitchFamily="34" charset="0"/>
              <a:buChar char="•"/>
            </a:pPr>
            <a:r>
              <a:rPr lang="en-US" dirty="0"/>
              <a:t>Supports AESS Strategic Goals: The initiative aligns with the strategic goals of the AESS, emphasizing the importance of standardization activities within the Technical Panels' scope of work.</a:t>
            </a:r>
          </a:p>
          <a:p>
            <a:pPr lvl="1">
              <a:buFont typeface="Arial" panose="020B0604020202020204" pitchFamily="34" charset="0"/>
              <a:buChar char="•"/>
            </a:pPr>
            <a:r>
              <a:rPr lang="en-US" dirty="0"/>
              <a:t>Empowers Technical Panels: Provides financial assistance to Technical Panels, empowering them to actively participate in international Standardization Body activities on behalf of the IEEE AESS.</a:t>
            </a:r>
          </a:p>
          <a:p>
            <a:pPr lvl="1">
              <a:buFont typeface="Arial" panose="020B0604020202020204" pitchFamily="34" charset="0"/>
              <a:buChar char="•"/>
            </a:pPr>
            <a:r>
              <a:rPr lang="en-US" dirty="0"/>
              <a:t>Strengthens Representation: Ensures that representatives participating in these activities are doing so on behalf of the AESS and not just their individual employers, strengthening the organization's presence and voice in international standardization efforts.</a:t>
            </a:r>
          </a:p>
          <a:p>
            <a:pPr lvl="1">
              <a:buFont typeface="Arial" panose="020B0604020202020204" pitchFamily="34" charset="0"/>
              <a:buChar char="•"/>
            </a:pPr>
            <a:r>
              <a:rPr lang="en-US" dirty="0"/>
              <a:t>Encourages Collaboration: Facilitates collaboration and engagement among Technical Panels, fostering a more cohesive and productive environment for standards development and advancement.</a:t>
            </a:r>
          </a:p>
          <a:p>
            <a:pPr>
              <a:buFont typeface="Arial" panose="020B0604020202020204" pitchFamily="34" charset="0"/>
              <a:buChar char="•"/>
            </a:pPr>
            <a:r>
              <a:rPr lang="en-US" sz="2400" dirty="0"/>
              <a:t>Cons: </a:t>
            </a:r>
          </a:p>
          <a:p>
            <a:pPr lvl="1">
              <a:buFont typeface="Arial" panose="020B0604020202020204" pitchFamily="34" charset="0"/>
              <a:buChar char="•"/>
            </a:pPr>
            <a:r>
              <a:rPr lang="en-US" dirty="0"/>
              <a:t>There are no identified cons associated with this initiative, as it aligns with AESS's strategic goals and supports the development of Technical Panels and their mission.</a:t>
            </a:r>
          </a:p>
          <a:p>
            <a:pPr>
              <a:buFont typeface="Arial" panose="020B0604020202020204" pitchFamily="34" charset="0"/>
              <a:buChar char="•"/>
            </a:pPr>
            <a:endParaRPr lang="en-US" sz="900" dirty="0"/>
          </a:p>
          <a:p>
            <a:pPr>
              <a:buFont typeface="Arial" panose="020B0604020202020204" pitchFamily="34" charset="0"/>
              <a:buChar char="•"/>
            </a:pPr>
            <a:r>
              <a:rPr lang="en-US" sz="2400" dirty="0"/>
              <a:t>Financial Implications: TBD.</a:t>
            </a:r>
          </a:p>
        </p:txBody>
      </p:sp>
      <p:sp>
        <p:nvSpPr>
          <p:cNvPr id="5" name="Dodecagon 4">
            <a:extLst>
              <a:ext uri="{FF2B5EF4-FFF2-40B4-BE49-F238E27FC236}">
                <a16:creationId xmlns:a16="http://schemas.microsoft.com/office/drawing/2014/main" id="{7C00F8CB-A584-41BD-B73C-22FDF394D449}"/>
              </a:ext>
            </a:extLst>
          </p:cNvPr>
          <p:cNvSpPr/>
          <p:nvPr/>
        </p:nvSpPr>
        <p:spPr>
          <a:xfrm>
            <a:off x="5778500" y="109136"/>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C</a:t>
            </a:r>
          </a:p>
        </p:txBody>
      </p:sp>
    </p:spTree>
    <p:extLst>
      <p:ext uri="{BB962C8B-B14F-4D97-AF65-F5344CB8AC3E}">
        <p14:creationId xmlns:p14="http://schemas.microsoft.com/office/powerpoint/2010/main" val="181089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solidFill>
                  <a:srgbClr val="FFFF00"/>
                </a:solidFill>
              </a:rPr>
              <a:t>TechOps Motion 2</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35013" y="1351598"/>
            <a:ext cx="10618787" cy="47342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400" b="1" dirty="0">
                <a:solidFill>
                  <a:srgbClr val="C00000"/>
                </a:solidFill>
              </a:rPr>
              <a:t>Rob Sabatini moves to have a budget of USD 10,000 per financial year allocated to each TP to fund the participation to prominent standardization working groups aligned with their mission. Applications for funding shall be submitted by the TPs to the VP Technical Operations and shall be approved by the Technical Operations Committee with a majority vote.</a:t>
            </a:r>
          </a:p>
          <a:p>
            <a:pPr>
              <a:buFont typeface="Arial" panose="020B0604020202020204" pitchFamily="34" charset="0"/>
              <a:buChar char="•"/>
            </a:pPr>
            <a:r>
              <a:rPr lang="en-US" sz="2400" dirty="0"/>
              <a:t>Pros: </a:t>
            </a:r>
          </a:p>
          <a:p>
            <a:pPr lvl="1">
              <a:buFont typeface="Arial" panose="020B0604020202020204" pitchFamily="34" charset="0"/>
              <a:buChar char="•"/>
            </a:pPr>
            <a:r>
              <a:rPr lang="en-US" dirty="0"/>
              <a:t>Supports AESS Strategic Goals</a:t>
            </a:r>
          </a:p>
          <a:p>
            <a:pPr lvl="1">
              <a:buFont typeface="Arial" panose="020B0604020202020204" pitchFamily="34" charset="0"/>
              <a:buChar char="•"/>
            </a:pPr>
            <a:r>
              <a:rPr lang="en-US" dirty="0"/>
              <a:t>Empowers Technical Panels</a:t>
            </a:r>
          </a:p>
          <a:p>
            <a:pPr lvl="1">
              <a:buFont typeface="Arial" panose="020B0604020202020204" pitchFamily="34" charset="0"/>
              <a:buChar char="•"/>
            </a:pPr>
            <a:r>
              <a:rPr lang="en-US" dirty="0"/>
              <a:t>Strengthens Representation</a:t>
            </a:r>
          </a:p>
          <a:p>
            <a:pPr lvl="1">
              <a:buFont typeface="Arial" panose="020B0604020202020204" pitchFamily="34" charset="0"/>
              <a:buChar char="•"/>
            </a:pPr>
            <a:r>
              <a:rPr lang="en-US" dirty="0"/>
              <a:t>Encourages Collaboration</a:t>
            </a:r>
          </a:p>
          <a:p>
            <a:pPr>
              <a:buFont typeface="Arial" panose="020B0604020202020204" pitchFamily="34" charset="0"/>
              <a:buChar char="•"/>
            </a:pPr>
            <a:r>
              <a:rPr lang="en-US" sz="2400" dirty="0"/>
              <a:t>Cons: </a:t>
            </a:r>
          </a:p>
          <a:p>
            <a:pPr lvl="1">
              <a:buFont typeface="Arial" panose="020B0604020202020204" pitchFamily="34" charset="0"/>
              <a:buChar char="•"/>
            </a:pPr>
            <a:r>
              <a:rPr lang="en-US" dirty="0"/>
              <a:t>There are no identified cons associated with this initiative</a:t>
            </a:r>
          </a:p>
          <a:p>
            <a:pPr>
              <a:buFont typeface="Arial" panose="020B0604020202020204" pitchFamily="34" charset="0"/>
              <a:buChar char="•"/>
            </a:pPr>
            <a:endParaRPr lang="en-US" sz="900" dirty="0"/>
          </a:p>
          <a:p>
            <a:pPr>
              <a:buFont typeface="Arial" panose="020B0604020202020204" pitchFamily="34" charset="0"/>
              <a:buChar char="•"/>
            </a:pPr>
            <a:r>
              <a:rPr lang="en-US" sz="2400" dirty="0"/>
              <a:t>Financial Implications: USD 60,000 per financial year (USD 10,000 for each Panel).</a:t>
            </a:r>
          </a:p>
        </p:txBody>
      </p:sp>
    </p:spTree>
    <p:extLst>
      <p:ext uri="{BB962C8B-B14F-4D97-AF65-F5344CB8AC3E}">
        <p14:creationId xmlns:p14="http://schemas.microsoft.com/office/powerpoint/2010/main" val="701778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p:txBody>
          <a:bodyPr/>
          <a:lstStyle/>
          <a:p>
            <a:r>
              <a:rPr lang="en-US" dirty="0"/>
              <a:t>TechOps Discussion Item 3</a:t>
            </a:r>
          </a:p>
        </p:txBody>
      </p:sp>
      <p:sp>
        <p:nvSpPr>
          <p:cNvPr id="4" name="Text Placeholder 2">
            <a:extLst>
              <a:ext uri="{FF2B5EF4-FFF2-40B4-BE49-F238E27FC236}">
                <a16:creationId xmlns:a16="http://schemas.microsoft.com/office/drawing/2014/main" id="{4DC198D4-AEE5-DD59-EAB4-B7217BEC4F4C}"/>
              </a:ext>
            </a:extLst>
          </p:cNvPr>
          <p:cNvSpPr>
            <a:spLocks noGrp="1"/>
          </p:cNvSpPr>
          <p:nvPr>
            <p:ph idx="4294967295"/>
          </p:nvPr>
        </p:nvSpPr>
        <p:spPr>
          <a:xfrm>
            <a:off x="735013" y="1101950"/>
            <a:ext cx="10618787" cy="55165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300" dirty="0"/>
              <a:t>During discussions among the Navigation Systems Panel (NSP) and Avionics Systems Panel (ASP) Chairs (in response to AI-1056), a compelling idea emerged for establishing a new conference in Europe/Middle-East/Africa (IEEE Region 8) on Guidance, Navigation and Control Systems. This proposed conference aims to bridge the NSP and ASP focus areas, attracting a diverse global audience and fostering cross-fertilization among aerospace, Intelligent Transportation Systems (ITS), ground robotics, and maritime systems. </a:t>
            </a:r>
          </a:p>
          <a:p>
            <a:pPr>
              <a:buFont typeface="Arial" panose="020B0604020202020204" pitchFamily="34" charset="0"/>
              <a:buChar char="•"/>
            </a:pPr>
            <a:r>
              <a:rPr lang="en-US" sz="2300" u="sng" dirty="0"/>
              <a:t>This discussion item seeks to achieve the </a:t>
            </a:r>
            <a:r>
              <a:rPr lang="en-US" sz="2300" u="sng" dirty="0" err="1"/>
              <a:t>BoG’s</a:t>
            </a:r>
            <a:r>
              <a:rPr lang="en-US" sz="2300" u="sng" dirty="0"/>
              <a:t> consensus to initiate the work required for the establishment and launch of the IEEE Guidance, Navigation and Control Conference</a:t>
            </a:r>
            <a:r>
              <a:rPr lang="en-US" sz="2300" dirty="0"/>
              <a:t>. This conference could have a </a:t>
            </a:r>
            <a:r>
              <a:rPr lang="en-US" sz="2300" b="1" dirty="0">
                <a:solidFill>
                  <a:schemeClr val="accent1"/>
                </a:solidFill>
              </a:rPr>
              <a:t>best-paper award entitled to George Schmidt, who was a world-renowned expert in this field.</a:t>
            </a:r>
          </a:p>
          <a:p>
            <a:pPr>
              <a:buFont typeface="Arial" panose="020B0604020202020204" pitchFamily="34" charset="0"/>
              <a:buChar char="•"/>
            </a:pPr>
            <a:r>
              <a:rPr lang="en-US" sz="2300" dirty="0"/>
              <a:t>Pros: </a:t>
            </a:r>
          </a:p>
          <a:p>
            <a:pPr lvl="1">
              <a:lnSpc>
                <a:spcPct val="80000"/>
              </a:lnSpc>
              <a:buFont typeface="Arial" panose="020B0604020202020204" pitchFamily="34" charset="0"/>
              <a:buChar char="•"/>
            </a:pPr>
            <a:r>
              <a:rPr lang="en-US" sz="1700" dirty="0"/>
              <a:t>Enhanced collaboration and multidisciplinary engagement in an important area.</a:t>
            </a:r>
          </a:p>
          <a:p>
            <a:pPr lvl="1">
              <a:lnSpc>
                <a:spcPct val="80000"/>
              </a:lnSpc>
              <a:buFont typeface="Arial" panose="020B0604020202020204" pitchFamily="34" charset="0"/>
              <a:buChar char="•"/>
            </a:pPr>
            <a:r>
              <a:rPr lang="en-US" sz="1700" dirty="0"/>
              <a:t>Expansion of AESS's global reach and creation of new opportunities.</a:t>
            </a:r>
          </a:p>
          <a:p>
            <a:pPr lvl="1">
              <a:lnSpc>
                <a:spcPct val="80000"/>
              </a:lnSpc>
              <a:buFont typeface="Arial" panose="020B0604020202020204" pitchFamily="34" charset="0"/>
              <a:buChar char="•"/>
            </a:pPr>
            <a:r>
              <a:rPr lang="en-US" sz="1700" dirty="0"/>
              <a:t>Limited competition with existing events in the region.</a:t>
            </a:r>
          </a:p>
          <a:p>
            <a:pPr marL="228600" lvl="1">
              <a:spcBef>
                <a:spcPts val="1000"/>
              </a:spcBef>
              <a:buFont typeface="Arial" panose="020B0604020202020204" pitchFamily="34" charset="0"/>
              <a:buChar char="•"/>
            </a:pPr>
            <a:r>
              <a:rPr lang="en-US" sz="2300" dirty="0"/>
              <a:t>Cons: </a:t>
            </a:r>
          </a:p>
          <a:p>
            <a:pPr lvl="1">
              <a:lnSpc>
                <a:spcPct val="80000"/>
              </a:lnSpc>
              <a:buFont typeface="Arial" panose="020B0604020202020204" pitchFamily="34" charset="0"/>
              <a:buChar char="•"/>
            </a:pPr>
            <a:r>
              <a:rPr lang="en-US" sz="1700" dirty="0"/>
              <a:t>Resource allocation and management challenges (financial investments, logistical support and volunteer efforts), essential to ensure the success of the event.</a:t>
            </a:r>
          </a:p>
          <a:p>
            <a:pPr lvl="1">
              <a:lnSpc>
                <a:spcPct val="80000"/>
              </a:lnSpc>
              <a:buFont typeface="Arial" panose="020B0604020202020204" pitchFamily="34" charset="0"/>
              <a:buChar char="•"/>
            </a:pPr>
            <a:r>
              <a:rPr lang="en-US" sz="1700" dirty="0"/>
              <a:t>Need for strategic marketing and clear value proposition to attract participants and stakeholders.</a:t>
            </a:r>
            <a:endParaRPr lang="en-US" dirty="0"/>
          </a:p>
          <a:p>
            <a:pPr marL="228600" lvl="1">
              <a:spcBef>
                <a:spcPts val="1000"/>
              </a:spcBef>
              <a:buFont typeface="Arial" panose="020B0604020202020204" pitchFamily="34" charset="0"/>
              <a:buChar char="•"/>
            </a:pPr>
            <a:r>
              <a:rPr lang="en-US" sz="2300" dirty="0"/>
              <a:t>Financial Implications:</a:t>
            </a:r>
          </a:p>
          <a:p>
            <a:pPr lvl="1">
              <a:lnSpc>
                <a:spcPct val="80000"/>
              </a:lnSpc>
              <a:buFont typeface="Arial" panose="020B0604020202020204" pitchFamily="34" charset="0"/>
              <a:buChar char="•"/>
            </a:pPr>
            <a:r>
              <a:rPr lang="en-US" sz="1700" dirty="0"/>
              <a:t>TBD budget allocation for venue booking, marketing and logistical expenses.</a:t>
            </a:r>
          </a:p>
          <a:p>
            <a:pPr lvl="1">
              <a:lnSpc>
                <a:spcPct val="80000"/>
              </a:lnSpc>
              <a:buFont typeface="Arial" panose="020B0604020202020204" pitchFamily="34" charset="0"/>
              <a:buChar char="•"/>
            </a:pPr>
            <a:r>
              <a:rPr lang="en-US" sz="1700" dirty="0"/>
              <a:t>TBD revenue generation strategies through registration fees, sponsorships and partnerships to ensure financial viability and long-term sustainability.</a:t>
            </a:r>
          </a:p>
        </p:txBody>
      </p:sp>
      <p:sp>
        <p:nvSpPr>
          <p:cNvPr id="5" name="Dodecagon 4">
            <a:extLst>
              <a:ext uri="{FF2B5EF4-FFF2-40B4-BE49-F238E27FC236}">
                <a16:creationId xmlns:a16="http://schemas.microsoft.com/office/drawing/2014/main" id="{EB3B0D74-9CC2-4A2E-AB74-E03F0A16D682}"/>
              </a:ext>
            </a:extLst>
          </p:cNvPr>
          <p:cNvSpPr/>
          <p:nvPr/>
        </p:nvSpPr>
        <p:spPr>
          <a:xfrm>
            <a:off x="5746227" y="116392"/>
            <a:ext cx="492760" cy="457200"/>
          </a:xfrm>
          <a:prstGeom prst="dodecag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D</a:t>
            </a:r>
          </a:p>
        </p:txBody>
      </p:sp>
      <p:sp>
        <p:nvSpPr>
          <p:cNvPr id="6" name="TextBox 5">
            <a:extLst>
              <a:ext uri="{FF2B5EF4-FFF2-40B4-BE49-F238E27FC236}">
                <a16:creationId xmlns:a16="http://schemas.microsoft.com/office/drawing/2014/main" id="{0E4EC62D-4D0C-4DED-B6D0-8810366FBD9E}"/>
              </a:ext>
            </a:extLst>
          </p:cNvPr>
          <p:cNvSpPr txBox="1"/>
          <p:nvPr/>
        </p:nvSpPr>
        <p:spPr>
          <a:xfrm>
            <a:off x="8757920" y="3860231"/>
            <a:ext cx="2915920" cy="707886"/>
          </a:xfrm>
          <a:prstGeom prst="rect">
            <a:avLst/>
          </a:prstGeom>
          <a:solidFill>
            <a:srgbClr val="FFFF00"/>
          </a:solidFill>
          <a:ln w="28575">
            <a:solidFill>
              <a:schemeClr val="accent1"/>
            </a:solidFill>
          </a:ln>
        </p:spPr>
        <p:txBody>
          <a:bodyPr wrap="square" rtlCol="0">
            <a:spAutoFit/>
          </a:bodyPr>
          <a:lstStyle/>
          <a:p>
            <a:pPr algn="ctr"/>
            <a:r>
              <a:rPr lang="en-US" sz="2000" b="1" dirty="0">
                <a:solidFill>
                  <a:srgbClr val="C00000"/>
                </a:solidFill>
              </a:rPr>
              <a:t>AGREED BY THE BOG.                NO NEED FOR A MOTION</a:t>
            </a:r>
          </a:p>
        </p:txBody>
      </p:sp>
    </p:spTree>
    <p:extLst>
      <p:ext uri="{BB962C8B-B14F-4D97-AF65-F5344CB8AC3E}">
        <p14:creationId xmlns:p14="http://schemas.microsoft.com/office/powerpoint/2010/main" val="167179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776602" y="299081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dirty="0">
                <a:solidFill>
                  <a:schemeClr val="bg1"/>
                </a:solidFill>
              </a:rPr>
              <a:t>Technical Operations Panels </a:t>
            </a:r>
          </a:p>
          <a:p>
            <a:r>
              <a:rPr lang="en-US" dirty="0">
                <a:solidFill>
                  <a:schemeClr val="bg1"/>
                </a:solidFill>
              </a:rPr>
              <a:t>Semi-Annual Reports</a:t>
            </a:r>
            <a:endParaRPr lang="en-US" sz="4800" dirty="0">
              <a:solidFill>
                <a:schemeClr val="bg1"/>
              </a:solidFill>
            </a:endParaRPr>
          </a:p>
        </p:txBody>
      </p:sp>
    </p:spTree>
    <p:extLst>
      <p:ext uri="{BB962C8B-B14F-4D97-AF65-F5344CB8AC3E}">
        <p14:creationId xmlns:p14="http://schemas.microsoft.com/office/powerpoint/2010/main" val="112143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br>
              <a:rPr lang="en-US" sz="4800" dirty="0">
                <a:solidFill>
                  <a:schemeClr val="bg1"/>
                </a:solidFill>
              </a:rPr>
            </a:br>
            <a:r>
              <a:rPr lang="en-US" sz="4800" dirty="0">
                <a:solidFill>
                  <a:schemeClr val="bg1"/>
                </a:solidFill>
              </a:rPr>
              <a:t>Avionics Systems</a:t>
            </a:r>
            <a:r>
              <a:rPr lang="en-US" dirty="0">
                <a:solidFill>
                  <a:schemeClr val="bg1"/>
                </a:solidFill>
              </a:rPr>
              <a:t> </a:t>
            </a:r>
            <a:br>
              <a:rPr lang="en-US" sz="3200" dirty="0">
                <a:solidFill>
                  <a:schemeClr val="bg1"/>
                </a:solidFill>
              </a:rPr>
            </a:br>
            <a:r>
              <a:rPr lang="en-US" sz="3200" dirty="0">
                <a:solidFill>
                  <a:schemeClr val="bg1"/>
                </a:solidFill>
              </a:rPr>
              <a:t>Technical Operations Panel Report</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Rob Sabatini</a:t>
            </a:r>
          </a:p>
          <a:p>
            <a:r>
              <a:rPr lang="en-US" sz="2900" dirty="0">
                <a:solidFill>
                  <a:schemeClr val="bg1">
                    <a:lumMod val="85000"/>
                  </a:schemeClr>
                </a:solidFill>
              </a:rPr>
              <a:t>Chair, Avionics Systems Panel</a:t>
            </a:r>
          </a:p>
          <a:p>
            <a:endParaRPr lang="en-US" sz="1300" dirty="0">
              <a:solidFill>
                <a:schemeClr val="bg1">
                  <a:lumMod val="85000"/>
                </a:schemeClr>
              </a:solidFill>
            </a:endParaRPr>
          </a:p>
          <a:p>
            <a:r>
              <a:rPr lang="en-US" sz="2200" dirty="0">
                <a:solidFill>
                  <a:schemeClr val="bg1">
                    <a:lumMod val="85000"/>
                  </a:schemeClr>
                </a:solidFill>
              </a:rPr>
              <a:t>2023 AESS Fall Board of Governors Meeting</a:t>
            </a:r>
          </a:p>
          <a:p>
            <a:r>
              <a:rPr lang="en-US" sz="2200" dirty="0">
                <a:solidFill>
                  <a:schemeClr val="bg1">
                    <a:lumMod val="85000"/>
                  </a:schemeClr>
                </a:solidFill>
              </a:rPr>
              <a:t>10-11 November 2023</a:t>
            </a:r>
          </a:p>
          <a:p>
            <a:r>
              <a:rPr lang="en-US" sz="2200" dirty="0">
                <a:solidFill>
                  <a:schemeClr val="bg1">
                    <a:lumMod val="85000"/>
                  </a:schemeClr>
                </a:solidFill>
              </a:rPr>
              <a:t>Sydney, NSW, Australia</a:t>
            </a:r>
          </a:p>
        </p:txBody>
      </p:sp>
    </p:spTree>
    <p:extLst>
      <p:ext uri="{BB962C8B-B14F-4D97-AF65-F5344CB8AC3E}">
        <p14:creationId xmlns:p14="http://schemas.microsoft.com/office/powerpoint/2010/main" val="2237457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9A7C509-EE4F-4DF1-A98A-7583113A0FD9}"/>
              </a:ext>
            </a:extLst>
          </p:cNvPr>
          <p:cNvSpPr>
            <a:spLocks noGrp="1" noChangeArrowheads="1"/>
          </p:cNvSpPr>
          <p:nvPr>
            <p:ph idx="1"/>
          </p:nvPr>
        </p:nvSpPr>
        <p:spPr>
          <a:xfrm>
            <a:off x="547725" y="1159799"/>
            <a:ext cx="8207545" cy="5198115"/>
          </a:xfrm>
        </p:spPr>
        <p:txBody>
          <a:bodyPr>
            <a:normAutofit/>
          </a:bodyPr>
          <a:lstStyle/>
          <a:p>
            <a:pPr marL="0" indent="0" algn="just">
              <a:spcAft>
                <a:spcPts val="400"/>
              </a:spcAft>
              <a:buNone/>
            </a:pPr>
            <a:r>
              <a:rPr lang="en-AU" sz="2133" dirty="0">
                <a:solidFill>
                  <a:srgbClr val="003366"/>
                </a:solidFill>
              </a:rPr>
              <a:t>The Avionics Systems Panel (ASP) is composed of IEEE Associate or higher level members who are representatives of industry, government laboratories, educational institutions and professional societies, and who are active in the domain of Avionics. Its main objectives are:</a:t>
            </a:r>
          </a:p>
        </p:txBody>
      </p:sp>
      <p:sp>
        <p:nvSpPr>
          <p:cNvPr id="12" name="Rectangle 11">
            <a:extLst>
              <a:ext uri="{FF2B5EF4-FFF2-40B4-BE49-F238E27FC236}">
                <a16:creationId xmlns:a16="http://schemas.microsoft.com/office/drawing/2014/main" id="{656E94FA-892B-4429-9520-E13B367CE99F}"/>
              </a:ext>
            </a:extLst>
          </p:cNvPr>
          <p:cNvSpPr/>
          <p:nvPr/>
        </p:nvSpPr>
        <p:spPr>
          <a:xfrm>
            <a:off x="306332" y="2552418"/>
            <a:ext cx="11041227" cy="3468129"/>
          </a:xfrm>
          <a:prstGeom prst="rect">
            <a:avLst/>
          </a:prstGeom>
        </p:spPr>
        <p:txBody>
          <a:bodyPr wrap="square">
            <a:spAutoFit/>
          </a:bodyPr>
          <a:lstStyle/>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Promote and support collaborative research initiatives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Develop and disseminate high-quality IEEE publications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Promote and support educational activities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Sustain and oversee the programs of the IEEE/AIAA Digital Avionics Systems Conference (DASC) and the Integrated CNS Conference; and contribute to other conferences and dissemination initiatives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Manage the nomination and selection of candidates for IEEE Awards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Encourage submission of nominations for IEEE Fellows and Senior Members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Recommend and support new IEEE avionics standards or revisions of existing standards</a:t>
            </a:r>
            <a:endParaRPr lang="en-US" altLang="en-US" sz="1867" dirty="0">
              <a:solidFill>
                <a:srgbClr val="003366"/>
              </a:solidFill>
              <a:cs typeface="Arial" panose="020B0604020202020204" pitchFamily="34" charset="0"/>
            </a:endParaRPr>
          </a:p>
        </p:txBody>
      </p:sp>
      <p:grpSp>
        <p:nvGrpSpPr>
          <p:cNvPr id="13" name="Group 12">
            <a:extLst>
              <a:ext uri="{FF2B5EF4-FFF2-40B4-BE49-F238E27FC236}">
                <a16:creationId xmlns:a16="http://schemas.microsoft.com/office/drawing/2014/main" id="{86AEEA86-ABEF-4213-843A-F7E52DF2F750}"/>
              </a:ext>
            </a:extLst>
          </p:cNvPr>
          <p:cNvGrpSpPr/>
          <p:nvPr/>
        </p:nvGrpSpPr>
        <p:grpSpPr>
          <a:xfrm>
            <a:off x="9071144" y="1274649"/>
            <a:ext cx="2544103" cy="1675939"/>
            <a:chOff x="6732240" y="2066179"/>
            <a:chExt cx="1944216" cy="1297660"/>
          </a:xfrm>
        </p:grpSpPr>
        <p:sp>
          <p:nvSpPr>
            <p:cNvPr id="14" name="Rectangle: Rounded Corners 13">
              <a:extLst>
                <a:ext uri="{FF2B5EF4-FFF2-40B4-BE49-F238E27FC236}">
                  <a16:creationId xmlns:a16="http://schemas.microsoft.com/office/drawing/2014/main" id="{7E4BCAC0-F44D-4476-8EF6-53C6463374AD}"/>
                </a:ext>
              </a:extLst>
            </p:cNvPr>
            <p:cNvSpPr/>
            <p:nvPr/>
          </p:nvSpPr>
          <p:spPr>
            <a:xfrm>
              <a:off x="6732240" y="2066179"/>
              <a:ext cx="1944216" cy="1297660"/>
            </a:xfrm>
            <a:prstGeom prst="roundRect">
              <a:avLst>
                <a:gd name="adj" fmla="val 526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3366"/>
                </a:solidFill>
              </a:endParaRPr>
            </a:p>
          </p:txBody>
        </p:sp>
        <p:pic>
          <p:nvPicPr>
            <p:cNvPr id="15" name="Picture 14">
              <a:extLst>
                <a:ext uri="{FF2B5EF4-FFF2-40B4-BE49-F238E27FC236}">
                  <a16:creationId xmlns:a16="http://schemas.microsoft.com/office/drawing/2014/main" id="{C2276BB3-036D-4B74-8B43-2DA241625B7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14644" y="2196811"/>
              <a:ext cx="1584176" cy="1036459"/>
            </a:xfrm>
            <a:prstGeom prst="rect">
              <a:avLst/>
            </a:prstGeom>
          </p:spPr>
        </p:pic>
      </p:grpSp>
      <p:sp>
        <p:nvSpPr>
          <p:cNvPr id="16" name="Title 1">
            <a:extLst>
              <a:ext uri="{FF2B5EF4-FFF2-40B4-BE49-F238E27FC236}">
                <a16:creationId xmlns:a16="http://schemas.microsoft.com/office/drawing/2014/main" id="{AEBFA52B-035B-4E51-A536-8037939867F4}"/>
              </a:ext>
            </a:extLst>
          </p:cNvPr>
          <p:cNvSpPr>
            <a:spLocks noGrp="1"/>
          </p:cNvSpPr>
          <p:nvPr/>
        </p:nvSpPr>
        <p:spPr>
          <a:xfrm>
            <a:off x="557289"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Avionics Systems Panel</a:t>
            </a:r>
          </a:p>
        </p:txBody>
      </p:sp>
      <p:sp>
        <p:nvSpPr>
          <p:cNvPr id="5" name="Slide Number Placeholder 4">
            <a:extLst>
              <a:ext uri="{FF2B5EF4-FFF2-40B4-BE49-F238E27FC236}">
                <a16:creationId xmlns:a16="http://schemas.microsoft.com/office/drawing/2014/main" id="{6845FDB8-7047-4AB1-9E7F-007A3E0C4989}"/>
              </a:ext>
            </a:extLst>
          </p:cNvPr>
          <p:cNvSpPr>
            <a:spLocks noGrp="1"/>
          </p:cNvSpPr>
          <p:nvPr>
            <p:ph type="sldNum" sz="quarter" idx="12"/>
          </p:nvPr>
        </p:nvSpPr>
        <p:spPr/>
        <p:txBody>
          <a:bodyPr/>
          <a:lstStyle/>
          <a:p>
            <a:fld id="{DEAABB4B-B7FE-4F54-9EF3-4A934A90687F}"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41" y="1149877"/>
            <a:ext cx="11137237" cy="5374388"/>
          </a:xfrm>
        </p:spPr>
        <p:txBody>
          <a:bodyPr>
            <a:normAutofit lnSpcReduction="10000"/>
          </a:bodyPr>
          <a:lstStyle/>
          <a:p>
            <a:pPr>
              <a:spcAft>
                <a:spcPts val="600"/>
              </a:spcAft>
            </a:pPr>
            <a:r>
              <a:rPr lang="en-GB" sz="2200" dirty="0">
                <a:solidFill>
                  <a:srgbClr val="003366"/>
                </a:solidFill>
              </a:rPr>
              <a:t>The ASP relies on a diverse community of experts </a:t>
            </a:r>
            <a:r>
              <a:rPr lang="en-US" sz="2200" dirty="0">
                <a:solidFill>
                  <a:srgbClr val="003366"/>
                </a:solidFill>
              </a:rPr>
              <a:t>(currently from US, EU, UK and Asia), contributing to the work of five different committees. The panel </a:t>
            </a:r>
            <a:r>
              <a:rPr lang="en-GB" sz="2200" dirty="0">
                <a:solidFill>
                  <a:srgbClr val="003366"/>
                </a:solidFill>
              </a:rPr>
              <a:t>holds regular monthly meetings addressing the following topics:</a:t>
            </a:r>
          </a:p>
          <a:p>
            <a:pPr lvl="1">
              <a:spcAft>
                <a:spcPts val="600"/>
              </a:spcAft>
              <a:buFont typeface="Calibri" panose="020F0502020204030204" pitchFamily="34" charset="0"/>
              <a:buChar char="−"/>
            </a:pPr>
            <a:r>
              <a:rPr lang="en-GB" sz="1800" b="1" dirty="0">
                <a:solidFill>
                  <a:srgbClr val="003366"/>
                </a:solidFill>
              </a:rPr>
              <a:t>Research and Innovation (R&amp;I).</a:t>
            </a:r>
            <a:r>
              <a:rPr lang="en-GB" sz="1800" dirty="0">
                <a:solidFill>
                  <a:srgbClr val="003366"/>
                </a:solidFill>
              </a:rPr>
              <a:t> Participation to NASA UTM and AAM activities; connections/collaborations with NextGen in the US and SESAR in the EU; other national and international Avionics/ATM/UAS programs; Collaborations with JARUS, ICAO, IFATCA, and others </a:t>
            </a:r>
          </a:p>
          <a:p>
            <a:pPr lvl="1">
              <a:spcAft>
                <a:spcPts val="600"/>
              </a:spcAft>
              <a:buFont typeface="Calibri" panose="020F0502020204030204" pitchFamily="34" charset="0"/>
              <a:buChar char="−"/>
            </a:pPr>
            <a:r>
              <a:rPr lang="en-GB" sz="1800" b="1" dirty="0">
                <a:solidFill>
                  <a:srgbClr val="003366"/>
                </a:solidFill>
              </a:rPr>
              <a:t>Publications Committee.</a:t>
            </a:r>
            <a:r>
              <a:rPr lang="en-GB" sz="1800" dirty="0">
                <a:solidFill>
                  <a:srgbClr val="003366"/>
                </a:solidFill>
              </a:rPr>
              <a:t> Editorial Board and reviewer contributions to the Transactions on Aerospace and Electronic Systems and AESS Systems Magazine; Special Issues on Avionics, UTM/UAM and Space Systems; joint journal publication initiatives (e.g., Avionics Systems for Trusted Autonomy, Multi-Domain Traffic Management, Avionics Education)</a:t>
            </a:r>
          </a:p>
          <a:p>
            <a:pPr lvl="1">
              <a:spcAft>
                <a:spcPts val="600"/>
              </a:spcAft>
              <a:buFont typeface="Calibri" panose="020F0502020204030204" pitchFamily="34" charset="0"/>
              <a:buChar char="−"/>
            </a:pPr>
            <a:r>
              <a:rPr lang="en-GB" sz="1800" b="1" dirty="0">
                <a:solidFill>
                  <a:srgbClr val="003366"/>
                </a:solidFill>
              </a:rPr>
              <a:t>Conferences.</a:t>
            </a:r>
            <a:r>
              <a:rPr lang="en-GB" sz="1800" dirty="0">
                <a:solidFill>
                  <a:srgbClr val="003366"/>
                </a:solidFill>
              </a:rPr>
              <a:t> IEEE/AIAA Digital Avionics Systems Conference (DASC); IEEE/AIAA Integrated Communications, Navigation and Surveillance Systems (ICNS) Conference; IEEE/AIAA/PHM Aerospace Conference; other conferences</a:t>
            </a:r>
          </a:p>
          <a:p>
            <a:pPr lvl="1">
              <a:spcAft>
                <a:spcPts val="600"/>
              </a:spcAft>
              <a:buFont typeface="Calibri" panose="020F0502020204030204" pitchFamily="34" charset="0"/>
              <a:buChar char="−"/>
            </a:pPr>
            <a:r>
              <a:rPr lang="en-GB" sz="1800" b="1" dirty="0">
                <a:solidFill>
                  <a:srgbClr val="003366"/>
                </a:solidFill>
              </a:rPr>
              <a:t>Education Activities.</a:t>
            </a:r>
            <a:r>
              <a:rPr lang="en-GB" sz="1800" dirty="0">
                <a:solidFill>
                  <a:srgbClr val="003366"/>
                </a:solidFill>
              </a:rPr>
              <a:t> AESS Distinguished Lecturers/VDL Program updates; Webinars, Tutorials and Short Course initiatives </a:t>
            </a:r>
          </a:p>
          <a:p>
            <a:pPr lvl="1">
              <a:spcAft>
                <a:spcPts val="600"/>
              </a:spcAft>
              <a:buFont typeface="Calibri" panose="020F0502020204030204" pitchFamily="34" charset="0"/>
              <a:buChar char="−"/>
            </a:pPr>
            <a:r>
              <a:rPr lang="en-GB" sz="1800" b="1" dirty="0">
                <a:solidFill>
                  <a:srgbClr val="003366"/>
                </a:solidFill>
              </a:rPr>
              <a:t>Industry Engagement and Standards.</a:t>
            </a:r>
            <a:r>
              <a:rPr lang="en-GB" sz="1800" dirty="0">
                <a:solidFill>
                  <a:srgbClr val="003366"/>
                </a:solidFill>
              </a:rPr>
              <a:t> UAS/Autonomy, AI, V2X Communications, Cyber Security, etc.</a:t>
            </a:r>
          </a:p>
          <a:p>
            <a:pPr>
              <a:spcAft>
                <a:spcPts val="600"/>
              </a:spcAft>
            </a:pPr>
            <a:r>
              <a:rPr lang="en-GB" sz="2200" dirty="0">
                <a:solidFill>
                  <a:srgbClr val="003366"/>
                </a:solidFill>
              </a:rPr>
              <a:t>Joint meetings with the Cyber Security Panel are held on a bi-monthly basis</a:t>
            </a:r>
            <a:endParaRPr lang="en-US" sz="2200" dirty="0">
              <a:solidFill>
                <a:srgbClr val="003366"/>
              </a:solidFill>
            </a:endParaRPr>
          </a:p>
        </p:txBody>
      </p:sp>
      <p:sp>
        <p:nvSpPr>
          <p:cNvPr id="7" name="Title 1">
            <a:extLst>
              <a:ext uri="{FF2B5EF4-FFF2-40B4-BE49-F238E27FC236}">
                <a16:creationId xmlns:a16="http://schemas.microsoft.com/office/drawing/2014/main" id="{912253E6-513B-45B4-8CDC-B76B92B6BBA2}"/>
              </a:ext>
            </a:extLst>
          </p:cNvPr>
          <p:cNvSpPr>
            <a:spLocks noGrp="1"/>
          </p:cNvSpPr>
          <p:nvPr/>
        </p:nvSpPr>
        <p:spPr>
          <a:xfrm>
            <a:off x="503941"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ASP Committees and Regular Meetings</a:t>
            </a:r>
          </a:p>
        </p:txBody>
      </p:sp>
      <p:sp>
        <p:nvSpPr>
          <p:cNvPr id="6" name="Slide Number Placeholder 5">
            <a:extLst>
              <a:ext uri="{FF2B5EF4-FFF2-40B4-BE49-F238E27FC236}">
                <a16:creationId xmlns:a16="http://schemas.microsoft.com/office/drawing/2014/main" id="{A4FFBF8F-1B63-4378-B9D4-14F703DE1F34}"/>
              </a:ext>
            </a:extLst>
          </p:cNvPr>
          <p:cNvSpPr>
            <a:spLocks noGrp="1"/>
          </p:cNvSpPr>
          <p:nvPr>
            <p:ph type="sldNum" sz="quarter" idx="12"/>
          </p:nvPr>
        </p:nvSpPr>
        <p:spPr/>
        <p:txBody>
          <a:bodyPr/>
          <a:lstStyle/>
          <a:p>
            <a:fld id="{DEAABB4B-B7FE-4F54-9EF3-4A934A90687F}" type="slidenum">
              <a:rPr lang="en-US" smtClean="0"/>
              <a:pPr/>
              <a:t>26</a:t>
            </a:fld>
            <a:endParaRPr lang="en-US" dirty="0"/>
          </a:p>
        </p:txBody>
      </p:sp>
    </p:spTree>
    <p:extLst>
      <p:ext uri="{BB962C8B-B14F-4D97-AF65-F5344CB8AC3E}">
        <p14:creationId xmlns:p14="http://schemas.microsoft.com/office/powerpoint/2010/main" val="4110242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023146"/>
            <a:ext cx="11034917" cy="5188969"/>
          </a:xfrm>
        </p:spPr>
        <p:txBody>
          <a:bodyPr>
            <a:normAutofit lnSpcReduction="10000"/>
          </a:bodyPr>
          <a:lstStyle/>
          <a:p>
            <a:pPr>
              <a:lnSpc>
                <a:spcPct val="100000"/>
              </a:lnSpc>
              <a:spcAft>
                <a:spcPts val="600"/>
              </a:spcAft>
            </a:pPr>
            <a:r>
              <a:rPr lang="en-US" altLang="en-US" sz="1800" dirty="0">
                <a:solidFill>
                  <a:srgbClr val="003366"/>
                </a:solidFill>
              </a:rPr>
              <a:t>The ASP focuses on avionics systems for commercial, military, and general aviation applications. Relevant avionics functions include: communications; navigation; surveillance; command and control; manned/unmanned air traffic management; and space systems (launch vehicles, satellites, and other space platforms)</a:t>
            </a:r>
          </a:p>
          <a:p>
            <a:pPr>
              <a:lnSpc>
                <a:spcPct val="100000"/>
              </a:lnSpc>
              <a:spcAft>
                <a:spcPts val="600"/>
              </a:spcAft>
            </a:pPr>
            <a:r>
              <a:rPr lang="en-US" altLang="en-US" sz="1800" dirty="0">
                <a:solidFill>
                  <a:srgbClr val="003366"/>
                </a:solidFill>
              </a:rPr>
              <a:t>The ASP monitors, analyzes and supports industry and government activities that impact the future of aviation and space operations, such as the ICAO, RTCA/EUROCAE and AEEC standardization initiatives, the FAA NextGen program, the SESAR program, the NASA UTM and Advanced Air Mobility (AAM) initiatives, the JARUS working groups, the UNOOSA and COPUOS activities, and the NOAA-OSC Space Situation Awareness and Space Traffic Management (SSA/STM) policy developments</a:t>
            </a:r>
          </a:p>
          <a:p>
            <a:pPr>
              <a:lnSpc>
                <a:spcPct val="100000"/>
              </a:lnSpc>
              <a:spcAft>
                <a:spcPts val="600"/>
              </a:spcAft>
            </a:pPr>
            <a:r>
              <a:rPr lang="en-US" altLang="en-US" sz="1800" dirty="0">
                <a:solidFill>
                  <a:srgbClr val="003366"/>
                </a:solidFill>
              </a:rPr>
              <a:t>The ASP also supports research and education activities related to the social, environmental, and economic impact of aviation and space systems, with specific emphasis on the development and industry uptake of digital technologies. The ongoing transformations of the airspace (both low-altitude and high-altitude operations) and the increasing congestion of the near-Earth space environment are prompting the need to integrate legacy ATM with emerging UTM, AAM and STM systems</a:t>
            </a:r>
          </a:p>
          <a:p>
            <a:pPr>
              <a:lnSpc>
                <a:spcPct val="100000"/>
              </a:lnSpc>
              <a:spcAft>
                <a:spcPts val="600"/>
              </a:spcAft>
            </a:pPr>
            <a:r>
              <a:rPr lang="en-US" altLang="en-US" sz="1800" dirty="0">
                <a:solidFill>
                  <a:srgbClr val="003366"/>
                </a:solidFill>
              </a:rPr>
              <a:t>The establishment of a Multi-Domain Traffic Management (MDTM) framework requires significant technological and regulatory advances, especially in the area of autonomous systems, trustworthy/certifiable AI, and cognitive human-machine systems. This next-generation of avionics systems will support safer and more efficient flight operations, offering an array of new services and supporting a more sustainable development of the aerospace sector</a:t>
            </a: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ASP Current Activities</a:t>
            </a:r>
          </a:p>
        </p:txBody>
      </p:sp>
      <p:sp>
        <p:nvSpPr>
          <p:cNvPr id="9" name="Slide Number Placeholder 8">
            <a:extLst>
              <a:ext uri="{FF2B5EF4-FFF2-40B4-BE49-F238E27FC236}">
                <a16:creationId xmlns:a16="http://schemas.microsoft.com/office/drawing/2014/main" id="{313B866C-20AC-4392-9A5B-D5527CA5A893}"/>
              </a:ext>
            </a:extLst>
          </p:cNvPr>
          <p:cNvSpPr>
            <a:spLocks noGrp="1"/>
          </p:cNvSpPr>
          <p:nvPr>
            <p:ph type="sldNum" sz="quarter" idx="12"/>
          </p:nvPr>
        </p:nvSpPr>
        <p:spPr/>
        <p:txBody>
          <a:bodyPr/>
          <a:lstStyle/>
          <a:p>
            <a:fld id="{DEAABB4B-B7FE-4F54-9EF3-4A934A90687F}" type="slidenum">
              <a:rPr lang="en-US" smtClean="0"/>
              <a:pPr/>
              <a:t>27</a:t>
            </a:fld>
            <a:endParaRPr lang="en-US" dirty="0"/>
          </a:p>
        </p:txBody>
      </p:sp>
    </p:spTree>
    <p:extLst>
      <p:ext uri="{BB962C8B-B14F-4D97-AF65-F5344CB8AC3E}">
        <p14:creationId xmlns:p14="http://schemas.microsoft.com/office/powerpoint/2010/main" val="2906748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28</a:t>
            </a:fld>
            <a:endParaRPr lang="en-US" altLang="en-US" dirty="0">
              <a:solidFill>
                <a:srgbClr val="0C70AC"/>
              </a:solidFill>
            </a:endParaRPr>
          </a:p>
        </p:txBody>
      </p:sp>
      <p:sp>
        <p:nvSpPr>
          <p:cNvPr id="2" name="Rectangle 1">
            <a:extLst>
              <a:ext uri="{FF2B5EF4-FFF2-40B4-BE49-F238E27FC236}">
                <a16:creationId xmlns:a16="http://schemas.microsoft.com/office/drawing/2014/main" id="{98EDA4A4-2181-4BFF-9CCB-C0CB63B96583}"/>
              </a:ext>
            </a:extLst>
          </p:cNvPr>
          <p:cNvSpPr/>
          <p:nvPr/>
        </p:nvSpPr>
        <p:spPr>
          <a:xfrm>
            <a:off x="838200" y="996827"/>
            <a:ext cx="4919937" cy="646331"/>
          </a:xfrm>
          <a:prstGeom prst="rect">
            <a:avLst/>
          </a:prstGeom>
        </p:spPr>
        <p:txBody>
          <a:bodyPr wrap="none">
            <a:spAutoFit/>
          </a:bodyPr>
          <a:lstStyle/>
          <a:p>
            <a:r>
              <a:rPr lang="en-GB" sz="3600" b="1" dirty="0"/>
              <a:t>Research and Innovation</a:t>
            </a:r>
            <a:endParaRPr lang="en-GB" sz="3600" dirty="0"/>
          </a:p>
        </p:txBody>
      </p:sp>
      <p:pic>
        <p:nvPicPr>
          <p:cNvPr id="12" name="Picture 11">
            <a:extLst>
              <a:ext uri="{FF2B5EF4-FFF2-40B4-BE49-F238E27FC236}">
                <a16:creationId xmlns:a16="http://schemas.microsoft.com/office/drawing/2014/main" id="{32952A9A-5151-45AD-942B-7C0FDC2F472B}"/>
              </a:ext>
            </a:extLst>
          </p:cNvPr>
          <p:cNvPicPr/>
          <p:nvPr/>
        </p:nvPicPr>
        <p:blipFill>
          <a:blip r:embed="rId2"/>
          <a:srcRect/>
          <a:stretch>
            <a:fillRect/>
          </a:stretch>
        </p:blipFill>
        <p:spPr bwMode="auto">
          <a:xfrm>
            <a:off x="7101840" y="2590800"/>
            <a:ext cx="4739640" cy="2631440"/>
          </a:xfrm>
          <a:prstGeom prst="rect">
            <a:avLst/>
          </a:prstGeom>
          <a:noFill/>
          <a:ln w="9525">
            <a:noFill/>
            <a:miter lim="800000"/>
            <a:headEnd/>
            <a:tailEnd/>
          </a:ln>
        </p:spPr>
      </p:pic>
      <p:sp>
        <p:nvSpPr>
          <p:cNvPr id="13" name="Content Placeholder 2">
            <a:extLst>
              <a:ext uri="{FF2B5EF4-FFF2-40B4-BE49-F238E27FC236}">
                <a16:creationId xmlns:a16="http://schemas.microsoft.com/office/drawing/2014/main" id="{5D9C2BE0-960E-4609-8FB9-98036478D958}"/>
              </a:ext>
            </a:extLst>
          </p:cNvPr>
          <p:cNvSpPr txBox="1">
            <a:spLocks/>
          </p:cNvSpPr>
          <p:nvPr/>
        </p:nvSpPr>
        <p:spPr>
          <a:xfrm>
            <a:off x="924560" y="1849120"/>
            <a:ext cx="6339840" cy="43278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200"/>
              </a:spcBef>
              <a:spcAft>
                <a:spcPts val="200"/>
              </a:spcAft>
              <a:buFont typeface="Arial" panose="020B0604020202020204" pitchFamily="34" charset="0"/>
              <a:buNone/>
              <a:tabLst>
                <a:tab pos="263525" algn="l"/>
              </a:tabLst>
            </a:pPr>
            <a:r>
              <a:rPr lang="en-US" sz="1800" dirty="0"/>
              <a:t>1) 	</a:t>
            </a:r>
            <a:r>
              <a:rPr lang="en-US" sz="1800" b="1" dirty="0"/>
              <a:t>Communication, Navigation and Surveillance for Air Traffic Management (CNS/ATM):</a:t>
            </a:r>
          </a:p>
          <a:p>
            <a:pPr lvl="1">
              <a:spcBef>
                <a:spcPts val="200"/>
              </a:spcBef>
              <a:spcAft>
                <a:spcPts val="200"/>
              </a:spcAft>
            </a:pPr>
            <a:r>
              <a:rPr lang="en-US" sz="1400" dirty="0"/>
              <a:t>Evolution of the certification framework for integrated CNS +Avionics</a:t>
            </a:r>
          </a:p>
          <a:p>
            <a:pPr lvl="1">
              <a:spcBef>
                <a:spcPts val="200"/>
              </a:spcBef>
              <a:spcAft>
                <a:spcPts val="200"/>
              </a:spcAft>
            </a:pPr>
            <a:r>
              <a:rPr lang="en-US" sz="1400" dirty="0"/>
              <a:t>Civil and military airspace integration and CNS+A systems interoperability;</a:t>
            </a:r>
          </a:p>
          <a:p>
            <a:pPr>
              <a:spcBef>
                <a:spcPts val="200"/>
              </a:spcBef>
              <a:spcAft>
                <a:spcPts val="200"/>
              </a:spcAft>
              <a:buFont typeface="Arial" panose="020B0604020202020204" pitchFamily="34" charset="0"/>
              <a:buNone/>
              <a:tabLst>
                <a:tab pos="263525" algn="l"/>
              </a:tabLst>
            </a:pPr>
            <a:r>
              <a:rPr lang="en-US" sz="1800" dirty="0"/>
              <a:t>2) 	</a:t>
            </a:r>
            <a:r>
              <a:rPr lang="en-US" sz="1800" b="1" dirty="0"/>
              <a:t>Avionics Systems Integration and Security:</a:t>
            </a:r>
          </a:p>
          <a:p>
            <a:pPr lvl="1">
              <a:spcBef>
                <a:spcPts val="200"/>
              </a:spcBef>
              <a:spcAft>
                <a:spcPts val="200"/>
              </a:spcAft>
            </a:pPr>
            <a:r>
              <a:rPr lang="en-US" sz="1400" dirty="0"/>
              <a:t>Fault-tolerant avionics design and Integrated Vehicle Health Management (IVHM) systems;</a:t>
            </a:r>
          </a:p>
          <a:p>
            <a:pPr lvl="1">
              <a:spcBef>
                <a:spcPts val="200"/>
              </a:spcBef>
              <a:spcAft>
                <a:spcPts val="200"/>
              </a:spcAft>
            </a:pPr>
            <a:r>
              <a:rPr lang="en-US" sz="1400" dirty="0"/>
              <a:t>Cyber-physical security of avionics and CNS/ATM systems;</a:t>
            </a:r>
          </a:p>
          <a:p>
            <a:pPr>
              <a:spcBef>
                <a:spcPts val="200"/>
              </a:spcBef>
              <a:spcAft>
                <a:spcPts val="200"/>
              </a:spcAft>
              <a:buFont typeface="Arial" panose="020B0604020202020204" pitchFamily="34" charset="0"/>
              <a:buNone/>
            </a:pPr>
            <a:r>
              <a:rPr lang="en-US" sz="1800" dirty="0"/>
              <a:t>3)	</a:t>
            </a:r>
            <a:r>
              <a:rPr lang="en-US" sz="1800" b="1" dirty="0"/>
              <a:t>Multi-Domain Traffic Management (MDTM):</a:t>
            </a:r>
          </a:p>
          <a:p>
            <a:pPr lvl="1">
              <a:spcBef>
                <a:spcPts val="200"/>
              </a:spcBef>
              <a:spcAft>
                <a:spcPts val="200"/>
              </a:spcAft>
            </a:pPr>
            <a:r>
              <a:rPr lang="en-US" sz="1400" dirty="0"/>
              <a:t>UAS integration in all classes of airspace and UTM;</a:t>
            </a:r>
          </a:p>
          <a:p>
            <a:pPr lvl="1">
              <a:spcBef>
                <a:spcPts val="200"/>
              </a:spcBef>
              <a:spcAft>
                <a:spcPts val="200"/>
              </a:spcAft>
            </a:pPr>
            <a:r>
              <a:rPr lang="en-US" sz="1400" dirty="0"/>
              <a:t>Avionics for space transport, Space Traffic Management (STM) and intelligent satellite systems;</a:t>
            </a:r>
          </a:p>
          <a:p>
            <a:pPr>
              <a:spcBef>
                <a:spcPts val="200"/>
              </a:spcBef>
              <a:spcAft>
                <a:spcPts val="200"/>
              </a:spcAft>
              <a:buFont typeface="Arial" panose="020B0604020202020204" pitchFamily="34" charset="0"/>
              <a:buNone/>
            </a:pPr>
            <a:r>
              <a:rPr lang="en-US" sz="1800" dirty="0"/>
              <a:t>4)	</a:t>
            </a:r>
            <a:r>
              <a:rPr lang="en-US" sz="1800" b="1" dirty="0"/>
              <a:t>Automation and Autonomy:</a:t>
            </a:r>
          </a:p>
          <a:p>
            <a:pPr lvl="1">
              <a:spcBef>
                <a:spcPts val="200"/>
              </a:spcBef>
              <a:spcAft>
                <a:spcPts val="200"/>
              </a:spcAft>
            </a:pPr>
            <a:r>
              <a:rPr lang="en-US" sz="1400" dirty="0"/>
              <a:t>Development of Avionics Human-Machine Interfaces and Interactions (HMI</a:t>
            </a:r>
            <a:r>
              <a:rPr lang="en-US" sz="1400" baseline="30000" dirty="0"/>
              <a:t>2</a:t>
            </a:r>
            <a:r>
              <a:rPr lang="en-US" sz="1400" dirty="0"/>
              <a:t>); and</a:t>
            </a:r>
          </a:p>
          <a:p>
            <a:pPr lvl="1">
              <a:spcBef>
                <a:spcPts val="200"/>
              </a:spcBef>
              <a:spcAft>
                <a:spcPts val="200"/>
              </a:spcAft>
            </a:pPr>
            <a:r>
              <a:rPr lang="en-US" sz="1400" dirty="0"/>
              <a:t>Artificial Intelligence (AI)/Machine Learning (ML) in avionics systems design and operations (including the challenges of certification and the role of explainable AI).</a:t>
            </a:r>
          </a:p>
        </p:txBody>
      </p:sp>
      <p:sp>
        <p:nvSpPr>
          <p:cNvPr id="7" name="Title 1">
            <a:extLst>
              <a:ext uri="{FF2B5EF4-FFF2-40B4-BE49-F238E27FC236}">
                <a16:creationId xmlns:a16="http://schemas.microsoft.com/office/drawing/2014/main" id="{045024FC-4BE1-4C84-A766-3D9124CCED0E}"/>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3560107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29</a:t>
            </a:fld>
            <a:endParaRPr lang="en-US" altLang="en-US" dirty="0">
              <a:solidFill>
                <a:srgbClr val="0C70AC"/>
              </a:solidFill>
            </a:endParaRPr>
          </a:p>
        </p:txBody>
      </p:sp>
      <p:sp>
        <p:nvSpPr>
          <p:cNvPr id="5" name="Rectangle 4">
            <a:extLst>
              <a:ext uri="{FF2B5EF4-FFF2-40B4-BE49-F238E27FC236}">
                <a16:creationId xmlns:a16="http://schemas.microsoft.com/office/drawing/2014/main" id="{851209B6-1AB1-4E05-85B6-5E36B7FE26F0}"/>
              </a:ext>
            </a:extLst>
          </p:cNvPr>
          <p:cNvSpPr/>
          <p:nvPr/>
        </p:nvSpPr>
        <p:spPr>
          <a:xfrm>
            <a:off x="838200" y="979409"/>
            <a:ext cx="5837817" cy="646331"/>
          </a:xfrm>
          <a:prstGeom prst="rect">
            <a:avLst/>
          </a:prstGeom>
        </p:spPr>
        <p:txBody>
          <a:bodyPr wrap="none">
            <a:spAutoFit/>
          </a:bodyPr>
          <a:lstStyle/>
          <a:p>
            <a:r>
              <a:rPr lang="en-GB" sz="3600" b="1" dirty="0"/>
              <a:t>Research and Innovation </a:t>
            </a:r>
            <a:r>
              <a:rPr lang="en-GB" sz="2400" dirty="0">
                <a:solidFill>
                  <a:prstClr val="black"/>
                </a:solidFill>
              </a:rPr>
              <a:t>(cont.)</a:t>
            </a:r>
            <a:endParaRPr lang="en-GB" sz="3600" dirty="0"/>
          </a:p>
        </p:txBody>
      </p:sp>
      <p:grpSp>
        <p:nvGrpSpPr>
          <p:cNvPr id="14" name="Group 13">
            <a:extLst>
              <a:ext uri="{FF2B5EF4-FFF2-40B4-BE49-F238E27FC236}">
                <a16:creationId xmlns:a16="http://schemas.microsoft.com/office/drawing/2014/main" id="{26CB5BBE-50F0-4F53-922F-0DEE97C78E49}"/>
              </a:ext>
            </a:extLst>
          </p:cNvPr>
          <p:cNvGrpSpPr/>
          <p:nvPr/>
        </p:nvGrpSpPr>
        <p:grpSpPr>
          <a:xfrm>
            <a:off x="387861" y="927859"/>
            <a:ext cx="10606528" cy="5748521"/>
            <a:chOff x="499621" y="897379"/>
            <a:chExt cx="10606528" cy="5748521"/>
          </a:xfrm>
        </p:grpSpPr>
        <p:sp>
          <p:nvSpPr>
            <p:cNvPr id="15" name="Rettangolo 42">
              <a:extLst>
                <a:ext uri="{FF2B5EF4-FFF2-40B4-BE49-F238E27FC236}">
                  <a16:creationId xmlns:a16="http://schemas.microsoft.com/office/drawing/2014/main" id="{3FEB6335-0A6A-43DE-A73C-A58CFC2C241C}"/>
                </a:ext>
              </a:extLst>
            </p:cNvPr>
            <p:cNvSpPr/>
            <p:nvPr/>
          </p:nvSpPr>
          <p:spPr bwMode="auto">
            <a:xfrm>
              <a:off x="499621" y="897379"/>
              <a:ext cx="9954160" cy="5748521"/>
            </a:xfrm>
            <a:prstGeom prst="rect">
              <a:avLst/>
            </a:prstGeom>
            <a:gradFill flip="none" rotWithShape="1">
              <a:gsLst>
                <a:gs pos="0">
                  <a:scrgbClr r="0" g="0" b="0"/>
                </a:gs>
                <a:gs pos="100000">
                  <a:schemeClr val="bg2">
                    <a:lumMod val="25000"/>
                  </a:schemeClr>
                </a:gs>
                <a:gs pos="72000">
                  <a:schemeClr val="accent1">
                    <a:lumMod val="50000"/>
                    <a:shade val="100000"/>
                    <a:satMod val="115000"/>
                  </a:schemeClr>
                </a:gs>
              </a:gsLst>
              <a:lin ang="5400000" scaled="1"/>
              <a:tileRect/>
            </a:gradFill>
            <a:ln w="25400" cap="flat" cmpd="sng" algn="ctr">
              <a:noFill/>
              <a:prstDash val="solid"/>
            </a:ln>
            <a:effectLst/>
            <a:extLst/>
          </p:spPr>
          <p:txBody>
            <a:bodyPr anchor="ctr"/>
            <a:lstStyle/>
            <a:p>
              <a:pPr algn="ctr">
                <a:defRPr/>
              </a:pPr>
              <a:endParaRPr lang="it-IT" kern="0" spc="51" dirty="0">
                <a:ln w="13500">
                  <a:solidFill>
                    <a:srgbClr val="143152">
                      <a:shade val="2500"/>
                      <a:alpha val="6500"/>
                    </a:srgbClr>
                  </a:solidFill>
                  <a:prstDash val="solid"/>
                </a:ln>
                <a:solidFill>
                  <a:srgbClr val="143152">
                    <a:tint val="3000"/>
                    <a:alpha val="95000"/>
                  </a:srgbClr>
                </a:solidFill>
                <a:effectLst>
                  <a:innerShdw blurRad="50900" dist="38500" dir="13500000">
                    <a:srgbClr val="000000">
                      <a:alpha val="60000"/>
                    </a:srgbClr>
                  </a:innerShdw>
                </a:effectLst>
                <a:latin typeface="Calibri" panose="020F0502020204030204"/>
                <a:ea typeface="Microsoft YaHei" panose="020B0503020204020204" charset="-122"/>
              </a:endParaRPr>
            </a:p>
          </p:txBody>
        </p:sp>
        <p:cxnSp>
          <p:nvCxnSpPr>
            <p:cNvPr id="16" name="Connettore 1 2">
              <a:extLst>
                <a:ext uri="{FF2B5EF4-FFF2-40B4-BE49-F238E27FC236}">
                  <a16:creationId xmlns:a16="http://schemas.microsoft.com/office/drawing/2014/main" id="{9E52F932-BFE1-47C2-B190-9336F4A16BC5}"/>
                </a:ext>
              </a:extLst>
            </p:cNvPr>
            <p:cNvCxnSpPr/>
            <p:nvPr/>
          </p:nvCxnSpPr>
          <p:spPr bwMode="auto">
            <a:xfrm flipV="1">
              <a:off x="2377608" y="5178061"/>
              <a:ext cx="7916330" cy="19616"/>
            </a:xfrm>
            <a:prstGeom prst="line">
              <a:avLst/>
            </a:prstGeom>
            <a:noFill/>
            <a:ln w="12700" cap="flat" cmpd="sng" algn="ctr">
              <a:gradFill>
                <a:gsLst>
                  <a:gs pos="3000">
                    <a:srgbClr val="1F497D">
                      <a:lumMod val="84000"/>
                    </a:srgbClr>
                  </a:gs>
                  <a:gs pos="26000">
                    <a:srgbClr val="4F81BD">
                      <a:tint val="44500"/>
                      <a:satMod val="160000"/>
                    </a:srgbClr>
                  </a:gs>
                  <a:gs pos="93000">
                    <a:srgbClr val="4F81BD">
                      <a:tint val="23500"/>
                      <a:satMod val="160000"/>
                    </a:srgbClr>
                  </a:gs>
                </a:gsLst>
                <a:lin ang="5400000" scaled="0"/>
              </a:gradFill>
              <a:prstDash val="sysDash"/>
            </a:ln>
            <a:effectLst>
              <a:glow>
                <a:srgbClr val="4F81BD">
                  <a:alpha val="55000"/>
                </a:srgbClr>
              </a:glow>
              <a:outerShdw blurRad="50800" dist="38100" dir="5400000" algn="t" rotWithShape="0">
                <a:prstClr val="black">
                  <a:alpha val="40000"/>
                </a:prstClr>
              </a:outerShdw>
              <a:softEdge rad="0"/>
            </a:effectLst>
          </p:spPr>
        </p:cxnSp>
        <p:sp>
          <p:nvSpPr>
            <p:cNvPr id="17" name="CasellaDiTesto 6">
              <a:extLst>
                <a:ext uri="{FF2B5EF4-FFF2-40B4-BE49-F238E27FC236}">
                  <a16:creationId xmlns:a16="http://schemas.microsoft.com/office/drawing/2014/main" id="{0D4F81F0-278F-4B4C-946D-A09072884053}"/>
                </a:ext>
              </a:extLst>
            </p:cNvPr>
            <p:cNvSpPr txBox="1">
              <a:spLocks noChangeArrowheads="1"/>
            </p:cNvSpPr>
            <p:nvPr/>
          </p:nvSpPr>
          <p:spPr bwMode="auto">
            <a:xfrm>
              <a:off x="1266879" y="5022286"/>
              <a:ext cx="993152" cy="28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49569" eaLnBrk="0" fontAlgn="base" hangingPunct="0">
                <a:spcBef>
                  <a:spcPct val="0"/>
                </a:spcBef>
                <a:spcAft>
                  <a:spcPct val="0"/>
                </a:spcAft>
                <a:buClr>
                  <a:srgbClr val="000000"/>
                </a:buClr>
                <a:buSzPct val="100000"/>
              </a:pPr>
              <a:r>
                <a:rPr lang="it-IT" altLang="it-IT" sz="1200" dirty="0">
                  <a:solidFill>
                    <a:srgbClr val="FFFFFF"/>
                  </a:solidFill>
                  <a:latin typeface="Tw Cen MT" panose="020B0602020104020603" pitchFamily="34" charset="0"/>
                  <a:ea typeface="Microsoft YaHei" panose="020B0503020204020204" charset="-122"/>
                </a:rPr>
                <a:t>60 kft/18 km</a:t>
              </a:r>
            </a:p>
          </p:txBody>
        </p:sp>
        <p:sp>
          <p:nvSpPr>
            <p:cNvPr id="18" name="CasellaDiTesto 13">
              <a:extLst>
                <a:ext uri="{FF2B5EF4-FFF2-40B4-BE49-F238E27FC236}">
                  <a16:creationId xmlns:a16="http://schemas.microsoft.com/office/drawing/2014/main" id="{2B940029-15D8-4ADB-887F-9C6EB899C5E4}"/>
                </a:ext>
              </a:extLst>
            </p:cNvPr>
            <p:cNvSpPr txBox="1">
              <a:spLocks noChangeArrowheads="1"/>
            </p:cNvSpPr>
            <p:nvPr/>
          </p:nvSpPr>
          <p:spPr bwMode="auto">
            <a:xfrm>
              <a:off x="1215388" y="2747090"/>
              <a:ext cx="1159410" cy="28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49569" eaLnBrk="0" fontAlgn="base" hangingPunct="0">
                <a:spcBef>
                  <a:spcPct val="0"/>
                </a:spcBef>
                <a:spcAft>
                  <a:spcPct val="0"/>
                </a:spcAft>
                <a:buClr>
                  <a:srgbClr val="000000"/>
                </a:buClr>
                <a:buSzPct val="100000"/>
              </a:pPr>
              <a:r>
                <a:rPr lang="it-IT" altLang="it-IT" sz="1200" dirty="0">
                  <a:solidFill>
                    <a:srgbClr val="FFFFFF"/>
                  </a:solidFill>
                  <a:latin typeface="Tw Cen MT" panose="020B0602020104020603" pitchFamily="34" charset="0"/>
                  <a:ea typeface="Microsoft YaHei" panose="020B0503020204020204" charset="-122"/>
                </a:rPr>
                <a:t>325 kft/100 km</a:t>
              </a:r>
            </a:p>
          </p:txBody>
        </p:sp>
        <p:cxnSp>
          <p:nvCxnSpPr>
            <p:cNvPr id="19" name="Connettore 1 15">
              <a:extLst>
                <a:ext uri="{FF2B5EF4-FFF2-40B4-BE49-F238E27FC236}">
                  <a16:creationId xmlns:a16="http://schemas.microsoft.com/office/drawing/2014/main" id="{854763B2-9142-4710-933C-84AB08089EB5}"/>
                </a:ext>
              </a:extLst>
            </p:cNvPr>
            <p:cNvCxnSpPr/>
            <p:nvPr/>
          </p:nvCxnSpPr>
          <p:spPr bwMode="auto">
            <a:xfrm flipV="1">
              <a:off x="2377607" y="3010072"/>
              <a:ext cx="7920982" cy="19616"/>
            </a:xfrm>
            <a:prstGeom prst="line">
              <a:avLst/>
            </a:prstGeom>
            <a:noFill/>
            <a:ln w="12700" cap="flat" cmpd="sng" algn="ctr">
              <a:solidFill>
                <a:srgbClr val="FFC000"/>
              </a:solidFill>
              <a:prstDash val="sysDash"/>
            </a:ln>
            <a:effectLst>
              <a:glow>
                <a:srgbClr val="4F81BD">
                  <a:alpha val="55000"/>
                </a:srgbClr>
              </a:glow>
              <a:outerShdw blurRad="50800" dist="38100" dir="5400000" algn="t" rotWithShape="0">
                <a:prstClr val="black">
                  <a:alpha val="40000"/>
                </a:prstClr>
              </a:outerShdw>
              <a:softEdge rad="0"/>
            </a:effectLst>
          </p:spPr>
        </p:cxnSp>
        <p:grpSp>
          <p:nvGrpSpPr>
            <p:cNvPr id="20" name="Gruppo 32">
              <a:extLst>
                <a:ext uri="{FF2B5EF4-FFF2-40B4-BE49-F238E27FC236}">
                  <a16:creationId xmlns:a16="http://schemas.microsoft.com/office/drawing/2014/main" id="{8C625065-8F54-435B-801B-8E7A460D2ECC}"/>
                </a:ext>
              </a:extLst>
            </p:cNvPr>
            <p:cNvGrpSpPr/>
            <p:nvPr/>
          </p:nvGrpSpPr>
          <p:grpSpPr bwMode="auto">
            <a:xfrm>
              <a:off x="2496478" y="2786748"/>
              <a:ext cx="3369727" cy="3680189"/>
              <a:chOff x="1043608" y="2643758"/>
              <a:chExt cx="5319404" cy="2150609"/>
            </a:xfrm>
          </p:grpSpPr>
          <p:sp>
            <p:nvSpPr>
              <p:cNvPr id="58" name="Figura a mano libera 51">
                <a:extLst>
                  <a:ext uri="{FF2B5EF4-FFF2-40B4-BE49-F238E27FC236}">
                    <a16:creationId xmlns:a16="http://schemas.microsoft.com/office/drawing/2014/main" id="{751E6280-CE71-4812-AD9A-F92633ED47F1}"/>
                  </a:ext>
                </a:extLst>
              </p:cNvPr>
              <p:cNvSpPr/>
              <p:nvPr/>
            </p:nvSpPr>
            <p:spPr>
              <a:xfrm>
                <a:off x="1043608" y="2643758"/>
                <a:ext cx="2664692" cy="2150609"/>
              </a:xfrm>
              <a:custGeom>
                <a:avLst/>
                <a:gdLst>
                  <a:gd name="connsiteX0" fmla="*/ 0 w 1975384"/>
                  <a:gd name="connsiteY0" fmla="*/ 2582657 h 2582657"/>
                  <a:gd name="connsiteX1" fmla="*/ 886480 w 1975384"/>
                  <a:gd name="connsiteY1" fmla="*/ 2310431 h 2582657"/>
                  <a:gd name="connsiteX2" fmla="*/ 1249448 w 1975384"/>
                  <a:gd name="connsiteY2" fmla="*/ 1528654 h 2582657"/>
                  <a:gd name="connsiteX3" fmla="*/ 1409991 w 1975384"/>
                  <a:gd name="connsiteY3" fmla="*/ 844599 h 2582657"/>
                  <a:gd name="connsiteX4" fmla="*/ 1556574 w 1975384"/>
                  <a:gd name="connsiteY4" fmla="*/ 369948 h 2582657"/>
                  <a:gd name="connsiteX5" fmla="*/ 1779939 w 1975384"/>
                  <a:gd name="connsiteY5" fmla="*/ 90742 h 2582657"/>
                  <a:gd name="connsiteX6" fmla="*/ 1975384 w 1975384"/>
                  <a:gd name="connsiteY6" fmla="*/ 0 h 258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384" h="2582657">
                    <a:moveTo>
                      <a:pt x="0" y="2582657"/>
                    </a:moveTo>
                    <a:cubicBezTo>
                      <a:pt x="339119" y="2534377"/>
                      <a:pt x="678239" y="2486098"/>
                      <a:pt x="886480" y="2310431"/>
                    </a:cubicBezTo>
                    <a:cubicBezTo>
                      <a:pt x="1094721" y="2134764"/>
                      <a:pt x="1162196" y="1772959"/>
                      <a:pt x="1249448" y="1528654"/>
                    </a:cubicBezTo>
                    <a:cubicBezTo>
                      <a:pt x="1336700" y="1284349"/>
                      <a:pt x="1358803" y="1037717"/>
                      <a:pt x="1409991" y="844599"/>
                    </a:cubicBezTo>
                    <a:cubicBezTo>
                      <a:pt x="1461179" y="651481"/>
                      <a:pt x="1494916" y="495591"/>
                      <a:pt x="1556574" y="369948"/>
                    </a:cubicBezTo>
                    <a:cubicBezTo>
                      <a:pt x="1618232" y="244305"/>
                      <a:pt x="1710137" y="152400"/>
                      <a:pt x="1779939" y="90742"/>
                    </a:cubicBezTo>
                    <a:cubicBezTo>
                      <a:pt x="1849741" y="29084"/>
                      <a:pt x="1912562" y="14542"/>
                      <a:pt x="1975384" y="0"/>
                    </a:cubicBezTo>
                  </a:path>
                </a:pathLst>
              </a:custGeom>
              <a:noFill/>
              <a:ln w="25400" cap="flat" cmpd="sng" algn="ctr">
                <a:solidFill>
                  <a:sysClr val="window" lastClr="FFFFFF"/>
                </a:solidFill>
                <a:prstDash val="dash"/>
              </a:ln>
              <a:effectLst/>
            </p:spPr>
            <p:txBody>
              <a:bodyPr anchor="ctr"/>
              <a:lstStyle/>
              <a:p>
                <a:pPr algn="ctr">
                  <a:defRPr/>
                </a:pPr>
                <a:endParaRPr lang="it-IT" kern="0">
                  <a:solidFill>
                    <a:prstClr val="white"/>
                  </a:solidFill>
                  <a:latin typeface="Calibri" panose="020F0502020204030204"/>
                  <a:ea typeface="Microsoft YaHei" panose="020B0503020204020204" charset="-122"/>
                </a:endParaRPr>
              </a:p>
            </p:txBody>
          </p:sp>
          <p:sp>
            <p:nvSpPr>
              <p:cNvPr id="59" name="Figura a mano libera 52">
                <a:extLst>
                  <a:ext uri="{FF2B5EF4-FFF2-40B4-BE49-F238E27FC236}">
                    <a16:creationId xmlns:a16="http://schemas.microsoft.com/office/drawing/2014/main" id="{36BAA495-00C8-45C8-91D4-35E429E9E625}"/>
                  </a:ext>
                </a:extLst>
              </p:cNvPr>
              <p:cNvSpPr/>
              <p:nvPr/>
            </p:nvSpPr>
            <p:spPr>
              <a:xfrm flipH="1">
                <a:off x="3698320" y="2643758"/>
                <a:ext cx="2664692" cy="2150609"/>
              </a:xfrm>
              <a:custGeom>
                <a:avLst/>
                <a:gdLst>
                  <a:gd name="connsiteX0" fmla="*/ 0 w 1975384"/>
                  <a:gd name="connsiteY0" fmla="*/ 2582657 h 2582657"/>
                  <a:gd name="connsiteX1" fmla="*/ 886480 w 1975384"/>
                  <a:gd name="connsiteY1" fmla="*/ 2310431 h 2582657"/>
                  <a:gd name="connsiteX2" fmla="*/ 1249448 w 1975384"/>
                  <a:gd name="connsiteY2" fmla="*/ 1528654 h 2582657"/>
                  <a:gd name="connsiteX3" fmla="*/ 1409991 w 1975384"/>
                  <a:gd name="connsiteY3" fmla="*/ 844599 h 2582657"/>
                  <a:gd name="connsiteX4" fmla="*/ 1556574 w 1975384"/>
                  <a:gd name="connsiteY4" fmla="*/ 369948 h 2582657"/>
                  <a:gd name="connsiteX5" fmla="*/ 1779939 w 1975384"/>
                  <a:gd name="connsiteY5" fmla="*/ 90742 h 2582657"/>
                  <a:gd name="connsiteX6" fmla="*/ 1975384 w 1975384"/>
                  <a:gd name="connsiteY6" fmla="*/ 0 h 258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384" h="2582657">
                    <a:moveTo>
                      <a:pt x="0" y="2582657"/>
                    </a:moveTo>
                    <a:cubicBezTo>
                      <a:pt x="339119" y="2534377"/>
                      <a:pt x="678239" y="2486098"/>
                      <a:pt x="886480" y="2310431"/>
                    </a:cubicBezTo>
                    <a:cubicBezTo>
                      <a:pt x="1094721" y="2134764"/>
                      <a:pt x="1162196" y="1772959"/>
                      <a:pt x="1249448" y="1528654"/>
                    </a:cubicBezTo>
                    <a:cubicBezTo>
                      <a:pt x="1336700" y="1284349"/>
                      <a:pt x="1358803" y="1037717"/>
                      <a:pt x="1409991" y="844599"/>
                    </a:cubicBezTo>
                    <a:cubicBezTo>
                      <a:pt x="1461179" y="651481"/>
                      <a:pt x="1494916" y="495591"/>
                      <a:pt x="1556574" y="369948"/>
                    </a:cubicBezTo>
                    <a:cubicBezTo>
                      <a:pt x="1618232" y="244305"/>
                      <a:pt x="1710137" y="152400"/>
                      <a:pt x="1779939" y="90742"/>
                    </a:cubicBezTo>
                    <a:cubicBezTo>
                      <a:pt x="1849741" y="29084"/>
                      <a:pt x="1912562" y="14542"/>
                      <a:pt x="1975384" y="0"/>
                    </a:cubicBezTo>
                  </a:path>
                </a:pathLst>
              </a:custGeom>
              <a:noFill/>
              <a:ln w="25400" cap="flat" cmpd="sng" algn="ctr">
                <a:solidFill>
                  <a:sysClr val="window" lastClr="FFFFFF"/>
                </a:solidFill>
                <a:prstDash val="dash"/>
              </a:ln>
              <a:effectLst/>
            </p:spPr>
            <p:txBody>
              <a:bodyPr anchor="ctr"/>
              <a:lstStyle/>
              <a:p>
                <a:pPr algn="ctr">
                  <a:defRPr/>
                </a:pPr>
                <a:endParaRPr lang="it-IT" kern="0">
                  <a:solidFill>
                    <a:prstClr val="white"/>
                  </a:solidFill>
                  <a:latin typeface="Calibri" panose="020F0502020204030204"/>
                  <a:ea typeface="Microsoft YaHei" panose="020B0503020204020204" charset="-122"/>
                </a:endParaRPr>
              </a:p>
            </p:txBody>
          </p:sp>
        </p:grpSp>
        <p:grpSp>
          <p:nvGrpSpPr>
            <p:cNvPr id="21" name="Gruppo 28">
              <a:extLst>
                <a:ext uri="{FF2B5EF4-FFF2-40B4-BE49-F238E27FC236}">
                  <a16:creationId xmlns:a16="http://schemas.microsoft.com/office/drawing/2014/main" id="{4472C425-5ED0-4B77-99A2-4F29ADF9C207}"/>
                </a:ext>
              </a:extLst>
            </p:cNvPr>
            <p:cNvGrpSpPr/>
            <p:nvPr/>
          </p:nvGrpSpPr>
          <p:grpSpPr bwMode="auto">
            <a:xfrm>
              <a:off x="2503425" y="3729234"/>
              <a:ext cx="3511975" cy="2682276"/>
              <a:chOff x="1936214" y="3128069"/>
              <a:chExt cx="5516106" cy="1810856"/>
            </a:xfrm>
          </p:grpSpPr>
          <p:sp>
            <p:nvSpPr>
              <p:cNvPr id="56" name="Figura a mano libera 54">
                <a:extLst>
                  <a:ext uri="{FF2B5EF4-FFF2-40B4-BE49-F238E27FC236}">
                    <a16:creationId xmlns:a16="http://schemas.microsoft.com/office/drawing/2014/main" id="{479949E3-A0F8-45F6-9E30-B84B5A287B3A}"/>
                  </a:ext>
                </a:extLst>
              </p:cNvPr>
              <p:cNvSpPr/>
              <p:nvPr/>
            </p:nvSpPr>
            <p:spPr>
              <a:xfrm>
                <a:off x="1936214" y="3128069"/>
                <a:ext cx="4230173" cy="1810856"/>
              </a:xfrm>
              <a:custGeom>
                <a:avLst/>
                <a:gdLst>
                  <a:gd name="connsiteX0" fmla="*/ 0 w 4230168"/>
                  <a:gd name="connsiteY0" fmla="*/ 4519192 h 4527415"/>
                  <a:gd name="connsiteX1" fmla="*/ 290557 w 4230168"/>
                  <a:gd name="connsiteY1" fmla="*/ 4519192 h 4527415"/>
                  <a:gd name="connsiteX2" fmla="*/ 487110 w 4230168"/>
                  <a:gd name="connsiteY2" fmla="*/ 4433734 h 4527415"/>
                  <a:gd name="connsiteX3" fmla="*/ 649480 w 4230168"/>
                  <a:gd name="connsiteY3" fmla="*/ 4288455 h 4527415"/>
                  <a:gd name="connsiteX4" fmla="*/ 752030 w 4230168"/>
                  <a:gd name="connsiteY4" fmla="*/ 4126085 h 4527415"/>
                  <a:gd name="connsiteX5" fmla="*/ 846033 w 4230168"/>
                  <a:gd name="connsiteY5" fmla="*/ 3844074 h 4527415"/>
                  <a:gd name="connsiteX6" fmla="*/ 965675 w 4230168"/>
                  <a:gd name="connsiteY6" fmla="*/ 3502242 h 4527415"/>
                  <a:gd name="connsiteX7" fmla="*/ 1085316 w 4230168"/>
                  <a:gd name="connsiteY7" fmla="*/ 3100590 h 4527415"/>
                  <a:gd name="connsiteX8" fmla="*/ 1247686 w 4230168"/>
                  <a:gd name="connsiteY8" fmla="*/ 2579296 h 4527415"/>
                  <a:gd name="connsiteX9" fmla="*/ 1461331 w 4230168"/>
                  <a:gd name="connsiteY9" fmla="*/ 1904179 h 4527415"/>
                  <a:gd name="connsiteX10" fmla="*/ 1649338 w 4230168"/>
                  <a:gd name="connsiteY10" fmla="*/ 1451252 h 4527415"/>
                  <a:gd name="connsiteX11" fmla="*/ 1862983 w 4230168"/>
                  <a:gd name="connsiteY11" fmla="*/ 1032508 h 4527415"/>
                  <a:gd name="connsiteX12" fmla="*/ 1991170 w 4230168"/>
                  <a:gd name="connsiteY12" fmla="*/ 776134 h 4527415"/>
                  <a:gd name="connsiteX13" fmla="*/ 2136448 w 4230168"/>
                  <a:gd name="connsiteY13" fmla="*/ 536852 h 4527415"/>
                  <a:gd name="connsiteX14" fmla="*/ 2341548 w 4230168"/>
                  <a:gd name="connsiteY14" fmla="*/ 289024 h 4527415"/>
                  <a:gd name="connsiteX15" fmla="*/ 2495372 w 4230168"/>
                  <a:gd name="connsiteY15" fmla="*/ 126653 h 4527415"/>
                  <a:gd name="connsiteX16" fmla="*/ 2760291 w 4230168"/>
                  <a:gd name="connsiteY16" fmla="*/ 24104 h 4527415"/>
                  <a:gd name="connsiteX17" fmla="*/ 2965391 w 4230168"/>
                  <a:gd name="connsiteY17" fmla="*/ 7012 h 4527415"/>
                  <a:gd name="connsiteX18" fmla="*/ 3136306 w 4230168"/>
                  <a:gd name="connsiteY18" fmla="*/ 7012 h 4527415"/>
                  <a:gd name="connsiteX19" fmla="*/ 3435409 w 4230168"/>
                  <a:gd name="connsiteY19" fmla="*/ 92470 h 4527415"/>
                  <a:gd name="connsiteX20" fmla="*/ 3683237 w 4230168"/>
                  <a:gd name="connsiteY20" fmla="*/ 314661 h 4527415"/>
                  <a:gd name="connsiteX21" fmla="*/ 3802878 w 4230168"/>
                  <a:gd name="connsiteY21" fmla="*/ 494123 h 4527415"/>
                  <a:gd name="connsiteX22" fmla="*/ 3896882 w 4230168"/>
                  <a:gd name="connsiteY22" fmla="*/ 699222 h 4527415"/>
                  <a:gd name="connsiteX23" fmla="*/ 3990886 w 4230168"/>
                  <a:gd name="connsiteY23" fmla="*/ 921412 h 4527415"/>
                  <a:gd name="connsiteX24" fmla="*/ 4101981 w 4230168"/>
                  <a:gd name="connsiteY24" fmla="*/ 1186332 h 4527415"/>
                  <a:gd name="connsiteX25" fmla="*/ 4230168 w 4230168"/>
                  <a:gd name="connsiteY25" fmla="*/ 1417068 h 4527415"/>
                  <a:gd name="connsiteX26" fmla="*/ 4230168 w 4230168"/>
                  <a:gd name="connsiteY26" fmla="*/ 1417068 h 4527415"/>
                  <a:gd name="connsiteX27" fmla="*/ 4230168 w 4230168"/>
                  <a:gd name="connsiteY27" fmla="*/ 1417068 h 452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30168" h="4527415">
                    <a:moveTo>
                      <a:pt x="0" y="4519192"/>
                    </a:moveTo>
                    <a:cubicBezTo>
                      <a:pt x="104686" y="4526313"/>
                      <a:pt x="209372" y="4533435"/>
                      <a:pt x="290557" y="4519192"/>
                    </a:cubicBezTo>
                    <a:cubicBezTo>
                      <a:pt x="371742" y="4504949"/>
                      <a:pt x="427290" y="4472190"/>
                      <a:pt x="487110" y="4433734"/>
                    </a:cubicBezTo>
                    <a:cubicBezTo>
                      <a:pt x="546930" y="4395278"/>
                      <a:pt x="605327" y="4339730"/>
                      <a:pt x="649480" y="4288455"/>
                    </a:cubicBezTo>
                    <a:cubicBezTo>
                      <a:pt x="693633" y="4237180"/>
                      <a:pt x="719271" y="4200148"/>
                      <a:pt x="752030" y="4126085"/>
                    </a:cubicBezTo>
                    <a:cubicBezTo>
                      <a:pt x="784789" y="4052021"/>
                      <a:pt x="810426" y="3948048"/>
                      <a:pt x="846033" y="3844074"/>
                    </a:cubicBezTo>
                    <a:cubicBezTo>
                      <a:pt x="881640" y="3740100"/>
                      <a:pt x="925795" y="3626156"/>
                      <a:pt x="965675" y="3502242"/>
                    </a:cubicBezTo>
                    <a:cubicBezTo>
                      <a:pt x="1005555" y="3378328"/>
                      <a:pt x="1038314" y="3254414"/>
                      <a:pt x="1085316" y="3100590"/>
                    </a:cubicBezTo>
                    <a:cubicBezTo>
                      <a:pt x="1132318" y="2946766"/>
                      <a:pt x="1185017" y="2778698"/>
                      <a:pt x="1247686" y="2579296"/>
                    </a:cubicBezTo>
                    <a:cubicBezTo>
                      <a:pt x="1310355" y="2379894"/>
                      <a:pt x="1394389" y="2092186"/>
                      <a:pt x="1461331" y="1904179"/>
                    </a:cubicBezTo>
                    <a:cubicBezTo>
                      <a:pt x="1528273" y="1716172"/>
                      <a:pt x="1582396" y="1596530"/>
                      <a:pt x="1649338" y="1451252"/>
                    </a:cubicBezTo>
                    <a:cubicBezTo>
                      <a:pt x="1716280" y="1305973"/>
                      <a:pt x="1806011" y="1145028"/>
                      <a:pt x="1862983" y="1032508"/>
                    </a:cubicBezTo>
                    <a:cubicBezTo>
                      <a:pt x="1919955" y="919988"/>
                      <a:pt x="1945593" y="858743"/>
                      <a:pt x="1991170" y="776134"/>
                    </a:cubicBezTo>
                    <a:cubicBezTo>
                      <a:pt x="2036747" y="693525"/>
                      <a:pt x="2078052" y="618037"/>
                      <a:pt x="2136448" y="536852"/>
                    </a:cubicBezTo>
                    <a:cubicBezTo>
                      <a:pt x="2194844" y="455667"/>
                      <a:pt x="2281727" y="357390"/>
                      <a:pt x="2341548" y="289024"/>
                    </a:cubicBezTo>
                    <a:cubicBezTo>
                      <a:pt x="2401369" y="220658"/>
                      <a:pt x="2425582" y="170806"/>
                      <a:pt x="2495372" y="126653"/>
                    </a:cubicBezTo>
                    <a:cubicBezTo>
                      <a:pt x="2565162" y="82500"/>
                      <a:pt x="2681955" y="44044"/>
                      <a:pt x="2760291" y="24104"/>
                    </a:cubicBezTo>
                    <a:cubicBezTo>
                      <a:pt x="2838627" y="4164"/>
                      <a:pt x="2902722" y="9861"/>
                      <a:pt x="2965391" y="7012"/>
                    </a:cubicBezTo>
                    <a:cubicBezTo>
                      <a:pt x="3028060" y="4163"/>
                      <a:pt x="3057970" y="-7231"/>
                      <a:pt x="3136306" y="7012"/>
                    </a:cubicBezTo>
                    <a:cubicBezTo>
                      <a:pt x="3214642" y="21255"/>
                      <a:pt x="3344254" y="41195"/>
                      <a:pt x="3435409" y="92470"/>
                    </a:cubicBezTo>
                    <a:cubicBezTo>
                      <a:pt x="3526564" y="143745"/>
                      <a:pt x="3621992" y="247719"/>
                      <a:pt x="3683237" y="314661"/>
                    </a:cubicBezTo>
                    <a:cubicBezTo>
                      <a:pt x="3744482" y="381603"/>
                      <a:pt x="3767270" y="430029"/>
                      <a:pt x="3802878" y="494123"/>
                    </a:cubicBezTo>
                    <a:cubicBezTo>
                      <a:pt x="3838486" y="558217"/>
                      <a:pt x="3865547" y="628007"/>
                      <a:pt x="3896882" y="699222"/>
                    </a:cubicBezTo>
                    <a:cubicBezTo>
                      <a:pt x="3928217" y="770437"/>
                      <a:pt x="3990886" y="921412"/>
                      <a:pt x="3990886" y="921412"/>
                    </a:cubicBezTo>
                    <a:cubicBezTo>
                      <a:pt x="4025069" y="1002597"/>
                      <a:pt x="4062101" y="1103723"/>
                      <a:pt x="4101981" y="1186332"/>
                    </a:cubicBezTo>
                    <a:cubicBezTo>
                      <a:pt x="4141861" y="1268941"/>
                      <a:pt x="4230168" y="1417068"/>
                      <a:pt x="4230168" y="1417068"/>
                    </a:cubicBezTo>
                    <a:lnTo>
                      <a:pt x="4230168" y="1417068"/>
                    </a:lnTo>
                    <a:lnTo>
                      <a:pt x="4230168" y="1417068"/>
                    </a:lnTo>
                  </a:path>
                </a:pathLst>
              </a:custGeom>
              <a:noFill/>
              <a:ln w="25400" cap="flat" cmpd="sng" algn="ctr">
                <a:solidFill>
                  <a:schemeClr val="accent6"/>
                </a:solidFill>
                <a:prstDash val="dash"/>
              </a:ln>
              <a:effectLst/>
            </p:spPr>
            <p:txBody>
              <a:bodyPr anchor="ctr"/>
              <a:lstStyle/>
              <a:p>
                <a:pPr algn="ctr">
                  <a:defRPr/>
                </a:pPr>
                <a:endParaRPr lang="it-IT" kern="0">
                  <a:solidFill>
                    <a:prstClr val="white"/>
                  </a:solidFill>
                  <a:latin typeface="Calibri" panose="020F0502020204030204"/>
                  <a:ea typeface="Microsoft YaHei" panose="020B0503020204020204" charset="-122"/>
                </a:endParaRPr>
              </a:p>
            </p:txBody>
          </p:sp>
          <p:sp>
            <p:nvSpPr>
              <p:cNvPr id="57" name="Figura a mano libera 55">
                <a:extLst>
                  <a:ext uri="{FF2B5EF4-FFF2-40B4-BE49-F238E27FC236}">
                    <a16:creationId xmlns:a16="http://schemas.microsoft.com/office/drawing/2014/main" id="{BF9C8F9C-1FFB-4C7F-9F61-AB079D4FCFC3}"/>
                  </a:ext>
                </a:extLst>
              </p:cNvPr>
              <p:cNvSpPr/>
              <p:nvPr/>
            </p:nvSpPr>
            <p:spPr>
              <a:xfrm>
                <a:off x="5297514" y="3691579"/>
                <a:ext cx="2154806" cy="1148464"/>
              </a:xfrm>
              <a:custGeom>
                <a:avLst/>
                <a:gdLst>
                  <a:gd name="connsiteX0" fmla="*/ 854580 w 2155180"/>
                  <a:gd name="connsiteY0" fmla="*/ 0 h 2862841"/>
                  <a:gd name="connsiteX1" fmla="*/ 999858 w 2155180"/>
                  <a:gd name="connsiteY1" fmla="*/ 205099 h 2862841"/>
                  <a:gd name="connsiteX2" fmla="*/ 1119499 w 2155180"/>
                  <a:gd name="connsiteY2" fmla="*/ 282011 h 2862841"/>
                  <a:gd name="connsiteX3" fmla="*/ 1324598 w 2155180"/>
                  <a:gd name="connsiteY3" fmla="*/ 341832 h 2862841"/>
                  <a:gd name="connsiteX4" fmla="*/ 1512606 w 2155180"/>
                  <a:gd name="connsiteY4" fmla="*/ 358923 h 2862841"/>
                  <a:gd name="connsiteX5" fmla="*/ 1709159 w 2155180"/>
                  <a:gd name="connsiteY5" fmla="*/ 418744 h 2862841"/>
                  <a:gd name="connsiteX6" fmla="*/ 1888621 w 2155180"/>
                  <a:gd name="connsiteY6" fmla="*/ 512748 h 2862841"/>
                  <a:gd name="connsiteX7" fmla="*/ 2076628 w 2155180"/>
                  <a:gd name="connsiteY7" fmla="*/ 726392 h 2862841"/>
                  <a:gd name="connsiteX8" fmla="*/ 2127903 w 2155180"/>
                  <a:gd name="connsiteY8" fmla="*/ 905854 h 2862841"/>
                  <a:gd name="connsiteX9" fmla="*/ 2136449 w 2155180"/>
                  <a:gd name="connsiteY9" fmla="*/ 1093862 h 2862841"/>
                  <a:gd name="connsiteX10" fmla="*/ 2042445 w 2155180"/>
                  <a:gd name="connsiteY10" fmla="*/ 1256232 h 2862841"/>
                  <a:gd name="connsiteX11" fmla="*/ 1905712 w 2155180"/>
                  <a:gd name="connsiteY11" fmla="*/ 1401510 h 2862841"/>
                  <a:gd name="connsiteX12" fmla="*/ 1709159 w 2155180"/>
                  <a:gd name="connsiteY12" fmla="*/ 1495514 h 2862841"/>
                  <a:gd name="connsiteX13" fmla="*/ 1521152 w 2155180"/>
                  <a:gd name="connsiteY13" fmla="*/ 1512606 h 2862841"/>
                  <a:gd name="connsiteX14" fmla="*/ 1239140 w 2155180"/>
                  <a:gd name="connsiteY14" fmla="*/ 1512606 h 2862841"/>
                  <a:gd name="connsiteX15" fmla="*/ 905854 w 2155180"/>
                  <a:gd name="connsiteY15" fmla="*/ 1435693 h 2862841"/>
                  <a:gd name="connsiteX16" fmla="*/ 726393 w 2155180"/>
                  <a:gd name="connsiteY16" fmla="*/ 1333144 h 2862841"/>
                  <a:gd name="connsiteX17" fmla="*/ 649481 w 2155180"/>
                  <a:gd name="connsiteY17" fmla="*/ 1196411 h 2862841"/>
                  <a:gd name="connsiteX18" fmla="*/ 649481 w 2155180"/>
                  <a:gd name="connsiteY18" fmla="*/ 1093862 h 2862841"/>
                  <a:gd name="connsiteX19" fmla="*/ 692210 w 2155180"/>
                  <a:gd name="connsiteY19" fmla="*/ 999858 h 2862841"/>
                  <a:gd name="connsiteX20" fmla="*/ 820397 w 2155180"/>
                  <a:gd name="connsiteY20" fmla="*/ 880217 h 2862841"/>
                  <a:gd name="connsiteX21" fmla="*/ 1016950 w 2155180"/>
                  <a:gd name="connsiteY21" fmla="*/ 794759 h 2862841"/>
                  <a:gd name="connsiteX22" fmla="*/ 1256232 w 2155180"/>
                  <a:gd name="connsiteY22" fmla="*/ 752030 h 2862841"/>
                  <a:gd name="connsiteX23" fmla="*/ 1469877 w 2155180"/>
                  <a:gd name="connsiteY23" fmla="*/ 752030 h 2862841"/>
                  <a:gd name="connsiteX24" fmla="*/ 1580972 w 2155180"/>
                  <a:gd name="connsiteY24" fmla="*/ 769121 h 2862841"/>
                  <a:gd name="connsiteX25" fmla="*/ 1768980 w 2155180"/>
                  <a:gd name="connsiteY25" fmla="*/ 820396 h 2862841"/>
                  <a:gd name="connsiteX26" fmla="*/ 1939896 w 2155180"/>
                  <a:gd name="connsiteY26" fmla="*/ 922946 h 2862841"/>
                  <a:gd name="connsiteX27" fmla="*/ 2076628 w 2155180"/>
                  <a:gd name="connsiteY27" fmla="*/ 1085316 h 2862841"/>
                  <a:gd name="connsiteX28" fmla="*/ 2136449 w 2155180"/>
                  <a:gd name="connsiteY28" fmla="*/ 1230594 h 2862841"/>
                  <a:gd name="connsiteX29" fmla="*/ 2153540 w 2155180"/>
                  <a:gd name="connsiteY29" fmla="*/ 1384419 h 2862841"/>
                  <a:gd name="connsiteX30" fmla="*/ 2102266 w 2155180"/>
                  <a:gd name="connsiteY30" fmla="*/ 1555335 h 2862841"/>
                  <a:gd name="connsiteX31" fmla="*/ 2008262 w 2155180"/>
                  <a:gd name="connsiteY31" fmla="*/ 1692067 h 2862841"/>
                  <a:gd name="connsiteX32" fmla="*/ 1845892 w 2155180"/>
                  <a:gd name="connsiteY32" fmla="*/ 1828800 h 2862841"/>
                  <a:gd name="connsiteX33" fmla="*/ 1674976 w 2155180"/>
                  <a:gd name="connsiteY33" fmla="*/ 1888621 h 2862841"/>
                  <a:gd name="connsiteX34" fmla="*/ 1504060 w 2155180"/>
                  <a:gd name="connsiteY34" fmla="*/ 1922804 h 2862841"/>
                  <a:gd name="connsiteX35" fmla="*/ 1324598 w 2155180"/>
                  <a:gd name="connsiteY35" fmla="*/ 1922804 h 2862841"/>
                  <a:gd name="connsiteX36" fmla="*/ 1153683 w 2155180"/>
                  <a:gd name="connsiteY36" fmla="*/ 1888621 h 2862841"/>
                  <a:gd name="connsiteX37" fmla="*/ 922946 w 2155180"/>
                  <a:gd name="connsiteY37" fmla="*/ 1828800 h 2862841"/>
                  <a:gd name="connsiteX38" fmla="*/ 760576 w 2155180"/>
                  <a:gd name="connsiteY38" fmla="*/ 1692067 h 2862841"/>
                  <a:gd name="connsiteX39" fmla="*/ 692210 w 2155180"/>
                  <a:gd name="connsiteY39" fmla="*/ 1521151 h 2862841"/>
                  <a:gd name="connsiteX40" fmla="*/ 709301 w 2155180"/>
                  <a:gd name="connsiteY40" fmla="*/ 1410056 h 2862841"/>
                  <a:gd name="connsiteX41" fmla="*/ 786213 w 2155180"/>
                  <a:gd name="connsiteY41" fmla="*/ 1324598 h 2862841"/>
                  <a:gd name="connsiteX42" fmla="*/ 957129 w 2155180"/>
                  <a:gd name="connsiteY42" fmla="*/ 1213503 h 2862841"/>
                  <a:gd name="connsiteX43" fmla="*/ 1281869 w 2155180"/>
                  <a:gd name="connsiteY43" fmla="*/ 1153682 h 2862841"/>
                  <a:gd name="connsiteX44" fmla="*/ 1461331 w 2155180"/>
                  <a:gd name="connsiteY44" fmla="*/ 1153682 h 2862841"/>
                  <a:gd name="connsiteX45" fmla="*/ 1709159 w 2155180"/>
                  <a:gd name="connsiteY45" fmla="*/ 1204957 h 2862841"/>
                  <a:gd name="connsiteX46" fmla="*/ 1854438 w 2155180"/>
                  <a:gd name="connsiteY46" fmla="*/ 1290415 h 2862841"/>
                  <a:gd name="connsiteX47" fmla="*/ 2042445 w 2155180"/>
                  <a:gd name="connsiteY47" fmla="*/ 1427148 h 2862841"/>
                  <a:gd name="connsiteX48" fmla="*/ 2093720 w 2155180"/>
                  <a:gd name="connsiteY48" fmla="*/ 1521151 h 2862841"/>
                  <a:gd name="connsiteX49" fmla="*/ 2136449 w 2155180"/>
                  <a:gd name="connsiteY49" fmla="*/ 1657884 h 2862841"/>
                  <a:gd name="connsiteX50" fmla="*/ 2136449 w 2155180"/>
                  <a:gd name="connsiteY50" fmla="*/ 1862983 h 2862841"/>
                  <a:gd name="connsiteX51" fmla="*/ 2025354 w 2155180"/>
                  <a:gd name="connsiteY51" fmla="*/ 2068082 h 2862841"/>
                  <a:gd name="connsiteX52" fmla="*/ 1845892 w 2155180"/>
                  <a:gd name="connsiteY52" fmla="*/ 2247544 h 2862841"/>
                  <a:gd name="connsiteX53" fmla="*/ 1666430 w 2155180"/>
                  <a:gd name="connsiteY53" fmla="*/ 2392822 h 2862841"/>
                  <a:gd name="connsiteX54" fmla="*/ 1384419 w 2155180"/>
                  <a:gd name="connsiteY54" fmla="*/ 2546647 h 2862841"/>
                  <a:gd name="connsiteX55" fmla="*/ 1136591 w 2155180"/>
                  <a:gd name="connsiteY55" fmla="*/ 2632105 h 2862841"/>
                  <a:gd name="connsiteX56" fmla="*/ 786213 w 2155180"/>
                  <a:gd name="connsiteY56" fmla="*/ 2743200 h 2862841"/>
                  <a:gd name="connsiteX57" fmla="*/ 0 w 2155180"/>
                  <a:gd name="connsiteY57" fmla="*/ 2862841 h 286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55180" h="2862841">
                    <a:moveTo>
                      <a:pt x="854580" y="0"/>
                    </a:moveTo>
                    <a:cubicBezTo>
                      <a:pt x="905142" y="79048"/>
                      <a:pt x="955705" y="158097"/>
                      <a:pt x="999858" y="205099"/>
                    </a:cubicBezTo>
                    <a:cubicBezTo>
                      <a:pt x="1044011" y="252101"/>
                      <a:pt x="1065376" y="259222"/>
                      <a:pt x="1119499" y="282011"/>
                    </a:cubicBezTo>
                    <a:cubicBezTo>
                      <a:pt x="1173622" y="304800"/>
                      <a:pt x="1259080" y="329013"/>
                      <a:pt x="1324598" y="341832"/>
                    </a:cubicBezTo>
                    <a:cubicBezTo>
                      <a:pt x="1390116" y="354651"/>
                      <a:pt x="1448513" y="346104"/>
                      <a:pt x="1512606" y="358923"/>
                    </a:cubicBezTo>
                    <a:cubicBezTo>
                      <a:pt x="1576699" y="371742"/>
                      <a:pt x="1646490" y="393107"/>
                      <a:pt x="1709159" y="418744"/>
                    </a:cubicBezTo>
                    <a:cubicBezTo>
                      <a:pt x="1771828" y="444382"/>
                      <a:pt x="1827376" y="461473"/>
                      <a:pt x="1888621" y="512748"/>
                    </a:cubicBezTo>
                    <a:cubicBezTo>
                      <a:pt x="1949866" y="564023"/>
                      <a:pt x="2036748" y="660874"/>
                      <a:pt x="2076628" y="726392"/>
                    </a:cubicBezTo>
                    <a:cubicBezTo>
                      <a:pt x="2116508" y="791910"/>
                      <a:pt x="2117933" y="844609"/>
                      <a:pt x="2127903" y="905854"/>
                    </a:cubicBezTo>
                    <a:cubicBezTo>
                      <a:pt x="2137873" y="967099"/>
                      <a:pt x="2150692" y="1035466"/>
                      <a:pt x="2136449" y="1093862"/>
                    </a:cubicBezTo>
                    <a:cubicBezTo>
                      <a:pt x="2122206" y="1152258"/>
                      <a:pt x="2080901" y="1204957"/>
                      <a:pt x="2042445" y="1256232"/>
                    </a:cubicBezTo>
                    <a:cubicBezTo>
                      <a:pt x="2003989" y="1307507"/>
                      <a:pt x="1961260" y="1361630"/>
                      <a:pt x="1905712" y="1401510"/>
                    </a:cubicBezTo>
                    <a:cubicBezTo>
                      <a:pt x="1850164" y="1441390"/>
                      <a:pt x="1773252" y="1476998"/>
                      <a:pt x="1709159" y="1495514"/>
                    </a:cubicBezTo>
                    <a:cubicBezTo>
                      <a:pt x="1645066" y="1514030"/>
                      <a:pt x="1599488" y="1509757"/>
                      <a:pt x="1521152" y="1512606"/>
                    </a:cubicBezTo>
                    <a:cubicBezTo>
                      <a:pt x="1442816" y="1515455"/>
                      <a:pt x="1341690" y="1525425"/>
                      <a:pt x="1239140" y="1512606"/>
                    </a:cubicBezTo>
                    <a:cubicBezTo>
                      <a:pt x="1136590" y="1499787"/>
                      <a:pt x="991312" y="1465603"/>
                      <a:pt x="905854" y="1435693"/>
                    </a:cubicBezTo>
                    <a:cubicBezTo>
                      <a:pt x="820396" y="1405783"/>
                      <a:pt x="769122" y="1373024"/>
                      <a:pt x="726393" y="1333144"/>
                    </a:cubicBezTo>
                    <a:cubicBezTo>
                      <a:pt x="683664" y="1293264"/>
                      <a:pt x="662300" y="1236291"/>
                      <a:pt x="649481" y="1196411"/>
                    </a:cubicBezTo>
                    <a:cubicBezTo>
                      <a:pt x="636662" y="1156531"/>
                      <a:pt x="642359" y="1126621"/>
                      <a:pt x="649481" y="1093862"/>
                    </a:cubicBezTo>
                    <a:cubicBezTo>
                      <a:pt x="656602" y="1061103"/>
                      <a:pt x="663724" y="1035466"/>
                      <a:pt x="692210" y="999858"/>
                    </a:cubicBezTo>
                    <a:cubicBezTo>
                      <a:pt x="720696" y="964251"/>
                      <a:pt x="766274" y="914400"/>
                      <a:pt x="820397" y="880217"/>
                    </a:cubicBezTo>
                    <a:cubicBezTo>
                      <a:pt x="874520" y="846034"/>
                      <a:pt x="944311" y="816123"/>
                      <a:pt x="1016950" y="794759"/>
                    </a:cubicBezTo>
                    <a:cubicBezTo>
                      <a:pt x="1089589" y="773395"/>
                      <a:pt x="1180744" y="759151"/>
                      <a:pt x="1256232" y="752030"/>
                    </a:cubicBezTo>
                    <a:cubicBezTo>
                      <a:pt x="1331720" y="744909"/>
                      <a:pt x="1415754" y="749182"/>
                      <a:pt x="1469877" y="752030"/>
                    </a:cubicBezTo>
                    <a:cubicBezTo>
                      <a:pt x="1524000" y="754879"/>
                      <a:pt x="1531122" y="757727"/>
                      <a:pt x="1580972" y="769121"/>
                    </a:cubicBezTo>
                    <a:cubicBezTo>
                      <a:pt x="1630822" y="780515"/>
                      <a:pt x="1709159" y="794759"/>
                      <a:pt x="1768980" y="820396"/>
                    </a:cubicBezTo>
                    <a:cubicBezTo>
                      <a:pt x="1828801" y="846034"/>
                      <a:pt x="1888621" y="878793"/>
                      <a:pt x="1939896" y="922946"/>
                    </a:cubicBezTo>
                    <a:cubicBezTo>
                      <a:pt x="1991171" y="967099"/>
                      <a:pt x="2043869" y="1034041"/>
                      <a:pt x="2076628" y="1085316"/>
                    </a:cubicBezTo>
                    <a:cubicBezTo>
                      <a:pt x="2109387" y="1136591"/>
                      <a:pt x="2123630" y="1180744"/>
                      <a:pt x="2136449" y="1230594"/>
                    </a:cubicBezTo>
                    <a:cubicBezTo>
                      <a:pt x="2149268" y="1280445"/>
                      <a:pt x="2159237" y="1330296"/>
                      <a:pt x="2153540" y="1384419"/>
                    </a:cubicBezTo>
                    <a:cubicBezTo>
                      <a:pt x="2147843" y="1438542"/>
                      <a:pt x="2126479" y="1504060"/>
                      <a:pt x="2102266" y="1555335"/>
                    </a:cubicBezTo>
                    <a:cubicBezTo>
                      <a:pt x="2078053" y="1606610"/>
                      <a:pt x="2050991" y="1646490"/>
                      <a:pt x="2008262" y="1692067"/>
                    </a:cubicBezTo>
                    <a:cubicBezTo>
                      <a:pt x="1965533" y="1737644"/>
                      <a:pt x="1901440" y="1796041"/>
                      <a:pt x="1845892" y="1828800"/>
                    </a:cubicBezTo>
                    <a:cubicBezTo>
                      <a:pt x="1790344" y="1861559"/>
                      <a:pt x="1731948" y="1872954"/>
                      <a:pt x="1674976" y="1888621"/>
                    </a:cubicBezTo>
                    <a:cubicBezTo>
                      <a:pt x="1618004" y="1904288"/>
                      <a:pt x="1562456" y="1917107"/>
                      <a:pt x="1504060" y="1922804"/>
                    </a:cubicBezTo>
                    <a:cubicBezTo>
                      <a:pt x="1445664" y="1928501"/>
                      <a:pt x="1382994" y="1928501"/>
                      <a:pt x="1324598" y="1922804"/>
                    </a:cubicBezTo>
                    <a:cubicBezTo>
                      <a:pt x="1266202" y="1917107"/>
                      <a:pt x="1220625" y="1904288"/>
                      <a:pt x="1153683" y="1888621"/>
                    </a:cubicBezTo>
                    <a:cubicBezTo>
                      <a:pt x="1086741" y="1872954"/>
                      <a:pt x="988464" y="1861559"/>
                      <a:pt x="922946" y="1828800"/>
                    </a:cubicBezTo>
                    <a:cubicBezTo>
                      <a:pt x="857428" y="1796041"/>
                      <a:pt x="799032" y="1743342"/>
                      <a:pt x="760576" y="1692067"/>
                    </a:cubicBezTo>
                    <a:cubicBezTo>
                      <a:pt x="722120" y="1640792"/>
                      <a:pt x="700756" y="1568153"/>
                      <a:pt x="692210" y="1521151"/>
                    </a:cubicBezTo>
                    <a:cubicBezTo>
                      <a:pt x="683664" y="1474149"/>
                      <a:pt x="693634" y="1442815"/>
                      <a:pt x="709301" y="1410056"/>
                    </a:cubicBezTo>
                    <a:cubicBezTo>
                      <a:pt x="724968" y="1377297"/>
                      <a:pt x="744908" y="1357357"/>
                      <a:pt x="786213" y="1324598"/>
                    </a:cubicBezTo>
                    <a:cubicBezTo>
                      <a:pt x="827518" y="1291839"/>
                      <a:pt x="874520" y="1241989"/>
                      <a:pt x="957129" y="1213503"/>
                    </a:cubicBezTo>
                    <a:cubicBezTo>
                      <a:pt x="1039738" y="1185017"/>
                      <a:pt x="1197835" y="1163652"/>
                      <a:pt x="1281869" y="1153682"/>
                    </a:cubicBezTo>
                    <a:cubicBezTo>
                      <a:pt x="1365903" y="1143712"/>
                      <a:pt x="1390116" y="1145136"/>
                      <a:pt x="1461331" y="1153682"/>
                    </a:cubicBezTo>
                    <a:cubicBezTo>
                      <a:pt x="1532546" y="1162228"/>
                      <a:pt x="1643641" y="1182168"/>
                      <a:pt x="1709159" y="1204957"/>
                    </a:cubicBezTo>
                    <a:cubicBezTo>
                      <a:pt x="1774677" y="1227746"/>
                      <a:pt x="1798890" y="1253383"/>
                      <a:pt x="1854438" y="1290415"/>
                    </a:cubicBezTo>
                    <a:cubicBezTo>
                      <a:pt x="1909986" y="1327447"/>
                      <a:pt x="2002565" y="1388692"/>
                      <a:pt x="2042445" y="1427148"/>
                    </a:cubicBezTo>
                    <a:cubicBezTo>
                      <a:pt x="2082325" y="1465604"/>
                      <a:pt x="2078053" y="1482695"/>
                      <a:pt x="2093720" y="1521151"/>
                    </a:cubicBezTo>
                    <a:cubicBezTo>
                      <a:pt x="2109387" y="1559607"/>
                      <a:pt x="2129327" y="1600912"/>
                      <a:pt x="2136449" y="1657884"/>
                    </a:cubicBezTo>
                    <a:cubicBezTo>
                      <a:pt x="2143571" y="1714856"/>
                      <a:pt x="2154965" y="1794617"/>
                      <a:pt x="2136449" y="1862983"/>
                    </a:cubicBezTo>
                    <a:cubicBezTo>
                      <a:pt x="2117933" y="1931349"/>
                      <a:pt x="2073780" y="2003989"/>
                      <a:pt x="2025354" y="2068082"/>
                    </a:cubicBezTo>
                    <a:cubicBezTo>
                      <a:pt x="1976928" y="2132175"/>
                      <a:pt x="1905713" y="2193421"/>
                      <a:pt x="1845892" y="2247544"/>
                    </a:cubicBezTo>
                    <a:cubicBezTo>
                      <a:pt x="1786071" y="2301667"/>
                      <a:pt x="1743342" y="2342972"/>
                      <a:pt x="1666430" y="2392822"/>
                    </a:cubicBezTo>
                    <a:cubicBezTo>
                      <a:pt x="1589518" y="2442673"/>
                      <a:pt x="1472726" y="2506766"/>
                      <a:pt x="1384419" y="2546647"/>
                    </a:cubicBezTo>
                    <a:cubicBezTo>
                      <a:pt x="1296112" y="2586528"/>
                      <a:pt x="1236292" y="2599346"/>
                      <a:pt x="1136591" y="2632105"/>
                    </a:cubicBezTo>
                    <a:cubicBezTo>
                      <a:pt x="1036890" y="2664864"/>
                      <a:pt x="975645" y="2704744"/>
                      <a:pt x="786213" y="2743200"/>
                    </a:cubicBezTo>
                    <a:cubicBezTo>
                      <a:pt x="596781" y="2781656"/>
                      <a:pt x="298390" y="2822248"/>
                      <a:pt x="0" y="2862841"/>
                    </a:cubicBezTo>
                  </a:path>
                </a:pathLst>
              </a:custGeom>
              <a:noFill/>
              <a:ln w="25400" cap="flat" cmpd="sng" algn="ctr">
                <a:solidFill>
                  <a:schemeClr val="accent6"/>
                </a:solidFill>
                <a:prstDash val="dash"/>
              </a:ln>
              <a:effectLst/>
            </p:spPr>
            <p:txBody>
              <a:bodyPr anchor="ctr"/>
              <a:lstStyle/>
              <a:p>
                <a:pPr algn="ctr">
                  <a:defRPr/>
                </a:pPr>
                <a:endParaRPr lang="it-IT" kern="0">
                  <a:solidFill>
                    <a:prstClr val="white"/>
                  </a:solidFill>
                  <a:latin typeface="Calibri" panose="020F0502020204030204"/>
                  <a:ea typeface="Microsoft YaHei" panose="020B0503020204020204" charset="-122"/>
                </a:endParaRPr>
              </a:p>
            </p:txBody>
          </p:sp>
        </p:grpSp>
        <p:sp>
          <p:nvSpPr>
            <p:cNvPr id="22" name="Freeform 36">
              <a:extLst>
                <a:ext uri="{FF2B5EF4-FFF2-40B4-BE49-F238E27FC236}">
                  <a16:creationId xmlns:a16="http://schemas.microsoft.com/office/drawing/2014/main" id="{C797E2E1-7DB8-425E-AC03-C18EBCB6A1CE}"/>
                </a:ext>
              </a:extLst>
            </p:cNvPr>
            <p:cNvSpPr/>
            <p:nvPr/>
          </p:nvSpPr>
          <p:spPr bwMode="auto">
            <a:xfrm>
              <a:off x="2645050" y="2509216"/>
              <a:ext cx="6900669" cy="3645718"/>
            </a:xfrm>
            <a:custGeom>
              <a:avLst/>
              <a:gdLst>
                <a:gd name="T0" fmla="*/ 0 w 4366"/>
                <a:gd name="T1" fmla="*/ 0 h 1720"/>
                <a:gd name="T2" fmla="*/ 1822073763 w 4366"/>
                <a:gd name="T3" fmla="*/ 196835777 h 1720"/>
                <a:gd name="T4" fmla="*/ 2147483646 w 4366"/>
                <a:gd name="T5" fmla="*/ 1084781282 h 1720"/>
                <a:gd name="T6" fmla="*/ 2147483646 w 4366"/>
                <a:gd name="T7" fmla="*/ 2090828253 h 1720"/>
                <a:gd name="T8" fmla="*/ 2147483646 w 4366"/>
                <a:gd name="T9" fmla="*/ 2147483646 h 1720"/>
                <a:gd name="T10" fmla="*/ 2147483646 w 4366"/>
                <a:gd name="T11" fmla="*/ 2147483646 h 1720"/>
                <a:gd name="T12" fmla="*/ 2147483646 w 4366"/>
                <a:gd name="T13" fmla="*/ 2147483646 h 1720"/>
                <a:gd name="T14" fmla="*/ 2147483646 w 4366"/>
                <a:gd name="T15" fmla="*/ 2147483646 h 1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66" h="1720">
                  <a:moveTo>
                    <a:pt x="0" y="0"/>
                  </a:moveTo>
                  <a:cubicBezTo>
                    <a:pt x="120" y="7"/>
                    <a:pt x="457" y="4"/>
                    <a:pt x="723" y="45"/>
                  </a:cubicBezTo>
                  <a:cubicBezTo>
                    <a:pt x="989" y="86"/>
                    <a:pt x="1378" y="176"/>
                    <a:pt x="1599" y="248"/>
                  </a:cubicBezTo>
                  <a:cubicBezTo>
                    <a:pt x="1820" y="320"/>
                    <a:pt x="1886" y="363"/>
                    <a:pt x="2052" y="478"/>
                  </a:cubicBezTo>
                  <a:cubicBezTo>
                    <a:pt x="2218" y="592"/>
                    <a:pt x="2406" y="792"/>
                    <a:pt x="2597" y="938"/>
                  </a:cubicBezTo>
                  <a:cubicBezTo>
                    <a:pt x="2788" y="1084"/>
                    <a:pt x="3006" y="1239"/>
                    <a:pt x="3195" y="1354"/>
                  </a:cubicBezTo>
                  <a:cubicBezTo>
                    <a:pt x="3384" y="1469"/>
                    <a:pt x="3536" y="1567"/>
                    <a:pt x="3731" y="1628"/>
                  </a:cubicBezTo>
                  <a:cubicBezTo>
                    <a:pt x="3926" y="1689"/>
                    <a:pt x="4230" y="1712"/>
                    <a:pt x="4366" y="1720"/>
                  </a:cubicBezTo>
                </a:path>
              </a:pathLst>
            </a:custGeom>
            <a:noFill/>
            <a:ln w="25400" cap="flat">
              <a:solidFill>
                <a:srgbClr val="FF0000"/>
              </a:solidFill>
              <a:prstDash val="dash"/>
              <a:round/>
            </a:ln>
            <a:extLst>
              <a:ext uri="{909E8E84-426E-40DD-AFC4-6F175D3DCCD1}">
                <a14:hiddenFill xmlns:a14="http://schemas.microsoft.com/office/drawing/2010/main">
                  <a:solidFill>
                    <a:srgbClr val="FFFFFF"/>
                  </a:solidFill>
                </a14:hiddenFill>
              </a:ext>
            </a:extLst>
          </p:spPr>
          <p:txBody>
            <a:bodyPr/>
            <a:lstStyle/>
            <a:p>
              <a:pPr defTabSz="449569" eaLnBrk="0" fontAlgn="base" hangingPunct="0">
                <a:spcBef>
                  <a:spcPct val="0"/>
                </a:spcBef>
                <a:spcAft>
                  <a:spcPct val="0"/>
                </a:spcAft>
              </a:pPr>
              <a:endParaRPr lang="en-AU" b="1">
                <a:solidFill>
                  <a:srgbClr val="FFFFFF"/>
                </a:solidFill>
                <a:latin typeface="Arial" panose="020B0604020202020204" pitchFamily="34" charset="0"/>
                <a:ea typeface="Microsoft YaHei" panose="020B0503020204020204" charset="-122"/>
              </a:endParaRPr>
            </a:p>
          </p:txBody>
        </p:sp>
        <p:sp>
          <p:nvSpPr>
            <p:cNvPr id="23" name="Freeform 38">
              <a:extLst>
                <a:ext uri="{FF2B5EF4-FFF2-40B4-BE49-F238E27FC236}">
                  <a16:creationId xmlns:a16="http://schemas.microsoft.com/office/drawing/2014/main" id="{CD4AE2D0-9DC5-48DA-86E3-13AF426EB7C7}"/>
                </a:ext>
              </a:extLst>
            </p:cNvPr>
            <p:cNvSpPr/>
            <p:nvPr/>
          </p:nvSpPr>
          <p:spPr bwMode="auto">
            <a:xfrm flipH="1">
              <a:off x="2486161" y="2068137"/>
              <a:ext cx="2200666" cy="4479894"/>
            </a:xfrm>
            <a:custGeom>
              <a:avLst/>
              <a:gdLst>
                <a:gd name="T0" fmla="*/ 0 w 4366"/>
                <a:gd name="T1" fmla="*/ 0 h 1720"/>
                <a:gd name="T2" fmla="*/ 639227800 w 4366"/>
                <a:gd name="T3" fmla="*/ 202609344 h 1720"/>
                <a:gd name="T4" fmla="*/ 1413726575 w 4366"/>
                <a:gd name="T5" fmla="*/ 1116605907 h 1720"/>
                <a:gd name="T6" fmla="*/ 1814238182 w 4366"/>
                <a:gd name="T7" fmla="*/ 2147483646 h 1720"/>
                <a:gd name="T8" fmla="*/ 2147483646 w 4366"/>
                <a:gd name="T9" fmla="*/ 2147483646 h 1720"/>
                <a:gd name="T10" fmla="*/ 2147483646 w 4366"/>
                <a:gd name="T11" fmla="*/ 2147483646 h 1720"/>
                <a:gd name="T12" fmla="*/ 2147483646 w 4366"/>
                <a:gd name="T13" fmla="*/ 2147483646 h 1720"/>
                <a:gd name="T14" fmla="*/ 2147483646 w 4366"/>
                <a:gd name="T15" fmla="*/ 2147483646 h 1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66" h="1720">
                  <a:moveTo>
                    <a:pt x="0" y="0"/>
                  </a:moveTo>
                  <a:cubicBezTo>
                    <a:pt x="120" y="7"/>
                    <a:pt x="457" y="4"/>
                    <a:pt x="723" y="45"/>
                  </a:cubicBezTo>
                  <a:cubicBezTo>
                    <a:pt x="989" y="86"/>
                    <a:pt x="1378" y="176"/>
                    <a:pt x="1599" y="248"/>
                  </a:cubicBezTo>
                  <a:cubicBezTo>
                    <a:pt x="1820" y="320"/>
                    <a:pt x="1886" y="363"/>
                    <a:pt x="2052" y="478"/>
                  </a:cubicBezTo>
                  <a:cubicBezTo>
                    <a:pt x="2218" y="592"/>
                    <a:pt x="2406" y="792"/>
                    <a:pt x="2597" y="938"/>
                  </a:cubicBezTo>
                  <a:cubicBezTo>
                    <a:pt x="2788" y="1084"/>
                    <a:pt x="3006" y="1239"/>
                    <a:pt x="3195" y="1354"/>
                  </a:cubicBezTo>
                  <a:cubicBezTo>
                    <a:pt x="3384" y="1469"/>
                    <a:pt x="3536" y="1567"/>
                    <a:pt x="3731" y="1628"/>
                  </a:cubicBezTo>
                  <a:cubicBezTo>
                    <a:pt x="3926" y="1689"/>
                    <a:pt x="4230" y="1712"/>
                    <a:pt x="4366" y="1720"/>
                  </a:cubicBezTo>
                </a:path>
              </a:pathLst>
            </a:custGeom>
            <a:noFill/>
            <a:ln w="25400" cap="flat">
              <a:solidFill>
                <a:srgbClr val="00B050"/>
              </a:solidFill>
              <a:prstDash val="dash"/>
              <a:round/>
            </a:ln>
            <a:extLst>
              <a:ext uri="{909E8E84-426E-40DD-AFC4-6F175D3DCCD1}">
                <a14:hiddenFill xmlns:a14="http://schemas.microsoft.com/office/drawing/2010/main">
                  <a:solidFill>
                    <a:srgbClr val="FFFFFF"/>
                  </a:solidFill>
                </a14:hiddenFill>
              </a:ext>
            </a:extLst>
          </p:spPr>
          <p:txBody>
            <a:bodyPr/>
            <a:lstStyle/>
            <a:p>
              <a:pPr defTabSz="449569" eaLnBrk="0" fontAlgn="base" hangingPunct="0">
                <a:spcBef>
                  <a:spcPct val="0"/>
                </a:spcBef>
                <a:spcAft>
                  <a:spcPct val="0"/>
                </a:spcAft>
              </a:pPr>
              <a:endParaRPr lang="en-AU" b="1">
                <a:solidFill>
                  <a:srgbClr val="FFFFFF"/>
                </a:solidFill>
                <a:latin typeface="Arial" panose="020B0604020202020204" pitchFamily="34" charset="0"/>
                <a:ea typeface="Microsoft YaHei" panose="020B0503020204020204" charset="-122"/>
              </a:endParaRPr>
            </a:p>
          </p:txBody>
        </p:sp>
        <p:sp>
          <p:nvSpPr>
            <p:cNvPr id="24" name="Figura a mano libera 60">
              <a:extLst>
                <a:ext uri="{FF2B5EF4-FFF2-40B4-BE49-F238E27FC236}">
                  <a16:creationId xmlns:a16="http://schemas.microsoft.com/office/drawing/2014/main" id="{F0F74BBC-3BD9-4ADC-83BE-491F81444825}"/>
                </a:ext>
              </a:extLst>
            </p:cNvPr>
            <p:cNvSpPr/>
            <p:nvPr/>
          </p:nvSpPr>
          <p:spPr>
            <a:xfrm>
              <a:off x="2520184" y="4404475"/>
              <a:ext cx="2630030" cy="1930533"/>
            </a:xfrm>
            <a:custGeom>
              <a:avLst/>
              <a:gdLst>
                <a:gd name="connsiteX0" fmla="*/ 0 w 2640841"/>
                <a:gd name="connsiteY0" fmla="*/ 934999 h 1303488"/>
                <a:gd name="connsiteX1" fmla="*/ 266131 w 2640841"/>
                <a:gd name="connsiteY1" fmla="*/ 928175 h 1303488"/>
                <a:gd name="connsiteX2" fmla="*/ 334370 w 2640841"/>
                <a:gd name="connsiteY2" fmla="*/ 873584 h 1303488"/>
                <a:gd name="connsiteX3" fmla="*/ 477671 w 2640841"/>
                <a:gd name="connsiteY3" fmla="*/ 743930 h 1303488"/>
                <a:gd name="connsiteX4" fmla="*/ 648268 w 2640841"/>
                <a:gd name="connsiteY4" fmla="*/ 573333 h 1303488"/>
                <a:gd name="connsiteX5" fmla="*/ 866632 w 2640841"/>
                <a:gd name="connsiteY5" fmla="*/ 375441 h 1303488"/>
                <a:gd name="connsiteX6" fmla="*/ 1044053 w 2640841"/>
                <a:gd name="connsiteY6" fmla="*/ 232139 h 1303488"/>
                <a:gd name="connsiteX7" fmla="*/ 1180531 w 2640841"/>
                <a:gd name="connsiteY7" fmla="*/ 95661 h 1303488"/>
                <a:gd name="connsiteX8" fmla="*/ 1248770 w 2640841"/>
                <a:gd name="connsiteY8" fmla="*/ 41070 h 1303488"/>
                <a:gd name="connsiteX9" fmla="*/ 1310185 w 2640841"/>
                <a:gd name="connsiteY9" fmla="*/ 13775 h 1303488"/>
                <a:gd name="connsiteX10" fmla="*/ 1371600 w 2640841"/>
                <a:gd name="connsiteY10" fmla="*/ 13775 h 1303488"/>
                <a:gd name="connsiteX11" fmla="*/ 1460310 w 2640841"/>
                <a:gd name="connsiteY11" fmla="*/ 6951 h 1303488"/>
                <a:gd name="connsiteX12" fmla="*/ 1589964 w 2640841"/>
                <a:gd name="connsiteY12" fmla="*/ 6951 h 1303488"/>
                <a:gd name="connsiteX13" fmla="*/ 1794680 w 2640841"/>
                <a:gd name="connsiteY13" fmla="*/ 127 h 1303488"/>
                <a:gd name="connsiteX14" fmla="*/ 1883391 w 2640841"/>
                <a:gd name="connsiteY14" fmla="*/ 13775 h 1303488"/>
                <a:gd name="connsiteX15" fmla="*/ 1951629 w 2640841"/>
                <a:gd name="connsiteY15" fmla="*/ 61542 h 1303488"/>
                <a:gd name="connsiteX16" fmla="*/ 2013044 w 2640841"/>
                <a:gd name="connsiteY16" fmla="*/ 109309 h 1303488"/>
                <a:gd name="connsiteX17" fmla="*/ 2081283 w 2640841"/>
                <a:gd name="connsiteY17" fmla="*/ 157076 h 1303488"/>
                <a:gd name="connsiteX18" fmla="*/ 2101755 w 2640841"/>
                <a:gd name="connsiteY18" fmla="*/ 204844 h 1303488"/>
                <a:gd name="connsiteX19" fmla="*/ 2115403 w 2640841"/>
                <a:gd name="connsiteY19" fmla="*/ 266258 h 1303488"/>
                <a:gd name="connsiteX20" fmla="*/ 2163170 w 2640841"/>
                <a:gd name="connsiteY20" fmla="*/ 341321 h 1303488"/>
                <a:gd name="connsiteX21" fmla="*/ 2245056 w 2640841"/>
                <a:gd name="connsiteY21" fmla="*/ 416384 h 1303488"/>
                <a:gd name="connsiteX22" fmla="*/ 2333767 w 2640841"/>
                <a:gd name="connsiteY22" fmla="*/ 518742 h 1303488"/>
                <a:gd name="connsiteX23" fmla="*/ 2395182 w 2640841"/>
                <a:gd name="connsiteY23" fmla="*/ 580157 h 1303488"/>
                <a:gd name="connsiteX24" fmla="*/ 2477068 w 2640841"/>
                <a:gd name="connsiteY24" fmla="*/ 662044 h 1303488"/>
                <a:gd name="connsiteX25" fmla="*/ 2545307 w 2640841"/>
                <a:gd name="connsiteY25" fmla="*/ 743930 h 1303488"/>
                <a:gd name="connsiteX26" fmla="*/ 2579426 w 2640841"/>
                <a:gd name="connsiteY26" fmla="*/ 846288 h 1303488"/>
                <a:gd name="connsiteX27" fmla="*/ 2606722 w 2640841"/>
                <a:gd name="connsiteY27" fmla="*/ 934999 h 1303488"/>
                <a:gd name="connsiteX28" fmla="*/ 2627194 w 2640841"/>
                <a:gd name="connsiteY28" fmla="*/ 1057829 h 1303488"/>
                <a:gd name="connsiteX29" fmla="*/ 2634017 w 2640841"/>
                <a:gd name="connsiteY29" fmla="*/ 1153363 h 1303488"/>
                <a:gd name="connsiteX30" fmla="*/ 2640841 w 2640841"/>
                <a:gd name="connsiteY30" fmla="*/ 1303488 h 1303488"/>
                <a:gd name="connsiteX31" fmla="*/ 2640841 w 2640841"/>
                <a:gd name="connsiteY31" fmla="*/ 1303488 h 13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40841" h="1303488">
                  <a:moveTo>
                    <a:pt x="0" y="934999"/>
                  </a:moveTo>
                  <a:lnTo>
                    <a:pt x="266131" y="928175"/>
                  </a:lnTo>
                  <a:cubicBezTo>
                    <a:pt x="321859" y="917939"/>
                    <a:pt x="299113" y="904291"/>
                    <a:pt x="334370" y="873584"/>
                  </a:cubicBezTo>
                  <a:cubicBezTo>
                    <a:pt x="369627" y="842877"/>
                    <a:pt x="425355" y="793972"/>
                    <a:pt x="477671" y="743930"/>
                  </a:cubicBezTo>
                  <a:cubicBezTo>
                    <a:pt x="529987" y="693888"/>
                    <a:pt x="583441" y="634748"/>
                    <a:pt x="648268" y="573333"/>
                  </a:cubicBezTo>
                  <a:cubicBezTo>
                    <a:pt x="713095" y="511918"/>
                    <a:pt x="800668" y="432307"/>
                    <a:pt x="866632" y="375441"/>
                  </a:cubicBezTo>
                  <a:cubicBezTo>
                    <a:pt x="932596" y="318575"/>
                    <a:pt x="991737" y="278769"/>
                    <a:pt x="1044053" y="232139"/>
                  </a:cubicBezTo>
                  <a:cubicBezTo>
                    <a:pt x="1096369" y="185509"/>
                    <a:pt x="1146412" y="127506"/>
                    <a:pt x="1180531" y="95661"/>
                  </a:cubicBezTo>
                  <a:cubicBezTo>
                    <a:pt x="1214650" y="63816"/>
                    <a:pt x="1227161" y="54718"/>
                    <a:pt x="1248770" y="41070"/>
                  </a:cubicBezTo>
                  <a:cubicBezTo>
                    <a:pt x="1270379" y="27422"/>
                    <a:pt x="1289713" y="18324"/>
                    <a:pt x="1310185" y="13775"/>
                  </a:cubicBezTo>
                  <a:cubicBezTo>
                    <a:pt x="1330657" y="9226"/>
                    <a:pt x="1346579" y="14912"/>
                    <a:pt x="1371600" y="13775"/>
                  </a:cubicBezTo>
                  <a:cubicBezTo>
                    <a:pt x="1396621" y="12638"/>
                    <a:pt x="1423916" y="8088"/>
                    <a:pt x="1460310" y="6951"/>
                  </a:cubicBezTo>
                  <a:cubicBezTo>
                    <a:pt x="1496704" y="5814"/>
                    <a:pt x="1534236" y="8088"/>
                    <a:pt x="1589964" y="6951"/>
                  </a:cubicBezTo>
                  <a:cubicBezTo>
                    <a:pt x="1645692" y="5814"/>
                    <a:pt x="1745776" y="-1010"/>
                    <a:pt x="1794680" y="127"/>
                  </a:cubicBezTo>
                  <a:cubicBezTo>
                    <a:pt x="1843584" y="1264"/>
                    <a:pt x="1857233" y="3539"/>
                    <a:pt x="1883391" y="13775"/>
                  </a:cubicBezTo>
                  <a:cubicBezTo>
                    <a:pt x="1909549" y="24011"/>
                    <a:pt x="1930020" y="45620"/>
                    <a:pt x="1951629" y="61542"/>
                  </a:cubicBezTo>
                  <a:cubicBezTo>
                    <a:pt x="1973238" y="77464"/>
                    <a:pt x="1991435" y="93387"/>
                    <a:pt x="2013044" y="109309"/>
                  </a:cubicBezTo>
                  <a:cubicBezTo>
                    <a:pt x="2034653" y="125231"/>
                    <a:pt x="2066498" y="141153"/>
                    <a:pt x="2081283" y="157076"/>
                  </a:cubicBezTo>
                  <a:cubicBezTo>
                    <a:pt x="2096068" y="172998"/>
                    <a:pt x="2096068" y="186647"/>
                    <a:pt x="2101755" y="204844"/>
                  </a:cubicBezTo>
                  <a:cubicBezTo>
                    <a:pt x="2107442" y="223041"/>
                    <a:pt x="2105167" y="243512"/>
                    <a:pt x="2115403" y="266258"/>
                  </a:cubicBezTo>
                  <a:cubicBezTo>
                    <a:pt x="2125639" y="289004"/>
                    <a:pt x="2141561" y="316300"/>
                    <a:pt x="2163170" y="341321"/>
                  </a:cubicBezTo>
                  <a:cubicBezTo>
                    <a:pt x="2184779" y="366342"/>
                    <a:pt x="2216623" y="386814"/>
                    <a:pt x="2245056" y="416384"/>
                  </a:cubicBezTo>
                  <a:cubicBezTo>
                    <a:pt x="2273489" y="445954"/>
                    <a:pt x="2308746" y="491447"/>
                    <a:pt x="2333767" y="518742"/>
                  </a:cubicBezTo>
                  <a:cubicBezTo>
                    <a:pt x="2358788" y="546037"/>
                    <a:pt x="2395182" y="580157"/>
                    <a:pt x="2395182" y="580157"/>
                  </a:cubicBezTo>
                  <a:cubicBezTo>
                    <a:pt x="2419065" y="604041"/>
                    <a:pt x="2452047" y="634749"/>
                    <a:pt x="2477068" y="662044"/>
                  </a:cubicBezTo>
                  <a:cubicBezTo>
                    <a:pt x="2502089" y="689339"/>
                    <a:pt x="2528247" y="713223"/>
                    <a:pt x="2545307" y="743930"/>
                  </a:cubicBezTo>
                  <a:cubicBezTo>
                    <a:pt x="2562367" y="774637"/>
                    <a:pt x="2569190" y="814443"/>
                    <a:pt x="2579426" y="846288"/>
                  </a:cubicBezTo>
                  <a:cubicBezTo>
                    <a:pt x="2589662" y="878133"/>
                    <a:pt x="2598761" y="899742"/>
                    <a:pt x="2606722" y="934999"/>
                  </a:cubicBezTo>
                  <a:cubicBezTo>
                    <a:pt x="2614683" y="970256"/>
                    <a:pt x="2622645" y="1021435"/>
                    <a:pt x="2627194" y="1057829"/>
                  </a:cubicBezTo>
                  <a:cubicBezTo>
                    <a:pt x="2631743" y="1094223"/>
                    <a:pt x="2631743" y="1112420"/>
                    <a:pt x="2634017" y="1153363"/>
                  </a:cubicBezTo>
                  <a:cubicBezTo>
                    <a:pt x="2636291" y="1194306"/>
                    <a:pt x="2640841" y="1303488"/>
                    <a:pt x="2640841" y="1303488"/>
                  </a:cubicBezTo>
                  <a:lnTo>
                    <a:pt x="2640841" y="1303488"/>
                  </a:lnTo>
                </a:path>
              </a:pathLst>
            </a:custGeom>
            <a:noFill/>
            <a:ln w="25400" cap="flat" cmpd="sng" algn="ctr">
              <a:solidFill>
                <a:srgbClr val="1F497D">
                  <a:lumMod val="60000"/>
                  <a:lumOff val="40000"/>
                </a:srgbClr>
              </a:solidFill>
              <a:prstDash val="sysDash"/>
            </a:ln>
            <a:effectLst/>
          </p:spPr>
          <p:txBody>
            <a:bodyPr anchor="ctr"/>
            <a:lstStyle/>
            <a:p>
              <a:pPr algn="ctr">
                <a:defRPr/>
              </a:pPr>
              <a:endParaRPr lang="it-IT" kern="0">
                <a:solidFill>
                  <a:prstClr val="white"/>
                </a:solidFill>
                <a:latin typeface="Calibri" panose="020F0502020204030204"/>
                <a:ea typeface="Microsoft YaHei" panose="020B0503020204020204" charset="-122"/>
              </a:endParaRPr>
            </a:p>
          </p:txBody>
        </p:sp>
        <p:sp>
          <p:nvSpPr>
            <p:cNvPr id="25" name="TextBox 24">
              <a:extLst>
                <a:ext uri="{FF2B5EF4-FFF2-40B4-BE49-F238E27FC236}">
                  <a16:creationId xmlns:a16="http://schemas.microsoft.com/office/drawing/2014/main" id="{FA958080-58DC-4354-8DCE-2453DB97F98A}"/>
                </a:ext>
              </a:extLst>
            </p:cNvPr>
            <p:cNvSpPr txBox="1"/>
            <p:nvPr/>
          </p:nvSpPr>
          <p:spPr>
            <a:xfrm>
              <a:off x="838214" y="4414931"/>
              <a:ext cx="6070949" cy="467882"/>
            </a:xfrm>
            <a:prstGeom prst="rect">
              <a:avLst/>
            </a:prstGeom>
            <a:noFill/>
          </p:spPr>
          <p:txBody>
            <a:bodyPr wrap="square">
              <a:spAutoFit/>
            </a:bodyPr>
            <a:lstStyle/>
            <a:p>
              <a:pPr defTabSz="449569" eaLnBrk="0" fontAlgn="base" hangingPunct="0">
                <a:spcBef>
                  <a:spcPct val="0"/>
                </a:spcBef>
                <a:spcAft>
                  <a:spcPct val="0"/>
                </a:spcAft>
                <a:buClr>
                  <a:srgbClr val="000000"/>
                </a:buClr>
                <a:buSzPct val="100000"/>
              </a:pPr>
              <a:r>
                <a:rPr lang="it-IT" altLang="it-IT" sz="2400" b="1" dirty="0">
                  <a:solidFill>
                    <a:srgbClr val="FFFF00"/>
                  </a:solidFill>
                  <a:latin typeface="Tw Cen MT" panose="020B0602020104020603" pitchFamily="34" charset="0"/>
                  <a:ea typeface="Microsoft YaHei" panose="020B0503020204020204" charset="-122"/>
                </a:rPr>
                <a:t>ATM DOMAIN</a:t>
              </a:r>
            </a:p>
          </p:txBody>
        </p:sp>
        <p:sp>
          <p:nvSpPr>
            <p:cNvPr id="26" name="Arrow: Up-Down 25">
              <a:extLst>
                <a:ext uri="{FF2B5EF4-FFF2-40B4-BE49-F238E27FC236}">
                  <a16:creationId xmlns:a16="http://schemas.microsoft.com/office/drawing/2014/main" id="{2343881D-0F55-43E9-B220-1886DBDA1F03}"/>
                </a:ext>
              </a:extLst>
            </p:cNvPr>
            <p:cNvSpPr/>
            <p:nvPr/>
          </p:nvSpPr>
          <p:spPr>
            <a:xfrm>
              <a:off x="7130521" y="3022808"/>
              <a:ext cx="3183682" cy="3561681"/>
            </a:xfrm>
            <a:prstGeom prst="upDownArrow">
              <a:avLst>
                <a:gd name="adj1" fmla="val 65360"/>
                <a:gd name="adj2" fmla="val 17382"/>
              </a:avLst>
            </a:prstGeom>
            <a:gradFill flip="none" rotWithShape="1">
              <a:gsLst>
                <a:gs pos="12000">
                  <a:srgbClr val="4F81BD">
                    <a:tint val="66000"/>
                    <a:satMod val="160000"/>
                    <a:alpha val="0"/>
                  </a:srgbClr>
                </a:gs>
                <a:gs pos="100000">
                  <a:srgbClr val="4F81BD">
                    <a:tint val="44500"/>
                    <a:satMod val="160000"/>
                  </a:srgbClr>
                </a:gs>
                <a:gs pos="81000">
                  <a:srgbClr val="4F81BD">
                    <a:tint val="23500"/>
                    <a:satMod val="160000"/>
                  </a:srgbClr>
                </a:gs>
              </a:gsLst>
              <a:path path="circle">
                <a:fillToRect l="50000" t="50000" r="50000" b="50000"/>
              </a:path>
              <a:tileRect/>
            </a:gradFill>
            <a:ln w="25400" cap="flat" cmpd="sng" algn="ctr">
              <a:noFill/>
              <a:prstDash val="solid"/>
            </a:ln>
            <a:effectLst/>
          </p:spPr>
          <p:txBody>
            <a:bodyPr anchor="ctr"/>
            <a:lstStyle/>
            <a:p>
              <a:pPr algn="ctr"/>
              <a:endParaRPr lang="en-US" kern="0">
                <a:solidFill>
                  <a:prstClr val="white"/>
                </a:solidFill>
                <a:latin typeface="Calibri" panose="020F0502020204030204"/>
                <a:ea typeface="Microsoft YaHei" panose="020B0503020204020204" charset="-122"/>
              </a:endParaRPr>
            </a:p>
          </p:txBody>
        </p:sp>
        <p:pic>
          <p:nvPicPr>
            <p:cNvPr id="27" name="Picture 4" descr="Airplane isolated on transparent background , 3D rendering aircraft 9357871  PNG">
              <a:extLst>
                <a:ext uri="{FF2B5EF4-FFF2-40B4-BE49-F238E27FC236}">
                  <a16:creationId xmlns:a16="http://schemas.microsoft.com/office/drawing/2014/main" id="{A6B1C8D0-741C-4748-BFA9-F4EF594D3B0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8128332" y="5200443"/>
              <a:ext cx="496045" cy="5650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lying Plane transparent PNG - StickPNG">
              <a:extLst>
                <a:ext uri="{FF2B5EF4-FFF2-40B4-BE49-F238E27FC236}">
                  <a16:creationId xmlns:a16="http://schemas.microsoft.com/office/drawing/2014/main" id="{DDC41168-7A29-4EE8-8E2A-693C537B9D3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03266" y="5748730"/>
              <a:ext cx="456006" cy="2021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op view of supersonic aircraft vector clip art | Free SVG">
              <a:extLst>
                <a:ext uri="{FF2B5EF4-FFF2-40B4-BE49-F238E27FC236}">
                  <a16:creationId xmlns:a16="http://schemas.microsoft.com/office/drawing/2014/main" id="{70BC3255-9332-4771-AFF8-38C016020C6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rot="826749">
              <a:off x="8351462" y="4653185"/>
              <a:ext cx="448622" cy="4947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ownload 1 Hours On The Spike Supersonic Jet - Jet Aircraft - Full Size PNG  Image - PNGkit">
              <a:extLst>
                <a:ext uri="{FF2B5EF4-FFF2-40B4-BE49-F238E27FC236}">
                  <a16:creationId xmlns:a16="http://schemas.microsoft.com/office/drawing/2014/main" id="{DEF451D6-4DA8-40C5-93E6-BFFBD39043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7942483" y="4291237"/>
              <a:ext cx="892616" cy="296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argo Airship Transparent PNG | PNG Mart">
              <a:extLst>
                <a:ext uri="{FF2B5EF4-FFF2-40B4-BE49-F238E27FC236}">
                  <a16:creationId xmlns:a16="http://schemas.microsoft.com/office/drawing/2014/main" id="{0D4FC9A1-3330-4198-8223-1FF7BF4E30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8801589" y="4355335"/>
              <a:ext cx="605950" cy="2858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Une start-up française veut organiser des voyages en ballon dans la  stratosphère !">
              <a:extLst>
                <a:ext uri="{FF2B5EF4-FFF2-40B4-BE49-F238E27FC236}">
                  <a16:creationId xmlns:a16="http://schemas.microsoft.com/office/drawing/2014/main" id="{6A0E1227-2454-49AF-A06F-1C7ABA5C7A9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8515679" y="3820376"/>
              <a:ext cx="496747" cy="5145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Mesquito - Wikipedia">
              <a:extLst>
                <a:ext uri="{FF2B5EF4-FFF2-40B4-BE49-F238E27FC236}">
                  <a16:creationId xmlns:a16="http://schemas.microsoft.com/office/drawing/2014/main" id="{D9C75C3B-973E-4BAB-9497-7C1E0321ED7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a:ext>
              </a:extLst>
            </a:blip>
            <a:srcRect/>
            <a:stretch>
              <a:fillRect/>
            </a:stretch>
          </p:blipFill>
          <p:spPr bwMode="auto">
            <a:xfrm rot="19022542">
              <a:off x="9008917" y="3385294"/>
              <a:ext cx="200146" cy="7118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Drone Transparent PNG | PNG Mart">
              <a:extLst>
                <a:ext uri="{FF2B5EF4-FFF2-40B4-BE49-F238E27FC236}">
                  <a16:creationId xmlns:a16="http://schemas.microsoft.com/office/drawing/2014/main" id="{FB5BEFD4-D2B4-417F-A5EA-E8B42130A2F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80551" y="5754000"/>
              <a:ext cx="605139" cy="2303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Boeing: Boeing Middle East - Phantom Works">
              <a:extLst>
                <a:ext uri="{FF2B5EF4-FFF2-40B4-BE49-F238E27FC236}">
                  <a16:creationId xmlns:a16="http://schemas.microsoft.com/office/drawing/2014/main" id="{475C5078-FC98-417D-AB02-CC2987F235B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747961" y="5936100"/>
              <a:ext cx="819053" cy="26334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Drone Global Hawk - Free vector graphic on Pixabay">
              <a:extLst>
                <a:ext uri="{FF2B5EF4-FFF2-40B4-BE49-F238E27FC236}">
                  <a16:creationId xmlns:a16="http://schemas.microsoft.com/office/drawing/2014/main" id="{73438C94-2DCF-45BE-BC21-A3A6FC82E865}"/>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801586" y="5236110"/>
              <a:ext cx="495912" cy="2675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Advanced Air Mobility Solutions | L3Harris® Fast. Forward.">
              <a:extLst>
                <a:ext uri="{FF2B5EF4-FFF2-40B4-BE49-F238E27FC236}">
                  <a16:creationId xmlns:a16="http://schemas.microsoft.com/office/drawing/2014/main" id="{673721DD-FBB0-49BE-973E-1E19F30F908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957966" y="6160114"/>
              <a:ext cx="449572" cy="4246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Urban Mobility For A Future City | Hyundai Worldwide">
              <a:extLst>
                <a:ext uri="{FF2B5EF4-FFF2-40B4-BE49-F238E27FC236}">
                  <a16:creationId xmlns:a16="http://schemas.microsoft.com/office/drawing/2014/main" id="{D8461135-13F8-487E-A410-2BF543B68E24}"/>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549111" y="5997711"/>
              <a:ext cx="438355" cy="4023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Urban Air Mobility (UAM) services and solutions | LTTS">
              <a:extLst>
                <a:ext uri="{FF2B5EF4-FFF2-40B4-BE49-F238E27FC236}">
                  <a16:creationId xmlns:a16="http://schemas.microsoft.com/office/drawing/2014/main" id="{604C4AE6-7510-4C5E-A8CB-A7A03B3A895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126413" y="6173356"/>
              <a:ext cx="379841" cy="320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SpaceX Starship clipart. Free download transparent .PNG | Creazilla">
              <a:extLst>
                <a:ext uri="{FF2B5EF4-FFF2-40B4-BE49-F238E27FC236}">
                  <a16:creationId xmlns:a16="http://schemas.microsoft.com/office/drawing/2014/main" id="{056D89FF-1244-4EB1-991C-D97192D9FCED}"/>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rot="1514437">
              <a:off x="8458221" y="3152022"/>
              <a:ext cx="205036" cy="61767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82210B3-567E-442D-925C-9B8E07201270}"/>
                </a:ext>
              </a:extLst>
            </p:cNvPr>
            <p:cNvSpPr txBox="1"/>
            <p:nvPr/>
          </p:nvSpPr>
          <p:spPr>
            <a:xfrm>
              <a:off x="1121240" y="3003664"/>
              <a:ext cx="1409253" cy="280729"/>
            </a:xfrm>
            <a:prstGeom prst="rect">
              <a:avLst/>
            </a:prstGeom>
            <a:noFill/>
          </p:spPr>
          <p:txBody>
            <a:bodyPr wrap="square" rtlCol="0">
              <a:spAutoFit/>
            </a:bodyPr>
            <a:lstStyle/>
            <a:p>
              <a:pPr algn="ctr"/>
              <a:r>
                <a:rPr lang="en-US" sz="1200" b="1" dirty="0">
                  <a:solidFill>
                    <a:srgbClr val="FFC000"/>
                  </a:solidFill>
                  <a:latin typeface="Tw Cen MT" panose="020B0602020104020603" pitchFamily="34" charset="0"/>
                  <a:ea typeface="Microsoft YaHei" panose="020B0503020204020204" charset="-122"/>
                </a:rPr>
                <a:t>Karman Line</a:t>
              </a:r>
            </a:p>
          </p:txBody>
        </p:sp>
        <p:sp>
          <p:nvSpPr>
            <p:cNvPr id="42" name="CasellaDiTesto 27">
              <a:extLst>
                <a:ext uri="{FF2B5EF4-FFF2-40B4-BE49-F238E27FC236}">
                  <a16:creationId xmlns:a16="http://schemas.microsoft.com/office/drawing/2014/main" id="{768E76FA-9637-4131-8894-2E9F484531D3}"/>
                </a:ext>
              </a:extLst>
            </p:cNvPr>
            <p:cNvSpPr txBox="1">
              <a:spLocks noChangeArrowheads="1"/>
            </p:cNvSpPr>
            <p:nvPr/>
          </p:nvSpPr>
          <p:spPr bwMode="auto">
            <a:xfrm>
              <a:off x="851484" y="1531762"/>
              <a:ext cx="2676523" cy="4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569" eaLnBrk="0" fontAlgn="base" hangingPunct="0">
                <a:spcBef>
                  <a:spcPct val="0"/>
                </a:spcBef>
                <a:spcAft>
                  <a:spcPct val="0"/>
                </a:spcAft>
                <a:buClr>
                  <a:srgbClr val="000000"/>
                </a:buClr>
                <a:buSzPct val="100000"/>
              </a:pPr>
              <a:r>
                <a:rPr lang="it-IT" altLang="it-IT" sz="2400" b="1" dirty="0">
                  <a:solidFill>
                    <a:srgbClr val="FFFF00"/>
                  </a:solidFill>
                  <a:latin typeface="Tw Cen MT" panose="020B0602020104020603" pitchFamily="34" charset="0"/>
                  <a:ea typeface="Microsoft YaHei" panose="020B0503020204020204" charset="-122"/>
                </a:rPr>
                <a:t>SPACE DOMAIN</a:t>
              </a:r>
            </a:p>
          </p:txBody>
        </p:sp>
        <p:sp>
          <p:nvSpPr>
            <p:cNvPr id="43" name="TextBox 42">
              <a:extLst>
                <a:ext uri="{FF2B5EF4-FFF2-40B4-BE49-F238E27FC236}">
                  <a16:creationId xmlns:a16="http://schemas.microsoft.com/office/drawing/2014/main" id="{2AAC1339-6515-4636-ABF2-870C006F9D20}"/>
                </a:ext>
              </a:extLst>
            </p:cNvPr>
            <p:cNvSpPr txBox="1"/>
            <p:nvPr/>
          </p:nvSpPr>
          <p:spPr>
            <a:xfrm>
              <a:off x="4730339" y="2412706"/>
              <a:ext cx="2013265" cy="260000"/>
            </a:xfrm>
            <a:prstGeom prst="rect">
              <a:avLst/>
            </a:prstGeom>
            <a:solidFill>
              <a:srgbClr val="000000"/>
            </a:solidFill>
            <a:ln>
              <a:solidFill>
                <a:schemeClr val="bg1">
                  <a:lumMod val="50000"/>
                </a:schemeClr>
              </a:solidFill>
            </a:ln>
          </p:spPr>
          <p:txBody>
            <a:bodyPr wrap="square" rtlCol="0">
              <a:spAutoFit/>
            </a:bodyPr>
            <a:lstStyle/>
            <a:p>
              <a:pPr algn="ctr"/>
              <a:r>
                <a:rPr lang="en-US" sz="1067" dirty="0">
                  <a:solidFill>
                    <a:schemeClr val="bg1"/>
                  </a:solidFill>
                </a:rPr>
                <a:t>Other Spaceflight Missions</a:t>
              </a:r>
            </a:p>
          </p:txBody>
        </p:sp>
        <p:sp>
          <p:nvSpPr>
            <p:cNvPr id="44" name="TextBox 43">
              <a:extLst>
                <a:ext uri="{FF2B5EF4-FFF2-40B4-BE49-F238E27FC236}">
                  <a16:creationId xmlns:a16="http://schemas.microsoft.com/office/drawing/2014/main" id="{95DA6451-441C-4DFB-BECC-59998BB392D6}"/>
                </a:ext>
              </a:extLst>
            </p:cNvPr>
            <p:cNvSpPr txBox="1"/>
            <p:nvPr/>
          </p:nvSpPr>
          <p:spPr>
            <a:xfrm>
              <a:off x="4714695" y="3986846"/>
              <a:ext cx="2013265" cy="260000"/>
            </a:xfrm>
            <a:prstGeom prst="rect">
              <a:avLst/>
            </a:prstGeom>
            <a:solidFill>
              <a:srgbClr val="000000"/>
            </a:solidFill>
            <a:ln>
              <a:solidFill>
                <a:schemeClr val="bg1">
                  <a:lumMod val="50000"/>
                </a:schemeClr>
              </a:solidFill>
            </a:ln>
          </p:spPr>
          <p:txBody>
            <a:bodyPr wrap="square" rtlCol="0">
              <a:spAutoFit/>
            </a:bodyPr>
            <a:lstStyle>
              <a:defPPr>
                <a:defRPr lang="en-US"/>
              </a:defPPr>
              <a:lvl1pPr algn="ctr">
                <a:defRPr sz="800">
                  <a:solidFill>
                    <a:schemeClr val="bg1"/>
                  </a:solidFill>
                </a:defRPr>
              </a:lvl1pPr>
            </a:lstStyle>
            <a:p>
              <a:r>
                <a:rPr lang="en-US" sz="1067" dirty="0"/>
                <a:t>High-Altitude Airspace (&gt;FL600)</a:t>
              </a:r>
            </a:p>
          </p:txBody>
        </p:sp>
        <p:sp>
          <p:nvSpPr>
            <p:cNvPr id="45" name="TextBox 44">
              <a:extLst>
                <a:ext uri="{FF2B5EF4-FFF2-40B4-BE49-F238E27FC236}">
                  <a16:creationId xmlns:a16="http://schemas.microsoft.com/office/drawing/2014/main" id="{18E29A64-71F2-4F63-B431-0570DDFFB701}"/>
                </a:ext>
              </a:extLst>
            </p:cNvPr>
            <p:cNvSpPr txBox="1"/>
            <p:nvPr/>
          </p:nvSpPr>
          <p:spPr>
            <a:xfrm>
              <a:off x="4707001" y="5543703"/>
              <a:ext cx="2013265" cy="260000"/>
            </a:xfrm>
            <a:prstGeom prst="rect">
              <a:avLst/>
            </a:prstGeom>
            <a:solidFill>
              <a:srgbClr val="000000"/>
            </a:solidFill>
            <a:ln>
              <a:solidFill>
                <a:schemeClr val="bg1">
                  <a:lumMod val="50000"/>
                </a:schemeClr>
              </a:solidFill>
            </a:ln>
          </p:spPr>
          <p:txBody>
            <a:bodyPr wrap="square" rtlCol="0">
              <a:spAutoFit/>
            </a:bodyPr>
            <a:lstStyle>
              <a:defPPr>
                <a:defRPr lang="en-US"/>
              </a:defPPr>
              <a:lvl1pPr algn="ctr">
                <a:defRPr sz="800">
                  <a:solidFill>
                    <a:schemeClr val="bg1"/>
                  </a:solidFill>
                </a:defRPr>
              </a:lvl1pPr>
            </a:lstStyle>
            <a:p>
              <a:r>
                <a:rPr lang="en-US" sz="1067" dirty="0"/>
                <a:t>Current </a:t>
              </a:r>
              <a:r>
                <a:rPr lang="en-US" sz="1067"/>
                <a:t>ATM Domain</a:t>
              </a:r>
              <a:endParaRPr lang="en-US" sz="1067" dirty="0"/>
            </a:p>
          </p:txBody>
        </p:sp>
        <p:cxnSp>
          <p:nvCxnSpPr>
            <p:cNvPr id="46" name="Connettore 1 2">
              <a:extLst>
                <a:ext uri="{FF2B5EF4-FFF2-40B4-BE49-F238E27FC236}">
                  <a16:creationId xmlns:a16="http://schemas.microsoft.com/office/drawing/2014/main" id="{8731C690-21C4-461F-913B-7ADCF9CB754D}"/>
                </a:ext>
              </a:extLst>
            </p:cNvPr>
            <p:cNvCxnSpPr/>
            <p:nvPr/>
          </p:nvCxnSpPr>
          <p:spPr bwMode="auto">
            <a:xfrm flipV="1">
              <a:off x="2375614" y="6143154"/>
              <a:ext cx="7916330" cy="19616"/>
            </a:xfrm>
            <a:prstGeom prst="line">
              <a:avLst/>
            </a:prstGeom>
            <a:noFill/>
            <a:ln w="12700" cap="flat" cmpd="sng" algn="ctr">
              <a:gradFill>
                <a:gsLst>
                  <a:gs pos="3000">
                    <a:srgbClr val="1F497D">
                      <a:lumMod val="84000"/>
                    </a:srgbClr>
                  </a:gs>
                  <a:gs pos="26000">
                    <a:srgbClr val="4F81BD">
                      <a:tint val="44500"/>
                      <a:satMod val="160000"/>
                    </a:srgbClr>
                  </a:gs>
                  <a:gs pos="93000">
                    <a:srgbClr val="4F81BD">
                      <a:tint val="23500"/>
                      <a:satMod val="160000"/>
                    </a:srgbClr>
                  </a:gs>
                </a:gsLst>
                <a:lin ang="5400000" scaled="0"/>
              </a:gradFill>
              <a:prstDash val="sysDash"/>
            </a:ln>
            <a:effectLst>
              <a:glow>
                <a:srgbClr val="4F81BD">
                  <a:alpha val="55000"/>
                </a:srgbClr>
              </a:glow>
              <a:outerShdw blurRad="50800" dist="38100" dir="5400000" algn="t" rotWithShape="0">
                <a:prstClr val="black">
                  <a:alpha val="40000"/>
                </a:prstClr>
              </a:outerShdw>
              <a:softEdge rad="0"/>
            </a:effectLst>
          </p:spPr>
        </p:cxnSp>
        <p:sp>
          <p:nvSpPr>
            <p:cNvPr id="47" name="TextBox 46">
              <a:extLst>
                <a:ext uri="{FF2B5EF4-FFF2-40B4-BE49-F238E27FC236}">
                  <a16:creationId xmlns:a16="http://schemas.microsoft.com/office/drawing/2014/main" id="{CF193F7D-7747-47BF-A0CE-5AAC8E6EDAC2}"/>
                </a:ext>
              </a:extLst>
            </p:cNvPr>
            <p:cNvSpPr txBox="1"/>
            <p:nvPr/>
          </p:nvSpPr>
          <p:spPr>
            <a:xfrm>
              <a:off x="4723800" y="6201445"/>
              <a:ext cx="2013265" cy="260000"/>
            </a:xfrm>
            <a:prstGeom prst="rect">
              <a:avLst/>
            </a:prstGeom>
            <a:solidFill>
              <a:srgbClr val="000000"/>
            </a:solidFill>
            <a:ln>
              <a:solidFill>
                <a:schemeClr val="bg1">
                  <a:lumMod val="50000"/>
                </a:schemeClr>
              </a:solidFill>
            </a:ln>
          </p:spPr>
          <p:txBody>
            <a:bodyPr wrap="square" rtlCol="0">
              <a:spAutoFit/>
            </a:bodyPr>
            <a:lstStyle/>
            <a:p>
              <a:pPr algn="ctr"/>
              <a:r>
                <a:rPr lang="en-US" sz="1067" dirty="0">
                  <a:solidFill>
                    <a:schemeClr val="bg1"/>
                  </a:solidFill>
                </a:rPr>
                <a:t>Low-Altitude ATM</a:t>
              </a:r>
            </a:p>
          </p:txBody>
        </p:sp>
        <p:sp>
          <p:nvSpPr>
            <p:cNvPr id="48" name="TextBox 47">
              <a:extLst>
                <a:ext uri="{FF2B5EF4-FFF2-40B4-BE49-F238E27FC236}">
                  <a16:creationId xmlns:a16="http://schemas.microsoft.com/office/drawing/2014/main" id="{30B30509-EEF3-45AD-AC95-B652543BF47A}"/>
                </a:ext>
              </a:extLst>
            </p:cNvPr>
            <p:cNvSpPr txBox="1"/>
            <p:nvPr/>
          </p:nvSpPr>
          <p:spPr>
            <a:xfrm>
              <a:off x="4720757" y="1896841"/>
              <a:ext cx="2015810" cy="260000"/>
            </a:xfrm>
            <a:prstGeom prst="rect">
              <a:avLst/>
            </a:prstGeom>
            <a:solidFill>
              <a:srgbClr val="000000"/>
            </a:solidFill>
            <a:ln>
              <a:solidFill>
                <a:schemeClr val="bg1">
                  <a:lumMod val="50000"/>
                </a:schemeClr>
              </a:solidFill>
            </a:ln>
          </p:spPr>
          <p:txBody>
            <a:bodyPr wrap="square" rtlCol="0">
              <a:spAutoFit/>
            </a:bodyPr>
            <a:lstStyle/>
            <a:p>
              <a:pPr algn="ctr"/>
              <a:r>
                <a:rPr lang="en-US" sz="1067" dirty="0">
                  <a:solidFill>
                    <a:schemeClr val="bg1"/>
                  </a:solidFill>
                </a:rPr>
                <a:t>Satellite Launch and Exploration</a:t>
              </a:r>
            </a:p>
          </p:txBody>
        </p:sp>
        <p:pic>
          <p:nvPicPr>
            <p:cNvPr id="49" name="Picture 2" descr="http://www.iai.co.il/sip_storage/FILES/2/36782.jpg">
              <a:extLst>
                <a:ext uri="{FF2B5EF4-FFF2-40B4-BE49-F238E27FC236}">
                  <a16:creationId xmlns:a16="http://schemas.microsoft.com/office/drawing/2014/main" id="{8F9243FB-108F-46A1-BAC2-77BE48E82E25}"/>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046278" y="1492039"/>
              <a:ext cx="431279" cy="4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6" descr="http://images.wisegeek.com/satellite.jpg">
              <a:extLst>
                <a:ext uri="{FF2B5EF4-FFF2-40B4-BE49-F238E27FC236}">
                  <a16:creationId xmlns:a16="http://schemas.microsoft.com/office/drawing/2014/main" id="{5B2EDEE8-5012-41AB-869D-873A1395A1DA}"/>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8594717" y="956060"/>
              <a:ext cx="613253" cy="55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descr="http://www.geo-alliance.ru/uploads/satel_imagecopy.jpg">
              <a:extLst>
                <a:ext uri="{FF2B5EF4-FFF2-40B4-BE49-F238E27FC236}">
                  <a16:creationId xmlns:a16="http://schemas.microsoft.com/office/drawing/2014/main" id="{51F1450B-8D77-46E9-A893-3892E2003B7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054618" y="1903295"/>
              <a:ext cx="567417" cy="77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Suborbital Noctilucent Cloud Tomography – Project PoSSUM">
              <a:extLst>
                <a:ext uri="{FF2B5EF4-FFF2-40B4-BE49-F238E27FC236}">
                  <a16:creationId xmlns:a16="http://schemas.microsoft.com/office/drawing/2014/main" id="{76488549-7C3C-4992-BABC-CE791C442AF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rot="273806">
              <a:off x="8046817" y="2317638"/>
              <a:ext cx="780044" cy="6463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Dream Chaser spaceplane ready for shuttle-style landing at Kennedy Space  Center next year">
              <a:extLst>
                <a:ext uri="{FF2B5EF4-FFF2-40B4-BE49-F238E27FC236}">
                  <a16:creationId xmlns:a16="http://schemas.microsoft.com/office/drawing/2014/main" id="{55AC1B5D-7259-4ADF-BC94-F1AF8909B28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8594717" y="2213366"/>
              <a:ext cx="581875" cy="3656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File:ISS spacecraft model 1.png - Wikimedia Commons">
              <a:extLst>
                <a:ext uri="{FF2B5EF4-FFF2-40B4-BE49-F238E27FC236}">
                  <a16:creationId xmlns:a16="http://schemas.microsoft.com/office/drawing/2014/main" id="{DF3A8372-7F7B-4619-82F5-8E48A124468F}"/>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368666" y="1573695"/>
              <a:ext cx="1066663" cy="57773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EB4E2CBF-B5EF-4C99-A5B8-E9A58B5CBBE9}"/>
                </a:ext>
              </a:extLst>
            </p:cNvPr>
            <p:cNvSpPr txBox="1"/>
            <p:nvPr/>
          </p:nvSpPr>
          <p:spPr>
            <a:xfrm>
              <a:off x="10755673" y="1544357"/>
              <a:ext cx="350476" cy="4401205"/>
            </a:xfrm>
            <a:prstGeom prst="rect">
              <a:avLst/>
            </a:prstGeom>
            <a:noFill/>
          </p:spPr>
          <p:txBody>
            <a:bodyPr wrap="square" rtlCol="0">
              <a:spAutoFit/>
            </a:bodyPr>
            <a:lstStyle/>
            <a:p>
              <a:pPr algn="ctr"/>
              <a:r>
                <a:rPr lang="en-US" sz="2000" b="1" dirty="0">
                  <a:latin typeface="Tw Cen MT" panose="020B0602020104020603" pitchFamily="34" charset="0"/>
                  <a:ea typeface="Microsoft YaHei" panose="020B0503020204020204" charset="-122"/>
                </a:rPr>
                <a:t>FL</a:t>
              </a:r>
            </a:p>
            <a:p>
              <a:pPr algn="ctr"/>
              <a:r>
                <a:rPr lang="en-US" sz="2000" b="1" dirty="0">
                  <a:latin typeface="Tw Cen MT" panose="020B0602020104020603" pitchFamily="34" charset="0"/>
                  <a:ea typeface="Microsoft YaHei" panose="020B0503020204020204" charset="-122"/>
                </a:rPr>
                <a:t>IGHT</a:t>
              </a:r>
            </a:p>
            <a:p>
              <a:pPr algn="ctr"/>
              <a:r>
                <a:rPr lang="en-US" sz="2000" b="1" dirty="0">
                  <a:latin typeface="Tw Cen MT" panose="020B0602020104020603" pitchFamily="34" charset="0"/>
                  <a:ea typeface="Microsoft YaHei" panose="020B0503020204020204" charset="-122"/>
                </a:rPr>
                <a:t> DOMAINS</a:t>
              </a:r>
            </a:p>
          </p:txBody>
        </p:sp>
      </p:grpSp>
    </p:spTree>
    <p:extLst>
      <p:ext uri="{BB962C8B-B14F-4D97-AF65-F5344CB8AC3E}">
        <p14:creationId xmlns:p14="http://schemas.microsoft.com/office/powerpoint/2010/main" val="4146810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pic>
        <p:nvPicPr>
          <p:cNvPr id="2" name="Picture 1">
            <a:extLst>
              <a:ext uri="{FF2B5EF4-FFF2-40B4-BE49-F238E27FC236}">
                <a16:creationId xmlns:a16="http://schemas.microsoft.com/office/drawing/2014/main" id="{4A011839-F028-4462-9AD6-8BF223F9C73F}"/>
              </a:ext>
            </a:extLst>
          </p:cNvPr>
          <p:cNvPicPr>
            <a:picLocks noChangeAspect="1"/>
          </p:cNvPicPr>
          <p:nvPr/>
        </p:nvPicPr>
        <p:blipFill rotWithShape="1">
          <a:blip r:embed="rId2"/>
          <a:srcRect l="13750" t="39127" r="15000" b="14047"/>
          <a:stretch/>
        </p:blipFill>
        <p:spPr>
          <a:xfrm>
            <a:off x="734807" y="1397000"/>
            <a:ext cx="6066038" cy="2092960"/>
          </a:xfrm>
          <a:prstGeom prst="rect">
            <a:avLst/>
          </a:prstGeom>
        </p:spPr>
      </p:pic>
      <p:pic>
        <p:nvPicPr>
          <p:cNvPr id="4" name="Picture 3">
            <a:extLst>
              <a:ext uri="{FF2B5EF4-FFF2-40B4-BE49-F238E27FC236}">
                <a16:creationId xmlns:a16="http://schemas.microsoft.com/office/drawing/2014/main" id="{8670F158-D3CA-4C28-BA24-56E3EC0672CB}"/>
              </a:ext>
            </a:extLst>
          </p:cNvPr>
          <p:cNvPicPr>
            <a:picLocks noChangeAspect="1"/>
          </p:cNvPicPr>
          <p:nvPr/>
        </p:nvPicPr>
        <p:blipFill rotWithShape="1">
          <a:blip r:embed="rId3"/>
          <a:srcRect l="14375" t="34682" r="15333" b="13730"/>
          <a:stretch/>
        </p:blipFill>
        <p:spPr>
          <a:xfrm>
            <a:off x="822960" y="3738880"/>
            <a:ext cx="6065520" cy="2337041"/>
          </a:xfrm>
          <a:prstGeom prst="rect">
            <a:avLst/>
          </a:prstGeom>
        </p:spPr>
      </p:pic>
      <p:pic>
        <p:nvPicPr>
          <p:cNvPr id="6" name="Picture 5">
            <a:extLst>
              <a:ext uri="{FF2B5EF4-FFF2-40B4-BE49-F238E27FC236}">
                <a16:creationId xmlns:a16="http://schemas.microsoft.com/office/drawing/2014/main" id="{673E68A0-2429-4A73-A7E4-F2B7D39BFB76}"/>
              </a:ext>
            </a:extLst>
          </p:cNvPr>
          <p:cNvPicPr>
            <a:picLocks noChangeAspect="1"/>
          </p:cNvPicPr>
          <p:nvPr/>
        </p:nvPicPr>
        <p:blipFill rotWithShape="1">
          <a:blip r:embed="rId4"/>
          <a:srcRect l="13750" t="31825" r="50000" b="15476"/>
          <a:stretch/>
        </p:blipFill>
        <p:spPr>
          <a:xfrm>
            <a:off x="7593325" y="1294561"/>
            <a:ext cx="3094995" cy="2362157"/>
          </a:xfrm>
          <a:prstGeom prst="rect">
            <a:avLst/>
          </a:prstGeom>
        </p:spPr>
      </p:pic>
      <p:pic>
        <p:nvPicPr>
          <p:cNvPr id="2050" name="Picture 2" descr="Speakers - Pulse conferences">
            <a:extLst>
              <a:ext uri="{FF2B5EF4-FFF2-40B4-BE49-F238E27FC236}">
                <a16:creationId xmlns:a16="http://schemas.microsoft.com/office/drawing/2014/main" id="{784A00D6-5517-498D-A8CC-1A7C2651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797832" y="4072290"/>
            <a:ext cx="1332830" cy="13328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13B3988-E68A-461F-B79C-29B2383B461E}"/>
              </a:ext>
            </a:extLst>
          </p:cNvPr>
          <p:cNvSpPr/>
          <p:nvPr/>
        </p:nvSpPr>
        <p:spPr>
          <a:xfrm>
            <a:off x="7767352" y="5313264"/>
            <a:ext cx="1363310" cy="553998"/>
          </a:xfrm>
          <a:prstGeom prst="rect">
            <a:avLst/>
          </a:prstGeom>
        </p:spPr>
        <p:txBody>
          <a:bodyPr wrap="square">
            <a:spAutoFit/>
          </a:bodyPr>
          <a:lstStyle/>
          <a:p>
            <a:br>
              <a:rPr lang="en-US" sz="800" b="1" dirty="0">
                <a:solidFill>
                  <a:srgbClr val="111827"/>
                </a:solidFill>
                <a:latin typeface="Inter"/>
              </a:rPr>
            </a:br>
            <a:r>
              <a:rPr lang="en-US" sz="600" b="1" dirty="0">
                <a:solidFill>
                  <a:srgbClr val="111827"/>
                </a:solidFill>
                <a:latin typeface="Arial Black" panose="020B0A04020102020204" pitchFamily="34" charset="0"/>
                <a:cs typeface="Arial" panose="020B0604020202020204" pitchFamily="34" charset="0"/>
              </a:rPr>
              <a:t>Joe </a:t>
            </a:r>
            <a:r>
              <a:rPr lang="en-US" sz="600" b="1" dirty="0" err="1">
                <a:solidFill>
                  <a:srgbClr val="111827"/>
                </a:solidFill>
                <a:latin typeface="Arial Black" panose="020B0A04020102020204" pitchFamily="34" charset="0"/>
                <a:cs typeface="Arial" panose="020B0604020202020204" pitchFamily="34" charset="0"/>
              </a:rPr>
              <a:t>Dauncey</a:t>
            </a:r>
            <a:endParaRPr lang="en-US" sz="800" b="1" dirty="0">
              <a:solidFill>
                <a:srgbClr val="111827"/>
              </a:solidFill>
              <a:latin typeface="Arial Black" panose="020B0A04020102020204" pitchFamily="34" charset="0"/>
              <a:cs typeface="Arial" panose="020B0604020202020204" pitchFamily="34" charset="0"/>
            </a:endParaRPr>
          </a:p>
          <a:p>
            <a:r>
              <a:rPr lang="en-US" sz="800" dirty="0">
                <a:solidFill>
                  <a:srgbClr val="111827"/>
                </a:solidFill>
                <a:latin typeface="Inter"/>
              </a:rPr>
              <a:t>IEEE Region: Region 8</a:t>
            </a:r>
          </a:p>
          <a:p>
            <a:r>
              <a:rPr lang="en-US" sz="800" dirty="0">
                <a:solidFill>
                  <a:srgbClr val="111827"/>
                </a:solidFill>
                <a:latin typeface="Inter"/>
              </a:rPr>
              <a:t>Country: GBR</a:t>
            </a:r>
          </a:p>
        </p:txBody>
      </p:sp>
      <p:sp>
        <p:nvSpPr>
          <p:cNvPr id="10" name="Rectangle 9">
            <a:extLst>
              <a:ext uri="{FF2B5EF4-FFF2-40B4-BE49-F238E27FC236}">
                <a16:creationId xmlns:a16="http://schemas.microsoft.com/office/drawing/2014/main" id="{BD85667D-2A7F-4725-B5F6-F87AB8450787}"/>
              </a:ext>
            </a:extLst>
          </p:cNvPr>
          <p:cNvSpPr/>
          <p:nvPr/>
        </p:nvSpPr>
        <p:spPr>
          <a:xfrm>
            <a:off x="7704487" y="3832982"/>
            <a:ext cx="1915128" cy="200055"/>
          </a:xfrm>
          <a:prstGeom prst="rect">
            <a:avLst/>
          </a:prstGeom>
        </p:spPr>
        <p:txBody>
          <a:bodyPr wrap="square">
            <a:spAutoFit/>
          </a:bodyPr>
          <a:lstStyle/>
          <a:p>
            <a:r>
              <a:rPr lang="en-US" sz="700" b="1" dirty="0" err="1">
                <a:solidFill>
                  <a:srgbClr val="111827"/>
                </a:solidFill>
                <a:latin typeface="Arial Black" panose="020B0A04020102020204" pitchFamily="34" charset="0"/>
                <a:cs typeface="Arial" panose="020B0604020202020204" pitchFamily="34" charset="0"/>
              </a:rPr>
              <a:t>Supertopic</a:t>
            </a:r>
            <a:r>
              <a:rPr lang="en-US" sz="700" b="1" dirty="0">
                <a:solidFill>
                  <a:srgbClr val="111827"/>
                </a:solidFill>
                <a:latin typeface="Arial Black" panose="020B0A04020102020204" pitchFamily="34" charset="0"/>
                <a:cs typeface="Arial" panose="020B0604020202020204" pitchFamily="34" charset="0"/>
              </a:rPr>
              <a:t> Committee Chair</a:t>
            </a:r>
          </a:p>
        </p:txBody>
      </p:sp>
    </p:spTree>
    <p:extLst>
      <p:ext uri="{BB962C8B-B14F-4D97-AF65-F5344CB8AC3E}">
        <p14:creationId xmlns:p14="http://schemas.microsoft.com/office/powerpoint/2010/main" val="89297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775364"/>
            <a:ext cx="10515600" cy="4267248"/>
          </a:xfrm>
        </p:spPr>
        <p:txBody>
          <a:bodyPr/>
          <a:lstStyle/>
          <a:p>
            <a:pPr>
              <a:spcAft>
                <a:spcPts val="600"/>
              </a:spcAft>
            </a:pPr>
            <a:r>
              <a:rPr lang="en-US" altLang="en-US" sz="2000" dirty="0"/>
              <a:t>The concept of Multi-Domain Traffic Management (MDTM) has emerged and various AI-based Cyber-Physical System (</a:t>
            </a:r>
            <a:r>
              <a:rPr lang="en-US" altLang="en-US" sz="2000" dirty="0" err="1"/>
              <a:t>iCPS</a:t>
            </a:r>
            <a:r>
              <a:rPr lang="en-US" altLang="en-US" sz="2000" dirty="0"/>
              <a:t>) architectures are being studied to support CNS/ATM and Avionics (CNS+A) system evolutions for trusted autonomous air and space transport operations  </a:t>
            </a:r>
            <a:endParaRPr lang="en-US" sz="16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30</a:t>
            </a:fld>
            <a:endParaRPr lang="en-US" altLang="en-US" dirty="0">
              <a:solidFill>
                <a:srgbClr val="0C70AC"/>
              </a:solidFill>
            </a:endParaRPr>
          </a:p>
        </p:txBody>
      </p:sp>
      <p:sp>
        <p:nvSpPr>
          <p:cNvPr id="5" name="Rectangle 4">
            <a:extLst>
              <a:ext uri="{FF2B5EF4-FFF2-40B4-BE49-F238E27FC236}">
                <a16:creationId xmlns:a16="http://schemas.microsoft.com/office/drawing/2014/main" id="{851209B6-1AB1-4E05-85B6-5E36B7FE26F0}"/>
              </a:ext>
            </a:extLst>
          </p:cNvPr>
          <p:cNvSpPr/>
          <p:nvPr/>
        </p:nvSpPr>
        <p:spPr>
          <a:xfrm>
            <a:off x="838200" y="979409"/>
            <a:ext cx="5837817" cy="646331"/>
          </a:xfrm>
          <a:prstGeom prst="rect">
            <a:avLst/>
          </a:prstGeom>
        </p:spPr>
        <p:txBody>
          <a:bodyPr wrap="none">
            <a:spAutoFit/>
          </a:bodyPr>
          <a:lstStyle/>
          <a:p>
            <a:r>
              <a:rPr lang="en-GB" sz="3600" b="1" dirty="0"/>
              <a:t>Research and Innovation </a:t>
            </a:r>
            <a:r>
              <a:rPr lang="en-GB" sz="2400" dirty="0">
                <a:solidFill>
                  <a:prstClr val="black"/>
                </a:solidFill>
              </a:rPr>
              <a:t>(cont.)</a:t>
            </a:r>
            <a:endParaRPr lang="en-GB" sz="3600" dirty="0"/>
          </a:p>
        </p:txBody>
      </p:sp>
      <p:graphicFrame>
        <p:nvGraphicFramePr>
          <p:cNvPr id="7" name="Object 6">
            <a:hlinkClick r:id="" action="ppaction://ole?verb=0"/>
            <a:extLst>
              <a:ext uri="{FF2B5EF4-FFF2-40B4-BE49-F238E27FC236}">
                <a16:creationId xmlns:a16="http://schemas.microsoft.com/office/drawing/2014/main" id="{71E98037-8E06-4164-91B1-288A2E1858E3}"/>
              </a:ext>
            </a:extLst>
          </p:cNvPr>
          <p:cNvGraphicFramePr>
            <a:graphicFrameLocks noChangeAspect="1"/>
          </p:cNvGraphicFramePr>
          <p:nvPr>
            <p:extLst/>
          </p:nvPr>
        </p:nvGraphicFramePr>
        <p:xfrm>
          <a:off x="1167441" y="2847873"/>
          <a:ext cx="4467007" cy="3187605"/>
        </p:xfrm>
        <a:graphic>
          <a:graphicData uri="http://schemas.openxmlformats.org/presentationml/2006/ole">
            <mc:AlternateContent xmlns:mc="http://schemas.openxmlformats.org/markup-compatibility/2006">
              <mc:Choice xmlns:v="urn:schemas-microsoft-com:vml" Requires="v">
                <p:oleObj spid="_x0000_s1076" name="Presentation" r:id="rId3" imgW="3784115" imgH="2839161" progId="PowerPoint.Show.12">
                  <p:embed/>
                </p:oleObj>
              </mc:Choice>
              <mc:Fallback>
                <p:oleObj name="Presentation" r:id="rId3" imgW="3784115" imgH="2839161" progId="PowerPoint.Show.12">
                  <p:embed/>
                  <p:pic>
                    <p:nvPicPr>
                      <p:cNvPr id="7" name="Object 6">
                        <a:hlinkClick r:id="" action="ppaction://ole?verb=0"/>
                        <a:extLst>
                          <a:ext uri="{FF2B5EF4-FFF2-40B4-BE49-F238E27FC236}">
                            <a16:creationId xmlns:a16="http://schemas.microsoft.com/office/drawing/2014/main" id="{71E98037-8E06-4164-91B1-288A2E1858E3}"/>
                          </a:ext>
                        </a:extLst>
                      </p:cNvPr>
                      <p:cNvPicPr/>
                      <p:nvPr/>
                    </p:nvPicPr>
                    <p:blipFill>
                      <a:blip r:embed="rId4"/>
                      <a:stretch>
                        <a:fillRect/>
                      </a:stretch>
                    </p:blipFill>
                    <p:spPr>
                      <a:xfrm>
                        <a:off x="1167441" y="2847873"/>
                        <a:ext cx="4467007" cy="3187605"/>
                      </a:xfrm>
                      <a:prstGeom prst="rect">
                        <a:avLst/>
                      </a:prstGeom>
                      <a:ln>
                        <a:solidFill>
                          <a:srgbClr val="0070C0"/>
                        </a:solidFill>
                      </a:ln>
                    </p:spPr>
                  </p:pic>
                </p:oleObj>
              </mc:Fallback>
            </mc:AlternateContent>
          </a:graphicData>
        </a:graphic>
      </p:graphicFrame>
      <p:grpSp>
        <p:nvGrpSpPr>
          <p:cNvPr id="4" name="Group 3">
            <a:extLst>
              <a:ext uri="{FF2B5EF4-FFF2-40B4-BE49-F238E27FC236}">
                <a16:creationId xmlns:a16="http://schemas.microsoft.com/office/drawing/2014/main" id="{E3B58A56-D50D-4EE8-ADA6-BC0FD8412E27}"/>
              </a:ext>
            </a:extLst>
          </p:cNvPr>
          <p:cNvGrpSpPr/>
          <p:nvPr/>
        </p:nvGrpSpPr>
        <p:grpSpPr>
          <a:xfrm>
            <a:off x="5772486" y="2845696"/>
            <a:ext cx="5139360" cy="3189783"/>
            <a:chOff x="5772486" y="2845696"/>
            <a:chExt cx="5139360" cy="3189783"/>
          </a:xfrm>
        </p:grpSpPr>
        <p:pic>
          <p:nvPicPr>
            <p:cNvPr id="13" name="Picture 12">
              <a:extLst>
                <a:ext uri="{FF2B5EF4-FFF2-40B4-BE49-F238E27FC236}">
                  <a16:creationId xmlns:a16="http://schemas.microsoft.com/office/drawing/2014/main" id="{1E7E3643-090E-4C9D-A69E-B6584E0A1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487" y="2847873"/>
              <a:ext cx="2466370" cy="1613981"/>
            </a:xfrm>
            <a:prstGeom prst="rect">
              <a:avLst/>
            </a:prstGeom>
            <a:ln>
              <a:solidFill>
                <a:srgbClr val="0070C0"/>
              </a:solidFill>
            </a:ln>
          </p:spPr>
        </p:pic>
        <p:pic>
          <p:nvPicPr>
            <p:cNvPr id="14" name="Picture 13" descr="A picture containing kite, map, colorful&#10;&#10;Description automatically generated">
              <a:extLst>
                <a:ext uri="{FF2B5EF4-FFF2-40B4-BE49-F238E27FC236}">
                  <a16:creationId xmlns:a16="http://schemas.microsoft.com/office/drawing/2014/main" id="{2B593F36-57A2-4206-BC57-B41AC6DE5398}"/>
                </a:ext>
              </a:extLst>
            </p:cNvPr>
            <p:cNvPicPr/>
            <p:nvPr/>
          </p:nvPicPr>
          <p:blipFill rotWithShape="1">
            <a:blip r:embed="rId6" cstate="print">
              <a:extLst>
                <a:ext uri="{28A0092B-C50C-407E-A947-70E740481C1C}">
                  <a14:useLocalDpi xmlns:a14="http://schemas.microsoft.com/office/drawing/2010/main" val="0"/>
                </a:ext>
              </a:extLst>
            </a:blip>
            <a:srcRect l="21142" t="50678" r="21914" b="460"/>
            <a:stretch/>
          </p:blipFill>
          <p:spPr>
            <a:xfrm>
              <a:off x="5772486" y="4498721"/>
              <a:ext cx="2770628" cy="1536758"/>
            </a:xfrm>
            <a:prstGeom prst="rect">
              <a:avLst/>
            </a:prstGeom>
            <a:ln>
              <a:solidFill>
                <a:srgbClr val="0070C0"/>
              </a:solidFill>
            </a:ln>
          </p:spPr>
        </p:pic>
        <p:pic>
          <p:nvPicPr>
            <p:cNvPr id="18" name="Picture 17">
              <a:extLst>
                <a:ext uri="{FF2B5EF4-FFF2-40B4-BE49-F238E27FC236}">
                  <a16:creationId xmlns:a16="http://schemas.microsoft.com/office/drawing/2014/main" id="{B2A49173-B809-4B90-A739-92AB13FFFDC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2721" r="3148" b="-1"/>
            <a:stretch/>
          </p:blipFill>
          <p:spPr>
            <a:xfrm>
              <a:off x="8281097" y="2845696"/>
              <a:ext cx="2630749" cy="1613981"/>
            </a:xfrm>
            <a:prstGeom prst="rect">
              <a:avLst/>
            </a:prstGeom>
            <a:ln>
              <a:solidFill>
                <a:srgbClr val="0070C0"/>
              </a:solidFill>
            </a:ln>
          </p:spPr>
        </p:pic>
        <p:pic>
          <p:nvPicPr>
            <p:cNvPr id="2" name="Picture 1">
              <a:extLst>
                <a:ext uri="{FF2B5EF4-FFF2-40B4-BE49-F238E27FC236}">
                  <a16:creationId xmlns:a16="http://schemas.microsoft.com/office/drawing/2014/main" id="{2BA78DE2-CF79-47BA-8D90-3B058B996A97}"/>
                </a:ext>
              </a:extLst>
            </p:cNvPr>
            <p:cNvPicPr>
              <a:picLocks noChangeAspect="1"/>
            </p:cNvPicPr>
            <p:nvPr/>
          </p:nvPicPr>
          <p:blipFill rotWithShape="1">
            <a:blip r:embed="rId9"/>
            <a:srcRect l="735" t="1204" r="1676" b="1204"/>
            <a:stretch/>
          </p:blipFill>
          <p:spPr>
            <a:xfrm>
              <a:off x="8585353" y="4498721"/>
              <a:ext cx="2326493" cy="1533732"/>
            </a:xfrm>
            <a:prstGeom prst="rect">
              <a:avLst/>
            </a:prstGeom>
            <a:ln>
              <a:solidFill>
                <a:srgbClr val="0070C0"/>
              </a:solidFill>
            </a:ln>
          </p:spPr>
        </p:pic>
      </p:grpSp>
    </p:spTree>
    <p:extLst>
      <p:ext uri="{BB962C8B-B14F-4D97-AF65-F5344CB8AC3E}">
        <p14:creationId xmlns:p14="http://schemas.microsoft.com/office/powerpoint/2010/main" val="2460776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07720" y="1727199"/>
            <a:ext cx="10515600" cy="4712463"/>
          </a:xfrm>
        </p:spPr>
        <p:txBody>
          <a:bodyPr/>
          <a:lstStyle/>
          <a:p>
            <a:pPr>
              <a:spcAft>
                <a:spcPts val="600"/>
              </a:spcAft>
            </a:pPr>
            <a:r>
              <a:rPr lang="en-US" altLang="en-US" sz="2100" dirty="0"/>
              <a:t>The ASP is actively contributing to the organization of the 43</a:t>
            </a:r>
            <a:r>
              <a:rPr lang="en-US" altLang="en-US" sz="2100" baseline="30000" dirty="0"/>
              <a:t>nd</a:t>
            </a:r>
            <a:r>
              <a:rPr lang="en-US" altLang="en-US" sz="2100" dirty="0"/>
              <a:t> IEEE/AIAA Digital Avionics Systems Conference, to be held in San Diego, CA, UAS on 29 Sept – 03 October 2024</a:t>
            </a:r>
          </a:p>
          <a:p>
            <a:pPr>
              <a:spcAft>
                <a:spcPts val="600"/>
              </a:spcAft>
            </a:pPr>
            <a:r>
              <a:rPr lang="en-US" altLang="en-US" sz="2100" dirty="0"/>
              <a:t>ASP members are contributing to the UAS and student paper competitions, and will give some tutorials (Avionics, Spaceflight and Autonomous Systems) as well as chairing various track and sessions</a:t>
            </a:r>
          </a:p>
          <a:p>
            <a:pPr>
              <a:spcAft>
                <a:spcPts val="600"/>
              </a:spcAft>
            </a:pPr>
            <a:r>
              <a:rPr lang="en-US" sz="2100" dirty="0"/>
              <a:t>Following the successful experience of last two editions, the ASP is currently developing a public tutorial at DASC 2024, focusing on the panel ongoing R&amp;I activities: </a:t>
            </a:r>
            <a:r>
              <a:rPr lang="en-US" sz="2100" b="1" i="1" dirty="0">
                <a:solidFill>
                  <a:schemeClr val="accent1">
                    <a:lumMod val="75000"/>
                  </a:schemeClr>
                </a:solidFill>
              </a:rPr>
              <a:t>”Avionics for Sustainability.”</a:t>
            </a:r>
          </a:p>
          <a:p>
            <a:pPr>
              <a:spcAft>
                <a:spcPts val="600"/>
              </a:spcAft>
            </a:pPr>
            <a:r>
              <a:rPr lang="en-US" altLang="en-US" sz="2100" dirty="0"/>
              <a:t>ASP members also had a leadership role in the organization of IEEE/AIAA ICNS 2024 and contributed to the Avionics and Sensor Fusion Sessions of the IEEE</a:t>
            </a:r>
            <a:r>
              <a:rPr lang="en-GB" sz="2100" dirty="0"/>
              <a:t>/AIAA/PHM</a:t>
            </a:r>
            <a:r>
              <a:rPr lang="en-US" altLang="en-US" sz="2100" dirty="0"/>
              <a:t> </a:t>
            </a:r>
            <a:r>
              <a:rPr lang="en-US" altLang="en-US" sz="2100" dirty="0" err="1"/>
              <a:t>AeroConf</a:t>
            </a:r>
            <a:r>
              <a:rPr lang="en-US" altLang="en-US" sz="2100" dirty="0"/>
              <a:t> 2024</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31</a:t>
            </a:fld>
            <a:endParaRPr lang="en-US" altLang="en-US" dirty="0">
              <a:solidFill>
                <a:srgbClr val="0C70AC"/>
              </a:solidFill>
            </a:endParaRPr>
          </a:p>
        </p:txBody>
      </p:sp>
      <p:sp>
        <p:nvSpPr>
          <p:cNvPr id="5" name="Rectangle 4">
            <a:extLst>
              <a:ext uri="{FF2B5EF4-FFF2-40B4-BE49-F238E27FC236}">
                <a16:creationId xmlns:a16="http://schemas.microsoft.com/office/drawing/2014/main" id="{FC1AA729-A706-42D3-98A6-6B837890CCD9}"/>
              </a:ext>
            </a:extLst>
          </p:cNvPr>
          <p:cNvSpPr/>
          <p:nvPr/>
        </p:nvSpPr>
        <p:spPr>
          <a:xfrm>
            <a:off x="838200" y="996827"/>
            <a:ext cx="2542876" cy="646331"/>
          </a:xfrm>
          <a:prstGeom prst="rect">
            <a:avLst/>
          </a:prstGeom>
        </p:spPr>
        <p:txBody>
          <a:bodyPr wrap="none">
            <a:spAutoFit/>
          </a:bodyPr>
          <a:lstStyle/>
          <a:p>
            <a:r>
              <a:rPr lang="en-GB" sz="3600" b="1" dirty="0"/>
              <a:t>Conferences</a:t>
            </a:r>
            <a:endParaRPr lang="en-GB" sz="3600" dirty="0"/>
          </a:p>
        </p:txBody>
      </p:sp>
    </p:spTree>
    <p:extLst>
      <p:ext uri="{BB962C8B-B14F-4D97-AF65-F5344CB8AC3E}">
        <p14:creationId xmlns:p14="http://schemas.microsoft.com/office/powerpoint/2010/main" val="119212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32</a:t>
            </a:fld>
            <a:endParaRPr lang="en-US" altLang="en-US" dirty="0">
              <a:solidFill>
                <a:srgbClr val="0C70AC"/>
              </a:solidFill>
            </a:endParaRPr>
          </a:p>
        </p:txBody>
      </p:sp>
      <p:pic>
        <p:nvPicPr>
          <p:cNvPr id="2" name="Picture 1">
            <a:extLst>
              <a:ext uri="{FF2B5EF4-FFF2-40B4-BE49-F238E27FC236}">
                <a16:creationId xmlns:a16="http://schemas.microsoft.com/office/drawing/2014/main" id="{E5BA1C8B-1E6F-4FF8-8AAA-111C2B384438}"/>
              </a:ext>
            </a:extLst>
          </p:cNvPr>
          <p:cNvPicPr>
            <a:picLocks noChangeAspect="1"/>
          </p:cNvPicPr>
          <p:nvPr/>
        </p:nvPicPr>
        <p:blipFill rotWithShape="1">
          <a:blip r:embed="rId2"/>
          <a:srcRect l="-1" r="31667" b="5849"/>
          <a:stretch/>
        </p:blipFill>
        <p:spPr>
          <a:xfrm>
            <a:off x="724205" y="2184400"/>
            <a:ext cx="3283915" cy="3393440"/>
          </a:xfrm>
          <a:prstGeom prst="rect">
            <a:avLst/>
          </a:prstGeom>
        </p:spPr>
      </p:pic>
      <p:sp>
        <p:nvSpPr>
          <p:cNvPr id="11" name="Content Placeholder 2">
            <a:extLst>
              <a:ext uri="{FF2B5EF4-FFF2-40B4-BE49-F238E27FC236}">
                <a16:creationId xmlns:a16="http://schemas.microsoft.com/office/drawing/2014/main" id="{0C6EA0B1-EA9F-4BDB-B33B-7C3A9C393FD0}"/>
              </a:ext>
            </a:extLst>
          </p:cNvPr>
          <p:cNvSpPr>
            <a:spLocks noGrp="1"/>
          </p:cNvSpPr>
          <p:nvPr>
            <p:ph idx="1"/>
          </p:nvPr>
        </p:nvSpPr>
        <p:spPr>
          <a:xfrm>
            <a:off x="568960" y="1113932"/>
            <a:ext cx="10515600" cy="4796398"/>
          </a:xfrm>
        </p:spPr>
        <p:txBody>
          <a:bodyPr/>
          <a:lstStyle/>
          <a:p>
            <a:pPr marL="0" indent="0">
              <a:spcAft>
                <a:spcPts val="600"/>
              </a:spcAft>
              <a:buNone/>
            </a:pPr>
            <a:r>
              <a:rPr lang="en-US" altLang="en-US" sz="3600" b="1" dirty="0"/>
              <a:t>Recent AESS Tutorials Delivered at DASC</a:t>
            </a:r>
          </a:p>
        </p:txBody>
      </p:sp>
      <p:sp>
        <p:nvSpPr>
          <p:cNvPr id="10" name="Title 1">
            <a:extLst>
              <a:ext uri="{FF2B5EF4-FFF2-40B4-BE49-F238E27FC236}">
                <a16:creationId xmlns:a16="http://schemas.microsoft.com/office/drawing/2014/main" id="{4DC06C29-712D-42AD-8BB1-D50EAE86431C}"/>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pic>
        <p:nvPicPr>
          <p:cNvPr id="12" name="Picture 11">
            <a:extLst>
              <a:ext uri="{FF2B5EF4-FFF2-40B4-BE49-F238E27FC236}">
                <a16:creationId xmlns:a16="http://schemas.microsoft.com/office/drawing/2014/main" id="{DEE97910-5A07-414F-8AD5-F4378685D26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7702" r="8301"/>
          <a:stretch/>
        </p:blipFill>
        <p:spPr>
          <a:xfrm>
            <a:off x="4308450" y="2184400"/>
            <a:ext cx="3394038" cy="3393440"/>
          </a:xfrm>
          <a:prstGeom prst="rect">
            <a:avLst/>
          </a:prstGeom>
        </p:spPr>
      </p:pic>
      <p:pic>
        <p:nvPicPr>
          <p:cNvPr id="13" name="Picture 12">
            <a:extLst>
              <a:ext uri="{FF2B5EF4-FFF2-40B4-BE49-F238E27FC236}">
                <a16:creationId xmlns:a16="http://schemas.microsoft.com/office/drawing/2014/main" id="{4CB387EB-04DE-4349-BD96-936CCEF0C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8564" r="11544"/>
          <a:stretch/>
        </p:blipFill>
        <p:spPr>
          <a:xfrm>
            <a:off x="7980692" y="2193897"/>
            <a:ext cx="3394038" cy="3374446"/>
          </a:xfrm>
          <a:prstGeom prst="rect">
            <a:avLst/>
          </a:prstGeom>
        </p:spPr>
      </p:pic>
    </p:spTree>
    <p:extLst>
      <p:ext uri="{BB962C8B-B14F-4D97-AF65-F5344CB8AC3E}">
        <p14:creationId xmlns:p14="http://schemas.microsoft.com/office/powerpoint/2010/main" val="617462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579120" y="951372"/>
            <a:ext cx="10515600" cy="4796398"/>
          </a:xfrm>
        </p:spPr>
        <p:txBody>
          <a:bodyPr/>
          <a:lstStyle/>
          <a:p>
            <a:pPr marL="0" indent="0">
              <a:spcAft>
                <a:spcPts val="600"/>
              </a:spcAft>
              <a:buNone/>
            </a:pPr>
            <a:r>
              <a:rPr lang="en-US" altLang="en-US" sz="3600" b="1" dirty="0"/>
              <a:t>Recent DASC UAS Student Competitions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33</a:t>
            </a:fld>
            <a:endParaRPr lang="en-US" altLang="en-US" dirty="0">
              <a:solidFill>
                <a:srgbClr val="0C70AC"/>
              </a:solidFill>
            </a:endParaRPr>
          </a:p>
        </p:txBody>
      </p:sp>
      <p:sp>
        <p:nvSpPr>
          <p:cNvPr id="5" name="Slide Number Placeholder 4">
            <a:extLst>
              <a:ext uri="{FF2B5EF4-FFF2-40B4-BE49-F238E27FC236}">
                <a16:creationId xmlns:a16="http://schemas.microsoft.com/office/drawing/2014/main" id="{950207BF-3845-42F7-8E12-86D37376F4A7}"/>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33</a:t>
            </a:fld>
            <a:endParaRPr lang="en-US" altLang="en-US" dirty="0">
              <a:solidFill>
                <a:srgbClr val="0C70AC"/>
              </a:solidFill>
            </a:endParaRPr>
          </a:p>
        </p:txBody>
      </p:sp>
      <p:pic>
        <p:nvPicPr>
          <p:cNvPr id="2" name="Picture 1">
            <a:extLst>
              <a:ext uri="{FF2B5EF4-FFF2-40B4-BE49-F238E27FC236}">
                <a16:creationId xmlns:a16="http://schemas.microsoft.com/office/drawing/2014/main" id="{4BC79EE6-896E-4945-84E2-A4224AAD42D0}"/>
              </a:ext>
            </a:extLst>
          </p:cNvPr>
          <p:cNvPicPr>
            <a:picLocks noChangeAspect="1"/>
          </p:cNvPicPr>
          <p:nvPr/>
        </p:nvPicPr>
        <p:blipFill>
          <a:blip r:embed="rId2"/>
          <a:stretch>
            <a:fillRect/>
          </a:stretch>
        </p:blipFill>
        <p:spPr>
          <a:xfrm>
            <a:off x="754685" y="4721024"/>
            <a:ext cx="2241733" cy="1371587"/>
          </a:xfrm>
          <a:prstGeom prst="rect">
            <a:avLst/>
          </a:prstGeom>
        </p:spPr>
      </p:pic>
      <p:pic>
        <p:nvPicPr>
          <p:cNvPr id="4" name="Picture 3">
            <a:extLst>
              <a:ext uri="{FF2B5EF4-FFF2-40B4-BE49-F238E27FC236}">
                <a16:creationId xmlns:a16="http://schemas.microsoft.com/office/drawing/2014/main" id="{B0A4CD34-79AD-44E0-A9FA-B8C5D70542CC}"/>
              </a:ext>
            </a:extLst>
          </p:cNvPr>
          <p:cNvPicPr>
            <a:picLocks noChangeAspect="1"/>
          </p:cNvPicPr>
          <p:nvPr/>
        </p:nvPicPr>
        <p:blipFill>
          <a:blip r:embed="rId3">
            <a:lum contrast="40000"/>
          </a:blip>
          <a:stretch>
            <a:fillRect/>
          </a:stretch>
        </p:blipFill>
        <p:spPr>
          <a:xfrm>
            <a:off x="7330058" y="4713285"/>
            <a:ext cx="3210559" cy="1803842"/>
          </a:xfrm>
          <a:prstGeom prst="rect">
            <a:avLst/>
          </a:prstGeom>
        </p:spPr>
      </p:pic>
      <p:sp>
        <p:nvSpPr>
          <p:cNvPr id="12" name="Title 1">
            <a:extLst>
              <a:ext uri="{FF2B5EF4-FFF2-40B4-BE49-F238E27FC236}">
                <a16:creationId xmlns:a16="http://schemas.microsoft.com/office/drawing/2014/main" id="{6280C133-BE19-4F3E-9165-2B4D207332EF}"/>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pic>
        <p:nvPicPr>
          <p:cNvPr id="14" name="Picture 2" descr="https://confcats-siteplex.s3.us-east-1.amazonaws.com/dasc23/medium_DASC_24_Competition_7b3ccd071e.jpg">
            <a:extLst>
              <a:ext uri="{FF2B5EF4-FFF2-40B4-BE49-F238E27FC236}">
                <a16:creationId xmlns:a16="http://schemas.microsoft.com/office/drawing/2014/main" id="{560EDE71-2B72-49C7-B091-F181824B8E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5748" y="1656084"/>
            <a:ext cx="2201853" cy="1439850"/>
          </a:xfrm>
          <a:prstGeom prst="rect">
            <a:avLst/>
          </a:prstGeom>
          <a:ln>
            <a:solidFill>
              <a:srgbClr val="0C70A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Drone, Quadcopter PNG transparent image download, size: 810x400px">
            <a:extLst>
              <a:ext uri="{FF2B5EF4-FFF2-40B4-BE49-F238E27FC236}">
                <a16:creationId xmlns:a16="http://schemas.microsoft.com/office/drawing/2014/main" id="{59F0DD37-5724-43E5-9C82-881CA3318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641" y="830051"/>
            <a:ext cx="2766972" cy="1366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uc31f784a6989ce610d098bd1321.previews.dropboxusercontent.com/p/thumb/ABsnUvzDA0GTOYxWlYLhmh7ykodwR6RLIEX94KvDH3eDKy8LCdRV3t3feS_IwkoXh65LOYMIBNm0M5Y1blHJGi6r2UlXLd-qitpcXyHcVaCeV_7gLERBXl5gm1aRtghI9r7OzRFOYX35R1wESCxEDAu23dyw5TIIQxqBIbEYCWzTkMkX5hkCyRM6Ac8aFoZY814iRMrLfyizCT89nUF1Z0JmWnCR9VERXnvN23tyqqP1krgnNsH7AMTAw9wxOmql6lblDMokdZNyKC5s1vv2qgXA5CK2WfJjpoNc-vH_RI-IbjK896eS7aR38GiheNjvT6ExaKFB5q5ohjGyG0djwJeyYc04P2e_DjvyddKrxAcvr0deswhJki_uT2Za6rcxGh0/p.jpeg">
            <a:extLst>
              <a:ext uri="{FF2B5EF4-FFF2-40B4-BE49-F238E27FC236}">
                <a16:creationId xmlns:a16="http://schemas.microsoft.com/office/drawing/2014/main" id="{F6BA1BC8-071D-4E64-9E90-EA56626948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08" t="-536" b="536"/>
          <a:stretch/>
        </p:blipFill>
        <p:spPr bwMode="auto">
          <a:xfrm>
            <a:off x="3318470" y="3225800"/>
            <a:ext cx="4159291" cy="3113866"/>
          </a:xfrm>
          <a:prstGeom prst="rect">
            <a:avLst/>
          </a:prstGeom>
          <a:ln>
            <a:solidFill>
              <a:srgbClr val="0C70A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https://uc6185a06573c499bd550bba94d5.previews.dropboxusercontent.com/p/thumb/ABtNCYb7Oobq75LkusN1r5ixceSVjcPf3TPeQjPX-vOxsVsRWMqWOJs-St7pXA7eWH-4_8XxC-qJCCjxGqjrpuiiaebSUZQ3eLj9z9GhzewHfB0SHQJy4IAGs414paQEVCgiQzvu8rVQaPdNOujsfsaf9Zk5wCNSxi6fZDZe4-iKrMB9ssOi7NUuUi0g_GwM6TYkDtXP20sBAZaJgkbH2tPle0GAcGe5LNx-wCsHocqCcX7zyiGNSSjAZeKTvsN3OIfiwvNS2FDRKkx6lPHL9FS_2SiIPAu8g1JBYI-sFwmO1QcYYPiCBxNoPd5RbInveZYRsQA3uP0iPlC78_2zXRKy_Dfaq34-UhhzaZrVM03tg9JB8II3s2OcW2ARBqEH344/p.jpeg">
            <a:extLst>
              <a:ext uri="{FF2B5EF4-FFF2-40B4-BE49-F238E27FC236}">
                <a16:creationId xmlns:a16="http://schemas.microsoft.com/office/drawing/2014/main" id="{94154263-DF60-4AB8-9454-09D6925C6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718" y="1656083"/>
            <a:ext cx="4163657" cy="2711779"/>
          </a:xfrm>
          <a:prstGeom prst="rect">
            <a:avLst/>
          </a:prstGeom>
          <a:ln>
            <a:solidFill>
              <a:srgbClr val="0C70A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6" descr="https://uceaf22d8da60257df0232a92cdf.previews.dropboxusercontent.com/p/thumb/ABsjY3Rmoju4ocZo9d0_vQVYxLcHVWAT24QF_tg2-33jfzHZlxP1eJSoqVq3SabOR9GKkvNbeojuUBTwQHdbeVSGvpe3VqfEyju-sRvcnM45ke1IB3rME9hWGvaYGaLrIHJYXJIaVzPdwXiMlRlffD8xjix6QjISnPilqsvASKtj-QLsBtTGH9ebc5E00BjGqkj6LWiIvKb811_a2fmBZQkHBrDQ354HoAXwrSMCDMU7KHSEiqs5XuCziZ-9Qrw2ZxBIsaxhJMrsLPbhdb_yKZ0kmKjC0Duq5EUQnd6Qw-SJoxndqOrKlcqMlT8pdgmgxzZHePdqYzi7CUEwkIwb6GB1YB3D8dqgOzltuXvkGSrLKyhx3GeC8eCVv70KyvFrNV8/p.jpeg">
            <a:extLst>
              <a:ext uri="{FF2B5EF4-FFF2-40B4-BE49-F238E27FC236}">
                <a16:creationId xmlns:a16="http://schemas.microsoft.com/office/drawing/2014/main" id="{054BFE2C-C102-4FE8-9BD4-2AA52F61AD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3134" y="2073595"/>
            <a:ext cx="3594789" cy="2542391"/>
          </a:xfrm>
          <a:prstGeom prst="rect">
            <a:avLst/>
          </a:prstGeom>
          <a:ln>
            <a:solidFill>
              <a:srgbClr val="0C70AC"/>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07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44525" y="1676650"/>
            <a:ext cx="10756595" cy="3861995"/>
          </a:xfrm>
        </p:spPr>
        <p:txBody>
          <a:bodyPr/>
          <a:lstStyle/>
          <a:p>
            <a:pPr>
              <a:spcAft>
                <a:spcPts val="600"/>
              </a:spcAft>
            </a:pPr>
            <a:r>
              <a:rPr lang="en-US" altLang="en-US" sz="2200" dirty="0"/>
              <a:t>The ASP is contributing </a:t>
            </a:r>
            <a:r>
              <a:rPr lang="en-US" sz="2200" dirty="0"/>
              <a:t>to the AESS editorial activities in the area of Avionics Systems. These activities include:</a:t>
            </a:r>
          </a:p>
          <a:p>
            <a:pPr lvl="1">
              <a:spcAft>
                <a:spcPts val="600"/>
              </a:spcAft>
              <a:buFont typeface="Calibri" panose="020F0502020204030204" pitchFamily="34" charset="0"/>
              <a:buChar char="−"/>
            </a:pPr>
            <a:r>
              <a:rPr lang="en-US" sz="1900" dirty="0"/>
              <a:t>Senior Editor (Avionics), IEEE Transactions on Aerospace and Electronic Systems, Giancarmine Fasano</a:t>
            </a:r>
          </a:p>
          <a:p>
            <a:pPr lvl="1">
              <a:spcAft>
                <a:spcPts val="600"/>
              </a:spcAft>
              <a:buFont typeface="Calibri" panose="020F0502020204030204" pitchFamily="34" charset="0"/>
              <a:buChar char="−"/>
            </a:pPr>
            <a:r>
              <a:rPr lang="en-US" sz="1900" dirty="0"/>
              <a:t>Series Editor, IEEE Press – Progress in Aeronautics and Astronautics Systems, Roberto Sabatini</a:t>
            </a:r>
          </a:p>
          <a:p>
            <a:pPr lvl="1">
              <a:spcAft>
                <a:spcPts val="600"/>
              </a:spcAft>
              <a:buFont typeface="Calibri" panose="020F0502020204030204" pitchFamily="34" charset="0"/>
              <a:buChar char="−"/>
            </a:pPr>
            <a:r>
              <a:rPr lang="en-US" sz="1900" dirty="0"/>
              <a:t>Associate Editor, IEEE Transactions on Aerospace and Electronic Systems, Roberto Sabatini</a:t>
            </a:r>
          </a:p>
          <a:p>
            <a:pPr lvl="1">
              <a:spcAft>
                <a:spcPts val="600"/>
              </a:spcAft>
              <a:buFont typeface="Calibri" panose="020F0502020204030204" pitchFamily="34" charset="0"/>
              <a:buChar char="−"/>
            </a:pPr>
            <a:r>
              <a:rPr lang="en-US" sz="1900" dirty="0"/>
              <a:t>Associate Editor, IEEE Aerospace and Electronic Systems Magazine, Erik Blasch</a:t>
            </a:r>
          </a:p>
          <a:p>
            <a:pPr lvl="1">
              <a:spcAft>
                <a:spcPts val="600"/>
              </a:spcAft>
              <a:buFont typeface="Calibri" panose="020F0502020204030204" pitchFamily="34" charset="0"/>
              <a:buChar char="−"/>
            </a:pPr>
            <a:r>
              <a:rPr lang="en-US" sz="1900" dirty="0"/>
              <a:t>Associate Editor, IEEE Aerospace and Electronic Systems Magazine, Roberto Sabatini</a:t>
            </a:r>
          </a:p>
          <a:p>
            <a:pPr lvl="1">
              <a:spcAft>
                <a:spcPts val="600"/>
              </a:spcAft>
              <a:buFont typeface="Calibri" panose="020F0502020204030204" pitchFamily="34" charset="0"/>
              <a:buChar char="−"/>
            </a:pPr>
            <a:r>
              <a:rPr lang="en-US" sz="1900" dirty="0"/>
              <a:t>ASP members are also reviewers for TAES and the AESS magazine</a:t>
            </a:r>
          </a:p>
          <a:p>
            <a:pPr marL="228600" lvl="1">
              <a:spcBef>
                <a:spcPts val="1000"/>
              </a:spcBef>
              <a:spcAft>
                <a:spcPts val="600"/>
              </a:spcAft>
            </a:pPr>
            <a:r>
              <a:rPr lang="en-US" sz="2200" dirty="0"/>
              <a:t>The ASP is currently working on two AESS Magazine SI proposals: (1) Low-altitude ATM/U-Space </a:t>
            </a:r>
            <a:r>
              <a:rPr lang="en-US" sz="2200" dirty="0" err="1"/>
              <a:t>Navigiation</a:t>
            </a:r>
            <a:r>
              <a:rPr lang="en-US" sz="2200" dirty="0"/>
              <a:t>; and Space Domain Awareness/STM</a:t>
            </a:r>
          </a:p>
          <a:p>
            <a:pPr lvl="1">
              <a:spcAft>
                <a:spcPts val="600"/>
              </a:spcAft>
              <a:buFont typeface="Calibri" panose="020F0502020204030204" pitchFamily="34" charset="0"/>
              <a:buChar char="−"/>
            </a:pPr>
            <a:endParaRPr lang="en-US" sz="1900" dirty="0"/>
          </a:p>
          <a:p>
            <a:pPr lvl="1">
              <a:spcAft>
                <a:spcPts val="600"/>
              </a:spcAft>
              <a:buFont typeface="Calibri" panose="020F0502020204030204" pitchFamily="34" charset="0"/>
              <a:buChar char="−"/>
            </a:pPr>
            <a:endParaRPr lang="en-US" sz="18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34</a:t>
            </a:fld>
            <a:endParaRPr lang="en-US" altLang="en-US" dirty="0">
              <a:solidFill>
                <a:srgbClr val="0C70AC"/>
              </a:solidFill>
            </a:endParaRPr>
          </a:p>
        </p:txBody>
      </p:sp>
      <p:sp>
        <p:nvSpPr>
          <p:cNvPr id="5" name="Rectangle 4">
            <a:extLst>
              <a:ext uri="{FF2B5EF4-FFF2-40B4-BE49-F238E27FC236}">
                <a16:creationId xmlns:a16="http://schemas.microsoft.com/office/drawing/2014/main" id="{01792581-3ADD-43AC-B62C-7CA6622FD032}"/>
              </a:ext>
            </a:extLst>
          </p:cNvPr>
          <p:cNvSpPr/>
          <p:nvPr/>
        </p:nvSpPr>
        <p:spPr>
          <a:xfrm>
            <a:off x="726440" y="937312"/>
            <a:ext cx="4215641" cy="646331"/>
          </a:xfrm>
          <a:prstGeom prst="rect">
            <a:avLst/>
          </a:prstGeom>
        </p:spPr>
        <p:txBody>
          <a:bodyPr wrap="none">
            <a:spAutoFit/>
          </a:bodyPr>
          <a:lstStyle/>
          <a:p>
            <a:r>
              <a:rPr lang="en-GB" sz="3600" b="1" dirty="0"/>
              <a:t>Publication Activities</a:t>
            </a:r>
            <a:endParaRPr lang="en-GB" sz="3600" dirty="0"/>
          </a:p>
        </p:txBody>
      </p:sp>
    </p:spTree>
    <p:extLst>
      <p:ext uri="{BB962C8B-B14F-4D97-AF65-F5344CB8AC3E}">
        <p14:creationId xmlns:p14="http://schemas.microsoft.com/office/powerpoint/2010/main" val="2544317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a:spLocks noGrp="1"/>
          </p:cNvSpPr>
          <p:nvPr>
            <p:ph type="title"/>
          </p:nvPr>
        </p:nvSpPr>
        <p:spPr>
          <a:xfrm>
            <a:off x="609600" y="58611"/>
            <a:ext cx="10972800" cy="611949"/>
          </a:xfrm>
        </p:spPr>
        <p:txBody>
          <a:bodyPr/>
          <a:lstStyle/>
          <a:p>
            <a:r>
              <a:rPr lang="en-US" sz="3400" b="1" dirty="0">
                <a:solidFill>
                  <a:schemeClr val="bg1"/>
                </a:solidFill>
                <a:latin typeface="Calibri" panose="020F0502020204030204" pitchFamily="34" charset="0"/>
                <a:ea typeface="Calibri" panose="020F0502020204030204" pitchFamily="34" charset="0"/>
                <a:cs typeface="Calibri" panose="020F0502020204030204" pitchFamily="34" charset="0"/>
              </a:rPr>
              <a:t>Recent Panel Publications</a:t>
            </a:r>
          </a:p>
        </p:txBody>
      </p:sp>
      <p:sp>
        <p:nvSpPr>
          <p:cNvPr id="9" name="Content Placeholder 2"/>
          <p:cNvSpPr txBox="1"/>
          <p:nvPr/>
        </p:nvSpPr>
        <p:spPr>
          <a:xfrm>
            <a:off x="600891" y="1146716"/>
            <a:ext cx="6871063" cy="5317680"/>
          </a:xfrm>
          <a:prstGeom prst="rect">
            <a:avLst/>
          </a:prstGeom>
        </p:spPr>
        <p:txBody>
          <a:bodyPr vert="horz" lIns="121920" tIns="60960" rIns="121920" bIns="60960" rtlCol="0">
            <a:noAutofit/>
          </a:bodyPr>
          <a:lstStyle/>
          <a:p>
            <a:pPr marL="358131" indent="-358131" fontAlgn="base">
              <a:spcBef>
                <a:spcPts val="600"/>
              </a:spcBef>
              <a:spcAft>
                <a:spcPts val="600"/>
              </a:spcAft>
              <a:tabLst>
                <a:tab pos="357284" algn="l"/>
              </a:tabLst>
              <a:defRPr/>
            </a:pPr>
            <a:r>
              <a:rPr lang="en-GB" sz="1500" dirty="0">
                <a:solidFill>
                  <a:srgbClr val="003366"/>
                </a:solidFill>
              </a:rPr>
              <a:t>[1]	G. Fasano, O. G. Crespillo, R. Sabatini, A. Roy, and R. Ogan, "From the Editors of the Special Issue on Urban Air Mobility and UAS Airspace Integration: Vision, Challenges, and Enabling Avionics Technologies." IEEE Aerospace and Electronic Systems Magazine, Vol. 38, No. 5, pp. 4-5, May 2023</a:t>
            </a:r>
          </a:p>
          <a:p>
            <a:pPr marL="358131" indent="-358131" fontAlgn="base">
              <a:spcBef>
                <a:spcPts val="600"/>
              </a:spcBef>
              <a:spcAft>
                <a:spcPts val="600"/>
              </a:spcAft>
              <a:tabLst>
                <a:tab pos="357284" algn="l"/>
              </a:tabLst>
              <a:defRPr/>
            </a:pPr>
            <a:r>
              <a:rPr lang="en-GB" sz="1500" dirty="0">
                <a:solidFill>
                  <a:srgbClr val="003366"/>
                </a:solidFill>
              </a:rPr>
              <a:t>[2]	</a:t>
            </a:r>
            <a:r>
              <a:rPr lang="en-US" sz="1500" dirty="0">
                <a:solidFill>
                  <a:srgbClr val="003366"/>
                </a:solidFill>
              </a:rPr>
              <a:t>I. Majid, R. Sabatini, K. A. Kramer, E. Blasch, G. Fasano, G. Andrews, C. Camargo and A. Roy, “Restructuring Avionics Engineering Curricula to Meet Contemporary Requirements and Future Challenges.” IEEE Aerospace and Electronic Systems Magazine, 36(4): 46-58, April 2021.</a:t>
            </a:r>
          </a:p>
          <a:p>
            <a:pPr marL="358131" indent="-358131" fontAlgn="base">
              <a:spcBef>
                <a:spcPts val="600"/>
              </a:spcBef>
              <a:spcAft>
                <a:spcPts val="600"/>
              </a:spcAft>
              <a:tabLst>
                <a:tab pos="357284" algn="l"/>
              </a:tabLst>
              <a:defRPr/>
            </a:pPr>
            <a:r>
              <a:rPr lang="en-US" sz="1500" dirty="0">
                <a:solidFill>
                  <a:srgbClr val="003366"/>
                </a:solidFill>
              </a:rPr>
              <a:t>[3]	R. Sabatini, K. A. Kramer, E. Blasch, A. Roy and G. Fasano, "From the Editors of the Special Issue on Avionics Systems: Future Challenges." IEEE Aerospace and Electronic Systems Magazine, 36(4): 5-6, April 2021</a:t>
            </a:r>
          </a:p>
          <a:p>
            <a:pPr marL="358131" indent="-358131" fontAlgn="base">
              <a:spcBef>
                <a:spcPts val="600"/>
              </a:spcBef>
              <a:spcAft>
                <a:spcPts val="600"/>
              </a:spcAft>
              <a:tabLst>
                <a:tab pos="357284" algn="l"/>
              </a:tabLst>
              <a:defRPr/>
            </a:pPr>
            <a:r>
              <a:rPr lang="en-US" sz="1500" dirty="0">
                <a:solidFill>
                  <a:srgbClr val="003366"/>
                </a:solidFill>
              </a:rPr>
              <a:t>[4]  R. Sabatini, A. Roy, E. Blasch, K. A. Kramer, G. Fasano, I. Majid, O. G. </a:t>
            </a:r>
            <a:r>
              <a:rPr lang="it-IT" sz="1500" dirty="0">
                <a:solidFill>
                  <a:srgbClr val="003366"/>
                </a:solidFill>
              </a:rPr>
              <a:t>Crespillo, D. A. Brown, R. Ogan, “</a:t>
            </a:r>
            <a:r>
              <a:rPr lang="en-US" sz="1500" dirty="0">
                <a:solidFill>
                  <a:srgbClr val="003366"/>
                </a:solidFill>
              </a:rPr>
              <a:t>Avionics Systems Panel Research and Innovation Perspectives,” </a:t>
            </a:r>
            <a:r>
              <a:rPr lang="en-US" sz="1500" i="1" dirty="0">
                <a:solidFill>
                  <a:srgbClr val="003366"/>
                </a:solidFill>
              </a:rPr>
              <a:t>IEEE Aerospace And Electronics Systems Magazine</a:t>
            </a:r>
            <a:r>
              <a:rPr lang="en-US" sz="1500" dirty="0">
                <a:solidFill>
                  <a:srgbClr val="003366"/>
                </a:solidFill>
              </a:rPr>
              <a:t>, 35(12):58-72, December 2020.</a:t>
            </a:r>
            <a:endParaRPr lang="en-US" sz="1500" dirty="0">
              <a:solidFill>
                <a:srgbClr val="003366"/>
              </a:solidFill>
              <a:cs typeface="Arial" panose="020B0604020202020204" pitchFamily="34" charset="0"/>
            </a:endParaRPr>
          </a:p>
          <a:p>
            <a:pPr marL="358131" indent="-358131" fontAlgn="base">
              <a:spcBef>
                <a:spcPts val="600"/>
              </a:spcBef>
              <a:spcAft>
                <a:spcPts val="600"/>
              </a:spcAft>
              <a:tabLst>
                <a:tab pos="357284" algn="l"/>
              </a:tabLst>
              <a:defRPr/>
            </a:pPr>
            <a:r>
              <a:rPr lang="en-US" sz="1500" dirty="0">
                <a:solidFill>
                  <a:srgbClr val="003366"/>
                </a:solidFill>
                <a:cs typeface="Arial" panose="020B0604020202020204" pitchFamily="34" charset="0"/>
              </a:rPr>
              <a:t>[5]</a:t>
            </a:r>
            <a:r>
              <a:rPr lang="en-US" sz="1500" dirty="0">
                <a:solidFill>
                  <a:srgbClr val="003366"/>
                </a:solidFill>
              </a:rPr>
              <a:t>	E. </a:t>
            </a:r>
            <a:r>
              <a:rPr lang="en-US" sz="1500" dirty="0" err="1">
                <a:solidFill>
                  <a:srgbClr val="003366"/>
                </a:solidFill>
              </a:rPr>
              <a:t>Blasch</a:t>
            </a:r>
            <a:r>
              <a:rPr lang="en-US" sz="1500" dirty="0">
                <a:solidFill>
                  <a:srgbClr val="003366"/>
                </a:solidFill>
              </a:rPr>
              <a:t>, R.  Sabatini, A. Roy, K. Kramer, G. Andrew, G. Schmidt, C. </a:t>
            </a:r>
            <a:r>
              <a:rPr lang="en-US" sz="1500" dirty="0" err="1">
                <a:solidFill>
                  <a:srgbClr val="003366"/>
                </a:solidFill>
              </a:rPr>
              <a:t>Insaurralde</a:t>
            </a:r>
            <a:r>
              <a:rPr lang="en-US" sz="1500" dirty="0">
                <a:solidFill>
                  <a:srgbClr val="003366"/>
                </a:solidFill>
              </a:rPr>
              <a:t>, and G. Fasano, "Cyber Awareness Trends in Avionics," 2019 IEEE/AIAA 38th Digital Avionics Systems Conference (DASC), October 2019 </a:t>
            </a:r>
          </a:p>
        </p:txBody>
      </p:sp>
      <p:sp>
        <p:nvSpPr>
          <p:cNvPr id="5" name="Slide Number Placeholder 4">
            <a:extLst>
              <a:ext uri="{FF2B5EF4-FFF2-40B4-BE49-F238E27FC236}">
                <a16:creationId xmlns:a16="http://schemas.microsoft.com/office/drawing/2014/main" id="{852C554A-9538-4077-A354-D3444C4A512C}"/>
              </a:ext>
            </a:extLst>
          </p:cNvPr>
          <p:cNvSpPr>
            <a:spLocks noGrp="1"/>
          </p:cNvSpPr>
          <p:nvPr>
            <p:ph type="sldNum" sz="quarter" idx="12"/>
          </p:nvPr>
        </p:nvSpPr>
        <p:spPr/>
        <p:txBody>
          <a:bodyPr/>
          <a:lstStyle/>
          <a:p>
            <a:fld id="{DEAABB4B-B7FE-4F54-9EF3-4A934A90687F}" type="slidenum">
              <a:rPr lang="en-US" smtClean="0"/>
              <a:pPr/>
              <a:t>35</a:t>
            </a:fld>
            <a:endParaRPr lang="en-US" dirty="0"/>
          </a:p>
        </p:txBody>
      </p:sp>
      <p:pic>
        <p:nvPicPr>
          <p:cNvPr id="8" name="Picture 2">
            <a:extLst>
              <a:ext uri="{FF2B5EF4-FFF2-40B4-BE49-F238E27FC236}">
                <a16:creationId xmlns:a16="http://schemas.microsoft.com/office/drawing/2014/main" id="{067883D8-C004-4F28-8EE7-A26FB43E29AD}"/>
              </a:ext>
            </a:extLst>
          </p:cNvPr>
          <p:cNvPicPr>
            <a:picLocks noChangeAspect="1" noChangeArrowheads="1"/>
          </p:cNvPicPr>
          <p:nvPr/>
        </p:nvPicPr>
        <p:blipFill>
          <a:blip r:embed="rId3"/>
          <a:srcRect/>
          <a:stretch>
            <a:fillRect/>
          </a:stretch>
        </p:blipFill>
        <p:spPr bwMode="auto">
          <a:xfrm>
            <a:off x="8061234" y="1466990"/>
            <a:ext cx="2225040" cy="3186711"/>
          </a:xfrm>
          <a:prstGeom prst="rect">
            <a:avLst/>
          </a:prstGeom>
          <a:ln>
            <a:noFill/>
          </a:ln>
          <a:effectLst>
            <a:outerShdw blurRad="292100" dist="139700" dir="2700000" algn="tl" rotWithShape="0">
              <a:srgbClr val="333333">
                <a:alpha val="65000"/>
              </a:srgbClr>
            </a:outerShdw>
          </a:effectLst>
        </p:spPr>
      </p:pic>
      <p:pic>
        <p:nvPicPr>
          <p:cNvPr id="6" name="Picture 2" descr="https://media.licdn.com/dms/image/sync/D4E22AQFt6h_Vgg0cMg/feedshare-shrink_800/0/1683881827668?e=1698883200&amp;v=beta&amp;t=bU1_H6m5bXVcmj4sMQUABFO6QTpfk5RD4xv4B-vpSto">
            <a:extLst>
              <a:ext uri="{FF2B5EF4-FFF2-40B4-BE49-F238E27FC236}">
                <a16:creationId xmlns:a16="http://schemas.microsoft.com/office/drawing/2014/main" id="{B9772986-2BD2-4FB9-9EFE-09E256483F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1343" y="3429000"/>
            <a:ext cx="2225040" cy="2225040"/>
          </a:xfrm>
          <a:prstGeom prst="rect">
            <a:avLst/>
          </a:prstGeom>
          <a:noFill/>
          <a:ln>
            <a:solidFill>
              <a:srgbClr val="0033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83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a:spLocks noGrp="1"/>
          </p:cNvSpPr>
          <p:nvPr>
            <p:ph type="title"/>
          </p:nvPr>
        </p:nvSpPr>
        <p:spPr>
          <a:xfrm>
            <a:off x="609600" y="93448"/>
            <a:ext cx="10972800" cy="570186"/>
          </a:xfrm>
        </p:spPr>
        <p:txBody>
          <a:bodyPr/>
          <a:lstStyle/>
          <a:p>
            <a:pPr algn="l"/>
            <a:r>
              <a:rPr lang="en-US" sz="34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ASP Publication Initiatives</a:t>
            </a:r>
          </a:p>
        </p:txBody>
      </p:sp>
      <p:sp>
        <p:nvSpPr>
          <p:cNvPr id="9" name="Content Placeholder 2"/>
          <p:cNvSpPr txBox="1"/>
          <p:nvPr/>
        </p:nvSpPr>
        <p:spPr>
          <a:xfrm>
            <a:off x="261258" y="1011192"/>
            <a:ext cx="11403362" cy="5317680"/>
          </a:xfrm>
          <a:prstGeom prst="rect">
            <a:avLst/>
          </a:prstGeom>
        </p:spPr>
        <p:txBody>
          <a:bodyPr vert="horz" lIns="121920" tIns="60960" rIns="121920" bIns="60960" rtlCol="0">
            <a:noAutofit/>
          </a:bodyPr>
          <a:lstStyle/>
          <a:p>
            <a:pPr marL="355591" indent="-355591" algn="just" fontAlgn="base">
              <a:spcBef>
                <a:spcPts val="533"/>
              </a:spcBef>
              <a:spcAft>
                <a:spcPts val="533"/>
              </a:spcAft>
              <a:buFont typeface="Wingdings" panose="05000000000000000000" pitchFamily="2" charset="2"/>
              <a:buChar char="v"/>
              <a:tabLst>
                <a:tab pos="357284" algn="l"/>
              </a:tabLst>
              <a:defRPr/>
            </a:pPr>
            <a:r>
              <a:rPr lang="en-US" dirty="0">
                <a:solidFill>
                  <a:srgbClr val="003366"/>
                </a:solidFill>
                <a:cs typeface="Arial" panose="020B0604020202020204" pitchFamily="34" charset="0"/>
              </a:rPr>
              <a:t>Currently working to a new position paper for the AESS Systems Magazine on industry-focused Avionics Research and Innovation (R&amp;I) perspectives, focusing on AI opportunities and challenges</a:t>
            </a:r>
          </a:p>
          <a:p>
            <a:pPr marL="355591" indent="-355591" algn="just" fontAlgn="base">
              <a:spcBef>
                <a:spcPts val="533"/>
              </a:spcBef>
              <a:spcAft>
                <a:spcPts val="533"/>
              </a:spcAft>
              <a:buFont typeface="Wingdings" panose="05000000000000000000" pitchFamily="2" charset="2"/>
              <a:buChar char="v"/>
              <a:tabLst>
                <a:tab pos="357284" algn="l"/>
              </a:tabLst>
              <a:defRPr/>
            </a:pPr>
            <a:r>
              <a:rPr lang="en-US" dirty="0">
                <a:solidFill>
                  <a:srgbClr val="003366"/>
                </a:solidFill>
                <a:cs typeface="Arial" panose="020B0604020202020204" pitchFamily="34" charset="0"/>
              </a:rPr>
              <a:t>Discussing a possible update of the paper published in April 2021 on Avionics Systems Education, with stronger focus on “system thinking” and practical avionics systems design (HW/SW) for certification and Test and Evaluation (T&amp;E) skills</a:t>
            </a:r>
          </a:p>
          <a:p>
            <a:pPr marL="355591" indent="-355591" algn="just" fontAlgn="base">
              <a:spcBef>
                <a:spcPts val="533"/>
              </a:spcBef>
              <a:spcAft>
                <a:spcPts val="533"/>
              </a:spcAft>
              <a:buFont typeface="Wingdings" panose="05000000000000000000" pitchFamily="2" charset="2"/>
              <a:buChar char="v"/>
              <a:tabLst>
                <a:tab pos="357284" algn="l"/>
              </a:tabLst>
              <a:defRPr/>
            </a:pPr>
            <a:r>
              <a:rPr lang="en-US" dirty="0">
                <a:solidFill>
                  <a:srgbClr val="003366"/>
                </a:solidFill>
                <a:cs typeface="Arial" panose="020B0604020202020204" pitchFamily="34" charset="0"/>
              </a:rPr>
              <a:t>The ASP is developing a book proposal for the IEEE Series on Aeronautics and Astronautics Systems. The goal is to send this new book proposal by the end of 2024. The provisional title is “Advances in Digital Avionics and Space Systems.” Current chapters include:</a:t>
            </a:r>
          </a:p>
          <a:p>
            <a:pPr marL="627063" lvl="1" indent="-269875" algn="just" fontAlgn="base">
              <a:spcBef>
                <a:spcPts val="300"/>
              </a:spcBef>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1: Avionics Research and Innovation Perspectives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2: CNS/ATM and Avionics Evolutions to Meet future Air Traffic Requirements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3: UTM and AAM Implementation Challenges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4: Avionics Systems for Urban Air Mobility</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5: Avionics Systems for Spacecraft Operations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6: Cyber Security Aspects in Future Avionics Systems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7: Avionics Human-Machine Interactive Interfaces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8: Architectures to Support Future On-Board Avionics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9: Avionics Hardware and Software Certification Aspects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10: Certification of AI/ML in Safety-Critical Avionics Systems</a:t>
            </a:r>
          </a:p>
          <a:p>
            <a:pPr marL="627063" lvl="1" indent="-269875" algn="just" fontAlgn="base">
              <a:spcAft>
                <a:spcPts val="300"/>
              </a:spcAft>
              <a:buFont typeface="Arial" panose="020B0604020202020204" pitchFamily="34" charset="0"/>
              <a:buChar char="•"/>
              <a:tabLst>
                <a:tab pos="357284" algn="l"/>
              </a:tabLst>
              <a:defRPr/>
            </a:pPr>
            <a:r>
              <a:rPr lang="en-US" sz="1250" dirty="0">
                <a:solidFill>
                  <a:srgbClr val="003366"/>
                </a:solidFill>
                <a:cs typeface="Arial" panose="020B0604020202020204" pitchFamily="34" charset="0"/>
              </a:rPr>
              <a:t>Chapter 11: Avionics Education and Training to Support Industry Needs and Future Trends</a:t>
            </a:r>
          </a:p>
          <a:p>
            <a:pPr marL="355591" indent="-355591" algn="just" fontAlgn="base">
              <a:lnSpc>
                <a:spcPct val="110000"/>
              </a:lnSpc>
              <a:spcBef>
                <a:spcPts val="533"/>
              </a:spcBef>
              <a:spcAft>
                <a:spcPts val="533"/>
              </a:spcAft>
              <a:buFont typeface="Wingdings" panose="05000000000000000000" pitchFamily="2" charset="2"/>
              <a:buChar char="v"/>
              <a:tabLst>
                <a:tab pos="357284" algn="l"/>
              </a:tabLst>
              <a:defRPr/>
            </a:pPr>
            <a:endParaRPr lang="en-US" sz="1600" dirty="0">
              <a:solidFill>
                <a:srgbClr val="003366"/>
              </a:solidFill>
              <a:cs typeface="Arial" panose="020B0604020202020204" pitchFamily="34" charset="0"/>
            </a:endParaRPr>
          </a:p>
          <a:p>
            <a:pPr marL="355591" indent="-355591" algn="just" fontAlgn="base">
              <a:lnSpc>
                <a:spcPct val="110000"/>
              </a:lnSpc>
              <a:spcBef>
                <a:spcPts val="533"/>
              </a:spcBef>
              <a:spcAft>
                <a:spcPts val="533"/>
              </a:spcAft>
              <a:buFont typeface="Wingdings" panose="05000000000000000000" pitchFamily="2" charset="2"/>
              <a:buChar char="v"/>
              <a:tabLst>
                <a:tab pos="357284" algn="l"/>
              </a:tabLst>
              <a:defRPr/>
            </a:pPr>
            <a:endParaRPr lang="en-US" sz="1600" dirty="0">
              <a:solidFill>
                <a:srgbClr val="003366"/>
              </a:solidFill>
              <a:cs typeface="Arial" panose="020B0604020202020204" pitchFamily="34" charset="0"/>
            </a:endParaRPr>
          </a:p>
        </p:txBody>
      </p:sp>
      <p:grpSp>
        <p:nvGrpSpPr>
          <p:cNvPr id="2" name="Group 1">
            <a:extLst>
              <a:ext uri="{FF2B5EF4-FFF2-40B4-BE49-F238E27FC236}">
                <a16:creationId xmlns:a16="http://schemas.microsoft.com/office/drawing/2014/main" id="{5E7CCC28-8BE2-446B-8DE7-1B3E42B633FA}"/>
              </a:ext>
            </a:extLst>
          </p:cNvPr>
          <p:cNvGrpSpPr/>
          <p:nvPr/>
        </p:nvGrpSpPr>
        <p:grpSpPr>
          <a:xfrm>
            <a:off x="7302134" y="3419649"/>
            <a:ext cx="2743588" cy="2563140"/>
            <a:chOff x="7319741" y="3402231"/>
            <a:chExt cx="2891447" cy="2809554"/>
          </a:xfrm>
        </p:grpSpPr>
        <p:pic>
          <p:nvPicPr>
            <p:cNvPr id="11266" name="Picture 2" descr="IEEE Press Logo">
              <a:extLst>
                <a:ext uri="{FF2B5EF4-FFF2-40B4-BE49-F238E27FC236}">
                  <a16:creationId xmlns:a16="http://schemas.microsoft.com/office/drawing/2014/main" id="{2742D1EC-635A-44C0-9D20-B0DDEB771A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319741" y="3402231"/>
              <a:ext cx="2891447" cy="96381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9D55AEB-E185-4E1E-9E8B-368754FF2B38}"/>
                </a:ext>
              </a:extLst>
            </p:cNvPr>
            <p:cNvGrpSpPr/>
            <p:nvPr/>
          </p:nvGrpSpPr>
          <p:grpSpPr>
            <a:xfrm>
              <a:off x="7477147" y="4467748"/>
              <a:ext cx="2592287" cy="1744037"/>
              <a:chOff x="6732238" y="2066181"/>
              <a:chExt cx="1944215" cy="1297661"/>
            </a:xfrm>
          </p:grpSpPr>
          <p:sp>
            <p:nvSpPr>
              <p:cNvPr id="12" name="Rectangle: Rounded Corners 11">
                <a:extLst>
                  <a:ext uri="{FF2B5EF4-FFF2-40B4-BE49-F238E27FC236}">
                    <a16:creationId xmlns:a16="http://schemas.microsoft.com/office/drawing/2014/main" id="{5890496B-F40E-40FD-ABA1-A51A536D45D9}"/>
                  </a:ext>
                </a:extLst>
              </p:cNvPr>
              <p:cNvSpPr/>
              <p:nvPr/>
            </p:nvSpPr>
            <p:spPr>
              <a:xfrm>
                <a:off x="6732238" y="2066181"/>
                <a:ext cx="1944215" cy="1297661"/>
              </a:xfrm>
              <a:prstGeom prst="roundRect">
                <a:avLst>
                  <a:gd name="adj" fmla="val 526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59770F91-E260-4663-AA30-46147725DEA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14644" y="2196811"/>
                <a:ext cx="1584175" cy="1036459"/>
              </a:xfrm>
              <a:prstGeom prst="rect">
                <a:avLst/>
              </a:prstGeom>
            </p:spPr>
          </p:pic>
        </p:grpSp>
      </p:grpSp>
      <p:sp>
        <p:nvSpPr>
          <p:cNvPr id="4" name="Slide Number Placeholder 3">
            <a:extLst>
              <a:ext uri="{FF2B5EF4-FFF2-40B4-BE49-F238E27FC236}">
                <a16:creationId xmlns:a16="http://schemas.microsoft.com/office/drawing/2014/main" id="{45C953FF-8C46-4996-9519-5F8F4741D174}"/>
              </a:ext>
            </a:extLst>
          </p:cNvPr>
          <p:cNvSpPr>
            <a:spLocks noGrp="1"/>
          </p:cNvSpPr>
          <p:nvPr>
            <p:ph type="sldNum" sz="quarter" idx="12"/>
          </p:nvPr>
        </p:nvSpPr>
        <p:spPr/>
        <p:txBody>
          <a:bodyPr/>
          <a:lstStyle/>
          <a:p>
            <a:fld id="{DEAABB4B-B7FE-4F54-9EF3-4A934A90687F}" type="slidenum">
              <a:rPr lang="en-US" smtClean="0"/>
              <a:pPr/>
              <a:t>36</a:t>
            </a:fld>
            <a:endParaRPr lang="en-US" dirty="0"/>
          </a:p>
        </p:txBody>
      </p:sp>
    </p:spTree>
    <p:extLst>
      <p:ext uri="{BB962C8B-B14F-4D97-AF65-F5344CB8AC3E}">
        <p14:creationId xmlns:p14="http://schemas.microsoft.com/office/powerpoint/2010/main" val="1648746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847925"/>
            <a:ext cx="10515600" cy="3561808"/>
          </a:xfrm>
        </p:spPr>
        <p:txBody>
          <a:bodyPr/>
          <a:lstStyle/>
          <a:p>
            <a:pPr>
              <a:spcAft>
                <a:spcPts val="600"/>
              </a:spcAft>
            </a:pPr>
            <a:r>
              <a:rPr lang="en-US" altLang="en-US" sz="2200" dirty="0"/>
              <a:t>Various ASP members serve as Distinguished Lecturers (DL) and are actively contributing to the Virtual DL (VDL) Webinar Series:</a:t>
            </a:r>
          </a:p>
          <a:p>
            <a:pPr lvl="1">
              <a:spcAft>
                <a:spcPts val="600"/>
              </a:spcAft>
              <a:buFont typeface="Calibri" panose="020F0502020204030204" pitchFamily="34" charset="0"/>
              <a:buChar char="−"/>
            </a:pPr>
            <a:r>
              <a:rPr lang="en-US" altLang="en-US" sz="1800" dirty="0"/>
              <a:t>Roberto Sabatini – Aerospace Intelligent and Autonomous Systems</a:t>
            </a:r>
          </a:p>
          <a:p>
            <a:pPr lvl="1">
              <a:spcAft>
                <a:spcPts val="600"/>
              </a:spcAft>
              <a:buFont typeface="Calibri" panose="020F0502020204030204" pitchFamily="34" charset="0"/>
              <a:buChar char="−"/>
            </a:pPr>
            <a:r>
              <a:rPr lang="en-US" altLang="en-US" sz="1800" dirty="0"/>
              <a:t>Erik Blasch – </a:t>
            </a:r>
            <a:r>
              <a:rPr lang="en-US" altLang="en-US" sz="1800" dirty="0" err="1"/>
              <a:t>Multisensor</a:t>
            </a:r>
            <a:r>
              <a:rPr lang="en-US" altLang="en-US" sz="1800" dirty="0"/>
              <a:t> Systems and Data Fusion</a:t>
            </a:r>
          </a:p>
          <a:p>
            <a:pPr lvl="1">
              <a:spcAft>
                <a:spcPts val="600"/>
              </a:spcAft>
              <a:buFont typeface="Calibri" panose="020F0502020204030204" pitchFamily="34" charset="0"/>
              <a:buChar char="−"/>
            </a:pPr>
            <a:r>
              <a:rPr lang="en-US" altLang="en-US" sz="1800" dirty="0"/>
              <a:t>Kathleen Kramer – Navigation and Cyber-Security in Avionics</a:t>
            </a:r>
          </a:p>
          <a:p>
            <a:pPr lvl="1">
              <a:spcAft>
                <a:spcPts val="600"/>
              </a:spcAft>
              <a:buFont typeface="Calibri" panose="020F0502020204030204" pitchFamily="34" charset="0"/>
              <a:buChar char="−"/>
            </a:pPr>
            <a:r>
              <a:rPr lang="en-US" altLang="en-US" sz="1800" dirty="0"/>
              <a:t>Giancarmine Fasano – Unmanned Aerial Vehicles</a:t>
            </a:r>
          </a:p>
          <a:p>
            <a:pPr lvl="1">
              <a:spcAft>
                <a:spcPts val="600"/>
              </a:spcAft>
              <a:buFont typeface="Calibri" panose="020F0502020204030204" pitchFamily="34" charset="0"/>
              <a:buChar char="−"/>
            </a:pPr>
            <a:r>
              <a:rPr lang="en-US" altLang="en-US" sz="1800" dirty="0"/>
              <a:t>Carlos Insaurralde – Modelling and Decision Making for ATM</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37</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200" y="996827"/>
            <a:ext cx="3960443" cy="646331"/>
          </a:xfrm>
          <a:prstGeom prst="rect">
            <a:avLst/>
          </a:prstGeom>
        </p:spPr>
        <p:txBody>
          <a:bodyPr wrap="none">
            <a:spAutoFit/>
          </a:bodyPr>
          <a:lstStyle/>
          <a:p>
            <a:r>
              <a:rPr lang="en-GB" sz="3600" b="1" dirty="0"/>
              <a:t>Education Activities</a:t>
            </a:r>
            <a:endParaRPr lang="en-GB" sz="3600" dirty="0"/>
          </a:p>
        </p:txBody>
      </p:sp>
      <p:pic>
        <p:nvPicPr>
          <p:cNvPr id="1026" name="Picture 2" descr="Carlos Insaurralde | IEEE AESS">
            <a:extLst>
              <a:ext uri="{FF2B5EF4-FFF2-40B4-BE49-F238E27FC236}">
                <a16:creationId xmlns:a16="http://schemas.microsoft.com/office/drawing/2014/main" id="{0F2A750E-D61C-4B1D-8D15-8DEEBFDC2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091" y="4593584"/>
            <a:ext cx="1334153" cy="1667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ancarmine Fasano | IEEE AESS">
            <a:extLst>
              <a:ext uri="{FF2B5EF4-FFF2-40B4-BE49-F238E27FC236}">
                <a16:creationId xmlns:a16="http://schemas.microsoft.com/office/drawing/2014/main" id="{9BE9B426-A186-4429-B91D-EF249F9B4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246" y="4593584"/>
            <a:ext cx="1334153" cy="1667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thleen Kramer, PhD - Learning Communities - University of San Diego">
            <a:extLst>
              <a:ext uri="{FF2B5EF4-FFF2-40B4-BE49-F238E27FC236}">
                <a16:creationId xmlns:a16="http://schemas.microsoft.com/office/drawing/2014/main" id="{3AC3BE13-CC89-4D41-87B5-DA3887B076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8" r="8898"/>
          <a:stretch/>
        </p:blipFill>
        <p:spPr bwMode="auto">
          <a:xfrm>
            <a:off x="4826462" y="4593584"/>
            <a:ext cx="1289090" cy="1667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rik P. Blasch | IEEE AESS">
            <a:extLst>
              <a:ext uri="{FF2B5EF4-FFF2-40B4-BE49-F238E27FC236}">
                <a16:creationId xmlns:a16="http://schemas.microsoft.com/office/drawing/2014/main" id="{F9A84A23-22E2-446F-98C4-BF0CBFB04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869" y="4591054"/>
            <a:ext cx="1334153" cy="16676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erto Sabatini | IEEE AESS">
            <a:extLst>
              <a:ext uri="{FF2B5EF4-FFF2-40B4-BE49-F238E27FC236}">
                <a16:creationId xmlns:a16="http://schemas.microsoft.com/office/drawing/2014/main" id="{38046E41-9453-4419-B3D7-DCB64A69C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51" r="5563" b="17220"/>
          <a:stretch/>
        </p:blipFill>
        <p:spPr bwMode="auto">
          <a:xfrm>
            <a:off x="1406084" y="4591054"/>
            <a:ext cx="1371344" cy="166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86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776805"/>
            <a:ext cx="10515600" cy="783515"/>
          </a:xfrm>
        </p:spPr>
        <p:txBody>
          <a:bodyPr/>
          <a:lstStyle/>
          <a:p>
            <a:pPr>
              <a:spcAft>
                <a:spcPts val="600"/>
              </a:spcAft>
            </a:pPr>
            <a:r>
              <a:rPr lang="en-US" sz="2200" dirty="0"/>
              <a:t>ASP members are contributing to the advancement of ICAO, RTCA, EUROCAE/SAE and AEEC avionics standards. </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38</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200" y="996827"/>
            <a:ext cx="7101688" cy="646331"/>
          </a:xfrm>
          <a:prstGeom prst="rect">
            <a:avLst/>
          </a:prstGeom>
        </p:spPr>
        <p:txBody>
          <a:bodyPr wrap="none">
            <a:spAutoFit/>
          </a:bodyPr>
          <a:lstStyle/>
          <a:p>
            <a:r>
              <a:rPr lang="en-GB" sz="3600" b="1" dirty="0"/>
              <a:t>Industry Engagement and Standards</a:t>
            </a:r>
            <a:endParaRPr lang="en-GB" sz="3600" dirty="0"/>
          </a:p>
        </p:txBody>
      </p:sp>
      <p:pic>
        <p:nvPicPr>
          <p:cNvPr id="7" name="Picture 2">
            <a:extLst>
              <a:ext uri="{FF2B5EF4-FFF2-40B4-BE49-F238E27FC236}">
                <a16:creationId xmlns:a16="http://schemas.microsoft.com/office/drawing/2014/main" id="{79C59413-9FC3-4864-9E44-556C08ADFACD}"/>
              </a:ext>
            </a:extLst>
          </p:cNvPr>
          <p:cNvPicPr>
            <a:picLocks noChangeAspect="1" noChangeArrowheads="1"/>
          </p:cNvPicPr>
          <p:nvPr/>
        </p:nvPicPr>
        <p:blipFill rotWithShape="1">
          <a:blip r:embed="rId2"/>
          <a:srcRect t="1027" b="8294"/>
          <a:stretch/>
        </p:blipFill>
        <p:spPr bwMode="auto">
          <a:xfrm>
            <a:off x="2293487" y="2479040"/>
            <a:ext cx="7444489" cy="3877310"/>
          </a:xfrm>
          <a:prstGeom prst="rect">
            <a:avLst/>
          </a:prstGeom>
          <a:noFill/>
          <a:ln w="9525">
            <a:noFill/>
            <a:miter lim="800000"/>
            <a:headEnd/>
            <a:tailEnd/>
          </a:ln>
          <a:effectLst/>
        </p:spPr>
      </p:pic>
      <p:sp>
        <p:nvSpPr>
          <p:cNvPr id="8" name="Title 1">
            <a:extLst>
              <a:ext uri="{FF2B5EF4-FFF2-40B4-BE49-F238E27FC236}">
                <a16:creationId xmlns:a16="http://schemas.microsoft.com/office/drawing/2014/main" id="{BA3E4920-405A-4245-A620-2CE9311AF63E}"/>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296904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715845"/>
            <a:ext cx="10515600" cy="4796398"/>
          </a:xfrm>
        </p:spPr>
        <p:txBody>
          <a:bodyPr/>
          <a:lstStyle/>
          <a:p>
            <a:pPr>
              <a:spcAft>
                <a:spcPts val="600"/>
              </a:spcAft>
            </a:pPr>
            <a:r>
              <a:rPr lang="en-US" altLang="en-US" sz="2200" dirty="0"/>
              <a:t>The ASP is collaborating with ICAO, IFATCA, EASA, EUROCAE and SESAR initiatives to promote avionics research/innovation, education and the evolution of certification standards for UAS Traffic Management and Advanced Air Mobility</a:t>
            </a:r>
          </a:p>
          <a:p>
            <a:pPr lvl="0">
              <a:spcAft>
                <a:spcPts val="600"/>
              </a:spcAft>
            </a:pPr>
            <a:r>
              <a:rPr lang="en-GB" sz="2200" dirty="0"/>
              <a:t>ASP members contributed to weekly meetings of the JARUS (Joint Authorities for Rulemaking on Unmanned Systems) Working Group 7 – Automation Concept of Operations. Current activities focus on:</a:t>
            </a:r>
          </a:p>
          <a:p>
            <a:pPr lvl="1">
              <a:spcAft>
                <a:spcPts val="600"/>
              </a:spcAft>
              <a:buFont typeface="Calibri" panose="020F0502020204030204" pitchFamily="34" charset="0"/>
              <a:buChar char="−"/>
            </a:pPr>
            <a:r>
              <a:rPr lang="en-GB" sz="1800" dirty="0"/>
              <a:t>ATM and UTM Automation</a:t>
            </a:r>
          </a:p>
          <a:p>
            <a:pPr lvl="1">
              <a:spcAft>
                <a:spcPts val="600"/>
              </a:spcAft>
              <a:buFont typeface="Calibri" panose="020F0502020204030204" pitchFamily="34" charset="0"/>
              <a:buChar char="−"/>
            </a:pPr>
            <a:r>
              <a:rPr lang="en-GB" sz="1800" dirty="0"/>
              <a:t>Flight Rules for Autonomous Operations</a:t>
            </a:r>
          </a:p>
          <a:p>
            <a:pPr lvl="1">
              <a:spcAft>
                <a:spcPts val="600"/>
              </a:spcAft>
              <a:buFont typeface="Calibri" panose="020F0502020204030204" pitchFamily="34" charset="0"/>
              <a:buChar char="−"/>
            </a:pPr>
            <a:r>
              <a:rPr lang="en-GB" sz="1800" dirty="0"/>
              <a:t>Infrastructure, Aerodromes and Ground Equipment</a:t>
            </a:r>
          </a:p>
          <a:p>
            <a:pPr lvl="1">
              <a:spcAft>
                <a:spcPts val="600"/>
              </a:spcAft>
              <a:buFont typeface="Calibri" panose="020F0502020204030204" pitchFamily="34" charset="0"/>
              <a:buChar char="−"/>
            </a:pPr>
            <a:r>
              <a:rPr lang="en-GB" sz="1800" dirty="0"/>
              <a:t>Considerations for Technology Maturity</a:t>
            </a:r>
          </a:p>
          <a:p>
            <a:pPr lvl="1">
              <a:spcAft>
                <a:spcPts val="600"/>
              </a:spcAft>
              <a:buFont typeface="Calibri" panose="020F0502020204030204" pitchFamily="34" charset="0"/>
              <a:buChar char="−"/>
            </a:pPr>
            <a:r>
              <a:rPr lang="en-GB" sz="1800" dirty="0"/>
              <a:t>Automation and Trusted Autonomy Use Cases</a:t>
            </a:r>
          </a:p>
          <a:p>
            <a:pPr lvl="1">
              <a:spcAft>
                <a:spcPts val="600"/>
              </a:spcAft>
              <a:buFont typeface="Calibri" panose="020F0502020204030204" pitchFamily="34" charset="0"/>
              <a:buChar char="−"/>
            </a:pPr>
            <a:r>
              <a:rPr lang="en-GB" sz="1800" dirty="0"/>
              <a:t>Multiple Simultaneous Operations</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39</a:t>
            </a:fld>
            <a:endParaRPr lang="en-US" altLang="en-US" dirty="0">
              <a:solidFill>
                <a:srgbClr val="0C70AC"/>
              </a:solidFill>
            </a:endParaRPr>
          </a:p>
        </p:txBody>
      </p:sp>
      <p:sp>
        <p:nvSpPr>
          <p:cNvPr id="2" name="Rectangle 1">
            <a:extLst>
              <a:ext uri="{FF2B5EF4-FFF2-40B4-BE49-F238E27FC236}">
                <a16:creationId xmlns:a16="http://schemas.microsoft.com/office/drawing/2014/main" id="{98EDA4A4-2181-4BFF-9CCB-C0CB63B96583}"/>
              </a:ext>
            </a:extLst>
          </p:cNvPr>
          <p:cNvSpPr/>
          <p:nvPr/>
        </p:nvSpPr>
        <p:spPr>
          <a:xfrm>
            <a:off x="838200" y="996827"/>
            <a:ext cx="3465116" cy="646331"/>
          </a:xfrm>
          <a:prstGeom prst="rect">
            <a:avLst/>
          </a:prstGeom>
        </p:spPr>
        <p:txBody>
          <a:bodyPr wrap="none">
            <a:spAutoFit/>
          </a:bodyPr>
          <a:lstStyle/>
          <a:p>
            <a:r>
              <a:rPr lang="en-GB" sz="3600" b="1" dirty="0"/>
              <a:t>Future Standards</a:t>
            </a:r>
            <a:endParaRPr lang="en-GB" sz="3600" dirty="0"/>
          </a:p>
        </p:txBody>
      </p:sp>
      <p:pic>
        <p:nvPicPr>
          <p:cNvPr id="6146" name="Picture 2" descr="Joint Authorities for Rulemaking on Unmanned Systems (JARUS) | LinkedIn">
            <a:extLst>
              <a:ext uri="{FF2B5EF4-FFF2-40B4-BE49-F238E27FC236}">
                <a16:creationId xmlns:a16="http://schemas.microsoft.com/office/drawing/2014/main" id="{F04BDA9D-E962-4E2E-B943-6308B5553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077" y="4266950"/>
            <a:ext cx="1178923" cy="117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68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2807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Dedicated 1-to-1 meetings with all Technical Panel Chairs and the </a:t>
            </a:r>
            <a:r>
              <a:rPr lang="en-US" b="1" dirty="0" err="1">
                <a:solidFill>
                  <a:srgbClr val="0C70AC"/>
                </a:solidFill>
              </a:rPr>
              <a:t>Supertopic</a:t>
            </a:r>
            <a:r>
              <a:rPr lang="en-US" b="1" dirty="0">
                <a:solidFill>
                  <a:srgbClr val="0C70AC"/>
                </a:solidFill>
              </a:rPr>
              <a:t> Committee Chair</a:t>
            </a:r>
            <a:r>
              <a:rPr lang="en-US" dirty="0"/>
              <a:t> were held to discuss possible funded and unfunded initiatives:</a:t>
            </a:r>
          </a:p>
          <a:p>
            <a:pPr lvl="1">
              <a:buFont typeface="Arial" panose="020B0604020202020204" pitchFamily="34" charset="0"/>
              <a:buChar char="•"/>
            </a:pPr>
            <a:r>
              <a:rPr lang="en-US" dirty="0"/>
              <a:t>The panel chairs were informed that AESS will financially support initiatives and proposals were elicited</a:t>
            </a:r>
          </a:p>
          <a:p>
            <a:pPr lvl="1">
              <a:buFont typeface="Arial" panose="020B0604020202020204" pitchFamily="34" charset="0"/>
              <a:buChar char="•"/>
            </a:pPr>
            <a:r>
              <a:rPr lang="en-US" dirty="0"/>
              <a:t>Various proposals were discussed. There is consensus to fund participation of one Technical Panel member to one AESS conference per year. This is in relation to leadership roles and pro-bono activities undertaken by panel members (student competitions, challenges, lecture series, tutorials, etc.) which might not be funded by their employer organizations. </a:t>
            </a:r>
            <a:endParaRPr lang="en-US" b="1" u="sng" dirty="0"/>
          </a:p>
          <a:p>
            <a:pPr lvl="1">
              <a:buFont typeface="Arial" panose="020B0604020202020204" pitchFamily="34" charset="0"/>
              <a:buChar char="•"/>
            </a:pPr>
            <a:r>
              <a:rPr lang="en-US" dirty="0"/>
              <a:t>Possible summer bootcamps and participation to high-impact student competitions (also not associated to conferences) are also being considered over the next 1-2 years. Panel Chairs will report on emerging opportunities. TechOps VP will coordinate with VP Education (Alex) and VP Conferences (Braham). </a:t>
            </a:r>
          </a:p>
        </p:txBody>
      </p:sp>
      <p:grpSp>
        <p:nvGrpSpPr>
          <p:cNvPr id="20" name="Group 19">
            <a:extLst>
              <a:ext uri="{FF2B5EF4-FFF2-40B4-BE49-F238E27FC236}">
                <a16:creationId xmlns:a16="http://schemas.microsoft.com/office/drawing/2014/main" id="{32CFEEE2-7752-4A26-9A94-9CDDD239FCE5}"/>
              </a:ext>
            </a:extLst>
          </p:cNvPr>
          <p:cNvGrpSpPr/>
          <p:nvPr/>
        </p:nvGrpSpPr>
        <p:grpSpPr>
          <a:xfrm>
            <a:off x="1168400" y="4124960"/>
            <a:ext cx="9347200" cy="2264978"/>
            <a:chOff x="734807" y="4124960"/>
            <a:chExt cx="9780793" cy="2264978"/>
          </a:xfrm>
        </p:grpSpPr>
        <p:grpSp>
          <p:nvGrpSpPr>
            <p:cNvPr id="18" name="Group 17">
              <a:extLst>
                <a:ext uri="{FF2B5EF4-FFF2-40B4-BE49-F238E27FC236}">
                  <a16:creationId xmlns:a16="http://schemas.microsoft.com/office/drawing/2014/main" id="{8C070857-8932-4AF2-90DB-C56741CD6F4C}"/>
                </a:ext>
              </a:extLst>
            </p:cNvPr>
            <p:cNvGrpSpPr/>
            <p:nvPr/>
          </p:nvGrpSpPr>
          <p:grpSpPr>
            <a:xfrm>
              <a:off x="734807" y="4124960"/>
              <a:ext cx="9780793" cy="1026627"/>
              <a:chOff x="734807" y="4124960"/>
              <a:chExt cx="9780793" cy="1026627"/>
            </a:xfrm>
          </p:grpSpPr>
          <p:grpSp>
            <p:nvGrpSpPr>
              <p:cNvPr id="14" name="Group 13">
                <a:extLst>
                  <a:ext uri="{FF2B5EF4-FFF2-40B4-BE49-F238E27FC236}">
                    <a16:creationId xmlns:a16="http://schemas.microsoft.com/office/drawing/2014/main" id="{79DD6510-7B5D-497E-9332-3B23BCF0D611}"/>
                  </a:ext>
                </a:extLst>
              </p:cNvPr>
              <p:cNvGrpSpPr/>
              <p:nvPr/>
            </p:nvGrpSpPr>
            <p:grpSpPr>
              <a:xfrm>
                <a:off x="1117600" y="4124960"/>
                <a:ext cx="9398000" cy="1026627"/>
                <a:chOff x="1117600" y="4328160"/>
                <a:chExt cx="9398000" cy="1026627"/>
              </a:xfrm>
            </p:grpSpPr>
            <p:sp>
              <p:nvSpPr>
                <p:cNvPr id="7" name="TextBox 6">
                  <a:extLst>
                    <a:ext uri="{FF2B5EF4-FFF2-40B4-BE49-F238E27FC236}">
                      <a16:creationId xmlns:a16="http://schemas.microsoft.com/office/drawing/2014/main" id="{64D46056-3D7F-431C-A437-852B3B331ABC}"/>
                    </a:ext>
                  </a:extLst>
                </p:cNvPr>
                <p:cNvSpPr txBox="1"/>
                <p:nvPr/>
              </p:nvSpPr>
              <p:spPr>
                <a:xfrm>
                  <a:off x="1180515" y="4908987"/>
                  <a:ext cx="9335085" cy="369332"/>
                </a:xfrm>
                <a:prstGeom prst="rect">
                  <a:avLst/>
                </a:prstGeom>
                <a:noFill/>
              </p:spPr>
              <p:txBody>
                <a:bodyPr wrap="square" rtlCol="0">
                  <a:spAutoFit/>
                </a:bodyPr>
                <a:lstStyle/>
                <a:p>
                  <a:r>
                    <a:rPr lang="en-US" u="sng" dirty="0"/>
                    <a:t>Propose closing this </a:t>
                  </a:r>
                  <a:r>
                    <a:rPr lang="en-US" u="sng"/>
                    <a:t>action item.</a:t>
                  </a:r>
                  <a:endParaRPr lang="en-US" u="sng" dirty="0"/>
                </a:p>
              </p:txBody>
            </p:sp>
            <p:sp>
              <p:nvSpPr>
                <p:cNvPr id="8" name="Rectangle: Rounded Corners 7">
                  <a:extLst>
                    <a:ext uri="{FF2B5EF4-FFF2-40B4-BE49-F238E27FC236}">
                      <a16:creationId xmlns:a16="http://schemas.microsoft.com/office/drawing/2014/main" id="{0E5E5975-6FD9-4DC6-9722-DBC13C284988}"/>
                    </a:ext>
                  </a:extLst>
                </p:cNvPr>
                <p:cNvSpPr/>
                <p:nvPr/>
              </p:nvSpPr>
              <p:spPr>
                <a:xfrm>
                  <a:off x="1117600" y="4328160"/>
                  <a:ext cx="9225575" cy="1026627"/>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pic>
              <p:nvPicPr>
                <p:cNvPr id="2" name="Picture 1">
                  <a:extLst>
                    <a:ext uri="{FF2B5EF4-FFF2-40B4-BE49-F238E27FC236}">
                      <a16:creationId xmlns:a16="http://schemas.microsoft.com/office/drawing/2014/main" id="{A3F3DDF3-4775-4118-99CA-B4C5DA4161F8}"/>
                    </a:ext>
                  </a:extLst>
                </p:cNvPr>
                <p:cNvPicPr>
                  <a:picLocks noChangeAspect="1"/>
                </p:cNvPicPr>
                <p:nvPr/>
              </p:nvPicPr>
              <p:blipFill>
                <a:blip r:embed="rId2"/>
                <a:stretch>
                  <a:fillRect/>
                </a:stretch>
              </p:blipFill>
              <p:spPr>
                <a:xfrm>
                  <a:off x="1277768" y="4449599"/>
                  <a:ext cx="8905238" cy="406753"/>
                </a:xfrm>
                <a:prstGeom prst="rect">
                  <a:avLst/>
                </a:prstGeom>
              </p:spPr>
            </p:pic>
          </p:grpSp>
          <p:sp>
            <p:nvSpPr>
              <p:cNvPr id="16" name="Arrow: Right 15">
                <a:extLst>
                  <a:ext uri="{FF2B5EF4-FFF2-40B4-BE49-F238E27FC236}">
                    <a16:creationId xmlns:a16="http://schemas.microsoft.com/office/drawing/2014/main" id="{5D77E5F1-8D86-4C63-8190-7FC6F3A5932E}"/>
                  </a:ext>
                </a:extLst>
              </p:cNvPr>
              <p:cNvSpPr/>
              <p:nvPr/>
            </p:nvSpPr>
            <p:spPr>
              <a:xfrm>
                <a:off x="734807" y="4461642"/>
                <a:ext cx="365624" cy="31488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F8C8ECB-7DB8-444E-866E-8971F3C04A39}"/>
                </a:ext>
              </a:extLst>
            </p:cNvPr>
            <p:cNvGrpSpPr/>
            <p:nvPr/>
          </p:nvGrpSpPr>
          <p:grpSpPr>
            <a:xfrm>
              <a:off x="734807" y="5363312"/>
              <a:ext cx="9780793" cy="1026626"/>
              <a:chOff x="734807" y="5363312"/>
              <a:chExt cx="9780793" cy="1026626"/>
            </a:xfrm>
          </p:grpSpPr>
          <p:grpSp>
            <p:nvGrpSpPr>
              <p:cNvPr id="15" name="Group 14">
                <a:extLst>
                  <a:ext uri="{FF2B5EF4-FFF2-40B4-BE49-F238E27FC236}">
                    <a16:creationId xmlns:a16="http://schemas.microsoft.com/office/drawing/2014/main" id="{8A38DA13-F602-4B56-8CDA-5B2B29BC1E7E}"/>
                  </a:ext>
                </a:extLst>
              </p:cNvPr>
              <p:cNvGrpSpPr/>
              <p:nvPr/>
            </p:nvGrpSpPr>
            <p:grpSpPr>
              <a:xfrm>
                <a:off x="1117600" y="5363312"/>
                <a:ext cx="9398000" cy="1026626"/>
                <a:chOff x="1117600" y="5475072"/>
                <a:chExt cx="9398000" cy="1026626"/>
              </a:xfrm>
            </p:grpSpPr>
            <p:sp>
              <p:nvSpPr>
                <p:cNvPr id="9" name="TextBox 8">
                  <a:extLst>
                    <a:ext uri="{FF2B5EF4-FFF2-40B4-BE49-F238E27FC236}">
                      <a16:creationId xmlns:a16="http://schemas.microsoft.com/office/drawing/2014/main" id="{6D80C1B3-1D64-4F46-9054-15FA40FABBD7}"/>
                    </a:ext>
                  </a:extLst>
                </p:cNvPr>
                <p:cNvSpPr txBox="1"/>
                <p:nvPr/>
              </p:nvSpPr>
              <p:spPr>
                <a:xfrm>
                  <a:off x="1180515" y="6055898"/>
                  <a:ext cx="9335085" cy="369332"/>
                </a:xfrm>
                <a:prstGeom prst="rect">
                  <a:avLst/>
                </a:prstGeom>
                <a:noFill/>
              </p:spPr>
              <p:txBody>
                <a:bodyPr wrap="square" rtlCol="0">
                  <a:spAutoFit/>
                </a:bodyPr>
                <a:lstStyle/>
                <a:p>
                  <a:r>
                    <a:rPr lang="en-US" u="sng" dirty="0"/>
                    <a:t>Propose updating this action item to ‘In Progress’ and adding a Fall 2024 </a:t>
                  </a:r>
                  <a:r>
                    <a:rPr lang="en-US" u="sng" dirty="0" err="1"/>
                    <a:t>BoG</a:t>
                  </a:r>
                  <a:r>
                    <a:rPr lang="en-US" u="sng" dirty="0"/>
                    <a:t> </a:t>
                  </a:r>
                  <a:r>
                    <a:rPr lang="en-US" u="sng"/>
                    <a:t>due date.</a:t>
                  </a:r>
                  <a:endParaRPr lang="en-US" u="sng" dirty="0"/>
                </a:p>
              </p:txBody>
            </p:sp>
            <p:sp>
              <p:nvSpPr>
                <p:cNvPr id="10" name="Rectangle: Rounded Corners 9">
                  <a:extLst>
                    <a:ext uri="{FF2B5EF4-FFF2-40B4-BE49-F238E27FC236}">
                      <a16:creationId xmlns:a16="http://schemas.microsoft.com/office/drawing/2014/main" id="{AB44D184-8523-4681-974D-82269A20A04E}"/>
                    </a:ext>
                  </a:extLst>
                </p:cNvPr>
                <p:cNvSpPr/>
                <p:nvPr/>
              </p:nvSpPr>
              <p:spPr>
                <a:xfrm>
                  <a:off x="1117600" y="5475072"/>
                  <a:ext cx="9225575" cy="1026626"/>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pic>
              <p:nvPicPr>
                <p:cNvPr id="12" name="Picture 11">
                  <a:extLst>
                    <a:ext uri="{FF2B5EF4-FFF2-40B4-BE49-F238E27FC236}">
                      <a16:creationId xmlns:a16="http://schemas.microsoft.com/office/drawing/2014/main" id="{1D4F2EB5-16E4-47D1-967D-55C3E8088BA6}"/>
                    </a:ext>
                  </a:extLst>
                </p:cNvPr>
                <p:cNvPicPr>
                  <a:picLocks noChangeAspect="1"/>
                </p:cNvPicPr>
                <p:nvPr/>
              </p:nvPicPr>
              <p:blipFill>
                <a:blip r:embed="rId3"/>
                <a:stretch>
                  <a:fillRect/>
                </a:stretch>
              </p:blipFill>
              <p:spPr>
                <a:xfrm>
                  <a:off x="1277768" y="5610361"/>
                  <a:ext cx="8905238" cy="433837"/>
                </a:xfrm>
                <a:prstGeom prst="rect">
                  <a:avLst/>
                </a:prstGeom>
              </p:spPr>
            </p:pic>
          </p:grpSp>
          <p:sp>
            <p:nvSpPr>
              <p:cNvPr id="17" name="Arrow: Right 16">
                <a:extLst>
                  <a:ext uri="{FF2B5EF4-FFF2-40B4-BE49-F238E27FC236}">
                    <a16:creationId xmlns:a16="http://schemas.microsoft.com/office/drawing/2014/main" id="{7BA63B5A-100B-4935-9C7F-2A99FA677E1F}"/>
                  </a:ext>
                </a:extLst>
              </p:cNvPr>
              <p:cNvSpPr/>
              <p:nvPr/>
            </p:nvSpPr>
            <p:spPr>
              <a:xfrm>
                <a:off x="734807" y="5720155"/>
                <a:ext cx="365624" cy="314885"/>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 name="Straight Arrow Connector 20">
            <a:extLst>
              <a:ext uri="{FF2B5EF4-FFF2-40B4-BE49-F238E27FC236}">
                <a16:creationId xmlns:a16="http://schemas.microsoft.com/office/drawing/2014/main" id="{C4D8D4AC-E648-4680-B02D-9DCE24F63112}"/>
              </a:ext>
            </a:extLst>
          </p:cNvPr>
          <p:cNvCxnSpPr/>
          <p:nvPr/>
        </p:nvCxnSpPr>
        <p:spPr>
          <a:xfrm>
            <a:off x="8138160" y="6644640"/>
            <a:ext cx="64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D4B3E23-D16D-4211-9F08-DD7FA20FA708}"/>
              </a:ext>
            </a:extLst>
          </p:cNvPr>
          <p:cNvSpPr txBox="1"/>
          <p:nvPr/>
        </p:nvSpPr>
        <p:spPr>
          <a:xfrm>
            <a:off x="8778240" y="6506140"/>
            <a:ext cx="1838960" cy="276999"/>
          </a:xfrm>
          <a:prstGeom prst="rect">
            <a:avLst/>
          </a:prstGeom>
          <a:noFill/>
        </p:spPr>
        <p:txBody>
          <a:bodyPr wrap="square" rtlCol="0">
            <a:spAutoFit/>
          </a:bodyPr>
          <a:lstStyle/>
          <a:p>
            <a:r>
              <a:rPr lang="en-US" sz="1200" dirty="0"/>
              <a:t>Continues on next page</a:t>
            </a:r>
          </a:p>
        </p:txBody>
      </p:sp>
    </p:spTree>
    <p:extLst>
      <p:ext uri="{BB962C8B-B14F-4D97-AF65-F5344CB8AC3E}">
        <p14:creationId xmlns:p14="http://schemas.microsoft.com/office/powerpoint/2010/main" val="237837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199" y="1715845"/>
            <a:ext cx="10691949" cy="3561808"/>
          </a:xfrm>
        </p:spPr>
        <p:txBody>
          <a:bodyPr/>
          <a:lstStyle/>
          <a:p>
            <a:pPr marL="0" indent="0">
              <a:spcAft>
                <a:spcPts val="600"/>
              </a:spcAft>
              <a:buNone/>
            </a:pPr>
            <a:r>
              <a:rPr lang="en-US" sz="2000" dirty="0"/>
              <a:t>In addition to JARUS Automation/Autonomy, recent ASP contributions have focused on AI/ML certification (SAE G-34/EUROCAE WG-114), which was also a topic of the DASC 2022 and 2023 ASP tutorials:</a:t>
            </a:r>
          </a:p>
          <a:p>
            <a:pPr marL="355600" indent="-355600">
              <a:spcAft>
                <a:spcPts val="600"/>
              </a:spcAft>
            </a:pPr>
            <a:r>
              <a:rPr lang="en-US" sz="1800" b="1" dirty="0"/>
              <a:t>SAE G-34/EUROCAE WG-114, Artificial intelligence in Aviation </a:t>
            </a:r>
            <a:r>
              <a:rPr lang="en-US" sz="1800" dirty="0"/>
              <a:t>- Reviews current aerospace software, hardware, and system development standards used in the certification/approval process of safety-critical airborne and ground-based systems, and assesses whether these standards are compatible with a typical Artificial Intelligence (AI) and Machine Learning (ML) development approach. </a:t>
            </a:r>
          </a:p>
          <a:p>
            <a:pPr marL="355600" indent="-355600">
              <a:spcAft>
                <a:spcPts val="600"/>
              </a:spcAft>
            </a:pPr>
            <a:r>
              <a:rPr lang="en-US" sz="1800" dirty="0"/>
              <a:t>Published Standard: AIR6988 / ER-022 </a:t>
            </a:r>
            <a:r>
              <a:rPr lang="en-US" sz="1800" dirty="0">
                <a:solidFill>
                  <a:srgbClr val="0C70AC"/>
                </a:solidFill>
              </a:rPr>
              <a:t>Artificial Intelligence in Aeronautical Systems: Statement  of Concerns</a:t>
            </a:r>
            <a:r>
              <a:rPr lang="en-US" sz="1800" dirty="0"/>
              <a:t> (2021).</a:t>
            </a:r>
          </a:p>
          <a:p>
            <a:pPr marL="355600" indent="-355600">
              <a:spcAft>
                <a:spcPts val="600"/>
              </a:spcAft>
            </a:pPr>
            <a:r>
              <a:rPr lang="en-US" sz="1800" dirty="0"/>
              <a:t>Works In Progress:</a:t>
            </a:r>
          </a:p>
          <a:p>
            <a:pPr lvl="1">
              <a:lnSpc>
                <a:spcPct val="100000"/>
              </a:lnSpc>
              <a:spcBef>
                <a:spcPts val="400"/>
              </a:spcBef>
              <a:spcAft>
                <a:spcPts val="400"/>
              </a:spcAft>
              <a:buFont typeface="Calibri" panose="020F0502020204030204" pitchFamily="34" charset="0"/>
              <a:buChar char="−"/>
            </a:pPr>
            <a:r>
              <a:rPr lang="en-US" sz="1600" dirty="0">
                <a:solidFill>
                  <a:srgbClr val="0C70AC"/>
                </a:solidFill>
              </a:rPr>
              <a:t>AS6983 / ED-xxx Process Standard for Development and Certification /  Approval of Aeronautical Safety-Related Products Implementing AI;</a:t>
            </a:r>
          </a:p>
          <a:p>
            <a:pPr lvl="1">
              <a:lnSpc>
                <a:spcPct val="100000"/>
              </a:lnSpc>
              <a:spcBef>
                <a:spcPts val="400"/>
              </a:spcBef>
              <a:spcAft>
                <a:spcPts val="400"/>
              </a:spcAft>
              <a:buFont typeface="Calibri" panose="020F0502020204030204" pitchFamily="34" charset="0"/>
              <a:buChar char="−"/>
            </a:pPr>
            <a:r>
              <a:rPr lang="en-US" sz="1600" dirty="0">
                <a:solidFill>
                  <a:srgbClr val="0C70AC"/>
                </a:solidFill>
              </a:rPr>
              <a:t>AIR6987 / ER-xxx Artificial Intelligence in Aeronautical Systems:  Taxonomy;</a:t>
            </a:r>
          </a:p>
          <a:p>
            <a:pPr lvl="1">
              <a:lnSpc>
                <a:spcPct val="100000"/>
              </a:lnSpc>
              <a:spcBef>
                <a:spcPts val="400"/>
              </a:spcBef>
              <a:spcAft>
                <a:spcPts val="400"/>
              </a:spcAft>
              <a:buFont typeface="Calibri" panose="020F0502020204030204" pitchFamily="34" charset="0"/>
              <a:buChar char="−"/>
            </a:pPr>
            <a:r>
              <a:rPr lang="en-US" sz="1600" dirty="0">
                <a:solidFill>
                  <a:srgbClr val="0C70AC"/>
                </a:solidFill>
              </a:rPr>
              <a:t>AIR6994 / ER-xxx Artificial Intelligence in Aeronautical Systems: Use  Cases Considerations</a:t>
            </a:r>
            <a:r>
              <a:rPr lang="en-US" sz="1900" dirty="0">
                <a:solidFill>
                  <a:srgbClr val="0C70AC"/>
                </a:solidFill>
              </a:rPr>
              <a:t>.</a:t>
            </a:r>
          </a:p>
          <a:p>
            <a:pPr lvl="1">
              <a:spcAft>
                <a:spcPts val="600"/>
              </a:spcAft>
              <a:buFont typeface="Calibri" panose="020F0502020204030204" pitchFamily="34" charset="0"/>
              <a:buChar char="−"/>
            </a:pPr>
            <a:endParaRPr lang="en-US" sz="1900" dirty="0"/>
          </a:p>
          <a:p>
            <a:pPr lvl="1">
              <a:spcAft>
                <a:spcPts val="600"/>
              </a:spcAft>
              <a:buFont typeface="Calibri" panose="020F0502020204030204" pitchFamily="34" charset="0"/>
              <a:buChar char="−"/>
            </a:pPr>
            <a:endParaRPr lang="en-US" sz="1900" dirty="0"/>
          </a:p>
          <a:p>
            <a:pPr lvl="1">
              <a:spcAft>
                <a:spcPts val="600"/>
              </a:spcAft>
              <a:buFont typeface="Calibri" panose="020F0502020204030204" pitchFamily="34" charset="0"/>
              <a:buChar char="−"/>
            </a:pPr>
            <a:endParaRPr lang="en-US" sz="1900" dirty="0"/>
          </a:p>
          <a:p>
            <a:pPr>
              <a:spcAft>
                <a:spcPts val="600"/>
              </a:spcAft>
            </a:pPr>
            <a:endParaRPr lang="en-US" sz="2200" dirty="0"/>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40</a:t>
            </a:fld>
            <a:endParaRPr lang="en-US" altLang="en-US" dirty="0">
              <a:solidFill>
                <a:srgbClr val="0C70AC"/>
              </a:solidFill>
            </a:endParaRPr>
          </a:p>
        </p:txBody>
      </p:sp>
      <p:sp>
        <p:nvSpPr>
          <p:cNvPr id="7" name="Rectangle 6">
            <a:extLst>
              <a:ext uri="{FF2B5EF4-FFF2-40B4-BE49-F238E27FC236}">
                <a16:creationId xmlns:a16="http://schemas.microsoft.com/office/drawing/2014/main" id="{58EAF890-20B2-48F4-AAB6-1721F9B602BE}"/>
              </a:ext>
            </a:extLst>
          </p:cNvPr>
          <p:cNvSpPr/>
          <p:nvPr/>
        </p:nvSpPr>
        <p:spPr>
          <a:xfrm>
            <a:off x="838199" y="996827"/>
            <a:ext cx="10448109" cy="646331"/>
          </a:xfrm>
          <a:prstGeom prst="rect">
            <a:avLst/>
          </a:prstGeom>
        </p:spPr>
        <p:txBody>
          <a:bodyPr wrap="square">
            <a:spAutoFit/>
          </a:bodyPr>
          <a:lstStyle/>
          <a:p>
            <a:r>
              <a:rPr lang="en-GB" sz="3600" b="1" dirty="0"/>
              <a:t>Future Standards </a:t>
            </a:r>
            <a:r>
              <a:rPr lang="en-GB" sz="2400" dirty="0"/>
              <a:t>(cont.)</a:t>
            </a:r>
            <a:endParaRPr lang="en-GB" sz="3600" dirty="0"/>
          </a:p>
        </p:txBody>
      </p:sp>
      <p:sp>
        <p:nvSpPr>
          <p:cNvPr id="8" name="Title 1">
            <a:extLst>
              <a:ext uri="{FF2B5EF4-FFF2-40B4-BE49-F238E27FC236}">
                <a16:creationId xmlns:a16="http://schemas.microsoft.com/office/drawing/2014/main" id="{2EA928F8-4761-4651-A682-61080096E7D1}"/>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299834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19660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br>
              <a:rPr lang="en-US" sz="3600" dirty="0">
                <a:solidFill>
                  <a:schemeClr val="bg1"/>
                </a:solidFill>
              </a:rPr>
            </a:br>
            <a:r>
              <a:rPr lang="en-US" sz="4800" dirty="0">
                <a:solidFill>
                  <a:schemeClr val="bg1"/>
                </a:solidFill>
              </a:rPr>
              <a:t>Cybersecurity</a:t>
            </a:r>
            <a:r>
              <a:rPr lang="en-US" dirty="0">
                <a:solidFill>
                  <a:schemeClr val="bg1"/>
                </a:solidFill>
              </a:rPr>
              <a:t> </a:t>
            </a:r>
            <a:br>
              <a:rPr lang="en-US" sz="3200" dirty="0">
                <a:solidFill>
                  <a:schemeClr val="bg1"/>
                </a:solidFill>
              </a:rPr>
            </a:br>
            <a:r>
              <a:rPr lang="en-US" sz="3600" dirty="0">
                <a:solidFill>
                  <a:schemeClr val="bg1"/>
                </a:solidFill>
              </a:rPr>
              <a:t>Technical Operations Panel Report</a:t>
            </a: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Aloke Roy</a:t>
            </a:r>
          </a:p>
          <a:p>
            <a:r>
              <a:rPr lang="en-US" sz="2900" dirty="0">
                <a:solidFill>
                  <a:schemeClr val="bg1">
                    <a:lumMod val="85000"/>
                  </a:schemeClr>
                </a:solidFill>
              </a:rPr>
              <a:t>Chair, Cybersecurity Panel</a:t>
            </a:r>
          </a:p>
          <a:p>
            <a:endParaRPr lang="en-US" sz="1300" dirty="0">
              <a:solidFill>
                <a:schemeClr val="bg1">
                  <a:lumMod val="85000"/>
                </a:schemeClr>
              </a:solidFill>
            </a:endParaRPr>
          </a:p>
          <a:p>
            <a:r>
              <a:rPr lang="en-US" sz="2200" dirty="0">
                <a:solidFill>
                  <a:schemeClr val="bg1">
                    <a:lumMod val="85000"/>
                  </a:schemeClr>
                </a:solidFill>
              </a:rPr>
              <a:t>2024 AESS Spring Board of Governors Meeting</a:t>
            </a:r>
          </a:p>
          <a:p>
            <a:r>
              <a:rPr lang="en-US" sz="2200" dirty="0">
                <a:solidFill>
                  <a:schemeClr val="bg1">
                    <a:lumMod val="85000"/>
                  </a:schemeClr>
                </a:solidFill>
              </a:rPr>
              <a:t>10-12 May 2024</a:t>
            </a:r>
          </a:p>
          <a:p>
            <a:r>
              <a:rPr lang="en-US" sz="2200" dirty="0">
                <a:solidFill>
                  <a:schemeClr val="bg1">
                    <a:lumMod val="85000"/>
                  </a:schemeClr>
                </a:solidFill>
              </a:rPr>
              <a:t>Denver, CO, USA</a:t>
            </a:r>
          </a:p>
        </p:txBody>
      </p:sp>
    </p:spTree>
    <p:extLst>
      <p:ext uri="{BB962C8B-B14F-4D97-AF65-F5344CB8AC3E}">
        <p14:creationId xmlns:p14="http://schemas.microsoft.com/office/powerpoint/2010/main" val="2934548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836019" y="1054197"/>
            <a:ext cx="10363200" cy="746589"/>
          </a:xfrm>
        </p:spPr>
        <p:txBody>
          <a:bodyPr/>
          <a:lstStyle/>
          <a:p>
            <a:r>
              <a:rPr lang="en-US" sz="3600" b="1" dirty="0">
                <a:latin typeface="+mn-lt"/>
                <a:ea typeface="+mn-ea"/>
                <a:cs typeface="+mn-cs"/>
              </a:rPr>
              <a:t>About the Cybersecurity Panel</a:t>
            </a:r>
          </a:p>
        </p:txBody>
      </p:sp>
      <p:sp>
        <p:nvSpPr>
          <p:cNvPr id="4" name="Date Placeholder 3">
            <a:extLst>
              <a:ext uri="{FF2B5EF4-FFF2-40B4-BE49-F238E27FC236}">
                <a16:creationId xmlns:a16="http://schemas.microsoft.com/office/drawing/2014/main" id="{A964F5B3-4695-A74F-806D-6A7F3588D28D}"/>
              </a:ext>
            </a:extLst>
          </p:cNvPr>
          <p:cNvSpPr>
            <a:spLocks noGrp="1"/>
          </p:cNvSpPr>
          <p:nvPr>
            <p:ph type="dt" sz="half" idx="10"/>
          </p:nvPr>
        </p:nvSpPr>
        <p:spPr>
          <a:xfrm>
            <a:off x="1625600" y="6172201"/>
            <a:ext cx="416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000" kern="1200">
                <a:solidFill>
                  <a:srgbClr val="898989"/>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B7A597F-CBF0-4311-AB67-D7586631CC99}" type="datetime1">
              <a:rPr lang="en-US" altLang="en-US" smtClean="0"/>
              <a:pPr>
                <a:defRPr/>
              </a:pPr>
              <a:t>5/20/24</a:t>
            </a:fld>
            <a:endParaRPr lang="en-US" altLang="en-US" dirty="0"/>
          </a:p>
        </p:txBody>
      </p:sp>
      <p:sp>
        <p:nvSpPr>
          <p:cNvPr id="5" name="Slide Number Placeholder 4">
            <a:extLst>
              <a:ext uri="{FF2B5EF4-FFF2-40B4-BE49-F238E27FC236}">
                <a16:creationId xmlns:a16="http://schemas.microsoft.com/office/drawing/2014/main" id="{BD893E79-1B61-7E41-BA0D-E7CA36940C83}"/>
              </a:ext>
            </a:extLst>
          </p:cNvPr>
          <p:cNvSpPr>
            <a:spLocks noGrp="1"/>
          </p:cNvSpPr>
          <p:nvPr>
            <p:ph type="sldNum" sz="quarter" idx="11"/>
          </p:nvPr>
        </p:nvSpPr>
        <p:spPr/>
        <p:txBody>
          <a:bodyPr/>
          <a:lstStyle/>
          <a:p>
            <a:pPr>
              <a:defRPr/>
            </a:pPr>
            <a:fld id="{BCDB7B01-FAFA-4F2A-A2E6-5BC6DA5F7D96}" type="slidenum">
              <a:rPr lang="en-US" altLang="en-US" smtClean="0"/>
              <a:pPr>
                <a:defRPr/>
              </a:pPr>
              <a:t>42</a:t>
            </a:fld>
            <a:endParaRPr lang="en-US" altLang="en-US" dirty="0"/>
          </a:p>
        </p:txBody>
      </p:sp>
      <p:sp>
        <p:nvSpPr>
          <p:cNvPr id="8" name="Content Placeholder 10">
            <a:extLst>
              <a:ext uri="{FF2B5EF4-FFF2-40B4-BE49-F238E27FC236}">
                <a16:creationId xmlns:a16="http://schemas.microsoft.com/office/drawing/2014/main" id="{3F2D422F-3034-46C3-B4F6-6D026056EF84}"/>
              </a:ext>
            </a:extLst>
          </p:cNvPr>
          <p:cNvSpPr>
            <a:spLocks noGrp="1" noChangeArrowheads="1"/>
          </p:cNvSpPr>
          <p:nvPr>
            <p:ph idx="1"/>
          </p:nvPr>
        </p:nvSpPr>
        <p:spPr>
          <a:xfrm>
            <a:off x="838200" y="1755953"/>
            <a:ext cx="10515600" cy="4346576"/>
          </a:xfrm>
        </p:spPr>
        <p:txBody>
          <a:bodyPr/>
          <a:lstStyle/>
          <a:p>
            <a:pPr>
              <a:spcAft>
                <a:spcPts val="400"/>
              </a:spcAft>
            </a:pPr>
            <a:r>
              <a:rPr lang="en-AU" sz="2400" dirty="0"/>
              <a:t>The Cybersecurity Panel (CSP) activities reinitiated after reorganization in the First quarter of 2024.  </a:t>
            </a:r>
          </a:p>
          <a:p>
            <a:pPr>
              <a:spcAft>
                <a:spcPts val="400"/>
              </a:spcAft>
            </a:pPr>
            <a:r>
              <a:rPr lang="en-AU" sz="2400" dirty="0"/>
              <a:t>The current roaster is composed of 26 IEEE members who are representatives of industry, government laboratories, educational institutions and professional societies.</a:t>
            </a:r>
          </a:p>
          <a:p>
            <a:pPr lvl="1">
              <a:spcAft>
                <a:spcPts val="400"/>
              </a:spcAft>
            </a:pPr>
            <a:r>
              <a:rPr lang="en-AU" sz="2000" dirty="0"/>
              <a:t>Eight of these 26 members are new additions to the Panel.</a:t>
            </a:r>
          </a:p>
          <a:p>
            <a:pPr>
              <a:spcAft>
                <a:spcPts val="400"/>
              </a:spcAft>
            </a:pPr>
            <a:r>
              <a:rPr lang="en-AU" sz="2400" dirty="0"/>
              <a:t>The members are involved with cybersecurity research, development, implementations and application of cybersecurity concepts to real-world  </a:t>
            </a:r>
            <a:r>
              <a:rPr lang="en-US" sz="2400" dirty="0"/>
              <a:t>problems of the aerospace, </a:t>
            </a:r>
            <a:r>
              <a:rPr lang="en-AU" sz="2400" dirty="0"/>
              <a:t>transportation</a:t>
            </a:r>
            <a:r>
              <a:rPr lang="en-US" sz="2400" dirty="0"/>
              <a:t> and electronics sectors.</a:t>
            </a:r>
          </a:p>
        </p:txBody>
      </p:sp>
      <p:sp>
        <p:nvSpPr>
          <p:cNvPr id="6" name="Title 1">
            <a:extLst>
              <a:ext uri="{FF2B5EF4-FFF2-40B4-BE49-F238E27FC236}">
                <a16:creationId xmlns:a16="http://schemas.microsoft.com/office/drawing/2014/main" id="{51149954-E429-4031-80CA-9322E56A3533}"/>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802935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34F1-3675-2D80-17A2-1C02CB363033}"/>
              </a:ext>
            </a:extLst>
          </p:cNvPr>
          <p:cNvSpPr>
            <a:spLocks noGrp="1"/>
          </p:cNvSpPr>
          <p:nvPr>
            <p:ph type="title"/>
          </p:nvPr>
        </p:nvSpPr>
        <p:spPr>
          <a:xfrm>
            <a:off x="838200" y="33824"/>
            <a:ext cx="10515600" cy="562527"/>
          </a:xfrm>
        </p:spPr>
        <p:txBody>
          <a:bodyPr/>
          <a:lstStyle/>
          <a:p>
            <a:r>
              <a:rPr lang="en-US" dirty="0">
                <a:solidFill>
                  <a:schemeClr val="bg1"/>
                </a:solidFill>
              </a:rPr>
              <a:t>2024 Semi-Annual Updates</a:t>
            </a:r>
            <a:br>
              <a:rPr lang="en-US" dirty="0">
                <a:solidFill>
                  <a:schemeClr val="bg1"/>
                </a:solidFill>
              </a:rPr>
            </a:br>
            <a:endParaRPr lang="en-US" dirty="0"/>
          </a:p>
        </p:txBody>
      </p:sp>
      <p:sp>
        <p:nvSpPr>
          <p:cNvPr id="3" name="Content Placeholder 2">
            <a:extLst>
              <a:ext uri="{FF2B5EF4-FFF2-40B4-BE49-F238E27FC236}">
                <a16:creationId xmlns:a16="http://schemas.microsoft.com/office/drawing/2014/main" id="{4436813B-2211-428B-F3AF-DAE6A745AEFE}"/>
              </a:ext>
            </a:extLst>
          </p:cNvPr>
          <p:cNvSpPr>
            <a:spLocks noGrp="1"/>
          </p:cNvSpPr>
          <p:nvPr>
            <p:ph idx="1"/>
          </p:nvPr>
        </p:nvSpPr>
        <p:spPr>
          <a:xfrm>
            <a:off x="838200" y="1113183"/>
            <a:ext cx="10515600" cy="5063780"/>
          </a:xfrm>
        </p:spPr>
        <p:txBody>
          <a:bodyPr/>
          <a:lstStyle/>
          <a:p>
            <a:r>
              <a:rPr lang="en-US" dirty="0"/>
              <a:t>The Objectives of the Cybersecurity Panel are:</a:t>
            </a:r>
          </a:p>
          <a:p>
            <a:pPr marL="457200" lvl="1" algn="just">
              <a:spcBef>
                <a:spcPts val="0"/>
              </a:spcBef>
              <a:tabLst>
                <a:tab pos="-457200" algn="l"/>
                <a:tab pos="-457200" algn="l"/>
                <a:tab pos="1828800" algn="l"/>
                <a:tab pos="34290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understand the cybersecurity threats and risks that affect the AESS sectors.  This will be accomplished by developing and maintaining a comprehensive knowledge base of cybersecurity vulnerabilities and threats that can affect the sectors of interest and their respective assets.   The threats and vulnerabilities will be prioritized to identify the most critical cybersecurity vulnerabilities.</a:t>
            </a:r>
          </a:p>
          <a:p>
            <a:pPr marL="457200" lvl="1" algn="just">
              <a:spcBef>
                <a:spcPts val="0"/>
              </a:spcBef>
              <a:tabLst>
                <a:tab pos="-457200" algn="l"/>
                <a:tab pos="-457200" algn="l"/>
                <a:tab pos="1828800" algn="l"/>
                <a:tab pos="34290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develop recommended mitigation strategies and controls for the ecosystem of each sector that can prevent, detect, respond to, and recover from cybersecurity incidents.</a:t>
            </a:r>
          </a:p>
          <a:p>
            <a:pPr marL="457200" lvl="1" algn="just">
              <a:spcBef>
                <a:spcPts val="0"/>
              </a:spcBef>
              <a:tabLst>
                <a:tab pos="-457200" algn="l"/>
                <a:tab pos="-457200" algn="l"/>
                <a:tab pos="1828800" algn="l"/>
                <a:tab pos="34290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promote and support the adoption of cybersecurity best practices throughout the AESS to improve its cybersecurity posture. </a:t>
            </a:r>
          </a:p>
          <a:p>
            <a:pPr marL="457200" lvl="1" algn="just">
              <a:spcBef>
                <a:spcPts val="0"/>
              </a:spcBef>
              <a:tabLst>
                <a:tab pos="-457200" algn="l"/>
                <a:tab pos="-457200" algn="l"/>
                <a:tab pos="1828800" algn="l"/>
                <a:tab pos="3429000" algn="l"/>
              </a:tabLst>
            </a:pPr>
            <a:r>
              <a:rPr lang="en-US" sz="1800" dirty="0">
                <a:latin typeface="Arial" panose="020B0604020202020204" pitchFamily="34" charset="0"/>
                <a:ea typeface="Times New Roman" panose="02020603050405020304" pitchFamily="18" charset="0"/>
                <a:cs typeface="Times New Roman" panose="02020603050405020304" pitchFamily="18" charset="0"/>
              </a:rPr>
              <a:t>To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Provide cybersecurity training and education to associated industry personnel to equip them with the skills and knowledge to deal with cybersecurity incidents.  This will be accomplished by papers and publications in various industry and cybersecurity conferences, magazines, and journals.  In addition, distinguished lectures will be prepared by the Panel member and offered to IEEE member organizations, Local Chapters and through virtual media.</a:t>
            </a:r>
          </a:p>
          <a:p>
            <a:pPr marL="457200" lvl="1" algn="just">
              <a:spcBef>
                <a:spcPts val="0"/>
              </a:spcBef>
              <a:tabLst>
                <a:tab pos="-457200" algn="l"/>
                <a:tab pos="-457200" algn="l"/>
                <a:tab pos="1828800" algn="l"/>
                <a:tab pos="34290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enhance the cybersecurity awareness and knowledge of AESS industry personnel to enable them to detect and respond to cybersecurity incidents.</a:t>
            </a:r>
          </a:p>
          <a:p>
            <a:pPr marL="457200" lvl="1" algn="just">
              <a:spcBef>
                <a:spcPts val="0"/>
              </a:spcBef>
              <a:tabLst>
                <a:tab pos="-457200" algn="l"/>
                <a:tab pos="-457200" algn="l"/>
                <a:tab pos="1828800" algn="l"/>
                <a:tab pos="34290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To collaborate with other stakeholders to ensure a coordinated and comprehensive approach to AESS cybersecurity that aligns with the underlying sector's needs and priorities.</a:t>
            </a:r>
          </a:p>
          <a:p>
            <a:endParaRPr lang="en-US" dirty="0"/>
          </a:p>
        </p:txBody>
      </p:sp>
    </p:spTree>
    <p:extLst>
      <p:ext uri="{BB962C8B-B14F-4D97-AF65-F5344CB8AC3E}">
        <p14:creationId xmlns:p14="http://schemas.microsoft.com/office/powerpoint/2010/main" val="180459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2524D-6C2D-48A2-51ED-C77721D58C93}"/>
              </a:ext>
            </a:extLst>
          </p:cNvPr>
          <p:cNvSpPr>
            <a:spLocks noGrp="1"/>
          </p:cNvSpPr>
          <p:nvPr>
            <p:ph type="title"/>
          </p:nvPr>
        </p:nvSpPr>
        <p:spPr>
          <a:xfrm>
            <a:off x="838200" y="60326"/>
            <a:ext cx="10515600" cy="562527"/>
          </a:xfrm>
        </p:spPr>
        <p:txBody>
          <a:bodyPr/>
          <a:lstStyle/>
          <a:p>
            <a:r>
              <a:rPr lang="en-US" dirty="0">
                <a:solidFill>
                  <a:schemeClr val="bg1"/>
                </a:solidFill>
              </a:rPr>
              <a:t>2024 Semi-Annual Updates</a:t>
            </a:r>
            <a:endParaRPr lang="en-US" dirty="0"/>
          </a:p>
        </p:txBody>
      </p:sp>
      <p:sp>
        <p:nvSpPr>
          <p:cNvPr id="3" name="Content Placeholder 2">
            <a:extLst>
              <a:ext uri="{FF2B5EF4-FFF2-40B4-BE49-F238E27FC236}">
                <a16:creationId xmlns:a16="http://schemas.microsoft.com/office/drawing/2014/main" id="{7020E5B7-6EAF-C08B-CECB-EB355709C230}"/>
              </a:ext>
            </a:extLst>
          </p:cNvPr>
          <p:cNvSpPr>
            <a:spLocks noGrp="1"/>
          </p:cNvSpPr>
          <p:nvPr>
            <p:ph idx="1"/>
          </p:nvPr>
        </p:nvSpPr>
        <p:spPr>
          <a:xfrm>
            <a:off x="838200" y="1126435"/>
            <a:ext cx="10515600" cy="5050528"/>
          </a:xfrm>
        </p:spPr>
        <p:txBody>
          <a:bodyPr/>
          <a:lstStyle/>
          <a:p>
            <a:r>
              <a:rPr lang="en-US" dirty="0"/>
              <a:t>Goals of the Cybersecurity Panel:</a:t>
            </a:r>
          </a:p>
          <a:p>
            <a:pPr marL="800100" lvl="1" indent="-342900">
              <a:lnSpc>
                <a:spcPct val="100000"/>
              </a:lnSpc>
              <a:spcBef>
                <a:spcPts val="600"/>
              </a:spcBef>
              <a:spcAft>
                <a:spcPts val="600"/>
              </a:spcAft>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Develop and maintain a comprehensive understanding of the cybersecurity threats and risks to the aerospace sector.</a:t>
            </a:r>
            <a:endParaRPr lang="en-US" sz="2000" kern="100" dirty="0">
              <a:solidFill>
                <a:srgbClr val="474747"/>
              </a:solidFill>
              <a:effectLst/>
              <a:highlight>
                <a:srgbClr val="F4F5F5"/>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600"/>
              </a:spcBef>
              <a:spcAft>
                <a:spcPts val="600"/>
              </a:spcAft>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Identify and prioritize the most critical cybersecurity vulnerabilities and threats.</a:t>
            </a:r>
            <a:endParaRPr lang="en-US" sz="2000" kern="100" dirty="0">
              <a:solidFill>
                <a:srgbClr val="474747"/>
              </a:solidFill>
              <a:effectLst/>
              <a:highlight>
                <a:srgbClr val="F4F5F5"/>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600"/>
              </a:spcBef>
              <a:spcAft>
                <a:spcPts val="600"/>
              </a:spcAft>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Develop and implement effective cybersecurity mitigation strategies and controls.</a:t>
            </a:r>
            <a:endParaRPr lang="en-US" sz="2000" kern="100" dirty="0">
              <a:solidFill>
                <a:srgbClr val="474747"/>
              </a:solidFill>
              <a:effectLst/>
              <a:highlight>
                <a:srgbClr val="F4F5F5"/>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600"/>
              </a:spcBef>
              <a:spcAft>
                <a:spcPts val="600"/>
              </a:spcAft>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Promote and support the adoption of cybersecurity best practices throughout the aerospace sector.</a:t>
            </a:r>
            <a:endParaRPr lang="en-US" sz="2000" kern="100" dirty="0">
              <a:solidFill>
                <a:srgbClr val="474747"/>
              </a:solidFill>
              <a:effectLst/>
              <a:highlight>
                <a:srgbClr val="F4F5F5"/>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600"/>
              </a:spcBef>
              <a:spcAft>
                <a:spcPts val="600"/>
              </a:spcAft>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Enhance the cybersecurity awareness and knowledge of aerospace industry personnel.</a:t>
            </a:r>
            <a:endParaRPr lang="en-US" sz="2000" kern="100" dirty="0">
              <a:solidFill>
                <a:srgbClr val="474747"/>
              </a:solidFill>
              <a:effectLst/>
              <a:highlight>
                <a:srgbClr val="F4F5F5"/>
              </a:highligh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0000"/>
              </a:lnSpc>
              <a:spcBef>
                <a:spcPts val="600"/>
              </a:spcBef>
              <a:buSzPts val="1000"/>
              <a:buFont typeface="Symbol" panose="05050102010706020507" pitchFamily="18" charset="2"/>
              <a:buChar char=""/>
              <a:tabLst>
                <a:tab pos="457200" algn="l"/>
              </a:tabLst>
            </a:pPr>
            <a:r>
              <a:rPr lang="en-US" sz="2000" kern="0" dirty="0">
                <a:solidFill>
                  <a:srgbClr val="474747"/>
                </a:solidFill>
                <a:effectLst/>
                <a:highlight>
                  <a:srgbClr val="F4F5F5"/>
                </a:highlight>
                <a:latin typeface="Roboto" panose="02000000000000000000" pitchFamily="2" charset="0"/>
                <a:ea typeface="Times New Roman" panose="02020603050405020304" pitchFamily="18" charset="0"/>
                <a:cs typeface="Times New Roman" panose="02020603050405020304" pitchFamily="18" charset="0"/>
              </a:rPr>
              <a:t>Coordinate and collaborate with other stakeholders to ensure a coordinated and comprehensive approach to aerospace cybersecurity.</a:t>
            </a:r>
            <a:endParaRPr lang="en-US" sz="3600" dirty="0"/>
          </a:p>
          <a:p>
            <a:endParaRPr lang="en-US" dirty="0"/>
          </a:p>
        </p:txBody>
      </p:sp>
    </p:spTree>
    <p:extLst>
      <p:ext uri="{BB962C8B-B14F-4D97-AF65-F5344CB8AC3E}">
        <p14:creationId xmlns:p14="http://schemas.microsoft.com/office/powerpoint/2010/main" val="2006970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29491" y="1026412"/>
            <a:ext cx="10515600" cy="5374388"/>
          </a:xfrm>
        </p:spPr>
        <p:txBody>
          <a:bodyPr/>
          <a:lstStyle/>
          <a:p>
            <a:pPr lvl="0">
              <a:spcAft>
                <a:spcPts val="600"/>
              </a:spcAft>
            </a:pPr>
            <a:r>
              <a:rPr lang="en-GB" sz="2200" dirty="0"/>
              <a:t>The CSP held its first virtual meeting on April 4, after establishment of the Charter, Goals and Objectives  </a:t>
            </a:r>
          </a:p>
          <a:p>
            <a:pPr lvl="0">
              <a:spcAft>
                <a:spcPts val="600"/>
              </a:spcAft>
            </a:pPr>
            <a:r>
              <a:rPr lang="en-GB" sz="2200" dirty="0"/>
              <a:t>The telecon was attended by members from the US, EU, UK and Asia)</a:t>
            </a:r>
          </a:p>
          <a:p>
            <a:pPr lvl="1">
              <a:spcAft>
                <a:spcPts val="600"/>
              </a:spcAft>
              <a:buFont typeface="Calibri" panose="020F0502020204030204" pitchFamily="34" charset="0"/>
              <a:buChar char="−"/>
            </a:pPr>
            <a:r>
              <a:rPr lang="en-GB" sz="1800" dirty="0"/>
              <a:t>The attendees reviewed the Charter and the Goals and reached agreement</a:t>
            </a:r>
          </a:p>
          <a:p>
            <a:pPr lvl="1">
              <a:spcAft>
                <a:spcPts val="600"/>
              </a:spcAft>
              <a:buFont typeface="Calibri" panose="020F0502020204030204" pitchFamily="34" charset="0"/>
              <a:buChar char="−"/>
            </a:pPr>
            <a:r>
              <a:rPr lang="en-GB" sz="1800" dirty="0"/>
              <a:t>As the near-term action, the team agreed to write a Systems Magazine article on “risk management methodologies in the aerospace sector”.</a:t>
            </a:r>
          </a:p>
          <a:p>
            <a:pPr lvl="1">
              <a:spcAft>
                <a:spcPts val="600"/>
              </a:spcAft>
              <a:buFont typeface="Calibri" panose="020F0502020204030204" pitchFamily="34" charset="0"/>
              <a:buChar char="−"/>
            </a:pPr>
            <a:r>
              <a:rPr lang="en-GB" sz="1800" dirty="0"/>
              <a:t>The group agreed to meet bi-monthly</a:t>
            </a:r>
          </a:p>
          <a:p>
            <a:pPr lvl="1">
              <a:spcAft>
                <a:spcPts val="600"/>
              </a:spcAft>
              <a:buFont typeface="Calibri" panose="020F0502020204030204" pitchFamily="34" charset="0"/>
              <a:buChar char="−"/>
            </a:pPr>
            <a:r>
              <a:rPr lang="en-GB" sz="1800" dirty="0"/>
              <a:t>The Chair agreed to explore collaboration opportunities with other IEEE Panels and industry conferences</a:t>
            </a:r>
          </a:p>
          <a:p>
            <a:pPr lvl="1">
              <a:spcAft>
                <a:spcPts val="600"/>
              </a:spcAft>
              <a:buFont typeface="Calibri" panose="020F0502020204030204" pitchFamily="34" charset="0"/>
              <a:buChar char="−"/>
            </a:pPr>
            <a:r>
              <a:rPr lang="en-GB" sz="1800" dirty="0"/>
              <a:t>Next CSP meeting will be held on June 6.</a:t>
            </a:r>
          </a:p>
          <a:p>
            <a:pPr>
              <a:spcAft>
                <a:spcPts val="600"/>
              </a:spcAft>
            </a:pPr>
            <a:r>
              <a:rPr lang="en-GB" sz="2200" dirty="0"/>
              <a:t>Joint meetings with the Avionics System Panel maybe held on a quarterly basis.</a:t>
            </a:r>
            <a:endParaRPr lang="en-US" sz="22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45</a:t>
            </a:fld>
            <a:endParaRPr lang="en-US" altLang="en-US" dirty="0">
              <a:solidFill>
                <a:srgbClr val="0C70AC"/>
              </a:solidFill>
            </a:endParaRPr>
          </a:p>
        </p:txBody>
      </p:sp>
    </p:spTree>
    <p:extLst>
      <p:ext uri="{BB962C8B-B14F-4D97-AF65-F5344CB8AC3E}">
        <p14:creationId xmlns:p14="http://schemas.microsoft.com/office/powerpoint/2010/main" val="15916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07720" y="1727199"/>
            <a:ext cx="10515600" cy="4712463"/>
          </a:xfrm>
        </p:spPr>
        <p:txBody>
          <a:bodyPr/>
          <a:lstStyle/>
          <a:p>
            <a:pPr>
              <a:spcAft>
                <a:spcPts val="600"/>
              </a:spcAft>
            </a:pPr>
            <a:r>
              <a:rPr lang="en-US" altLang="en-US" sz="2100" dirty="0"/>
              <a:t>The CSP was actively contributing to the organization of the 24</a:t>
            </a:r>
            <a:r>
              <a:rPr lang="en-US" altLang="en-US" sz="2100" baseline="30000" dirty="0"/>
              <a:t>th</a:t>
            </a:r>
            <a:r>
              <a:rPr lang="en-US" altLang="en-US" sz="2100" dirty="0"/>
              <a:t> Integrated Communication, Navigation and Surveillance Conference. </a:t>
            </a:r>
          </a:p>
          <a:p>
            <a:pPr lvl="1">
              <a:spcAft>
                <a:spcPts val="600"/>
              </a:spcAft>
            </a:pPr>
            <a:r>
              <a:rPr lang="en-US" altLang="en-US" sz="1700" dirty="0"/>
              <a:t>Keynote address were delivered by the CTO of Boeing, Director of Airspace Operations and Safety Program from NASA and Deputy Director of the ICAO Air Navigation Bureau</a:t>
            </a:r>
          </a:p>
          <a:p>
            <a:pPr lvl="1">
              <a:spcAft>
                <a:spcPts val="600"/>
              </a:spcAft>
            </a:pPr>
            <a:r>
              <a:rPr lang="en-US" altLang="en-US" sz="1700" dirty="0"/>
              <a:t>Conference had a dedicated technical track on Communications and Cybersecurity</a:t>
            </a:r>
          </a:p>
          <a:p>
            <a:pPr>
              <a:spcAft>
                <a:spcPts val="600"/>
              </a:spcAft>
            </a:pPr>
            <a:r>
              <a:rPr lang="en-US" altLang="en-US" sz="2100" dirty="0"/>
              <a:t>The CSP is also actively contributing to the 43</a:t>
            </a:r>
            <a:r>
              <a:rPr lang="en-US" altLang="en-US" sz="2100" baseline="30000" dirty="0"/>
              <a:t>rd</a:t>
            </a:r>
            <a:r>
              <a:rPr lang="en-US" altLang="en-US" sz="2100" dirty="0"/>
              <a:t>  IEEE/AIAA Digital Avionics Systems Conference, to be held in San Diego, California, on 01-03 October 2024</a:t>
            </a:r>
          </a:p>
          <a:p>
            <a:pPr>
              <a:spcAft>
                <a:spcPts val="600"/>
              </a:spcAft>
            </a:pPr>
            <a:r>
              <a:rPr lang="en-US" altLang="en-US" sz="2100" dirty="0"/>
              <a:t>The CSP Chair is invited by the Conference Chair to host a Panel discussion on cybersecurity</a:t>
            </a:r>
          </a:p>
          <a:p>
            <a:pPr>
              <a:spcAft>
                <a:spcPts val="600"/>
              </a:spcAft>
            </a:pPr>
            <a:r>
              <a:rPr lang="en-US" altLang="en-US" sz="2100" dirty="0"/>
              <a:t>The CSP Chair was an invited Panelist and Moderator at the first Aviation Cybersecurity Workshop jointly sponsored by the Embry-Riddle Aeronautical University, NASA and NSF.  The Workshop was held at Prescot, AZ on 17</a:t>
            </a:r>
            <a:r>
              <a:rPr lang="en-US" altLang="en-US" sz="2100" baseline="30000" dirty="0"/>
              <a:t>th</a:t>
            </a:r>
            <a:r>
              <a:rPr lang="en-US" altLang="en-US" sz="2100" dirty="0"/>
              <a:t> &amp; 18</a:t>
            </a:r>
            <a:r>
              <a:rPr lang="en-US" altLang="en-US" sz="2100" baseline="30000" dirty="0"/>
              <a:t>th</a:t>
            </a:r>
            <a:r>
              <a:rPr lang="en-US" altLang="en-US" sz="2100" dirty="0"/>
              <a:t> April.</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46</a:t>
            </a:fld>
            <a:endParaRPr lang="en-US" altLang="en-US" dirty="0">
              <a:solidFill>
                <a:srgbClr val="0C70AC"/>
              </a:solidFill>
            </a:endParaRPr>
          </a:p>
        </p:txBody>
      </p:sp>
      <p:sp>
        <p:nvSpPr>
          <p:cNvPr id="5" name="Rectangle 4">
            <a:extLst>
              <a:ext uri="{FF2B5EF4-FFF2-40B4-BE49-F238E27FC236}">
                <a16:creationId xmlns:a16="http://schemas.microsoft.com/office/drawing/2014/main" id="{FC1AA729-A706-42D3-98A6-6B837890CCD9}"/>
              </a:ext>
            </a:extLst>
          </p:cNvPr>
          <p:cNvSpPr/>
          <p:nvPr/>
        </p:nvSpPr>
        <p:spPr>
          <a:xfrm>
            <a:off x="838200" y="996827"/>
            <a:ext cx="2542876" cy="646331"/>
          </a:xfrm>
          <a:prstGeom prst="rect">
            <a:avLst/>
          </a:prstGeom>
        </p:spPr>
        <p:txBody>
          <a:bodyPr wrap="none">
            <a:spAutoFit/>
          </a:bodyPr>
          <a:lstStyle/>
          <a:p>
            <a:r>
              <a:rPr lang="en-GB" sz="3600" b="1" dirty="0"/>
              <a:t>Conferences</a:t>
            </a:r>
            <a:endParaRPr lang="en-GB" sz="3600" dirty="0"/>
          </a:p>
        </p:txBody>
      </p:sp>
    </p:spTree>
    <p:extLst>
      <p:ext uri="{BB962C8B-B14F-4D97-AF65-F5344CB8AC3E}">
        <p14:creationId xmlns:p14="http://schemas.microsoft.com/office/powerpoint/2010/main" val="203091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44525" y="1676650"/>
            <a:ext cx="10756595" cy="3861995"/>
          </a:xfrm>
        </p:spPr>
        <p:txBody>
          <a:bodyPr/>
          <a:lstStyle/>
          <a:p>
            <a:pPr>
              <a:spcAft>
                <a:spcPts val="600"/>
              </a:spcAft>
            </a:pPr>
            <a:r>
              <a:rPr lang="en-US" altLang="en-US" sz="2200" dirty="0"/>
              <a:t>The CSP is developing an AESS System Magazine article on </a:t>
            </a:r>
            <a:r>
              <a:rPr lang="en-GB" sz="2000" dirty="0"/>
              <a:t>“risk management methodologies in the aerospace sector”.</a:t>
            </a:r>
          </a:p>
          <a:p>
            <a:pPr>
              <a:spcAft>
                <a:spcPts val="600"/>
              </a:spcAft>
            </a:pPr>
            <a:r>
              <a:rPr lang="en-GB" sz="2000" dirty="0"/>
              <a:t>The CSP plans to develop one or more Distinguished Lectures in the near future.</a:t>
            </a:r>
            <a:endParaRPr lang="en-US" sz="1900" dirty="0"/>
          </a:p>
          <a:p>
            <a:pPr lvl="1">
              <a:spcAft>
                <a:spcPts val="600"/>
              </a:spcAft>
              <a:buFont typeface="Calibri" panose="020F0502020204030204" pitchFamily="34" charset="0"/>
              <a:buChar char="−"/>
            </a:pPr>
            <a:endParaRPr lang="en-US" sz="18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47</a:t>
            </a:fld>
            <a:endParaRPr lang="en-US" altLang="en-US" dirty="0">
              <a:solidFill>
                <a:srgbClr val="0C70AC"/>
              </a:solidFill>
            </a:endParaRPr>
          </a:p>
        </p:txBody>
      </p:sp>
      <p:sp>
        <p:nvSpPr>
          <p:cNvPr id="5" name="Rectangle 4">
            <a:extLst>
              <a:ext uri="{FF2B5EF4-FFF2-40B4-BE49-F238E27FC236}">
                <a16:creationId xmlns:a16="http://schemas.microsoft.com/office/drawing/2014/main" id="{01792581-3ADD-43AC-B62C-7CA6622FD032}"/>
              </a:ext>
            </a:extLst>
          </p:cNvPr>
          <p:cNvSpPr/>
          <p:nvPr/>
        </p:nvSpPr>
        <p:spPr>
          <a:xfrm>
            <a:off x="726440" y="937312"/>
            <a:ext cx="4215641" cy="646331"/>
          </a:xfrm>
          <a:prstGeom prst="rect">
            <a:avLst/>
          </a:prstGeom>
        </p:spPr>
        <p:txBody>
          <a:bodyPr wrap="none">
            <a:spAutoFit/>
          </a:bodyPr>
          <a:lstStyle/>
          <a:p>
            <a:r>
              <a:rPr lang="en-GB" sz="3600" b="1" dirty="0"/>
              <a:t>Publication Activities</a:t>
            </a:r>
            <a:endParaRPr lang="en-GB" sz="3600" dirty="0"/>
          </a:p>
        </p:txBody>
      </p:sp>
    </p:spTree>
    <p:extLst>
      <p:ext uri="{BB962C8B-B14F-4D97-AF65-F5344CB8AC3E}">
        <p14:creationId xmlns:p14="http://schemas.microsoft.com/office/powerpoint/2010/main" val="2885827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959482" y="19660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br>
              <a:rPr lang="en-US" sz="3600" dirty="0">
                <a:solidFill>
                  <a:schemeClr val="bg1"/>
                </a:solidFill>
              </a:rPr>
            </a:br>
            <a:r>
              <a:rPr lang="en-US" sz="4800" dirty="0">
                <a:solidFill>
                  <a:schemeClr val="bg1"/>
                </a:solidFill>
              </a:rPr>
              <a:t>Gyro and Accelerometer</a:t>
            </a:r>
            <a:br>
              <a:rPr lang="en-US" sz="3200" dirty="0">
                <a:solidFill>
                  <a:schemeClr val="bg1"/>
                </a:solidFill>
              </a:rPr>
            </a:br>
            <a:r>
              <a:rPr lang="en-US" sz="3200" dirty="0">
                <a:solidFill>
                  <a:schemeClr val="bg1"/>
                </a:solidFill>
              </a:rPr>
              <a:t>Technical Operations Panel Report</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959482" y="31716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Jason Bingham</a:t>
            </a:r>
          </a:p>
          <a:p>
            <a:r>
              <a:rPr lang="en-US" sz="2900" dirty="0">
                <a:solidFill>
                  <a:schemeClr val="bg1">
                    <a:lumMod val="85000"/>
                  </a:schemeClr>
                </a:solidFill>
              </a:rPr>
              <a:t>Chair, Gyro and Accelerometer Panel</a:t>
            </a:r>
          </a:p>
          <a:p>
            <a:endParaRPr lang="en-US" sz="1300" dirty="0">
              <a:solidFill>
                <a:schemeClr val="bg1">
                  <a:lumMod val="85000"/>
                </a:schemeClr>
              </a:solidFill>
            </a:endParaRPr>
          </a:p>
          <a:p>
            <a:r>
              <a:rPr lang="en-US" sz="2200" dirty="0">
                <a:solidFill>
                  <a:schemeClr val="bg1">
                    <a:lumMod val="85000"/>
                  </a:schemeClr>
                </a:solidFill>
              </a:rPr>
              <a:t>2024 AESS Spring Board of Governors Meeting</a:t>
            </a:r>
          </a:p>
          <a:p>
            <a:r>
              <a:rPr lang="en-US" sz="2200" dirty="0">
                <a:solidFill>
                  <a:schemeClr val="bg1">
                    <a:lumMod val="85000"/>
                  </a:schemeClr>
                </a:solidFill>
              </a:rPr>
              <a:t>10-12 May 2024</a:t>
            </a:r>
          </a:p>
          <a:p>
            <a:r>
              <a:rPr lang="en-US" sz="2200" dirty="0">
                <a:solidFill>
                  <a:schemeClr val="bg1">
                    <a:lumMod val="85000"/>
                  </a:schemeClr>
                </a:solidFill>
              </a:rPr>
              <a:t>Denver, CO, USA</a:t>
            </a:r>
          </a:p>
        </p:txBody>
      </p:sp>
    </p:spTree>
    <p:extLst>
      <p:ext uri="{BB962C8B-B14F-4D97-AF65-F5344CB8AC3E}">
        <p14:creationId xmlns:p14="http://schemas.microsoft.com/office/powerpoint/2010/main" val="4242087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836019" y="1054197"/>
            <a:ext cx="10363200" cy="746589"/>
          </a:xfrm>
        </p:spPr>
        <p:txBody>
          <a:bodyPr/>
          <a:lstStyle/>
          <a:p>
            <a:r>
              <a:rPr lang="en-US" sz="3600" b="1" dirty="0">
                <a:latin typeface="+mn-lt"/>
                <a:ea typeface="+mn-ea"/>
                <a:cs typeface="+mn-cs"/>
              </a:rPr>
              <a:t>About the Gyro and Accelerometer Panel</a:t>
            </a:r>
          </a:p>
        </p:txBody>
      </p:sp>
      <p:sp>
        <p:nvSpPr>
          <p:cNvPr id="4" name="Date Placeholder 3">
            <a:extLst>
              <a:ext uri="{FF2B5EF4-FFF2-40B4-BE49-F238E27FC236}">
                <a16:creationId xmlns:a16="http://schemas.microsoft.com/office/drawing/2014/main" id="{A964F5B3-4695-A74F-806D-6A7F3588D28D}"/>
              </a:ext>
            </a:extLst>
          </p:cNvPr>
          <p:cNvSpPr>
            <a:spLocks noGrp="1"/>
          </p:cNvSpPr>
          <p:nvPr>
            <p:ph type="dt" sz="half" idx="10"/>
          </p:nvPr>
        </p:nvSpPr>
        <p:spPr>
          <a:xfrm>
            <a:off x="1625600" y="6172201"/>
            <a:ext cx="416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000" kern="1200">
                <a:solidFill>
                  <a:srgbClr val="898989"/>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B7A597F-CBF0-4311-AB67-D7586631CC99}" type="datetime1">
              <a:rPr kumimoji="0" lang="en-US" altLang="en-US" sz="1000" b="0" i="0" u="none" strike="noStrike" kern="1200" cap="none" spc="0" normalizeH="0" baseline="0" noProof="0" smtClean="0">
                <a:ln>
                  <a:noFill/>
                </a:ln>
                <a:solidFill>
                  <a:srgbClr val="898989"/>
                </a:solidFill>
                <a:effectLst/>
                <a:uLnTx/>
                <a:uFillTx/>
                <a:latin typeface="Arial"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5/20/24</a:t>
            </a:fld>
            <a:endParaRPr kumimoji="0" lang="en-US" altLang="en-US" sz="1000" b="0" i="0" u="none" strike="noStrike" kern="1200" cap="none" spc="0" normalizeH="0" baseline="0" noProof="0" dirty="0">
              <a:ln>
                <a:noFill/>
              </a:ln>
              <a:solidFill>
                <a:srgbClr val="898989"/>
              </a:solidFill>
              <a:effectLst/>
              <a:uLnTx/>
              <a:uFillTx/>
              <a:latin typeface="Arial" pitchFamily="34" charset="0"/>
              <a:ea typeface="+mn-ea"/>
              <a:cs typeface="+mn-cs"/>
            </a:endParaRPr>
          </a:p>
        </p:txBody>
      </p:sp>
      <p:sp>
        <p:nvSpPr>
          <p:cNvPr id="5" name="Slide Number Placeholder 4">
            <a:extLst>
              <a:ext uri="{FF2B5EF4-FFF2-40B4-BE49-F238E27FC236}">
                <a16:creationId xmlns:a16="http://schemas.microsoft.com/office/drawing/2014/main" id="{BD893E79-1B61-7E41-BA0D-E7CA36940C8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DB7B01-FAFA-4F2A-A2E6-5BC6DA5F7D96}"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10">
            <a:extLst>
              <a:ext uri="{FF2B5EF4-FFF2-40B4-BE49-F238E27FC236}">
                <a16:creationId xmlns:a16="http://schemas.microsoft.com/office/drawing/2014/main" id="{3F2D422F-3034-46C3-B4F6-6D026056EF84}"/>
              </a:ext>
            </a:extLst>
          </p:cNvPr>
          <p:cNvSpPr>
            <a:spLocks noGrp="1" noChangeArrowheads="1"/>
          </p:cNvSpPr>
          <p:nvPr>
            <p:ph idx="1"/>
          </p:nvPr>
        </p:nvSpPr>
        <p:spPr>
          <a:xfrm>
            <a:off x="838200" y="1755953"/>
            <a:ext cx="10515600" cy="4346576"/>
          </a:xfrm>
        </p:spPr>
        <p:txBody>
          <a:bodyPr/>
          <a:lstStyle/>
          <a:p>
            <a:pPr marL="0" indent="0">
              <a:spcAft>
                <a:spcPts val="400"/>
              </a:spcAft>
              <a:buNone/>
            </a:pPr>
            <a:r>
              <a:rPr lang="en-AU" sz="2400" dirty="0"/>
              <a:t>The Gyro and Accelerometer Panel (GAP) is composed of representatives of industry, government laboratories, educational institutions and professional societies, and who are active in the domain of inertial sensors and systems. Its main objectives are:</a:t>
            </a:r>
          </a:p>
          <a:p>
            <a:pPr marL="539750" lvl="1" indent="-269875">
              <a:spcAft>
                <a:spcPts val="400"/>
              </a:spcAft>
              <a:buClr>
                <a:srgbClr val="595959"/>
              </a:buClr>
            </a:pPr>
            <a:r>
              <a:rPr lang="en-US" sz="1800" dirty="0"/>
              <a:t>Create and maintain terminology, specification format, and test procedure standards for components and systems designed to detect or measure inertial motion.</a:t>
            </a:r>
          </a:p>
          <a:p>
            <a:pPr marL="539750" lvl="1" indent="-269875">
              <a:spcAft>
                <a:spcPts val="400"/>
              </a:spcAft>
              <a:buClr>
                <a:srgbClr val="595959"/>
              </a:buClr>
            </a:pPr>
            <a:r>
              <a:rPr lang="en-US" sz="1800" dirty="0"/>
              <a:t>Promote understanding of inertial components and systems.</a:t>
            </a:r>
          </a:p>
          <a:p>
            <a:pPr marL="539750" lvl="1" indent="-269875">
              <a:spcAft>
                <a:spcPts val="400"/>
              </a:spcAft>
              <a:buClr>
                <a:srgbClr val="595959"/>
              </a:buClr>
            </a:pPr>
            <a:r>
              <a:rPr lang="en-US" sz="1800" dirty="0"/>
              <a:t>Establish accepted ways to describe inertial technologies and products.</a:t>
            </a:r>
          </a:p>
          <a:p>
            <a:pPr marL="539750" lvl="1" indent="-269875">
              <a:spcAft>
                <a:spcPts val="400"/>
              </a:spcAft>
              <a:buClr>
                <a:srgbClr val="595959"/>
              </a:buClr>
            </a:pPr>
            <a:r>
              <a:rPr lang="en-US" sz="1800" dirty="0"/>
              <a:t>Create a common language that can be used by the inertial industry.</a:t>
            </a:r>
            <a:endParaRPr lang="en-AU" sz="1800" dirty="0"/>
          </a:p>
        </p:txBody>
      </p:sp>
      <p:sp>
        <p:nvSpPr>
          <p:cNvPr id="6" name="Title 1">
            <a:extLst>
              <a:ext uri="{FF2B5EF4-FFF2-40B4-BE49-F238E27FC236}">
                <a16:creationId xmlns:a16="http://schemas.microsoft.com/office/drawing/2014/main" id="{51149954-E429-4031-80CA-9322E56A3533}"/>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Calibri" charset="0"/>
                <a:ea typeface="Calibri" charset="0"/>
                <a:cs typeface="Calibri" charset="0"/>
              </a:rPr>
              <a:t>2024 </a:t>
            </a:r>
            <a:r>
              <a:rPr kumimoji="0" lang="en-US" sz="3400" b="1" i="0" u="none" strike="noStrike" kern="1200" cap="none" spc="0" normalizeH="0" baseline="0" noProof="0" dirty="0">
                <a:ln>
                  <a:noFill/>
                </a:ln>
                <a:solidFill>
                  <a:prstClr val="white"/>
                </a:solidFill>
                <a:effectLst/>
                <a:uLnTx/>
                <a:uFillTx/>
                <a:latin typeface="Calibri" charset="0"/>
                <a:ea typeface="Calibri" charset="0"/>
                <a:cs typeface="Calibri" charset="0"/>
              </a:rPr>
              <a:t>Semi-Annual Updates</a:t>
            </a:r>
          </a:p>
        </p:txBody>
      </p:sp>
    </p:spTree>
    <p:extLst>
      <p:ext uri="{BB962C8B-B14F-4D97-AF65-F5344CB8AC3E}">
        <p14:creationId xmlns:p14="http://schemas.microsoft.com/office/powerpoint/2010/main" val="305869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0775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Efforts to revitalize the Cyber-Security Panel</a:t>
            </a:r>
            <a:r>
              <a:rPr lang="en-US" dirty="0"/>
              <a:t> (CSP) and increase its contributions to AESS Tech Ops, alongside fostering collaborations with other technical panels and our broader community:</a:t>
            </a:r>
          </a:p>
          <a:p>
            <a:pPr lvl="1">
              <a:buFont typeface="Arial" panose="020B0604020202020204" pitchFamily="34" charset="0"/>
              <a:buChar char="•"/>
            </a:pPr>
            <a:r>
              <a:rPr lang="en-US" dirty="0"/>
              <a:t>Dedicated meetings with current CPS Chair (</a:t>
            </a:r>
            <a:r>
              <a:rPr lang="en-US" dirty="0" err="1"/>
              <a:t>Aloke</a:t>
            </a:r>
            <a:r>
              <a:rPr lang="en-US" dirty="0"/>
              <a:t> Roy), who confirmed his full commitment to continue leading the panel and contributing significantly to its revitalization. </a:t>
            </a:r>
            <a:r>
              <a:rPr lang="en-US" dirty="0" err="1"/>
              <a:t>Aloke</a:t>
            </a:r>
            <a:r>
              <a:rPr lang="en-US" dirty="0"/>
              <a:t> has the right technical and management skills. He is also a strong team player with the necessary charisma and leadership qualities. </a:t>
            </a:r>
          </a:p>
          <a:p>
            <a:pPr lvl="1">
              <a:buFont typeface="Arial" panose="020B0604020202020204" pitchFamily="34" charset="0"/>
              <a:buChar char="•"/>
            </a:pPr>
            <a:r>
              <a:rPr lang="en-US" dirty="0"/>
              <a:t>The recent challenges </a:t>
            </a:r>
            <a:r>
              <a:rPr lang="en-US" dirty="0" err="1"/>
              <a:t>Aloke</a:t>
            </a:r>
            <a:r>
              <a:rPr lang="en-US" dirty="0"/>
              <a:t> faced were primarily due to a lack of engagement from the previous Cyber-Security Panel members after Kathleen Kramer stepped down from the Chair role. Over the last few months, he tried his best but he needed some help from us to regain momentum. </a:t>
            </a:r>
          </a:p>
          <a:p>
            <a:pPr lvl="1">
              <a:buFont typeface="Arial" panose="020B0604020202020204" pitchFamily="34" charset="0"/>
              <a:buChar char="•"/>
            </a:pPr>
            <a:r>
              <a:rPr lang="en-US" dirty="0"/>
              <a:t>Thanks to the </a:t>
            </a:r>
            <a:r>
              <a:rPr lang="en-US" dirty="0" err="1"/>
              <a:t>BoG’s</a:t>
            </a:r>
            <a:r>
              <a:rPr lang="en-US" dirty="0"/>
              <a:t> contributions in recommending new members and some dedicated meetings with cyber-security experts that took place since last </a:t>
            </a:r>
            <a:r>
              <a:rPr lang="en-US" dirty="0" err="1"/>
              <a:t>BoG</a:t>
            </a:r>
            <a:r>
              <a:rPr lang="en-US" dirty="0"/>
              <a:t> meeting, the Cyber-Security Panel has a new roster, comprising several well-qualified and motivated members.</a:t>
            </a:r>
          </a:p>
          <a:p>
            <a:pPr lvl="1">
              <a:buFont typeface="Arial" panose="020B0604020202020204" pitchFamily="34" charset="0"/>
              <a:buChar char="•"/>
            </a:pPr>
            <a:r>
              <a:rPr lang="en-US" dirty="0"/>
              <a:t>A meeting of the CSP took place in April (independently from the ASP) and it was well attended and contributed to. In the upcoming weeks, I will continue monitoring the situation closely, collaborating with </a:t>
            </a:r>
            <a:r>
              <a:rPr lang="en-US" dirty="0" err="1"/>
              <a:t>Aloke</a:t>
            </a:r>
            <a:r>
              <a:rPr lang="en-US" dirty="0"/>
              <a:t> and the other members to expedite the revamp of the CSP. </a:t>
            </a:r>
          </a:p>
        </p:txBody>
      </p:sp>
      <p:grpSp>
        <p:nvGrpSpPr>
          <p:cNvPr id="11" name="Group 10">
            <a:extLst>
              <a:ext uri="{FF2B5EF4-FFF2-40B4-BE49-F238E27FC236}">
                <a16:creationId xmlns:a16="http://schemas.microsoft.com/office/drawing/2014/main" id="{B96BF741-6429-4218-BC99-D832B0A7787A}"/>
              </a:ext>
            </a:extLst>
          </p:cNvPr>
          <p:cNvGrpSpPr/>
          <p:nvPr/>
        </p:nvGrpSpPr>
        <p:grpSpPr>
          <a:xfrm>
            <a:off x="734807" y="5486400"/>
            <a:ext cx="9749571" cy="1022932"/>
            <a:chOff x="734807" y="5486400"/>
            <a:chExt cx="9749571" cy="1022932"/>
          </a:xfrm>
        </p:grpSpPr>
        <p:grpSp>
          <p:nvGrpSpPr>
            <p:cNvPr id="9" name="Group 8">
              <a:extLst>
                <a:ext uri="{FF2B5EF4-FFF2-40B4-BE49-F238E27FC236}">
                  <a16:creationId xmlns:a16="http://schemas.microsoft.com/office/drawing/2014/main" id="{96CCAF9E-5C5A-4602-9883-C3802F00C8F1}"/>
                </a:ext>
              </a:extLst>
            </p:cNvPr>
            <p:cNvGrpSpPr/>
            <p:nvPr/>
          </p:nvGrpSpPr>
          <p:grpSpPr>
            <a:xfrm>
              <a:off x="1110727" y="5486400"/>
              <a:ext cx="9373651" cy="1022932"/>
              <a:chOff x="1039607" y="5415280"/>
              <a:chExt cx="9373651" cy="1175332"/>
            </a:xfrm>
          </p:grpSpPr>
          <p:pic>
            <p:nvPicPr>
              <p:cNvPr id="6" name="Picture 5">
                <a:extLst>
                  <a:ext uri="{FF2B5EF4-FFF2-40B4-BE49-F238E27FC236}">
                    <a16:creationId xmlns:a16="http://schemas.microsoft.com/office/drawing/2014/main" id="{DD16FA37-949D-451E-9EC8-0E44D803AE4A}"/>
                  </a:ext>
                </a:extLst>
              </p:cNvPr>
              <p:cNvPicPr>
                <a:picLocks noChangeAspect="1"/>
              </p:cNvPicPr>
              <p:nvPr/>
            </p:nvPicPr>
            <p:blipFill>
              <a:blip r:embed="rId2"/>
              <a:stretch>
                <a:fillRect/>
              </a:stretch>
            </p:blipFill>
            <p:spPr>
              <a:xfrm>
                <a:off x="1183641" y="5608303"/>
                <a:ext cx="8882167" cy="483685"/>
              </a:xfrm>
              <a:prstGeom prst="rect">
                <a:avLst/>
              </a:prstGeom>
            </p:spPr>
          </p:pic>
          <p:sp>
            <p:nvSpPr>
              <p:cNvPr id="7" name="TextBox 6">
                <a:extLst>
                  <a:ext uri="{FF2B5EF4-FFF2-40B4-BE49-F238E27FC236}">
                    <a16:creationId xmlns:a16="http://schemas.microsoft.com/office/drawing/2014/main" id="{64D46056-3D7F-431C-A437-852B3B331ABC}"/>
                  </a:ext>
                </a:extLst>
              </p:cNvPr>
              <p:cNvSpPr txBox="1"/>
              <p:nvPr/>
            </p:nvSpPr>
            <p:spPr>
              <a:xfrm>
                <a:off x="1102359" y="6119680"/>
                <a:ext cx="9310899" cy="424356"/>
              </a:xfrm>
              <a:prstGeom prst="rect">
                <a:avLst/>
              </a:prstGeom>
              <a:noFill/>
            </p:spPr>
            <p:txBody>
              <a:bodyPr wrap="square" rtlCol="0">
                <a:spAutoFit/>
              </a:bodyPr>
              <a:lstStyle/>
              <a:p>
                <a:r>
                  <a:rPr lang="en-US" u="sng" dirty="0"/>
                  <a:t>Propose closing this </a:t>
                </a:r>
                <a:r>
                  <a:rPr lang="en-US" u="sng"/>
                  <a:t>action item.</a:t>
                </a:r>
                <a:endParaRPr lang="en-US" u="sng" dirty="0"/>
              </a:p>
            </p:txBody>
          </p:sp>
          <p:sp>
            <p:nvSpPr>
              <p:cNvPr id="8" name="Rectangle: Rounded Corners 7">
                <a:extLst>
                  <a:ext uri="{FF2B5EF4-FFF2-40B4-BE49-F238E27FC236}">
                    <a16:creationId xmlns:a16="http://schemas.microsoft.com/office/drawing/2014/main" id="{0E5E5975-6FD9-4DC6-9722-DBC13C284988}"/>
                  </a:ext>
                </a:extLst>
              </p:cNvPr>
              <p:cNvSpPr/>
              <p:nvPr/>
            </p:nvSpPr>
            <p:spPr>
              <a:xfrm>
                <a:off x="1039607" y="5415280"/>
                <a:ext cx="9201673" cy="1175332"/>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grpSp>
        <p:sp>
          <p:nvSpPr>
            <p:cNvPr id="10" name="Arrow: Right 9">
              <a:extLst>
                <a:ext uri="{FF2B5EF4-FFF2-40B4-BE49-F238E27FC236}">
                  <a16:creationId xmlns:a16="http://schemas.microsoft.com/office/drawing/2014/main" id="{9293B4D0-FB28-4B76-8191-04CD21B64E75}"/>
                </a:ext>
              </a:extLst>
            </p:cNvPr>
            <p:cNvSpPr/>
            <p:nvPr/>
          </p:nvSpPr>
          <p:spPr>
            <a:xfrm>
              <a:off x="734807" y="5843402"/>
              <a:ext cx="365624" cy="3745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0419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29491" y="1026412"/>
            <a:ext cx="10515600" cy="5374388"/>
          </a:xfrm>
        </p:spPr>
        <p:txBody>
          <a:bodyPr/>
          <a:lstStyle/>
          <a:p>
            <a:pPr lvl="0">
              <a:spcAft>
                <a:spcPts val="600"/>
              </a:spcAft>
            </a:pPr>
            <a:r>
              <a:rPr lang="en-GB" sz="2200" dirty="0"/>
              <a:t>The GAP held bimonthly meetings to address the following standards:</a:t>
            </a:r>
          </a:p>
          <a:p>
            <a:pPr lvl="1">
              <a:spcAft>
                <a:spcPts val="600"/>
              </a:spcAft>
              <a:buFont typeface="Calibri" panose="020F0502020204030204" pitchFamily="34" charset="0"/>
              <a:buChar char="−"/>
            </a:pPr>
            <a:r>
              <a:rPr lang="en-GB" sz="1800" b="1" dirty="0"/>
              <a:t>IEEE Std 836</a:t>
            </a:r>
            <a:r>
              <a:rPr lang="en-GB" sz="1800" dirty="0"/>
              <a:t> </a:t>
            </a:r>
            <a:r>
              <a:rPr lang="en-US" sz="1800" i="1" dirty="0"/>
              <a:t>Recommended Practice for 2 Precision Centrifuge Testing of Linear 3 Accelerometers</a:t>
            </a:r>
            <a:r>
              <a:rPr lang="en-US" sz="1800" dirty="0"/>
              <a:t> – Working to revise the standard to address technical issues and bring it inline with current industry practices. Work on this standard is nearing completion.</a:t>
            </a:r>
            <a:endParaRPr lang="en-GB" sz="1800" dirty="0"/>
          </a:p>
          <a:p>
            <a:pPr lvl="1">
              <a:spcAft>
                <a:spcPts val="600"/>
              </a:spcAft>
              <a:buFont typeface="Calibri" panose="020F0502020204030204" pitchFamily="34" charset="0"/>
              <a:buChar char="−"/>
            </a:pPr>
            <a:r>
              <a:rPr lang="en-GB" sz="1800" b="1" dirty="0"/>
              <a:t>IEEE Std 1431</a:t>
            </a:r>
            <a:r>
              <a:rPr lang="en-GB" sz="1800" dirty="0"/>
              <a:t> </a:t>
            </a:r>
            <a:r>
              <a:rPr lang="en-GB" sz="1800" i="1" dirty="0"/>
              <a:t>IEEE </a:t>
            </a:r>
            <a:r>
              <a:rPr lang="en-US" sz="1800" i="1" dirty="0"/>
              <a:t>Standard for Specifying and Testing Coriolis Vibratory Gyros</a:t>
            </a:r>
            <a:r>
              <a:rPr lang="en-US" sz="1800" dirty="0"/>
              <a:t> – Working to revise the standard to address technical issues and bring it inline with current industry practices.</a:t>
            </a:r>
            <a:r>
              <a:rPr lang="en-GB" sz="1800" dirty="0"/>
              <a:t> Revision of this standard continues and will require a PAR extension to allow for a complete update to current industry practices.</a:t>
            </a:r>
          </a:p>
          <a:p>
            <a:pPr lvl="1">
              <a:spcAft>
                <a:spcPts val="600"/>
              </a:spcAft>
              <a:buFont typeface="Calibri" panose="020F0502020204030204" pitchFamily="34" charset="0"/>
              <a:buChar char="−"/>
            </a:pPr>
            <a:r>
              <a:rPr lang="en-GB" sz="1800" b="1" dirty="0"/>
              <a:t>Draft Inertial Navigation System Standard</a:t>
            </a:r>
            <a:r>
              <a:rPr lang="en-GB" sz="1800" dirty="0"/>
              <a:t> Initial concept development of a future standard to address the recommended practice for specifying inertial navigation systems. </a:t>
            </a:r>
          </a:p>
          <a:p>
            <a:pPr>
              <a:spcAft>
                <a:spcPts val="600"/>
              </a:spcAft>
            </a:pPr>
            <a:r>
              <a:rPr lang="en-GB" sz="2200" dirty="0"/>
              <a:t>Past meeting hosts:</a:t>
            </a:r>
          </a:p>
          <a:p>
            <a:pPr lvl="1">
              <a:spcAft>
                <a:spcPts val="600"/>
              </a:spcAft>
              <a:buFont typeface="Calibri" panose="020F0502020204030204" pitchFamily="34" charset="0"/>
              <a:buChar char="−"/>
            </a:pPr>
            <a:r>
              <a:rPr lang="en-GB" sz="1800" dirty="0"/>
              <a:t>Sandia National Laboratories (Nov ’23), IEEE (Jan ‘24), Ideal Aerosmith (Mar ‘24, May ‘24)</a:t>
            </a:r>
          </a:p>
          <a:p>
            <a:pPr>
              <a:spcAft>
                <a:spcPts val="600"/>
              </a:spcAft>
            </a:pPr>
            <a:r>
              <a:rPr lang="en-GB" sz="2200" dirty="0"/>
              <a:t>Future meeting hosts:</a:t>
            </a:r>
          </a:p>
          <a:p>
            <a:pPr lvl="1">
              <a:spcAft>
                <a:spcPts val="600"/>
              </a:spcAft>
              <a:buFont typeface="Calibri" panose="020F0502020204030204" pitchFamily="34" charset="0"/>
              <a:buChar char="−"/>
            </a:pPr>
            <a:r>
              <a:rPr lang="en-GB" sz="1800" dirty="0"/>
              <a:t>Honeywell (15-16 Jul ‘24), Acutronic (16-17 Sep ‘24), Cleon Barker Consulting (11-12 Nov ‘24)</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charset="0"/>
                <a:ea typeface="Calibri" charset="0"/>
                <a:cs typeface="Calibri" charset="0"/>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CDB7B01-FAFA-4F2A-A2E6-5BC6DA5F7D96}" type="slidenum">
              <a:rPr kumimoji="0" lang="en-US" altLang="en-US" sz="1800" b="0" i="0" u="none" strike="noStrike" kern="1200" cap="none" spc="0" normalizeH="0" baseline="0" noProof="0" smtClean="0">
                <a:ln>
                  <a:noFill/>
                </a:ln>
                <a:solidFill>
                  <a:srgbClr val="0C70AC"/>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altLang="en-US" sz="1800" b="0" i="0" u="none" strike="noStrike" kern="1200" cap="none" spc="0" normalizeH="0" baseline="0" noProof="0" dirty="0">
              <a:ln>
                <a:noFill/>
              </a:ln>
              <a:solidFill>
                <a:srgbClr val="0C70A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219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a:extLst>
              <a:ext uri="{FF2B5EF4-FFF2-40B4-BE49-F238E27FC236}">
                <a16:creationId xmlns:a16="http://schemas.microsoft.com/office/drawing/2014/main" id="{3A5324C0-B181-D845-B543-BF987BF4D5AC}"/>
              </a:ext>
            </a:extLst>
          </p:cNvPr>
          <p:cNvSpPr>
            <a:spLocks noGrp="1" noChangeArrowheads="1"/>
          </p:cNvSpPr>
          <p:nvPr>
            <p:ph type="ctrTitle"/>
          </p:nvPr>
        </p:nvSpPr>
        <p:spPr>
          <a:xfrm>
            <a:off x="5137078" y="1650935"/>
            <a:ext cx="6628202" cy="1381125"/>
          </a:xfrm>
        </p:spPr>
        <p:txBody>
          <a:bodyPr/>
          <a:lstStyle/>
          <a:p>
            <a:pPr algn="l"/>
            <a:r>
              <a:rPr lang="en-US" altLang="en-US" sz="4800" b="1" dirty="0">
                <a:solidFill>
                  <a:schemeClr val="bg1"/>
                </a:solidFill>
                <a:latin typeface="Calibri" charset="0"/>
                <a:ea typeface="Calibri" charset="0"/>
                <a:cs typeface="Calibri" charset="0"/>
              </a:rPr>
              <a:t>Navigation Systems</a:t>
            </a:r>
            <a:br>
              <a:rPr lang="en-US" altLang="en-US" sz="3400" b="1" dirty="0">
                <a:solidFill>
                  <a:schemeClr val="bg1"/>
                </a:solidFill>
                <a:latin typeface="+mn-lt"/>
              </a:rPr>
            </a:br>
            <a:r>
              <a:rPr lang="en-US" altLang="en-US" sz="3400" b="1" dirty="0">
                <a:solidFill>
                  <a:schemeClr val="bg1"/>
                </a:solidFill>
                <a:latin typeface="+mn-lt"/>
              </a:rPr>
              <a:t>Technical Operations Panel Report</a:t>
            </a:r>
          </a:p>
        </p:txBody>
      </p:sp>
      <p:sp>
        <p:nvSpPr>
          <p:cNvPr id="13315" name="Subtitle 6">
            <a:extLst>
              <a:ext uri="{FF2B5EF4-FFF2-40B4-BE49-F238E27FC236}">
                <a16:creationId xmlns:a16="http://schemas.microsoft.com/office/drawing/2014/main" id="{D3A47C54-7B7B-FB4A-A26D-F0294AEABD72}"/>
              </a:ext>
            </a:extLst>
          </p:cNvPr>
          <p:cNvSpPr>
            <a:spLocks noGrp="1" noChangeArrowheads="1"/>
          </p:cNvSpPr>
          <p:nvPr>
            <p:ph type="subTitle" idx="1"/>
          </p:nvPr>
        </p:nvSpPr>
        <p:spPr>
          <a:xfrm>
            <a:off x="5137077" y="3345950"/>
            <a:ext cx="6881887" cy="1752600"/>
          </a:xfrm>
        </p:spPr>
        <p:txBody>
          <a:bodyPr/>
          <a:lstStyle/>
          <a:p>
            <a:pPr algn="l">
              <a:lnSpc>
                <a:spcPct val="70000"/>
              </a:lnSpc>
              <a:buClr>
                <a:srgbClr val="0066A1"/>
              </a:buClr>
            </a:pPr>
            <a:r>
              <a:rPr lang="en-US" altLang="en-US" sz="2700" b="1" i="1" dirty="0">
                <a:solidFill>
                  <a:schemeClr val="bg1">
                    <a:lumMod val="85000"/>
                  </a:schemeClr>
                </a:solidFill>
                <a:latin typeface="Calibri" charset="0"/>
                <a:ea typeface="Calibri" charset="0"/>
                <a:cs typeface="Calibri" charset="0"/>
              </a:rPr>
              <a:t>Zak Kassas</a:t>
            </a:r>
          </a:p>
          <a:p>
            <a:pPr algn="l">
              <a:lnSpc>
                <a:spcPct val="70000"/>
              </a:lnSpc>
              <a:buClr>
                <a:srgbClr val="0066A1"/>
              </a:buClr>
            </a:pPr>
            <a:r>
              <a:rPr lang="en-US" altLang="en-US" sz="2700" b="1" i="1" dirty="0">
                <a:solidFill>
                  <a:schemeClr val="bg1">
                    <a:lumMod val="85000"/>
                  </a:schemeClr>
                </a:solidFill>
                <a:latin typeface="Calibri" charset="0"/>
                <a:ea typeface="Calibri" charset="0"/>
                <a:cs typeface="Calibri" charset="0"/>
              </a:rPr>
              <a:t>Chair, Navigation Systems Panel</a:t>
            </a:r>
          </a:p>
          <a:p>
            <a:pPr algn="l">
              <a:lnSpc>
                <a:spcPct val="70000"/>
              </a:lnSpc>
              <a:buClr>
                <a:srgbClr val="0066A1"/>
              </a:buClr>
            </a:pPr>
            <a:endParaRPr lang="en-US" altLang="en-US" sz="2700" b="1" i="1" dirty="0">
              <a:solidFill>
                <a:schemeClr val="bg1">
                  <a:lumMod val="85000"/>
                </a:schemeClr>
              </a:solidFill>
              <a:latin typeface="Calibri" charset="0"/>
              <a:ea typeface="Calibri" charset="0"/>
              <a:cs typeface="Calibri" charset="0"/>
            </a:endParaRPr>
          </a:p>
          <a:p>
            <a:pPr algn="l">
              <a:lnSpc>
                <a:spcPct val="70000"/>
              </a:lnSpc>
              <a:buClr>
                <a:srgbClr val="0066A1"/>
              </a:buClr>
            </a:pPr>
            <a:r>
              <a:rPr lang="en-US" altLang="en-US" sz="2000" b="1" i="1" dirty="0">
                <a:solidFill>
                  <a:schemeClr val="bg1">
                    <a:lumMod val="85000"/>
                  </a:schemeClr>
                </a:solidFill>
                <a:latin typeface="Calibri" charset="0"/>
                <a:ea typeface="Calibri" charset="0"/>
                <a:cs typeface="Calibri" charset="0"/>
              </a:rPr>
              <a:t>2024 AESS Spring Board of Governors Meeting</a:t>
            </a:r>
          </a:p>
          <a:p>
            <a:pPr algn="l">
              <a:lnSpc>
                <a:spcPct val="70000"/>
              </a:lnSpc>
              <a:buClr>
                <a:srgbClr val="0066A1"/>
              </a:buClr>
            </a:pPr>
            <a:r>
              <a:rPr lang="en-US" altLang="en-US" sz="2000" b="1" i="1" dirty="0">
                <a:solidFill>
                  <a:schemeClr val="bg1">
                    <a:lumMod val="85000"/>
                  </a:schemeClr>
                </a:solidFill>
                <a:latin typeface="Calibri" charset="0"/>
                <a:ea typeface="Calibri" charset="0"/>
                <a:cs typeface="Calibri" charset="0"/>
              </a:rPr>
              <a:t>10-12 May 2024</a:t>
            </a:r>
          </a:p>
          <a:p>
            <a:pPr algn="l">
              <a:lnSpc>
                <a:spcPct val="70000"/>
              </a:lnSpc>
              <a:buClr>
                <a:srgbClr val="0066A1"/>
              </a:buClr>
            </a:pPr>
            <a:r>
              <a:rPr lang="en-US" altLang="en-US" sz="2000" b="1" i="1" dirty="0">
                <a:solidFill>
                  <a:schemeClr val="bg1">
                    <a:lumMod val="85000"/>
                  </a:schemeClr>
                </a:solidFill>
                <a:latin typeface="Calibri" charset="0"/>
                <a:ea typeface="Calibri" charset="0"/>
                <a:cs typeface="Calibri" charset="0"/>
              </a:rPr>
              <a:t>Denver, CO, USA</a:t>
            </a:r>
          </a:p>
          <a:p>
            <a:pPr algn="l">
              <a:lnSpc>
                <a:spcPct val="70000"/>
              </a:lnSpc>
              <a:buClr>
                <a:srgbClr val="0066A1"/>
              </a:buClr>
            </a:pPr>
            <a:endParaRPr lang="en-US" altLang="en-US" sz="2000" b="1" i="1" dirty="0">
              <a:solidFill>
                <a:schemeClr val="bg1">
                  <a:lumMod val="85000"/>
                </a:schemeClr>
              </a:solidFill>
              <a:latin typeface="Calibri" charset="0"/>
              <a:ea typeface="Calibri" charset="0"/>
              <a:cs typeface="Calibri"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571928" y="136525"/>
            <a:ext cx="10363200" cy="746589"/>
          </a:xfrm>
        </p:spPr>
        <p:txBody>
          <a:bodyPr/>
          <a:lstStyle/>
          <a:p>
            <a:r>
              <a:rPr lang="en-US" dirty="0"/>
              <a:t>About the Navigation Systems Panel</a:t>
            </a:r>
          </a:p>
        </p:txBody>
      </p:sp>
      <p:sp>
        <p:nvSpPr>
          <p:cNvPr id="3" name="Content Placeholder 2">
            <a:extLst>
              <a:ext uri="{FF2B5EF4-FFF2-40B4-BE49-F238E27FC236}">
                <a16:creationId xmlns:a16="http://schemas.microsoft.com/office/drawing/2014/main" id="{DFB7CEC4-1114-D246-9E2C-AE85799A8ACF}"/>
              </a:ext>
            </a:extLst>
          </p:cNvPr>
          <p:cNvSpPr>
            <a:spLocks noGrp="1"/>
          </p:cNvSpPr>
          <p:nvPr>
            <p:ph idx="1"/>
          </p:nvPr>
        </p:nvSpPr>
        <p:spPr>
          <a:xfrm>
            <a:off x="952072" y="1175497"/>
            <a:ext cx="9678256" cy="4728346"/>
          </a:xfrm>
        </p:spPr>
        <p:txBody>
          <a:bodyPr/>
          <a:lstStyle/>
          <a:p>
            <a:pPr marL="0" indent="0" algn="l">
              <a:buNone/>
            </a:pPr>
            <a:r>
              <a:rPr lang="en-US" sz="2000" b="0" i="0" dirty="0">
                <a:solidFill>
                  <a:srgbClr val="4B5563"/>
                </a:solidFill>
                <a:effectLst/>
              </a:rPr>
              <a:t>The Panel shall address navigation systems for aircraft, spacecraft, ground and marine vehicles and pedestrians as well as history of navigation systems and navigation education.</a:t>
            </a:r>
          </a:p>
          <a:p>
            <a:pPr marL="0" indent="0" algn="l">
              <a:buNone/>
            </a:pPr>
            <a:endParaRPr lang="en-US" sz="2000" b="1" i="0" dirty="0">
              <a:solidFill>
                <a:srgbClr val="4B5563"/>
              </a:solidFill>
              <a:effectLst/>
            </a:endParaRPr>
          </a:p>
          <a:p>
            <a:pPr marL="0" indent="0" algn="l">
              <a:buNone/>
            </a:pPr>
            <a:r>
              <a:rPr lang="en-US" sz="2000" b="1" i="0" dirty="0">
                <a:solidFill>
                  <a:srgbClr val="4B5563"/>
                </a:solidFill>
                <a:effectLst/>
              </a:rPr>
              <a:t>Objectives</a:t>
            </a:r>
            <a:endParaRPr lang="en-US" sz="2000" b="0" i="0" dirty="0">
              <a:solidFill>
                <a:srgbClr val="4B5563"/>
              </a:solidFill>
              <a:effectLst/>
            </a:endParaRPr>
          </a:p>
          <a:p>
            <a:pPr marL="0" indent="0" algn="l">
              <a:buNone/>
            </a:pPr>
            <a:r>
              <a:rPr lang="en-US" sz="2000" b="0" i="0" dirty="0">
                <a:solidFill>
                  <a:srgbClr val="4B5563"/>
                </a:solidFill>
                <a:effectLst/>
              </a:rPr>
              <a:t>The objectives of this Panel are:</a:t>
            </a:r>
          </a:p>
          <a:p>
            <a:pPr algn="l">
              <a:buFont typeface="+mj-lt"/>
              <a:buAutoNum type="arabicPeriod"/>
            </a:pPr>
            <a:r>
              <a:rPr lang="en-US" sz="2000" b="0" i="0" dirty="0">
                <a:solidFill>
                  <a:srgbClr val="4B5563"/>
                </a:solidFill>
                <a:effectLst/>
              </a:rPr>
              <a:t>Work with the Institute of Navigation (ION) and the PLANS Executive Committee to select and support volunteers for PLANS (e.g., track chairs, session chairs, etc.).</a:t>
            </a:r>
          </a:p>
          <a:p>
            <a:pPr algn="l">
              <a:buFont typeface="+mj-lt"/>
              <a:buAutoNum type="arabicPeriod"/>
            </a:pPr>
            <a:r>
              <a:rPr lang="en-US" sz="2000" b="0" i="0" dirty="0">
                <a:solidFill>
                  <a:srgbClr val="4B5563"/>
                </a:solidFill>
                <a:effectLst/>
              </a:rPr>
              <a:t>Maintain a repository of past conference Budgets, Final Reports, Best Practices and lessons learned.</a:t>
            </a:r>
          </a:p>
          <a:p>
            <a:pPr algn="l">
              <a:buFont typeface="+mj-lt"/>
              <a:buAutoNum type="arabicPeriod"/>
            </a:pPr>
            <a:r>
              <a:rPr lang="en-US" sz="2000" b="0" i="0" dirty="0">
                <a:solidFill>
                  <a:srgbClr val="4B5563"/>
                </a:solidFill>
                <a:effectLst/>
              </a:rPr>
              <a:t>Promote the submission of navigation manuscripts to the IEEE Transactions on Aerospace and Electronic Systems and the AESS Magazine.</a:t>
            </a:r>
          </a:p>
          <a:p>
            <a:pPr algn="l">
              <a:buFont typeface="+mj-lt"/>
              <a:buAutoNum type="arabicPeriod"/>
            </a:pPr>
            <a:r>
              <a:rPr lang="en-US" sz="2000" b="0" i="0" dirty="0">
                <a:solidFill>
                  <a:srgbClr val="4B5563"/>
                </a:solidFill>
                <a:effectLst/>
              </a:rPr>
              <a:t>Facilitate NSP nominations/endorsements for Senior Member and Fellow Grade.</a:t>
            </a:r>
          </a:p>
          <a:p>
            <a:pPr algn="l">
              <a:buFont typeface="+mj-lt"/>
              <a:buAutoNum type="arabicPeriod"/>
            </a:pPr>
            <a:r>
              <a:rPr lang="en-US" sz="2000" b="0" i="0" dirty="0">
                <a:solidFill>
                  <a:srgbClr val="4B5563"/>
                </a:solidFill>
                <a:effectLst/>
              </a:rPr>
              <a:t>Develop, as needed, new conferences related to the NSP’s areas of interest.</a:t>
            </a:r>
            <a:endParaRPr lang="en-US" sz="2000" dirty="0"/>
          </a:p>
          <a:p>
            <a:endParaRPr lang="en-US" sz="2000" dirty="0"/>
          </a:p>
        </p:txBody>
      </p:sp>
      <p:sp>
        <p:nvSpPr>
          <p:cNvPr id="4" name="Date Placeholder 3">
            <a:extLst>
              <a:ext uri="{FF2B5EF4-FFF2-40B4-BE49-F238E27FC236}">
                <a16:creationId xmlns:a16="http://schemas.microsoft.com/office/drawing/2014/main" id="{A964F5B3-4695-A74F-806D-6A7F3588D28D}"/>
              </a:ext>
            </a:extLst>
          </p:cNvPr>
          <p:cNvSpPr>
            <a:spLocks noGrp="1"/>
          </p:cNvSpPr>
          <p:nvPr>
            <p:ph type="dt" sz="half" idx="10"/>
          </p:nvPr>
        </p:nvSpPr>
        <p:spPr>
          <a:xfrm>
            <a:off x="1625600" y="6172201"/>
            <a:ext cx="416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000" kern="1200">
                <a:solidFill>
                  <a:srgbClr val="898989"/>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B7A597F-CBF0-4311-AB67-D7586631CC99}" type="datetime1">
              <a:rPr lang="en-US" altLang="en-US" smtClean="0"/>
              <a:pPr>
                <a:defRPr/>
              </a:pPr>
              <a:t>5/20/24</a:t>
            </a:fld>
            <a:endParaRPr lang="en-US" altLang="en-US" dirty="0"/>
          </a:p>
        </p:txBody>
      </p:sp>
      <p:sp>
        <p:nvSpPr>
          <p:cNvPr id="5" name="Slide Number Placeholder 4">
            <a:extLst>
              <a:ext uri="{FF2B5EF4-FFF2-40B4-BE49-F238E27FC236}">
                <a16:creationId xmlns:a16="http://schemas.microsoft.com/office/drawing/2014/main" id="{BD893E79-1B61-7E41-BA0D-E7CA36940C83}"/>
              </a:ext>
            </a:extLst>
          </p:cNvPr>
          <p:cNvSpPr>
            <a:spLocks noGrp="1"/>
          </p:cNvSpPr>
          <p:nvPr>
            <p:ph type="sldNum" sz="quarter" idx="11"/>
          </p:nvPr>
        </p:nvSpPr>
        <p:spPr/>
        <p:txBody>
          <a:bodyPr/>
          <a:lstStyle/>
          <a:p>
            <a:pPr>
              <a:defRPr/>
            </a:pPr>
            <a:fld id="{BCDB7B01-FAFA-4F2A-A2E6-5BC6DA5F7D96}" type="slidenum">
              <a:rPr lang="en-US" altLang="en-US" smtClean="0"/>
              <a:pPr>
                <a:defRPr/>
              </a:pPr>
              <a:t>52</a:t>
            </a:fld>
            <a:endParaRPr lang="en-US" altLang="en-US" dirty="0"/>
          </a:p>
        </p:txBody>
      </p:sp>
    </p:spTree>
    <p:extLst>
      <p:ext uri="{BB962C8B-B14F-4D97-AF65-F5344CB8AC3E}">
        <p14:creationId xmlns:p14="http://schemas.microsoft.com/office/powerpoint/2010/main" val="585498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B4289927-FFA9-384E-BF93-EFFECDD1D33A}"/>
              </a:ext>
            </a:extLst>
          </p:cNvPr>
          <p:cNvSpPr>
            <a:spLocks noGrp="1" noChangeArrowheads="1"/>
          </p:cNvSpPr>
          <p:nvPr>
            <p:ph type="title"/>
          </p:nvPr>
        </p:nvSpPr>
        <p:spPr/>
        <p:txBody>
          <a:bodyPr/>
          <a:lstStyle/>
          <a:p>
            <a:r>
              <a:rPr lang="en-US" altLang="en-US" sz="2800" dirty="0"/>
              <a:t>2024 Navigation Systems Panel Activities</a:t>
            </a:r>
          </a:p>
        </p:txBody>
      </p:sp>
      <p:sp>
        <p:nvSpPr>
          <p:cNvPr id="14339" name="Content Placeholder 2">
            <a:extLst>
              <a:ext uri="{FF2B5EF4-FFF2-40B4-BE49-F238E27FC236}">
                <a16:creationId xmlns:a16="http://schemas.microsoft.com/office/drawing/2014/main" id="{EC0862E3-0E4D-A543-8A77-16EC3B7ED233}"/>
              </a:ext>
            </a:extLst>
          </p:cNvPr>
          <p:cNvSpPr>
            <a:spLocks noGrp="1"/>
          </p:cNvSpPr>
          <p:nvPr>
            <p:ph idx="1"/>
          </p:nvPr>
        </p:nvSpPr>
        <p:spPr>
          <a:xfrm>
            <a:off x="526774" y="838600"/>
            <a:ext cx="11151704" cy="5396895"/>
          </a:xfrm>
        </p:spPr>
        <p:txBody>
          <a:bodyPr/>
          <a:lstStyle/>
          <a:p>
            <a:pPr marL="0" indent="0">
              <a:buNone/>
            </a:pPr>
            <a:r>
              <a:rPr lang="en-US" sz="1800" u="sng" dirty="0"/>
              <a:t>Panel Meetings</a:t>
            </a:r>
          </a:p>
          <a:p>
            <a:pPr>
              <a:lnSpc>
                <a:spcPct val="100000"/>
              </a:lnSpc>
              <a:spcBef>
                <a:spcPts val="200"/>
              </a:spcBef>
            </a:pPr>
            <a:r>
              <a:rPr lang="en-US" sz="1600"/>
              <a:t>Virtual meetings </a:t>
            </a:r>
            <a:r>
              <a:rPr lang="en-US" sz="1600" dirty="0"/>
              <a:t>in October 2023, January 2024, and April 2024.</a:t>
            </a:r>
          </a:p>
          <a:p>
            <a:pPr marL="0" indent="0">
              <a:buNone/>
            </a:pPr>
            <a:r>
              <a:rPr lang="en-US" sz="1800" u="sng" dirty="0"/>
              <a:t>Vision and Perspectives</a:t>
            </a:r>
          </a:p>
          <a:p>
            <a:pPr marL="0" indent="0">
              <a:buNone/>
            </a:pPr>
            <a:r>
              <a:rPr lang="en-US" sz="1600" dirty="0"/>
              <a:t>Chair Zak Kassas participated the AESS Tech Ops VP Committee on Vision and Perspectives and co-authored an article in IEEE AES Magazine with the Panel members about AESS’ Vision on Autonomy for Sustainability. The article was accepted and is scheduled for publication in June 2024.</a:t>
            </a:r>
          </a:p>
          <a:p>
            <a:pPr marL="0" indent="0">
              <a:buNone/>
            </a:pPr>
            <a:r>
              <a:rPr lang="en-US" sz="1800" u="sng" dirty="0"/>
              <a:t>Distinguished Lectures</a:t>
            </a:r>
          </a:p>
          <a:p>
            <a:pPr>
              <a:buFont typeface="Arial" panose="020B0604020202020204" pitchFamily="34" charset="0"/>
              <a:buChar char="•"/>
            </a:pPr>
            <a:r>
              <a:rPr lang="en-US" sz="1600" dirty="0"/>
              <a:t>Panelists </a:t>
            </a:r>
            <a:r>
              <a:rPr lang="en-US" sz="1600" dirty="0" err="1"/>
              <a:t>Braasch</a:t>
            </a:r>
            <a:r>
              <a:rPr lang="en-US" sz="1600" dirty="0"/>
              <a:t> and Kassas delivered virtual and in-person Distinguished Lectures on topics related to the panel’s scope (navigation systems).</a:t>
            </a:r>
          </a:p>
          <a:p>
            <a:pPr marL="0" indent="0">
              <a:buNone/>
            </a:pPr>
            <a:r>
              <a:rPr lang="en-US" sz="1800" u="sng" dirty="0"/>
              <a:t>Conference Activities</a:t>
            </a:r>
          </a:p>
          <a:p>
            <a:pPr>
              <a:spcBef>
                <a:spcPts val="400"/>
              </a:spcBef>
            </a:pPr>
            <a:r>
              <a:rPr lang="en-US" sz="1600" dirty="0"/>
              <a:t>IEEE/ION PLANS 2025</a:t>
            </a:r>
          </a:p>
          <a:p>
            <a:pPr lvl="1">
              <a:spcBef>
                <a:spcPts val="400"/>
              </a:spcBef>
            </a:pPr>
            <a:r>
              <a:rPr lang="en-US" sz="1600" dirty="0"/>
              <a:t>Discussed various proposals to improve the quality and participation of PLANS 2025:</a:t>
            </a:r>
          </a:p>
          <a:p>
            <a:pPr lvl="2">
              <a:spcBef>
                <a:spcPts val="400"/>
              </a:spcBef>
            </a:pPr>
            <a:r>
              <a:rPr lang="en-US" sz="1600" dirty="0"/>
              <a:t>3 Plenary presentations</a:t>
            </a:r>
          </a:p>
          <a:p>
            <a:pPr lvl="2">
              <a:spcBef>
                <a:spcPts val="400"/>
              </a:spcBef>
            </a:pPr>
            <a:r>
              <a:rPr lang="en-US" sz="1600" dirty="0"/>
              <a:t>Poster presentations</a:t>
            </a:r>
          </a:p>
          <a:p>
            <a:pPr lvl="2">
              <a:spcBef>
                <a:spcPts val="400"/>
              </a:spcBef>
            </a:pPr>
            <a:r>
              <a:rPr lang="en-US" sz="1600" dirty="0"/>
              <a:t>Invited sessions</a:t>
            </a:r>
          </a:p>
          <a:p>
            <a:pPr lvl="1">
              <a:spcBef>
                <a:spcPts val="400"/>
              </a:spcBef>
            </a:pPr>
            <a:r>
              <a:rPr lang="en-US" sz="1600" dirty="0"/>
              <a:t>Worked with NSP-nominated PLANS Program Chair (Christian </a:t>
            </a:r>
            <a:r>
              <a:rPr lang="en-US" sz="1600" dirty="0" err="1"/>
              <a:t>Gentner</a:t>
            </a:r>
            <a:r>
              <a:rPr lang="en-US" sz="1600" dirty="0"/>
              <a:t>, German Aerospace Institute- DLR) on several initiatives for IEEE/ION PLANS</a:t>
            </a:r>
          </a:p>
          <a:p>
            <a:pPr lvl="1">
              <a:spcBef>
                <a:spcPts val="400"/>
              </a:spcBef>
            </a:pPr>
            <a:r>
              <a:rPr lang="en-US" sz="1600" dirty="0"/>
              <a:t>Identified several Track/Session chairs</a:t>
            </a:r>
          </a:p>
          <a:p>
            <a:pPr>
              <a:spcBef>
                <a:spcPts val="400"/>
              </a:spcBef>
            </a:pPr>
            <a:r>
              <a:rPr lang="en-US" sz="1600" dirty="0"/>
              <a:t>Discussed new conference: IEEE Navigation Systems Conference during PLANS “off-years.”  DLR (Munich) is a potential host.</a:t>
            </a:r>
          </a:p>
          <a:p>
            <a:endParaRPr lang="en-US" sz="2000" dirty="0"/>
          </a:p>
          <a:p>
            <a:pPr lvl="1"/>
            <a:endParaRPr lang="en-US" sz="1600" dirty="0"/>
          </a:p>
          <a:p>
            <a:endParaRPr lang="en-US" sz="2400" dirty="0"/>
          </a:p>
          <a:p>
            <a:endParaRPr lang="en-US" sz="2000" dirty="0"/>
          </a:p>
          <a:p>
            <a:pPr marL="457200" lvl="1" indent="0">
              <a:buNone/>
              <a:defRPr/>
            </a:pPr>
            <a:endParaRPr lang="en-US" altLang="en-US" sz="1200" dirty="0"/>
          </a:p>
        </p:txBody>
      </p:sp>
      <p:sp>
        <p:nvSpPr>
          <p:cNvPr id="27651" name="Date Placeholder 3">
            <a:extLst>
              <a:ext uri="{FF2B5EF4-FFF2-40B4-BE49-F238E27FC236}">
                <a16:creationId xmlns:a16="http://schemas.microsoft.com/office/drawing/2014/main" id="{88369FCA-7E8F-6E43-ADA9-8EFE3846FADC}"/>
              </a:ext>
            </a:extLst>
          </p:cNvPr>
          <p:cNvSpPr>
            <a:spLocks noGrp="1"/>
          </p:cNvSpPr>
          <p:nvPr>
            <p:ph type="dt" sz="half" idx="10"/>
          </p:nvPr>
        </p:nvSpPr>
        <p:spPr bwMode="auto">
          <a:xfrm>
            <a:off x="1625600" y="6172201"/>
            <a:ext cx="416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000" kern="1200">
                <a:solidFill>
                  <a:srgbClr val="898989"/>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SzTx/>
              <a:buFontTx/>
              <a:buNone/>
              <a:defRPr/>
            </a:pPr>
            <a:fld id="{AB7A597F-CBF0-4311-AB67-D7586631CC99}" type="datetime1">
              <a:rPr lang="en-US" altLang="en-US" smtClean="0"/>
              <a:pPr>
                <a:spcBef>
                  <a:spcPct val="0"/>
                </a:spcBef>
                <a:buClrTx/>
                <a:buSzTx/>
                <a:buFontTx/>
                <a:buNone/>
                <a:defRPr/>
              </a:pPr>
              <a:t>5/20/24</a:t>
            </a:fld>
            <a:endParaRPr lang="en-US" altLang="en-US" sz="1000" dirty="0">
              <a:solidFill>
                <a:srgbClr val="898989"/>
              </a:solidFill>
              <a:latin typeface="Arial" panose="020B0604020202020204" pitchFamily="34" charset="0"/>
            </a:endParaRPr>
          </a:p>
        </p:txBody>
      </p:sp>
      <p:sp>
        <p:nvSpPr>
          <p:cNvPr id="27652" name="Slide Number Placeholder 4">
            <a:extLst>
              <a:ext uri="{FF2B5EF4-FFF2-40B4-BE49-F238E27FC236}">
                <a16:creationId xmlns:a16="http://schemas.microsoft.com/office/drawing/2014/main" id="{7E3AECAE-0683-9744-97E5-0A883E27C25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3"/>
              </a:buBlip>
              <a:defRPr sz="2800">
                <a:solidFill>
                  <a:schemeClr val="tx1"/>
                </a:solidFill>
                <a:latin typeface="Verdana" panose="020B0604030504040204" pitchFamily="34" charset="0"/>
                <a:ea typeface="MS PGothic" panose="020B0600070205080204" pitchFamily="34" charset="-128"/>
              </a:defRPr>
            </a:lvl1pPr>
            <a:lvl2pPr marL="742950" indent="-285750">
              <a:spcBef>
                <a:spcPct val="20000"/>
              </a:spcBef>
              <a:buClr>
                <a:srgbClr val="595959"/>
              </a:buClr>
              <a:buChar char="–"/>
              <a:defRPr sz="2600">
                <a:solidFill>
                  <a:schemeClr val="tx1"/>
                </a:solidFill>
                <a:latin typeface="Verdana" panose="020B0604030504040204" pitchFamily="34" charset="0"/>
                <a:ea typeface="MS PGothic" panose="020B0600070205080204" pitchFamily="34" charset="-128"/>
              </a:defRPr>
            </a:lvl2pPr>
            <a:lvl3pPr marL="1143000" indent="-228600">
              <a:spcBef>
                <a:spcPct val="20000"/>
              </a:spcBef>
              <a:buClr>
                <a:srgbClr val="595959"/>
              </a:buClr>
              <a:buFont typeface="Wingdings" pitchFamily="2"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ct val="20000"/>
              </a:spcBef>
              <a:buClr>
                <a:srgbClr val="595959"/>
              </a:buClr>
              <a:buChar char="–"/>
              <a:defRPr sz="2000">
                <a:solidFill>
                  <a:schemeClr val="tx1"/>
                </a:solidFill>
                <a:latin typeface="Verdana" panose="020B0604030504040204" pitchFamily="34" charset="0"/>
                <a:ea typeface="MS PGothic" panose="020B0600070205080204" pitchFamily="34" charset="-128"/>
              </a:defRPr>
            </a:lvl4pPr>
            <a:lvl5pPr marL="2057400" indent="-228600">
              <a:spcBef>
                <a:spcPct val="20000"/>
              </a:spcBef>
              <a:buClr>
                <a:srgbClr val="595959"/>
              </a:buClr>
              <a:buFont typeface="Wingdings" pitchFamily="2" charset="2"/>
              <a:buChar char="§"/>
              <a:defRPr sz="2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595959"/>
              </a:buClr>
              <a:buFont typeface="Wingdings" pitchFamily="2" charset="2"/>
              <a:buChar char="§"/>
              <a:defRPr sz="2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595959"/>
              </a:buClr>
              <a:buFont typeface="Wingdings" pitchFamily="2" charset="2"/>
              <a:buChar char="§"/>
              <a:defRPr sz="2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595959"/>
              </a:buClr>
              <a:buFont typeface="Wingdings" pitchFamily="2" charset="2"/>
              <a:buChar char="§"/>
              <a:defRPr sz="2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595959"/>
              </a:buClr>
              <a:buFont typeface="Wingdings" pitchFamily="2" charset="2"/>
              <a:buChar char="§"/>
              <a:defRPr sz="2000">
                <a:solidFill>
                  <a:schemeClr val="tx1"/>
                </a:solidFill>
                <a:latin typeface="Verdana" panose="020B0604030504040204" pitchFamily="34" charset="0"/>
                <a:ea typeface="MS PGothic" panose="020B0600070205080204" pitchFamily="34" charset="-128"/>
              </a:defRPr>
            </a:lvl9pPr>
          </a:lstStyle>
          <a:p>
            <a:pPr>
              <a:spcBef>
                <a:spcPct val="0"/>
              </a:spcBef>
              <a:buClrTx/>
              <a:buSzTx/>
              <a:buFontTx/>
              <a:buNone/>
            </a:pPr>
            <a:fld id="{099BB48D-A726-D64C-A04F-0F73E4FB7B7E}" type="slidenum">
              <a:rPr lang="en-US" altLang="en-US" sz="1000">
                <a:solidFill>
                  <a:srgbClr val="898989"/>
                </a:solidFill>
                <a:latin typeface="Arial" panose="020B0604020202020204" pitchFamily="34" charset="0"/>
              </a:rPr>
              <a:pPr>
                <a:spcBef>
                  <a:spcPct val="0"/>
                </a:spcBef>
                <a:buClrTx/>
                <a:buSzTx/>
                <a:buFontTx/>
                <a:buNone/>
              </a:pPr>
              <a:t>53</a:t>
            </a:fld>
            <a:endParaRPr lang="en-US" altLang="en-US" sz="1000" dirty="0">
              <a:solidFill>
                <a:srgbClr val="898989"/>
              </a:solidFill>
              <a:latin typeface="Arial" panose="020B0604020202020204" pitchFamily="34" charset="0"/>
            </a:endParaRPr>
          </a:p>
        </p:txBody>
      </p:sp>
    </p:spTree>
    <p:extLst>
      <p:ext uri="{BB962C8B-B14F-4D97-AF65-F5344CB8AC3E}">
        <p14:creationId xmlns:p14="http://schemas.microsoft.com/office/powerpoint/2010/main" val="1713525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5101722" y="226073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4800" dirty="0">
                <a:solidFill>
                  <a:schemeClr val="bg1"/>
                </a:solidFill>
              </a:rPr>
              <a:t>Glue Technologies                           for Space Systems</a:t>
            </a:r>
            <a:br>
              <a:rPr lang="en-US" dirty="0">
                <a:solidFill>
                  <a:schemeClr val="bg1"/>
                </a:solidFill>
              </a:rPr>
            </a:br>
            <a:r>
              <a:rPr lang="en-US" sz="3200" dirty="0">
                <a:solidFill>
                  <a:schemeClr val="bg1"/>
                </a:solidFill>
              </a:rPr>
              <a:t>Technical Operations Panel Report</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5101722" y="346627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Claudio Sacchi</a:t>
            </a:r>
          </a:p>
          <a:p>
            <a:r>
              <a:rPr lang="en-US" sz="2900" dirty="0">
                <a:solidFill>
                  <a:schemeClr val="bg1">
                    <a:lumMod val="85000"/>
                  </a:schemeClr>
                </a:solidFill>
              </a:rPr>
              <a:t>Chair, Glue Tech Panel</a:t>
            </a:r>
          </a:p>
          <a:p>
            <a:endParaRPr lang="en-US" sz="1300" dirty="0">
              <a:solidFill>
                <a:schemeClr val="bg1">
                  <a:lumMod val="85000"/>
                </a:schemeClr>
              </a:solidFill>
            </a:endParaRPr>
          </a:p>
          <a:p>
            <a:r>
              <a:rPr lang="en-US" sz="2200" dirty="0">
                <a:solidFill>
                  <a:schemeClr val="bg1">
                    <a:lumMod val="85000"/>
                  </a:schemeClr>
                </a:solidFill>
              </a:rPr>
              <a:t>2024 AESS Spring Board of Governors Meeting</a:t>
            </a:r>
          </a:p>
          <a:p>
            <a:r>
              <a:rPr lang="en-US" sz="2200" dirty="0">
                <a:solidFill>
                  <a:schemeClr val="bg1">
                    <a:lumMod val="85000"/>
                  </a:schemeClr>
                </a:solidFill>
              </a:rPr>
              <a:t>10-12 May 2024</a:t>
            </a:r>
          </a:p>
          <a:p>
            <a:r>
              <a:rPr lang="en-US" sz="2200" dirty="0">
                <a:solidFill>
                  <a:schemeClr val="bg1">
                    <a:lumMod val="85000"/>
                  </a:schemeClr>
                </a:solidFill>
              </a:rPr>
              <a:t>Denver, CO, USA</a:t>
            </a:r>
          </a:p>
        </p:txBody>
      </p:sp>
    </p:spTree>
    <p:extLst>
      <p:ext uri="{BB962C8B-B14F-4D97-AF65-F5344CB8AC3E}">
        <p14:creationId xmlns:p14="http://schemas.microsoft.com/office/powerpoint/2010/main" val="3046835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836019" y="1054197"/>
            <a:ext cx="10363200" cy="746589"/>
          </a:xfrm>
        </p:spPr>
        <p:txBody>
          <a:bodyPr/>
          <a:lstStyle/>
          <a:p>
            <a:r>
              <a:rPr lang="en-US" sz="3600" b="1" dirty="0">
                <a:latin typeface="+mn-lt"/>
                <a:ea typeface="+mn-ea"/>
                <a:cs typeface="+mn-cs"/>
              </a:rPr>
              <a:t>About the Glue Tech Panel</a:t>
            </a:r>
          </a:p>
        </p:txBody>
      </p:sp>
      <p:sp>
        <p:nvSpPr>
          <p:cNvPr id="5" name="Slide Number Placeholder 4">
            <a:extLst>
              <a:ext uri="{FF2B5EF4-FFF2-40B4-BE49-F238E27FC236}">
                <a16:creationId xmlns:a16="http://schemas.microsoft.com/office/drawing/2014/main" id="{BD893E79-1B61-7E41-BA0D-E7CA36940C83}"/>
              </a:ext>
            </a:extLst>
          </p:cNvPr>
          <p:cNvSpPr>
            <a:spLocks noGrp="1"/>
          </p:cNvSpPr>
          <p:nvPr>
            <p:ph type="sldNum" sz="quarter" idx="11"/>
          </p:nvPr>
        </p:nvSpPr>
        <p:spPr/>
        <p:txBody>
          <a:bodyPr/>
          <a:lstStyle/>
          <a:p>
            <a:pPr>
              <a:defRPr/>
            </a:pPr>
            <a:fld id="{BCDB7B01-FAFA-4F2A-A2E6-5BC6DA5F7D96}" type="slidenum">
              <a:rPr lang="en-US" altLang="en-US" smtClean="0"/>
              <a:pPr>
                <a:defRPr/>
              </a:pPr>
              <a:t>55</a:t>
            </a:fld>
            <a:endParaRPr lang="en-US" altLang="en-US" dirty="0"/>
          </a:p>
        </p:txBody>
      </p:sp>
      <p:sp>
        <p:nvSpPr>
          <p:cNvPr id="8" name="Content Placeholder 10">
            <a:extLst>
              <a:ext uri="{FF2B5EF4-FFF2-40B4-BE49-F238E27FC236}">
                <a16:creationId xmlns:a16="http://schemas.microsoft.com/office/drawing/2014/main" id="{3F2D422F-3034-46C3-B4F6-6D026056EF84}"/>
              </a:ext>
            </a:extLst>
          </p:cNvPr>
          <p:cNvSpPr>
            <a:spLocks noGrp="1" noChangeArrowheads="1"/>
          </p:cNvSpPr>
          <p:nvPr>
            <p:ph idx="1"/>
          </p:nvPr>
        </p:nvSpPr>
        <p:spPr>
          <a:xfrm>
            <a:off x="838200" y="1451153"/>
            <a:ext cx="10515600" cy="4347667"/>
          </a:xfrm>
        </p:spPr>
        <p:txBody>
          <a:bodyPr>
            <a:normAutofit lnSpcReduction="10000"/>
          </a:bodyPr>
          <a:lstStyle/>
          <a:p>
            <a:pPr marL="0" indent="0">
              <a:spcAft>
                <a:spcPts val="400"/>
              </a:spcAft>
              <a:buNone/>
            </a:pPr>
            <a:r>
              <a:rPr lang="en-AU" sz="2400" dirty="0"/>
              <a:t>The Glue Technologies for Space Systems (Glue-Tech) is composed by members who are representatives of industry, research laboratories, educational institutions and professional societies, and who are active in the domain of future Space systems, where Space communications are regarded as the “glue” for a new interconnected world. The panel aims to:</a:t>
            </a:r>
          </a:p>
          <a:p>
            <a:pPr marL="539750" lvl="1" indent="-269875">
              <a:spcAft>
                <a:spcPts val="400"/>
              </a:spcAft>
              <a:buClr>
                <a:srgbClr val="595959"/>
              </a:buClr>
            </a:pPr>
            <a:r>
              <a:rPr lang="en-AU" sz="1800" dirty="0"/>
              <a:t>Promote the coordination of the technical activities related to the technologies that constitute the necessary common platform for innovative Space Systems.</a:t>
            </a:r>
          </a:p>
          <a:p>
            <a:pPr marL="539750" lvl="1" indent="-269875">
              <a:spcAft>
                <a:spcPts val="400"/>
              </a:spcAft>
              <a:buClr>
                <a:srgbClr val="595959"/>
              </a:buClr>
            </a:pPr>
            <a:r>
              <a:rPr lang="en-AU" sz="1800" dirty="0"/>
              <a:t>Promote and support publications concerning the panel topics;</a:t>
            </a:r>
          </a:p>
          <a:p>
            <a:pPr marL="539750" lvl="1" indent="-269875">
              <a:spcAft>
                <a:spcPts val="400"/>
              </a:spcAft>
              <a:buClr>
                <a:srgbClr val="595959"/>
              </a:buClr>
            </a:pPr>
            <a:r>
              <a:rPr lang="en-AU" sz="1800" dirty="0"/>
              <a:t>Organize panels and special sessions in featured-topic conferences. </a:t>
            </a:r>
          </a:p>
          <a:p>
            <a:pPr marL="539750" lvl="1" indent="-269875">
              <a:spcAft>
                <a:spcPts val="400"/>
              </a:spcAft>
              <a:buClr>
                <a:srgbClr val="595959"/>
              </a:buClr>
            </a:pPr>
            <a:r>
              <a:rPr lang="en-AU" sz="1800" dirty="0"/>
              <a:t>Promote educational activities.</a:t>
            </a:r>
          </a:p>
          <a:p>
            <a:pPr marL="539750" lvl="1" indent="-269875">
              <a:spcAft>
                <a:spcPts val="400"/>
              </a:spcAft>
              <a:buClr>
                <a:srgbClr val="595959"/>
              </a:buClr>
            </a:pPr>
            <a:r>
              <a:rPr lang="en-AU" sz="1800" dirty="0"/>
              <a:t>Encourage the submission of nominations for IEEE Fellows and Senior Members in the fields of interest of the panel.</a:t>
            </a:r>
          </a:p>
          <a:p>
            <a:pPr marL="539750" lvl="1" indent="-269875">
              <a:spcAft>
                <a:spcPts val="400"/>
              </a:spcAft>
              <a:buClr>
                <a:srgbClr val="595959"/>
              </a:buClr>
            </a:pPr>
            <a:r>
              <a:rPr lang="en-AU" sz="1800" dirty="0"/>
              <a:t>Manage the nomination and selection of candidates for IEEE Awards in the fields of interest of the panel.</a:t>
            </a:r>
          </a:p>
          <a:p>
            <a:pPr marL="539750" lvl="1" indent="-269875">
              <a:spcAft>
                <a:spcPts val="400"/>
              </a:spcAft>
              <a:buClr>
                <a:srgbClr val="595959"/>
              </a:buClr>
            </a:pPr>
            <a:r>
              <a:rPr lang="en-AU" sz="1800" dirty="0"/>
              <a:t>Create of communities and forums cooperating in the development of panel technical activities.</a:t>
            </a:r>
          </a:p>
        </p:txBody>
      </p:sp>
      <p:sp>
        <p:nvSpPr>
          <p:cNvPr id="6" name="Title 1">
            <a:extLst>
              <a:ext uri="{FF2B5EF4-FFF2-40B4-BE49-F238E27FC236}">
                <a16:creationId xmlns:a16="http://schemas.microsoft.com/office/drawing/2014/main" id="{51149954-E429-4031-80CA-9322E56A3533}"/>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a:solidFill>
                  <a:schemeClr val="bg1"/>
                </a:solidFill>
              </a:rPr>
              <a:t>2024 </a:t>
            </a:r>
            <a:r>
              <a:rPr lang="en-US" dirty="0">
                <a:solidFill>
                  <a:schemeClr val="bg1"/>
                </a:solidFill>
              </a:rPr>
              <a:t>Semi-Annual Updates</a:t>
            </a:r>
          </a:p>
        </p:txBody>
      </p:sp>
    </p:spTree>
    <p:extLst>
      <p:ext uri="{BB962C8B-B14F-4D97-AF65-F5344CB8AC3E}">
        <p14:creationId xmlns:p14="http://schemas.microsoft.com/office/powerpoint/2010/main" val="793630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56</a:t>
            </a:fld>
            <a:endParaRPr lang="en-US" altLang="en-US" dirty="0">
              <a:solidFill>
                <a:srgbClr val="0C70AC"/>
              </a:solidFill>
            </a:endParaRPr>
          </a:p>
        </p:txBody>
      </p:sp>
      <p:sp>
        <p:nvSpPr>
          <p:cNvPr id="2" name="Rectangle 1">
            <a:extLst>
              <a:ext uri="{FF2B5EF4-FFF2-40B4-BE49-F238E27FC236}">
                <a16:creationId xmlns:a16="http://schemas.microsoft.com/office/drawing/2014/main" id="{98EDA4A4-2181-4BFF-9CCB-C0CB63B96583}"/>
              </a:ext>
            </a:extLst>
          </p:cNvPr>
          <p:cNvSpPr/>
          <p:nvPr/>
        </p:nvSpPr>
        <p:spPr>
          <a:xfrm>
            <a:off x="838200" y="996827"/>
            <a:ext cx="4919937" cy="646331"/>
          </a:xfrm>
          <a:prstGeom prst="rect">
            <a:avLst/>
          </a:prstGeom>
        </p:spPr>
        <p:txBody>
          <a:bodyPr wrap="none">
            <a:spAutoFit/>
          </a:bodyPr>
          <a:lstStyle/>
          <a:p>
            <a:r>
              <a:rPr lang="en-GB" sz="3600" b="1" dirty="0"/>
              <a:t>Research and Innovation</a:t>
            </a:r>
            <a:endParaRPr lang="en-GB" sz="3600" dirty="0"/>
          </a:p>
        </p:txBody>
      </p:sp>
      <p:sp>
        <p:nvSpPr>
          <p:cNvPr id="13" name="Content Placeholder 2">
            <a:extLst>
              <a:ext uri="{FF2B5EF4-FFF2-40B4-BE49-F238E27FC236}">
                <a16:creationId xmlns:a16="http://schemas.microsoft.com/office/drawing/2014/main" id="{5D9C2BE0-960E-4609-8FB9-98036478D958}"/>
              </a:ext>
            </a:extLst>
          </p:cNvPr>
          <p:cNvSpPr txBox="1">
            <a:spLocks/>
          </p:cNvSpPr>
          <p:nvPr/>
        </p:nvSpPr>
        <p:spPr>
          <a:xfrm>
            <a:off x="867410" y="1643381"/>
            <a:ext cx="6339840" cy="43230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spcBef>
                <a:spcPts val="200"/>
              </a:spcBef>
              <a:spcAft>
                <a:spcPts val="200"/>
              </a:spcAft>
              <a:buFont typeface="Arial" panose="020B0604020202020204" pitchFamily="34" charset="0"/>
              <a:buNone/>
              <a:tabLst>
                <a:tab pos="263525" algn="l"/>
              </a:tabLst>
            </a:pPr>
            <a:r>
              <a:rPr lang="en-US" sz="1800" dirty="0"/>
              <a:t>1) 	</a:t>
            </a:r>
            <a:r>
              <a:rPr lang="en-US" sz="1800" b="1" dirty="0"/>
              <a:t>Broadband space transmissions:</a:t>
            </a:r>
          </a:p>
          <a:p>
            <a:pPr lvl="1">
              <a:spcBef>
                <a:spcPts val="200"/>
              </a:spcBef>
              <a:spcAft>
                <a:spcPts val="200"/>
              </a:spcAft>
            </a:pPr>
            <a:r>
              <a:rPr lang="en-US" sz="1400" dirty="0"/>
              <a:t>Multibeam satellites, EHF for satellite transmission;</a:t>
            </a:r>
          </a:p>
          <a:p>
            <a:pPr lvl="1">
              <a:spcBef>
                <a:spcPts val="200"/>
              </a:spcBef>
              <a:spcAft>
                <a:spcPts val="200"/>
              </a:spcAft>
            </a:pPr>
            <a:r>
              <a:rPr lang="en-US" sz="1400" dirty="0"/>
              <a:t>Free-space optical links for IOL, optical satellites;</a:t>
            </a:r>
          </a:p>
          <a:p>
            <a:pPr>
              <a:spcBef>
                <a:spcPts val="200"/>
              </a:spcBef>
              <a:spcAft>
                <a:spcPts val="200"/>
              </a:spcAft>
              <a:buFont typeface="Arial" panose="020B0604020202020204" pitchFamily="34" charset="0"/>
              <a:buNone/>
              <a:tabLst>
                <a:tab pos="263525" algn="l"/>
              </a:tabLst>
            </a:pPr>
            <a:r>
              <a:rPr lang="en-US" sz="1800" dirty="0"/>
              <a:t>2) 	</a:t>
            </a:r>
            <a:r>
              <a:rPr lang="en-US" sz="1800" b="1" dirty="0" err="1"/>
              <a:t>Softwarization</a:t>
            </a:r>
            <a:r>
              <a:rPr lang="en-US" sz="1800" b="1" dirty="0"/>
              <a:t> of Space networking:</a:t>
            </a:r>
          </a:p>
          <a:p>
            <a:pPr lvl="1">
              <a:spcBef>
                <a:spcPts val="200"/>
              </a:spcBef>
              <a:spcAft>
                <a:spcPts val="200"/>
              </a:spcAft>
            </a:pPr>
            <a:r>
              <a:rPr lang="en-US" sz="1400" dirty="0"/>
              <a:t>Software Defined Radio, Software Defined Networking, AI in the Space;</a:t>
            </a:r>
          </a:p>
          <a:p>
            <a:pPr lvl="1">
              <a:spcBef>
                <a:spcPts val="200"/>
              </a:spcBef>
              <a:spcAft>
                <a:spcPts val="200"/>
              </a:spcAft>
            </a:pPr>
            <a:r>
              <a:rPr lang="en-US" sz="1400" dirty="0"/>
              <a:t>Cloud-RAN in the Space, Resource virtualization;</a:t>
            </a:r>
          </a:p>
          <a:p>
            <a:pPr>
              <a:spcBef>
                <a:spcPts val="200"/>
              </a:spcBef>
              <a:spcAft>
                <a:spcPts val="200"/>
              </a:spcAft>
              <a:buFont typeface="Arial" panose="020B0604020202020204" pitchFamily="34" charset="0"/>
              <a:buNone/>
            </a:pPr>
            <a:r>
              <a:rPr lang="en-US" sz="1800" dirty="0"/>
              <a:t>3)	</a:t>
            </a:r>
            <a:r>
              <a:rPr lang="en-US" sz="1800" b="1" dirty="0"/>
              <a:t>Internet of Remote Things and Internet of Space Things:</a:t>
            </a:r>
          </a:p>
          <a:p>
            <a:pPr lvl="1">
              <a:spcBef>
                <a:spcPts val="200"/>
              </a:spcBef>
              <a:spcAft>
                <a:spcPts val="200"/>
              </a:spcAft>
            </a:pPr>
            <a:r>
              <a:rPr lang="en-US" sz="1400" dirty="0"/>
              <a:t>Using also small satellites and CubeSats;</a:t>
            </a:r>
          </a:p>
          <a:p>
            <a:pPr>
              <a:spcBef>
                <a:spcPts val="200"/>
              </a:spcBef>
              <a:spcAft>
                <a:spcPts val="200"/>
              </a:spcAft>
              <a:buFont typeface="Arial" panose="020B0604020202020204" pitchFamily="34" charset="0"/>
              <a:buNone/>
            </a:pPr>
            <a:r>
              <a:rPr lang="en-US" sz="1800" dirty="0"/>
              <a:t>4)	</a:t>
            </a:r>
            <a:r>
              <a:rPr lang="en-US" sz="1800" b="1" dirty="0"/>
              <a:t>Seamless integration of intelligent aerial networks and with cognitive and </a:t>
            </a:r>
            <a:r>
              <a:rPr lang="en-US" sz="1800" b="1" dirty="0" err="1"/>
              <a:t>softwarized</a:t>
            </a:r>
            <a:r>
              <a:rPr lang="en-US" sz="1800" b="1" dirty="0"/>
              <a:t> sky networks:</a:t>
            </a:r>
          </a:p>
          <a:p>
            <a:pPr lvl="1">
              <a:spcBef>
                <a:spcPts val="200"/>
              </a:spcBef>
              <a:spcAft>
                <a:spcPts val="200"/>
              </a:spcAft>
            </a:pPr>
            <a:r>
              <a:rPr lang="en-US" sz="1400" dirty="0"/>
              <a:t>Multi-layered integrated Terrestrial—Non-Terrestrial Networks (T-NTN) in the framework of “6G and beyond”.</a:t>
            </a:r>
          </a:p>
          <a:p>
            <a:pPr>
              <a:spcBef>
                <a:spcPts val="200"/>
              </a:spcBef>
              <a:spcAft>
                <a:spcPts val="200"/>
              </a:spcAft>
              <a:buFont typeface="Arial" panose="020B0604020202020204" pitchFamily="34" charset="0"/>
              <a:buNone/>
            </a:pPr>
            <a:r>
              <a:rPr lang="en-US" sz="1800" dirty="0"/>
              <a:t>5)</a:t>
            </a:r>
            <a:r>
              <a:rPr lang="en-US" sz="1800" b="1" dirty="0"/>
              <a:t> Augmented 3D reality for manned exploration missions (e.g.: on Mars)</a:t>
            </a:r>
          </a:p>
          <a:p>
            <a:pPr lvl="1">
              <a:spcBef>
                <a:spcPts val="200"/>
              </a:spcBef>
              <a:spcAft>
                <a:spcPts val="200"/>
              </a:spcAft>
            </a:pPr>
            <a:r>
              <a:rPr lang="en-US" sz="1400" dirty="0"/>
              <a:t>Digital Twin for emulating extra-terrestrial environments.</a:t>
            </a:r>
          </a:p>
          <a:p>
            <a:pPr>
              <a:spcBef>
                <a:spcPts val="200"/>
              </a:spcBef>
              <a:spcAft>
                <a:spcPts val="200"/>
              </a:spcAft>
              <a:buFont typeface="Arial" panose="020B0604020202020204" pitchFamily="34" charset="0"/>
              <a:buNone/>
            </a:pPr>
            <a:r>
              <a:rPr lang="en-US" sz="1800" dirty="0"/>
              <a:t>6)</a:t>
            </a:r>
            <a:r>
              <a:rPr lang="en-US" sz="1800" b="1" dirty="0"/>
              <a:t> End-to-end system considerations for Space systems</a:t>
            </a:r>
            <a:endParaRPr lang="en-US" sz="1400" dirty="0"/>
          </a:p>
          <a:p>
            <a:pPr marL="457200" lvl="1" indent="0">
              <a:spcBef>
                <a:spcPts val="200"/>
              </a:spcBef>
              <a:spcAft>
                <a:spcPts val="200"/>
              </a:spcAft>
              <a:buNone/>
            </a:pPr>
            <a:r>
              <a:rPr lang="en-US" sz="1400" dirty="0"/>
              <a:t> </a:t>
            </a:r>
          </a:p>
          <a:p>
            <a:pPr>
              <a:spcBef>
                <a:spcPts val="200"/>
              </a:spcBef>
              <a:spcAft>
                <a:spcPts val="200"/>
              </a:spcAft>
            </a:pPr>
            <a:endParaRPr lang="en-US" sz="1800" dirty="0"/>
          </a:p>
          <a:p>
            <a:pPr marL="457200" lvl="1" indent="0">
              <a:spcBef>
                <a:spcPts val="200"/>
              </a:spcBef>
              <a:spcAft>
                <a:spcPts val="200"/>
              </a:spcAft>
              <a:buNone/>
            </a:pPr>
            <a:endParaRPr lang="en-US" sz="1400" dirty="0"/>
          </a:p>
        </p:txBody>
      </p:sp>
      <p:sp>
        <p:nvSpPr>
          <p:cNvPr id="7" name="Title 1">
            <a:extLst>
              <a:ext uri="{FF2B5EF4-FFF2-40B4-BE49-F238E27FC236}">
                <a16:creationId xmlns:a16="http://schemas.microsoft.com/office/drawing/2014/main" id="{045024FC-4BE1-4C84-A766-3D9124CCED0E}"/>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3" name="Content Placeholder 2">
            <a:extLst>
              <a:ext uri="{FF2B5EF4-FFF2-40B4-BE49-F238E27FC236}">
                <a16:creationId xmlns:a16="http://schemas.microsoft.com/office/drawing/2014/main" id="{1F07B1F2-198B-42B4-5B71-AE1E5EC1CE14}"/>
              </a:ext>
            </a:extLst>
          </p:cNvPr>
          <p:cNvSpPr txBox="1">
            <a:spLocks/>
          </p:cNvSpPr>
          <p:nvPr/>
        </p:nvSpPr>
        <p:spPr>
          <a:xfrm>
            <a:off x="7077710" y="949961"/>
            <a:ext cx="4729480" cy="2296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spcAft>
                <a:spcPts val="200"/>
              </a:spcAft>
              <a:buNone/>
              <a:tabLst>
                <a:tab pos="263525" algn="l"/>
              </a:tabLst>
            </a:pPr>
            <a:r>
              <a:rPr lang="en-US" sz="1800" dirty="0"/>
              <a:t>7) </a:t>
            </a:r>
            <a:r>
              <a:rPr lang="en-US" sz="1800" b="1" dirty="0"/>
              <a:t>Integrated communications, navigation and sensing</a:t>
            </a:r>
          </a:p>
          <a:p>
            <a:pPr marL="0" indent="0">
              <a:spcBef>
                <a:spcPts val="200"/>
              </a:spcBef>
              <a:spcAft>
                <a:spcPts val="200"/>
              </a:spcAft>
              <a:buNone/>
              <a:tabLst>
                <a:tab pos="263525" algn="l"/>
              </a:tabLst>
            </a:pPr>
            <a:r>
              <a:rPr lang="en-US" sz="1800" dirty="0"/>
              <a:t>8) </a:t>
            </a:r>
            <a:r>
              <a:rPr lang="en-US" sz="1800" b="1" dirty="0"/>
              <a:t>Advanced signal processing and data fusion techniques for Space applications</a:t>
            </a:r>
          </a:p>
          <a:p>
            <a:pPr marL="0" indent="0">
              <a:spcBef>
                <a:spcPts val="200"/>
              </a:spcBef>
              <a:spcAft>
                <a:spcPts val="200"/>
              </a:spcAft>
              <a:buNone/>
              <a:tabLst>
                <a:tab pos="263525" algn="l"/>
              </a:tabLst>
            </a:pPr>
            <a:r>
              <a:rPr lang="en-US" sz="1800" dirty="0"/>
              <a:t>9) </a:t>
            </a:r>
            <a:r>
              <a:rPr lang="en-US" sz="1800" b="1" dirty="0"/>
              <a:t>Interplanetary and extra-terrestrial networking</a:t>
            </a:r>
          </a:p>
          <a:p>
            <a:pPr lvl="1">
              <a:spcBef>
                <a:spcPts val="200"/>
              </a:spcBef>
              <a:spcAft>
                <a:spcPts val="200"/>
              </a:spcAft>
              <a:tabLst>
                <a:tab pos="263525" algn="l"/>
              </a:tabLst>
            </a:pPr>
            <a:r>
              <a:rPr lang="en-US" sz="1400" dirty="0"/>
              <a:t>Lunar communications</a:t>
            </a:r>
          </a:p>
          <a:p>
            <a:pPr lvl="1">
              <a:spcBef>
                <a:spcPts val="200"/>
              </a:spcBef>
              <a:spcAft>
                <a:spcPts val="200"/>
              </a:spcAft>
              <a:tabLst>
                <a:tab pos="263525" algn="l"/>
              </a:tabLst>
            </a:pPr>
            <a:r>
              <a:rPr lang="en-US" sz="1400" dirty="0"/>
              <a:t>Martian communications</a:t>
            </a:r>
          </a:p>
          <a:p>
            <a:pPr marL="0" indent="0">
              <a:spcBef>
                <a:spcPts val="200"/>
              </a:spcBef>
              <a:spcAft>
                <a:spcPts val="200"/>
              </a:spcAft>
              <a:buNone/>
              <a:tabLst>
                <a:tab pos="263525" algn="l"/>
              </a:tabLst>
            </a:pPr>
            <a:endParaRPr lang="en-US" sz="1800" dirty="0"/>
          </a:p>
          <a:p>
            <a:pPr marL="0" indent="0">
              <a:spcBef>
                <a:spcPts val="200"/>
              </a:spcBef>
              <a:spcAft>
                <a:spcPts val="200"/>
              </a:spcAft>
              <a:buNone/>
              <a:tabLst>
                <a:tab pos="263525" algn="l"/>
              </a:tabLst>
            </a:pPr>
            <a:endParaRPr lang="en-US" sz="1800" dirty="0"/>
          </a:p>
          <a:p>
            <a:pPr marL="457200" lvl="1" indent="0">
              <a:spcBef>
                <a:spcPts val="200"/>
              </a:spcBef>
              <a:spcAft>
                <a:spcPts val="200"/>
              </a:spcAft>
              <a:buNone/>
            </a:pPr>
            <a:endParaRPr lang="en-US" sz="1400" dirty="0"/>
          </a:p>
        </p:txBody>
      </p:sp>
      <p:pic>
        <p:nvPicPr>
          <p:cNvPr id="4" name="Immagine 1">
            <a:extLst>
              <a:ext uri="{FF2B5EF4-FFF2-40B4-BE49-F238E27FC236}">
                <a16:creationId xmlns:a16="http://schemas.microsoft.com/office/drawing/2014/main" id="{BB2F4085-5541-7943-E5D0-0C027D5B9F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45836" y="3125004"/>
            <a:ext cx="4264174" cy="2761446"/>
          </a:xfrm>
          <a:prstGeom prst="rect">
            <a:avLst/>
          </a:prstGeom>
          <a:noFill/>
          <a:ln>
            <a:noFill/>
          </a:ln>
        </p:spPr>
      </p:pic>
      <p:sp>
        <p:nvSpPr>
          <p:cNvPr id="5" name="TextBox 5">
            <a:extLst>
              <a:ext uri="{FF2B5EF4-FFF2-40B4-BE49-F238E27FC236}">
                <a16:creationId xmlns:a16="http://schemas.microsoft.com/office/drawing/2014/main" id="{0A9FCDF2-2CBB-29EF-FB02-44A1AE0DFAD9}"/>
              </a:ext>
            </a:extLst>
          </p:cNvPr>
          <p:cNvSpPr txBox="1"/>
          <p:nvPr/>
        </p:nvSpPr>
        <p:spPr>
          <a:xfrm>
            <a:off x="3531870" y="5996156"/>
            <a:ext cx="6765716"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000" b="1" dirty="0">
                <a:solidFill>
                  <a:srgbClr val="FF0000"/>
                </a:solidFill>
              </a:rPr>
              <a:t>GLUE TECHNOLOGY </a:t>
            </a:r>
            <a:r>
              <a:rPr lang="it-IT" sz="2000" dirty="0">
                <a:solidFill>
                  <a:srgbClr val="FF0000"/>
                </a:solidFill>
              </a:rPr>
              <a:t>is inside the Space Network Intelligence and the (true) seamless integration with terrestrial networks</a:t>
            </a:r>
            <a:endParaRPr lang="en-US" sz="2000" dirty="0">
              <a:solidFill>
                <a:srgbClr val="FF0000"/>
              </a:solidFill>
            </a:endParaRPr>
          </a:p>
        </p:txBody>
      </p:sp>
    </p:spTree>
    <p:extLst>
      <p:ext uri="{BB962C8B-B14F-4D97-AF65-F5344CB8AC3E}">
        <p14:creationId xmlns:p14="http://schemas.microsoft.com/office/powerpoint/2010/main" val="141359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07720" y="1727199"/>
            <a:ext cx="10515600" cy="718821"/>
          </a:xfrm>
        </p:spPr>
        <p:txBody>
          <a:bodyPr/>
          <a:lstStyle/>
          <a:p>
            <a:pPr>
              <a:spcAft>
                <a:spcPts val="600"/>
              </a:spcAft>
            </a:pPr>
            <a:r>
              <a:rPr lang="en-US" altLang="en-US" sz="2100" dirty="0"/>
              <a:t>So far, the panel accounts </a:t>
            </a:r>
            <a:r>
              <a:rPr lang="en-US" altLang="en-US" sz="2100" b="1" dirty="0"/>
              <a:t>41 members</a:t>
            </a:r>
            <a:r>
              <a:rPr lang="en-US" altLang="en-US" sz="2100" dirty="0"/>
              <a:t>, distributed in terms of geography, affiliation and fields of interest as follows (picture updated on May 3, 2024):</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57</a:t>
            </a:fld>
            <a:endParaRPr lang="en-US" altLang="en-US" dirty="0">
              <a:solidFill>
                <a:srgbClr val="0C70AC"/>
              </a:solidFill>
            </a:endParaRPr>
          </a:p>
        </p:txBody>
      </p:sp>
      <p:sp>
        <p:nvSpPr>
          <p:cNvPr id="5" name="Rectangle 4">
            <a:extLst>
              <a:ext uri="{FF2B5EF4-FFF2-40B4-BE49-F238E27FC236}">
                <a16:creationId xmlns:a16="http://schemas.microsoft.com/office/drawing/2014/main" id="{FC1AA729-A706-42D3-98A6-6B837890CCD9}"/>
              </a:ext>
            </a:extLst>
          </p:cNvPr>
          <p:cNvSpPr/>
          <p:nvPr/>
        </p:nvSpPr>
        <p:spPr>
          <a:xfrm>
            <a:off x="838200" y="996827"/>
            <a:ext cx="7271991" cy="646331"/>
          </a:xfrm>
          <a:prstGeom prst="rect">
            <a:avLst/>
          </a:prstGeom>
        </p:spPr>
        <p:txBody>
          <a:bodyPr wrap="none">
            <a:spAutoFit/>
          </a:bodyPr>
          <a:lstStyle/>
          <a:p>
            <a:r>
              <a:rPr lang="en-GB" sz="3600" b="1" dirty="0"/>
              <a:t>Update about the panel membership</a:t>
            </a:r>
            <a:endParaRPr lang="en-GB" sz="3600" dirty="0"/>
          </a:p>
        </p:txBody>
      </p:sp>
      <p:grpSp>
        <p:nvGrpSpPr>
          <p:cNvPr id="10" name="Gruppo 9">
            <a:extLst>
              <a:ext uri="{FF2B5EF4-FFF2-40B4-BE49-F238E27FC236}">
                <a16:creationId xmlns:a16="http://schemas.microsoft.com/office/drawing/2014/main" id="{0F0B8459-B8D9-2380-93C2-4487AE6FA77A}"/>
              </a:ext>
            </a:extLst>
          </p:cNvPr>
          <p:cNvGrpSpPr/>
          <p:nvPr/>
        </p:nvGrpSpPr>
        <p:grpSpPr>
          <a:xfrm>
            <a:off x="160020" y="2616200"/>
            <a:ext cx="11867768" cy="2424430"/>
            <a:chOff x="217170" y="2524760"/>
            <a:chExt cx="11867768" cy="2424430"/>
          </a:xfrm>
        </p:grpSpPr>
        <p:pic>
          <p:nvPicPr>
            <p:cNvPr id="2" name="Immagine 1">
              <a:extLst>
                <a:ext uri="{FF2B5EF4-FFF2-40B4-BE49-F238E27FC236}">
                  <a16:creationId xmlns:a16="http://schemas.microsoft.com/office/drawing/2014/main" id="{1D570BC3-3D7C-A9EF-4CD1-7146AE819C54}"/>
                </a:ext>
              </a:extLst>
            </p:cNvPr>
            <p:cNvPicPr>
              <a:picLocks noChangeAspect="1"/>
            </p:cNvPicPr>
            <p:nvPr/>
          </p:nvPicPr>
          <p:blipFill>
            <a:blip r:embed="rId2"/>
            <a:stretch>
              <a:fillRect/>
            </a:stretch>
          </p:blipFill>
          <p:spPr>
            <a:xfrm>
              <a:off x="4032553" y="2534604"/>
              <a:ext cx="4105607" cy="2414586"/>
            </a:xfrm>
            <a:prstGeom prst="rect">
              <a:avLst/>
            </a:prstGeom>
          </p:spPr>
        </p:pic>
        <p:pic>
          <p:nvPicPr>
            <p:cNvPr id="4" name="Immagine 3">
              <a:extLst>
                <a:ext uri="{FF2B5EF4-FFF2-40B4-BE49-F238E27FC236}">
                  <a16:creationId xmlns:a16="http://schemas.microsoft.com/office/drawing/2014/main" id="{B531F05E-0808-2D66-54D9-E52AFCA92929}"/>
                </a:ext>
              </a:extLst>
            </p:cNvPr>
            <p:cNvPicPr>
              <a:picLocks noChangeAspect="1"/>
            </p:cNvPicPr>
            <p:nvPr/>
          </p:nvPicPr>
          <p:blipFill>
            <a:blip r:embed="rId3"/>
            <a:stretch>
              <a:fillRect/>
            </a:stretch>
          </p:blipFill>
          <p:spPr>
            <a:xfrm>
              <a:off x="217170" y="2524760"/>
              <a:ext cx="4057356" cy="2414882"/>
            </a:xfrm>
            <a:prstGeom prst="rect">
              <a:avLst/>
            </a:prstGeom>
          </p:spPr>
        </p:pic>
        <p:pic>
          <p:nvPicPr>
            <p:cNvPr id="7" name="Immagine 6">
              <a:extLst>
                <a:ext uri="{FF2B5EF4-FFF2-40B4-BE49-F238E27FC236}">
                  <a16:creationId xmlns:a16="http://schemas.microsoft.com/office/drawing/2014/main" id="{0620A3FB-2EA3-4E8B-26B9-12DD1BFA2DBF}"/>
                </a:ext>
              </a:extLst>
            </p:cNvPr>
            <p:cNvPicPr>
              <a:picLocks noChangeAspect="1"/>
            </p:cNvPicPr>
            <p:nvPr/>
          </p:nvPicPr>
          <p:blipFill>
            <a:blip r:embed="rId4"/>
            <a:stretch>
              <a:fillRect/>
            </a:stretch>
          </p:blipFill>
          <p:spPr>
            <a:xfrm>
              <a:off x="8137079" y="2532133"/>
              <a:ext cx="3947859" cy="2417057"/>
            </a:xfrm>
            <a:prstGeom prst="rect">
              <a:avLst/>
            </a:prstGeom>
          </p:spPr>
        </p:pic>
      </p:grpSp>
    </p:spTree>
    <p:extLst>
      <p:ext uri="{BB962C8B-B14F-4D97-AF65-F5344CB8AC3E}">
        <p14:creationId xmlns:p14="http://schemas.microsoft.com/office/powerpoint/2010/main" val="53002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07720" y="1727199"/>
            <a:ext cx="10515600" cy="2707641"/>
          </a:xfrm>
        </p:spPr>
        <p:txBody>
          <a:bodyPr/>
          <a:lstStyle/>
          <a:p>
            <a:pPr>
              <a:spcAft>
                <a:spcPts val="600"/>
              </a:spcAft>
            </a:pPr>
            <a:r>
              <a:rPr lang="en-GB" altLang="en-US" sz="2100" dirty="0"/>
              <a:t>The Glue Tech panel actively contributed to </a:t>
            </a:r>
            <a:r>
              <a:rPr lang="en-GB" altLang="en-US" sz="2100" b="1" dirty="0"/>
              <a:t>IEEE Aerospace Conference 2024 </a:t>
            </a:r>
            <a:r>
              <a:rPr lang="en-GB" altLang="en-US" sz="2100" dirty="0"/>
              <a:t>(Big Sky, MT, March 2024) by organizing a special session 4.03 (”Next Generation Space Systems – AESS Glue”) and contributing to the organization of sessions 4.09 (“Communications and/or Related Systems: Theory, Simulation, and Signal Processing”) and 4.10 (“Wideband Communications Systems”).</a:t>
            </a:r>
          </a:p>
          <a:p>
            <a:pPr>
              <a:spcAft>
                <a:spcPts val="600"/>
              </a:spcAft>
            </a:pPr>
            <a:r>
              <a:rPr lang="en-GB" altLang="en-US" sz="2100" dirty="0"/>
              <a:t>Moreover, Glue Tech established a liaison with the </a:t>
            </a:r>
            <a:r>
              <a:rPr lang="en-GB" altLang="en-US" sz="2100" b="1" dirty="0"/>
              <a:t>IEEE </a:t>
            </a:r>
            <a:r>
              <a:rPr lang="en-GB" altLang="en-US" sz="2100" b="1" dirty="0" err="1"/>
              <a:t>MetroAeroSpace</a:t>
            </a:r>
            <a:r>
              <a:rPr lang="en-GB" altLang="en-US" sz="2100" b="1" dirty="0"/>
              <a:t> Workshop</a:t>
            </a:r>
            <a:r>
              <a:rPr lang="en-GB" altLang="en-US" sz="2100" dirty="0"/>
              <a:t>, organizing in the 2024 edition (Lublin, Poland, 3-5 June 2024) a special track: </a:t>
            </a:r>
            <a:r>
              <a:rPr lang="en-GB" altLang="en-US" sz="2100" i="1" dirty="0"/>
              <a:t>Criteria and Technologies for the Development of a “New Space” Ecosystem (CASTAWAYS)</a:t>
            </a:r>
            <a:endParaRPr lang="it-IT" sz="1600" b="0" i="1" u="none" strike="noStrike" dirty="0">
              <a:solidFill>
                <a:srgbClr val="3F51B5"/>
              </a:solidFill>
              <a:effectLst/>
              <a:highlight>
                <a:srgbClr val="FFFFFF"/>
              </a:highlight>
              <a:latin typeface="Roboto" panose="02000000000000000000" pitchFamily="2" charset="0"/>
            </a:endParaRP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58</a:t>
            </a:fld>
            <a:endParaRPr lang="en-US" altLang="en-US" dirty="0">
              <a:solidFill>
                <a:srgbClr val="0C70AC"/>
              </a:solidFill>
            </a:endParaRPr>
          </a:p>
        </p:txBody>
      </p:sp>
      <p:sp>
        <p:nvSpPr>
          <p:cNvPr id="5" name="Rectangle 4">
            <a:extLst>
              <a:ext uri="{FF2B5EF4-FFF2-40B4-BE49-F238E27FC236}">
                <a16:creationId xmlns:a16="http://schemas.microsoft.com/office/drawing/2014/main" id="{FC1AA729-A706-42D3-98A6-6B837890CCD9}"/>
              </a:ext>
            </a:extLst>
          </p:cNvPr>
          <p:cNvSpPr/>
          <p:nvPr/>
        </p:nvSpPr>
        <p:spPr>
          <a:xfrm>
            <a:off x="838200" y="996827"/>
            <a:ext cx="2542876" cy="646331"/>
          </a:xfrm>
          <a:prstGeom prst="rect">
            <a:avLst/>
          </a:prstGeom>
        </p:spPr>
        <p:txBody>
          <a:bodyPr wrap="none">
            <a:spAutoFit/>
          </a:bodyPr>
          <a:lstStyle/>
          <a:p>
            <a:r>
              <a:rPr lang="en-GB" sz="3600" b="1" dirty="0"/>
              <a:t>Conferences</a:t>
            </a:r>
            <a:endParaRPr lang="en-GB" sz="3600" dirty="0"/>
          </a:p>
        </p:txBody>
      </p:sp>
      <p:pic>
        <p:nvPicPr>
          <p:cNvPr id="1028" name="Picture 4" descr="Porto">
            <a:extLst>
              <a:ext uri="{FF2B5EF4-FFF2-40B4-BE49-F238E27FC236}">
                <a16:creationId xmlns:a16="http://schemas.microsoft.com/office/drawing/2014/main" id="{A1F55D20-6803-ED7E-7B9F-4E9ADAFEA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4674870"/>
            <a:ext cx="368198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F5EEA752-0046-90A3-2A22-DDC01A5EF17C}"/>
              </a:ext>
            </a:extLst>
          </p:cNvPr>
          <p:cNvPicPr>
            <a:picLocks noChangeAspect="1"/>
          </p:cNvPicPr>
          <p:nvPr/>
        </p:nvPicPr>
        <p:blipFill>
          <a:blip r:embed="rId3"/>
          <a:stretch>
            <a:fillRect/>
          </a:stretch>
        </p:blipFill>
        <p:spPr>
          <a:xfrm>
            <a:off x="1211580" y="4658092"/>
            <a:ext cx="5394960" cy="1149887"/>
          </a:xfrm>
          <a:prstGeom prst="rect">
            <a:avLst/>
          </a:prstGeom>
        </p:spPr>
      </p:pic>
    </p:spTree>
    <p:extLst>
      <p:ext uri="{BB962C8B-B14F-4D97-AF65-F5344CB8AC3E}">
        <p14:creationId xmlns:p14="http://schemas.microsoft.com/office/powerpoint/2010/main" val="3627548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44525" y="1676650"/>
            <a:ext cx="10756595" cy="3861995"/>
          </a:xfrm>
        </p:spPr>
        <p:txBody>
          <a:bodyPr/>
          <a:lstStyle/>
          <a:p>
            <a:pPr>
              <a:spcAft>
                <a:spcPts val="600"/>
              </a:spcAft>
            </a:pPr>
            <a:r>
              <a:rPr lang="en-US" altLang="en-US" sz="2200" dirty="0"/>
              <a:t>The Glue Tech panel submit sponsored in the first half of 2024 contributions to IEEE journals and conferences dealing with related research topics.</a:t>
            </a:r>
          </a:p>
          <a:p>
            <a:pPr>
              <a:spcAft>
                <a:spcPts val="600"/>
              </a:spcAft>
            </a:pPr>
            <a:r>
              <a:rPr lang="en-US" altLang="en-US" sz="2200" dirty="0"/>
              <a:t>For 2024, a collective submission to </a:t>
            </a:r>
            <a:r>
              <a:rPr lang="en-US" altLang="en-US" sz="2200" b="1" dirty="0"/>
              <a:t>IEEE Communications Surveys and Tutorials </a:t>
            </a:r>
            <a:r>
              <a:rPr lang="en-US" altLang="en-US" sz="2200" dirty="0"/>
              <a:t>has been planned by Glue Tech panel, targeted at presenting an updated state-of-the-art picture about the evolution of Space technologies toward the future “Space 2.0” perspective.</a:t>
            </a:r>
          </a:p>
          <a:p>
            <a:pPr>
              <a:spcAft>
                <a:spcPts val="600"/>
              </a:spcAft>
            </a:pPr>
            <a:r>
              <a:rPr lang="en-US" sz="2200" dirty="0"/>
              <a:t>Many panel members are currently involved in the editorial boards of AESS journals.</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59</a:t>
            </a:fld>
            <a:endParaRPr lang="en-US" altLang="en-US" dirty="0">
              <a:solidFill>
                <a:srgbClr val="0C70AC"/>
              </a:solidFill>
            </a:endParaRPr>
          </a:p>
        </p:txBody>
      </p:sp>
      <p:sp>
        <p:nvSpPr>
          <p:cNvPr id="5" name="Rectangle 4">
            <a:extLst>
              <a:ext uri="{FF2B5EF4-FFF2-40B4-BE49-F238E27FC236}">
                <a16:creationId xmlns:a16="http://schemas.microsoft.com/office/drawing/2014/main" id="{01792581-3ADD-43AC-B62C-7CA6622FD032}"/>
              </a:ext>
            </a:extLst>
          </p:cNvPr>
          <p:cNvSpPr/>
          <p:nvPr/>
        </p:nvSpPr>
        <p:spPr>
          <a:xfrm>
            <a:off x="726440" y="937312"/>
            <a:ext cx="4215641" cy="646331"/>
          </a:xfrm>
          <a:prstGeom prst="rect">
            <a:avLst/>
          </a:prstGeom>
        </p:spPr>
        <p:txBody>
          <a:bodyPr wrap="none">
            <a:spAutoFit/>
          </a:bodyPr>
          <a:lstStyle/>
          <a:p>
            <a:r>
              <a:rPr lang="en-GB" sz="3600" b="1" dirty="0"/>
              <a:t>Publication Activities</a:t>
            </a:r>
            <a:endParaRPr lang="en-GB" sz="3600" dirty="0"/>
          </a:p>
        </p:txBody>
      </p:sp>
    </p:spTree>
    <p:extLst>
      <p:ext uri="{BB962C8B-B14F-4D97-AF65-F5344CB8AC3E}">
        <p14:creationId xmlns:p14="http://schemas.microsoft.com/office/powerpoint/2010/main" val="195314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24999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Possible unfunded initiatives were also discussed, </a:t>
            </a:r>
            <a:r>
              <a:rPr lang="en-US" dirty="0"/>
              <a:t>there is broad consensus on the following:</a:t>
            </a:r>
          </a:p>
          <a:p>
            <a:pPr lvl="1">
              <a:lnSpc>
                <a:spcPct val="100000"/>
              </a:lnSpc>
              <a:spcBef>
                <a:spcPts val="600"/>
              </a:spcBef>
              <a:spcAft>
                <a:spcPts val="600"/>
              </a:spcAft>
              <a:buFont typeface="Arial" panose="020B0604020202020204" pitchFamily="34" charset="0"/>
              <a:buChar char="•"/>
            </a:pPr>
            <a:r>
              <a:rPr lang="en-US" dirty="0"/>
              <a:t>Update the AESS portal with addition of the Technical Panel presentations at the </a:t>
            </a:r>
            <a:r>
              <a:rPr lang="en-US" dirty="0" err="1"/>
              <a:t>BoG</a:t>
            </a:r>
            <a:r>
              <a:rPr lang="en-US" dirty="0"/>
              <a:t> meetings and the meeting minutes (last updates available online were made in 2019).</a:t>
            </a:r>
          </a:p>
          <a:p>
            <a:pPr lvl="1">
              <a:lnSpc>
                <a:spcPct val="100000"/>
              </a:lnSpc>
              <a:spcBef>
                <a:spcPts val="600"/>
              </a:spcBef>
              <a:spcAft>
                <a:spcPts val="600"/>
              </a:spcAft>
              <a:buFont typeface="Arial" panose="020B0604020202020204" pitchFamily="34" charset="0"/>
              <a:buChar char="•"/>
            </a:pPr>
            <a:r>
              <a:rPr lang="en-US" dirty="0"/>
              <a:t>There must be a solid mechanism for Fellow application advising. </a:t>
            </a:r>
            <a:r>
              <a:rPr lang="en-US" u="sng" dirty="0"/>
              <a:t>The </a:t>
            </a:r>
            <a:r>
              <a:rPr lang="en-US" u="sng" dirty="0" err="1"/>
              <a:t>BoG</a:t>
            </a:r>
            <a:r>
              <a:rPr lang="en-US" u="sng" dirty="0"/>
              <a:t> Fellow Search Committee Chair position is vacant</a:t>
            </a:r>
            <a:r>
              <a:rPr lang="en-US" dirty="0"/>
              <a:t> and the Fellow Evaluation Committee Chair/Members are not allowed to provide advice to the applicants. This is aggravated by the fact that, for legal reasons, it is not possible to provide any feedback on unsuccessful nominations. Additionally, no feedback is provided to unsuccessful candidates and there is no procedure for appeal.</a:t>
            </a:r>
          </a:p>
          <a:p>
            <a:pPr lvl="1">
              <a:lnSpc>
                <a:spcPct val="100000"/>
              </a:lnSpc>
              <a:spcBef>
                <a:spcPts val="600"/>
              </a:spcBef>
              <a:spcAft>
                <a:spcPts val="600"/>
              </a:spcAft>
              <a:buFont typeface="Arial" panose="020B0604020202020204" pitchFamily="34" charset="0"/>
              <a:buChar char="•"/>
            </a:pPr>
            <a:r>
              <a:rPr lang="en-US" dirty="0"/>
              <a:t>A digital platform to share documents is seen as essential. The current Dropbox arrangements are not sufficient for some of the panels, which are forced to use alternative and less than effective tools.</a:t>
            </a:r>
          </a:p>
          <a:p>
            <a:pPr lvl="1">
              <a:lnSpc>
                <a:spcPct val="100000"/>
              </a:lnSpc>
              <a:spcBef>
                <a:spcPts val="600"/>
              </a:spcBef>
              <a:spcAft>
                <a:spcPts val="600"/>
              </a:spcAft>
              <a:buFont typeface="Arial" panose="020B0604020202020204" pitchFamily="34" charset="0"/>
              <a:buChar char="•"/>
            </a:pPr>
            <a:r>
              <a:rPr lang="en-US" dirty="0"/>
              <a:t>All Technical Panels would be willing to have </a:t>
            </a:r>
            <a:r>
              <a:rPr lang="en-US" u="sng" dirty="0"/>
              <a:t>“Quarterly highlights” published in the AESS Magazine</a:t>
            </a:r>
            <a:r>
              <a:rPr lang="en-US" dirty="0"/>
              <a:t>. This idea should be discussed at the </a:t>
            </a:r>
            <a:r>
              <a:rPr lang="en-US" dirty="0" err="1"/>
              <a:t>BoG</a:t>
            </a:r>
            <a:r>
              <a:rPr lang="en-US" dirty="0"/>
              <a:t> and brought forward if agreed upon.</a:t>
            </a:r>
          </a:p>
        </p:txBody>
      </p:sp>
    </p:spTree>
    <p:extLst>
      <p:ext uri="{BB962C8B-B14F-4D97-AF65-F5344CB8AC3E}">
        <p14:creationId xmlns:p14="http://schemas.microsoft.com/office/powerpoint/2010/main" val="2834828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847925"/>
            <a:ext cx="10515600" cy="2312595"/>
          </a:xfrm>
        </p:spPr>
        <p:txBody>
          <a:bodyPr/>
          <a:lstStyle/>
          <a:p>
            <a:pPr>
              <a:spcAft>
                <a:spcPts val="600"/>
              </a:spcAft>
            </a:pPr>
            <a:r>
              <a:rPr lang="en-US" altLang="en-US" sz="2200" dirty="0"/>
              <a:t>The Glue Tech panel organizes two yearly Summer Schools:</a:t>
            </a:r>
          </a:p>
          <a:p>
            <a:pPr lvl="1">
              <a:spcAft>
                <a:spcPts val="600"/>
              </a:spcAft>
            </a:pPr>
            <a:r>
              <a:rPr lang="en-US" altLang="en-US" sz="1800" b="1" dirty="0"/>
              <a:t>Frontier Technologies for ”Space 2.0” Communications </a:t>
            </a:r>
            <a:r>
              <a:rPr lang="en-US" altLang="en-US" sz="1800" dirty="0"/>
              <a:t>(planned period: end August-early September 2024): organized online (last edition: 40 attending students)</a:t>
            </a:r>
          </a:p>
          <a:p>
            <a:pPr lvl="1">
              <a:spcAft>
                <a:spcPts val="600"/>
              </a:spcAft>
            </a:pPr>
            <a:r>
              <a:rPr lang="en-US" altLang="en-US" sz="1800" b="1" dirty="0"/>
              <a:t>Space 4U – EUSPACE </a:t>
            </a:r>
            <a:r>
              <a:rPr lang="en-US" altLang="en-US" sz="1800" dirty="0"/>
              <a:t>(planned period: September 2024): organized in presence at Imperia (Italy) and in cooperation with the Jean Monnet Chair of EU (last edition: 15 attending students)</a:t>
            </a:r>
          </a:p>
          <a:p>
            <a:pPr>
              <a:spcAft>
                <a:spcPts val="600"/>
              </a:spcAft>
            </a:pPr>
            <a:r>
              <a:rPr lang="en-US" altLang="en-US" sz="2200" dirty="0"/>
              <a:t>Moreover, the panel members hold seminars and plenary lectures about panel topics in top-ranked Universities and Research centers.</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60</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200" y="996827"/>
            <a:ext cx="3960443" cy="646331"/>
          </a:xfrm>
          <a:prstGeom prst="rect">
            <a:avLst/>
          </a:prstGeom>
        </p:spPr>
        <p:txBody>
          <a:bodyPr wrap="none">
            <a:spAutoFit/>
          </a:bodyPr>
          <a:lstStyle/>
          <a:p>
            <a:r>
              <a:rPr lang="en-GB" sz="3600" b="1" dirty="0"/>
              <a:t>Education Activities</a:t>
            </a:r>
            <a:endParaRPr lang="en-GB" sz="3600" dirty="0"/>
          </a:p>
        </p:txBody>
      </p:sp>
      <p:pic>
        <p:nvPicPr>
          <p:cNvPr id="2" name="Immagine 1">
            <a:extLst>
              <a:ext uri="{FF2B5EF4-FFF2-40B4-BE49-F238E27FC236}">
                <a16:creationId xmlns:a16="http://schemas.microsoft.com/office/drawing/2014/main" id="{419D436B-AF0A-85EC-4F6C-47203FED5CBF}"/>
              </a:ext>
            </a:extLst>
          </p:cNvPr>
          <p:cNvPicPr>
            <a:picLocks noChangeAspect="1"/>
          </p:cNvPicPr>
          <p:nvPr/>
        </p:nvPicPr>
        <p:blipFill>
          <a:blip r:embed="rId2"/>
          <a:stretch>
            <a:fillRect/>
          </a:stretch>
        </p:blipFill>
        <p:spPr>
          <a:xfrm>
            <a:off x="7292340" y="4146550"/>
            <a:ext cx="4259580" cy="1910726"/>
          </a:xfrm>
          <a:prstGeom prst="rect">
            <a:avLst/>
          </a:prstGeom>
        </p:spPr>
      </p:pic>
      <p:pic>
        <p:nvPicPr>
          <p:cNvPr id="7" name="Immagine 6">
            <a:extLst>
              <a:ext uri="{FF2B5EF4-FFF2-40B4-BE49-F238E27FC236}">
                <a16:creationId xmlns:a16="http://schemas.microsoft.com/office/drawing/2014/main" id="{60C8D208-41BE-675F-5877-FFC420990581}"/>
              </a:ext>
            </a:extLst>
          </p:cNvPr>
          <p:cNvPicPr>
            <a:picLocks noChangeAspect="1"/>
          </p:cNvPicPr>
          <p:nvPr/>
        </p:nvPicPr>
        <p:blipFill>
          <a:blip r:embed="rId3"/>
          <a:stretch>
            <a:fillRect/>
          </a:stretch>
        </p:blipFill>
        <p:spPr>
          <a:xfrm>
            <a:off x="114300" y="4620851"/>
            <a:ext cx="6911340" cy="990478"/>
          </a:xfrm>
          <a:prstGeom prst="rect">
            <a:avLst/>
          </a:prstGeom>
        </p:spPr>
      </p:pic>
    </p:spTree>
    <p:extLst>
      <p:ext uri="{BB962C8B-B14F-4D97-AF65-F5344CB8AC3E}">
        <p14:creationId xmlns:p14="http://schemas.microsoft.com/office/powerpoint/2010/main" val="533675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190513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br>
              <a:rPr lang="en-US" sz="3600" dirty="0">
                <a:solidFill>
                  <a:schemeClr val="bg1"/>
                </a:solidFill>
              </a:rPr>
            </a:br>
            <a:r>
              <a:rPr lang="en-US" sz="4800" dirty="0">
                <a:solidFill>
                  <a:schemeClr val="bg1"/>
                </a:solidFill>
              </a:rPr>
              <a:t>Radar Systems</a:t>
            </a:r>
          </a:p>
          <a:p>
            <a:r>
              <a:rPr lang="en-US" sz="3200" dirty="0">
                <a:solidFill>
                  <a:schemeClr val="bg1"/>
                </a:solidFill>
              </a:rPr>
              <a:t>Technical Operations Panel Report</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Laura </a:t>
            </a:r>
            <a:r>
              <a:rPr lang="en-US" sz="2900" dirty="0" err="1">
                <a:solidFill>
                  <a:schemeClr val="bg1">
                    <a:lumMod val="85000"/>
                  </a:schemeClr>
                </a:solidFill>
              </a:rPr>
              <a:t>Anitori</a:t>
            </a:r>
            <a:endParaRPr lang="en-US" sz="2900" dirty="0">
              <a:solidFill>
                <a:schemeClr val="bg1">
                  <a:lumMod val="85000"/>
                </a:schemeClr>
              </a:solidFill>
            </a:endParaRPr>
          </a:p>
          <a:p>
            <a:r>
              <a:rPr lang="en-US" sz="2900" dirty="0">
                <a:solidFill>
                  <a:schemeClr val="bg1">
                    <a:lumMod val="85000"/>
                  </a:schemeClr>
                </a:solidFill>
              </a:rPr>
              <a:t>Chair, Radar Systems Panel</a:t>
            </a:r>
          </a:p>
          <a:p>
            <a:endParaRPr lang="en-US" sz="1300" dirty="0">
              <a:solidFill>
                <a:schemeClr val="bg1">
                  <a:lumMod val="85000"/>
                </a:schemeClr>
              </a:solidFill>
            </a:endParaRPr>
          </a:p>
          <a:p>
            <a:r>
              <a:rPr lang="en-US" sz="2200" dirty="0">
                <a:solidFill>
                  <a:schemeClr val="bg1">
                    <a:lumMod val="85000"/>
                  </a:schemeClr>
                </a:solidFill>
              </a:rPr>
              <a:t>2024 AESS Spring Board of Governors Meeting</a:t>
            </a:r>
          </a:p>
          <a:p>
            <a:r>
              <a:rPr lang="en-US" sz="2200" dirty="0">
                <a:solidFill>
                  <a:schemeClr val="bg1">
                    <a:lumMod val="85000"/>
                  </a:schemeClr>
                </a:solidFill>
              </a:rPr>
              <a:t>10-12 May 2024</a:t>
            </a:r>
          </a:p>
          <a:p>
            <a:r>
              <a:rPr lang="en-US" sz="2200" dirty="0">
                <a:solidFill>
                  <a:schemeClr val="bg1">
                    <a:lumMod val="85000"/>
                  </a:schemeClr>
                </a:solidFill>
              </a:rPr>
              <a:t>Denver, CO, USA</a:t>
            </a:r>
          </a:p>
        </p:txBody>
      </p:sp>
    </p:spTree>
    <p:extLst>
      <p:ext uri="{BB962C8B-B14F-4D97-AF65-F5344CB8AC3E}">
        <p14:creationId xmlns:p14="http://schemas.microsoft.com/office/powerpoint/2010/main" val="2734338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836019" y="1054197"/>
            <a:ext cx="10363200" cy="746589"/>
          </a:xfrm>
        </p:spPr>
        <p:txBody>
          <a:bodyPr/>
          <a:lstStyle/>
          <a:p>
            <a:r>
              <a:rPr lang="en-US" sz="3600" b="1" dirty="0">
                <a:latin typeface="+mn-lt"/>
                <a:ea typeface="+mn-ea"/>
                <a:cs typeface="+mn-cs"/>
              </a:rPr>
              <a:t>About the Radar Systems Panel </a:t>
            </a:r>
          </a:p>
        </p:txBody>
      </p:sp>
      <p:sp>
        <p:nvSpPr>
          <p:cNvPr id="5" name="Slide Number Placeholder 4">
            <a:extLst>
              <a:ext uri="{FF2B5EF4-FFF2-40B4-BE49-F238E27FC236}">
                <a16:creationId xmlns:a16="http://schemas.microsoft.com/office/drawing/2014/main" id="{BD893E79-1B61-7E41-BA0D-E7CA36940C83}"/>
              </a:ext>
            </a:extLst>
          </p:cNvPr>
          <p:cNvSpPr>
            <a:spLocks noGrp="1"/>
          </p:cNvSpPr>
          <p:nvPr>
            <p:ph type="sldNum" sz="quarter" idx="11"/>
          </p:nvPr>
        </p:nvSpPr>
        <p:spPr/>
        <p:txBody>
          <a:bodyPr/>
          <a:lstStyle/>
          <a:p>
            <a:pPr>
              <a:defRPr/>
            </a:pPr>
            <a:fld id="{BCDB7B01-FAFA-4F2A-A2E6-5BC6DA5F7D96}" type="slidenum">
              <a:rPr lang="en-US" altLang="en-US" smtClean="0"/>
              <a:pPr>
                <a:defRPr/>
              </a:pPr>
              <a:t>62</a:t>
            </a:fld>
            <a:endParaRPr lang="en-US" altLang="en-US" dirty="0"/>
          </a:p>
        </p:txBody>
      </p:sp>
      <p:sp>
        <p:nvSpPr>
          <p:cNvPr id="8" name="Content Placeholder 10">
            <a:extLst>
              <a:ext uri="{FF2B5EF4-FFF2-40B4-BE49-F238E27FC236}">
                <a16:creationId xmlns:a16="http://schemas.microsoft.com/office/drawing/2014/main" id="{3F2D422F-3034-46C3-B4F6-6D026056EF84}"/>
              </a:ext>
            </a:extLst>
          </p:cNvPr>
          <p:cNvSpPr>
            <a:spLocks noGrp="1" noChangeArrowheads="1"/>
          </p:cNvSpPr>
          <p:nvPr>
            <p:ph idx="1"/>
          </p:nvPr>
        </p:nvSpPr>
        <p:spPr>
          <a:xfrm>
            <a:off x="838200" y="1755953"/>
            <a:ext cx="10515600" cy="4346576"/>
          </a:xfrm>
        </p:spPr>
        <p:txBody>
          <a:bodyPr/>
          <a:lstStyle/>
          <a:p>
            <a:pPr marL="0" indent="0">
              <a:spcAft>
                <a:spcPts val="400"/>
              </a:spcAft>
              <a:buNone/>
            </a:pPr>
            <a:r>
              <a:rPr lang="en-AU" sz="2400" dirty="0"/>
              <a:t>The Radar Systems Panel (RSP) is composed of IEEE members who are representatives of industry, government laboratories, educational institutions and professional societies, and who are active in the domain of Radar.</a:t>
            </a:r>
          </a:p>
          <a:p>
            <a:pPr marL="0" indent="0">
              <a:spcAft>
                <a:spcPts val="400"/>
              </a:spcAft>
              <a:buNone/>
            </a:pPr>
            <a:r>
              <a:rPr lang="en-AU" sz="2400" dirty="0"/>
              <a:t> Its main objectives are:</a:t>
            </a:r>
          </a:p>
          <a:p>
            <a:pPr marL="539750" lvl="1" indent="-269875">
              <a:spcAft>
                <a:spcPts val="400"/>
              </a:spcAft>
              <a:buClr>
                <a:srgbClr val="595959"/>
              </a:buClr>
            </a:pPr>
            <a:r>
              <a:rPr lang="en-GB" sz="1800" dirty="0"/>
              <a:t>Sustain and oversee the program of IEEE Radar Conferences;</a:t>
            </a:r>
          </a:p>
          <a:p>
            <a:pPr marL="539750" lvl="1" indent="-269875">
              <a:spcAft>
                <a:spcPts val="400"/>
              </a:spcAft>
              <a:buClr>
                <a:srgbClr val="595959"/>
              </a:buClr>
            </a:pPr>
            <a:r>
              <a:rPr lang="en-GB" sz="1800" dirty="0"/>
              <a:t>Manage the nomination and selection of candidates for IEEE Awards in the domain of radar;</a:t>
            </a:r>
          </a:p>
          <a:p>
            <a:pPr marL="539750" lvl="1" indent="-269875">
              <a:spcAft>
                <a:spcPts val="400"/>
              </a:spcAft>
              <a:buClr>
                <a:srgbClr val="595959"/>
              </a:buClr>
            </a:pPr>
            <a:r>
              <a:rPr lang="en-GB" sz="1800" dirty="0"/>
              <a:t>Promote and support publications in the domain of radar;</a:t>
            </a:r>
          </a:p>
          <a:p>
            <a:pPr marL="539750" lvl="1" indent="-269875">
              <a:spcAft>
                <a:spcPts val="400"/>
              </a:spcAft>
              <a:buClr>
                <a:srgbClr val="595959"/>
              </a:buClr>
            </a:pPr>
            <a:r>
              <a:rPr lang="en-GB" sz="1800" dirty="0"/>
              <a:t>Promote educational activities in the domain of radar;</a:t>
            </a:r>
          </a:p>
          <a:p>
            <a:pPr marL="539750" lvl="1" indent="-269875">
              <a:spcAft>
                <a:spcPts val="400"/>
              </a:spcAft>
              <a:buClr>
                <a:srgbClr val="595959"/>
              </a:buClr>
            </a:pPr>
            <a:r>
              <a:rPr lang="en-GB" sz="1800" dirty="0"/>
              <a:t>Encourage the submission of nominations for IEEE Fellows and Senior Members in the domain of radar; </a:t>
            </a:r>
          </a:p>
          <a:p>
            <a:pPr marL="539750" lvl="1" indent="-269875">
              <a:spcAft>
                <a:spcPts val="400"/>
              </a:spcAft>
              <a:buClr>
                <a:srgbClr val="595959"/>
              </a:buClr>
            </a:pPr>
            <a:r>
              <a:rPr lang="en-GB" sz="1800" dirty="0"/>
              <a:t>Provide periodic revision of IEEE Standards pertaining to the domain of radar.</a:t>
            </a:r>
          </a:p>
        </p:txBody>
      </p:sp>
      <p:sp>
        <p:nvSpPr>
          <p:cNvPr id="6" name="Title 1">
            <a:extLst>
              <a:ext uri="{FF2B5EF4-FFF2-40B4-BE49-F238E27FC236}">
                <a16:creationId xmlns:a16="http://schemas.microsoft.com/office/drawing/2014/main" id="{51149954-E429-4031-80CA-9322E56A3533}"/>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a:solidFill>
                  <a:schemeClr val="bg1"/>
                </a:solidFill>
              </a:rPr>
              <a:t>2024 </a:t>
            </a:r>
            <a:r>
              <a:rPr lang="en-US" dirty="0">
                <a:solidFill>
                  <a:schemeClr val="bg1"/>
                </a:solidFill>
              </a:rPr>
              <a:t>Semi-Annual Updates</a:t>
            </a:r>
          </a:p>
        </p:txBody>
      </p:sp>
    </p:spTree>
    <p:extLst>
      <p:ext uri="{BB962C8B-B14F-4D97-AF65-F5344CB8AC3E}">
        <p14:creationId xmlns:p14="http://schemas.microsoft.com/office/powerpoint/2010/main" val="2349269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29491" y="1026412"/>
            <a:ext cx="10515600" cy="5374388"/>
          </a:xfrm>
        </p:spPr>
        <p:txBody>
          <a:bodyPr/>
          <a:lstStyle/>
          <a:p>
            <a:pPr lvl="0">
              <a:spcAft>
                <a:spcPts val="600"/>
              </a:spcAft>
            </a:pPr>
            <a:r>
              <a:rPr lang="en-GB" sz="2000" dirty="0"/>
              <a:t>The RSP meets yearly at IEEE Radar Conferences, and ad-hoc at IEEE Int. Radar conferences. Throughout the year, activities are carried out by the committees via online meetings and emails. </a:t>
            </a:r>
          </a:p>
          <a:p>
            <a:pPr lvl="0">
              <a:spcAft>
                <a:spcPts val="600"/>
              </a:spcAft>
            </a:pPr>
            <a:r>
              <a:rPr lang="en-GB" sz="2000" dirty="0"/>
              <a:t>The RSP consists of 8 committees and also provides representatives to AESS committees, including: </a:t>
            </a:r>
          </a:p>
          <a:p>
            <a:pPr lvl="1">
              <a:lnSpc>
                <a:spcPct val="150000"/>
              </a:lnSpc>
              <a:spcBef>
                <a:spcPts val="0"/>
              </a:spcBef>
            </a:pPr>
            <a:r>
              <a:rPr lang="en-GB" sz="1800" dirty="0"/>
              <a:t>Radar Conference Committee</a:t>
            </a:r>
          </a:p>
          <a:p>
            <a:pPr lvl="1">
              <a:lnSpc>
                <a:spcPct val="150000"/>
              </a:lnSpc>
              <a:spcBef>
                <a:spcPts val="0"/>
              </a:spcBef>
            </a:pPr>
            <a:r>
              <a:rPr lang="en-GB" sz="1800" dirty="0"/>
              <a:t>Awards Committee</a:t>
            </a:r>
          </a:p>
          <a:p>
            <a:pPr lvl="1">
              <a:lnSpc>
                <a:spcPct val="150000"/>
              </a:lnSpc>
              <a:spcBef>
                <a:spcPts val="0"/>
              </a:spcBef>
            </a:pPr>
            <a:r>
              <a:rPr lang="en-GB" sz="1800" dirty="0"/>
              <a:t>Standards Committee</a:t>
            </a:r>
          </a:p>
          <a:p>
            <a:pPr lvl="1">
              <a:lnSpc>
                <a:spcPct val="150000"/>
              </a:lnSpc>
              <a:spcBef>
                <a:spcPts val="0"/>
              </a:spcBef>
            </a:pPr>
            <a:r>
              <a:rPr lang="en-GB" sz="1800" dirty="0"/>
              <a:t>Education Committee</a:t>
            </a:r>
          </a:p>
          <a:p>
            <a:pPr lvl="1">
              <a:lnSpc>
                <a:spcPct val="150000"/>
              </a:lnSpc>
              <a:spcBef>
                <a:spcPts val="0"/>
              </a:spcBef>
            </a:pPr>
            <a:r>
              <a:rPr lang="en-GB" sz="1800" dirty="0"/>
              <a:t>Nomination and Appointments Committee </a:t>
            </a:r>
          </a:p>
          <a:p>
            <a:pPr lvl="1">
              <a:lnSpc>
                <a:spcPct val="150000"/>
              </a:lnSpc>
              <a:spcBef>
                <a:spcPts val="0"/>
              </a:spcBef>
            </a:pPr>
            <a:r>
              <a:rPr lang="en-GB" sz="1800" dirty="0"/>
              <a:t>Spectral Innovation Committee  </a:t>
            </a:r>
          </a:p>
          <a:p>
            <a:pPr lvl="1">
              <a:lnSpc>
                <a:spcPct val="150000"/>
              </a:lnSpc>
              <a:spcBef>
                <a:spcPts val="0"/>
              </a:spcBef>
            </a:pPr>
            <a:r>
              <a:rPr lang="en-GB" sz="1800" dirty="0"/>
              <a:t>Civilian Radar Committee </a:t>
            </a:r>
          </a:p>
          <a:p>
            <a:pPr lvl="1">
              <a:lnSpc>
                <a:spcPct val="150000"/>
              </a:lnSpc>
              <a:spcBef>
                <a:spcPts val="0"/>
              </a:spcBef>
            </a:pPr>
            <a:r>
              <a:rPr lang="en-GB" sz="1800" dirty="0"/>
              <a:t>Publications Committee   </a:t>
            </a:r>
          </a:p>
          <a:p>
            <a:pPr lvl="1">
              <a:lnSpc>
                <a:spcPct val="150000"/>
              </a:lnSpc>
              <a:spcBef>
                <a:spcPts val="0"/>
              </a:spcBef>
            </a:pPr>
            <a:r>
              <a:rPr lang="en-GB" sz="1800" dirty="0"/>
              <a:t>AESS ISAC Working Group (WG) representatives</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63</a:t>
            </a:fld>
            <a:endParaRPr lang="en-US" altLang="en-US" dirty="0">
              <a:solidFill>
                <a:srgbClr val="0C70AC"/>
              </a:solidFill>
            </a:endParaRPr>
          </a:p>
        </p:txBody>
      </p:sp>
    </p:spTree>
    <p:extLst>
      <p:ext uri="{BB962C8B-B14F-4D97-AF65-F5344CB8AC3E}">
        <p14:creationId xmlns:p14="http://schemas.microsoft.com/office/powerpoint/2010/main" val="324552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715845"/>
            <a:ext cx="10515600" cy="4796398"/>
          </a:xfrm>
        </p:spPr>
        <p:txBody>
          <a:bodyPr/>
          <a:lstStyle/>
          <a:p>
            <a:pPr>
              <a:spcAft>
                <a:spcPts val="600"/>
              </a:spcAft>
            </a:pPr>
            <a:r>
              <a:rPr lang="en-GB" altLang="en-US" sz="2200" dirty="0"/>
              <a:t>The RSP is continuing to </a:t>
            </a:r>
          </a:p>
          <a:p>
            <a:pPr lvl="1">
              <a:spcAft>
                <a:spcPts val="600"/>
              </a:spcAft>
            </a:pPr>
            <a:r>
              <a:rPr lang="en-GB" altLang="en-US" sz="1800" dirty="0"/>
              <a:t>update/create “best practice” reference documents for all committees;</a:t>
            </a:r>
          </a:p>
          <a:p>
            <a:pPr lvl="1">
              <a:spcAft>
                <a:spcPts val="600"/>
              </a:spcAft>
            </a:pPr>
            <a:r>
              <a:rPr lang="en-GB" altLang="en-US" sz="1800" dirty="0"/>
              <a:t>set up the RSP Google drive to archive and share RSP documents; </a:t>
            </a:r>
          </a:p>
          <a:p>
            <a:pPr lvl="1">
              <a:spcAft>
                <a:spcPts val="600"/>
              </a:spcAft>
            </a:pPr>
            <a:r>
              <a:rPr lang="en-GB" altLang="en-US" sz="1800" dirty="0"/>
              <a:t>establish the use of digital forms for voting and surveys;</a:t>
            </a:r>
          </a:p>
          <a:p>
            <a:pPr>
              <a:spcAft>
                <a:spcPts val="600"/>
              </a:spcAft>
            </a:pPr>
            <a:r>
              <a:rPr lang="en-GB" altLang="en-US" sz="2200" dirty="0"/>
              <a:t>All committees are very active in both monitoring progress/promoting existing activities and initiating new ones;</a:t>
            </a:r>
          </a:p>
          <a:p>
            <a:pPr>
              <a:spcAft>
                <a:spcPts val="600"/>
              </a:spcAft>
            </a:pPr>
            <a:r>
              <a:rPr lang="en-GB" altLang="en-US" sz="2200" dirty="0"/>
              <a:t>RSP is establishing new policies for the </a:t>
            </a:r>
            <a:r>
              <a:rPr lang="en-GB" altLang="en-US" sz="2200" dirty="0" err="1"/>
              <a:t>RadarConf</a:t>
            </a:r>
            <a:r>
              <a:rPr lang="en-GB" altLang="en-US" sz="2200" dirty="0"/>
              <a:t> series proposals’ presentation and evaluation, and for hand-over meetings between conference organizing committees;</a:t>
            </a:r>
          </a:p>
          <a:p>
            <a:pPr>
              <a:spcAft>
                <a:spcPts val="600"/>
              </a:spcAft>
            </a:pPr>
            <a:r>
              <a:rPr lang="en-GB" altLang="en-US" sz="2200" dirty="0"/>
              <a:t>RSP has established a new policy (March 2024) for vice-chair automatic succession to Chair position (updated charter and </a:t>
            </a:r>
            <a:r>
              <a:rPr lang="en-GB" altLang="en-US" sz="2200" dirty="0" err="1"/>
              <a:t>ToR</a:t>
            </a:r>
            <a:r>
              <a:rPr lang="en-GB" altLang="en-US" sz="2200" dirty="0"/>
              <a:t>). </a:t>
            </a:r>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64</a:t>
            </a:fld>
            <a:endParaRPr lang="en-US" altLang="en-US" dirty="0">
              <a:solidFill>
                <a:srgbClr val="0C70AC"/>
              </a:solidFill>
            </a:endParaRPr>
          </a:p>
        </p:txBody>
      </p:sp>
      <p:sp>
        <p:nvSpPr>
          <p:cNvPr id="2" name="Rectangle 1">
            <a:extLst>
              <a:ext uri="{FF2B5EF4-FFF2-40B4-BE49-F238E27FC236}">
                <a16:creationId xmlns:a16="http://schemas.microsoft.com/office/drawing/2014/main" id="{98EDA4A4-2181-4BFF-9CCB-C0CB63B96583}"/>
              </a:ext>
            </a:extLst>
          </p:cNvPr>
          <p:cNvSpPr/>
          <p:nvPr/>
        </p:nvSpPr>
        <p:spPr>
          <a:xfrm>
            <a:off x="838200" y="996827"/>
            <a:ext cx="7186647" cy="646331"/>
          </a:xfrm>
          <a:prstGeom prst="rect">
            <a:avLst/>
          </a:prstGeom>
        </p:spPr>
        <p:txBody>
          <a:bodyPr wrap="none">
            <a:spAutoFit/>
          </a:bodyPr>
          <a:lstStyle/>
          <a:p>
            <a:r>
              <a:rPr lang="en-GB" sz="3600" b="1" dirty="0"/>
              <a:t>General updates from past 6 months</a:t>
            </a:r>
            <a:endParaRPr lang="en-GB" sz="3600" dirty="0"/>
          </a:p>
        </p:txBody>
      </p:sp>
    </p:spTree>
    <p:extLst>
      <p:ext uri="{BB962C8B-B14F-4D97-AF65-F5344CB8AC3E}">
        <p14:creationId xmlns:p14="http://schemas.microsoft.com/office/powerpoint/2010/main" val="3534887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54685" y="1419638"/>
            <a:ext cx="10515600" cy="4712463"/>
          </a:xfrm>
        </p:spPr>
        <p:txBody>
          <a:bodyPr/>
          <a:lstStyle/>
          <a:p>
            <a:pPr marL="342900" marR="0" lvl="0" indent="-342900" algn="l" defTabSz="914400" rtl="0" eaLnBrk="1" fontAlgn="auto" latinLnBrk="0" hangingPunct="1">
              <a:lnSpc>
                <a:spcPct val="100000"/>
              </a:lnSpc>
              <a:spcBef>
                <a:spcPts val="0"/>
              </a:spcBef>
              <a:spcAft>
                <a:spcPts val="0"/>
              </a:spcAft>
              <a:buClr>
                <a:srgbClr val="808080"/>
              </a:buClr>
              <a:buSzPts val="1120"/>
              <a:buFont typeface="Verdana"/>
              <a:buChar char="•"/>
              <a:tabLst/>
              <a:defRPr/>
            </a:pPr>
            <a:r>
              <a:rPr kumimoji="0" lang="en-US" sz="1600" b="0" i="0" u="none" strike="noStrike" kern="0" cap="none" spc="0" normalizeH="0" baseline="0" noProof="0" dirty="0">
                <a:ln>
                  <a:noFill/>
                </a:ln>
                <a:solidFill>
                  <a:srgbClr val="000000"/>
                </a:solidFill>
                <a:effectLst/>
                <a:uLnTx/>
                <a:uFillTx/>
                <a:ea typeface="Verdana"/>
                <a:sym typeface="Verdana"/>
              </a:rPr>
              <a:t>New Committee Best Practices Document</a:t>
            </a:r>
            <a:endParaRPr kumimoji="0" lang="en-US" sz="32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Previous “Best Practices” was tips for conference hosting</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New “Best Practices” is committee operations guidance</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342900" marR="0" lvl="0" indent="-342900" algn="l" defTabSz="914400" rtl="0" eaLnBrk="1" fontAlgn="auto" latinLnBrk="0" hangingPunct="1">
              <a:lnSpc>
                <a:spcPct val="100000"/>
              </a:lnSpc>
              <a:spcBef>
                <a:spcPts val="280"/>
              </a:spcBef>
              <a:spcAft>
                <a:spcPts val="0"/>
              </a:spcAft>
              <a:buClr>
                <a:srgbClr val="808080"/>
              </a:buClr>
              <a:buSzPts val="1120"/>
              <a:buFont typeface="Verdana"/>
              <a:buChar char="•"/>
              <a:tabLst/>
              <a:defRPr/>
            </a:pPr>
            <a:r>
              <a:rPr kumimoji="0" lang="en-US" sz="1600" b="0" i="0" u="none" strike="noStrike" kern="0" cap="none" spc="0" normalizeH="0" baseline="0" noProof="0" dirty="0">
                <a:ln>
                  <a:noFill/>
                </a:ln>
                <a:solidFill>
                  <a:srgbClr val="000000"/>
                </a:solidFill>
                <a:effectLst/>
                <a:uLnTx/>
                <a:uFillTx/>
                <a:ea typeface="Verdana"/>
                <a:sym typeface="Verdana"/>
              </a:rPr>
              <a:t>New Host Committee Summaries </a:t>
            </a:r>
            <a:endParaRPr kumimoji="0" lang="en-US" sz="32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Aid annual handoff; capture each conf sub-committee chair roles, responsibilities, lesson learned</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342900" marR="0" lvl="0" indent="-342900" algn="l" defTabSz="914400" rtl="0" eaLnBrk="1" fontAlgn="auto" latinLnBrk="0" hangingPunct="1">
              <a:lnSpc>
                <a:spcPct val="100000"/>
              </a:lnSpc>
              <a:spcBef>
                <a:spcPts val="280"/>
              </a:spcBef>
              <a:spcAft>
                <a:spcPts val="0"/>
              </a:spcAft>
              <a:buClr>
                <a:srgbClr val="808080"/>
              </a:buClr>
              <a:buSzPts val="1120"/>
              <a:buFont typeface="Verdana"/>
              <a:buChar char="•"/>
              <a:tabLst/>
              <a:defRPr/>
            </a:pPr>
            <a:r>
              <a:rPr kumimoji="0" lang="en-US" sz="1600" b="0" i="0" u="none" strike="noStrike" kern="0" cap="none" spc="0" normalizeH="0" baseline="0" noProof="0" dirty="0">
                <a:ln>
                  <a:noFill/>
                </a:ln>
                <a:solidFill>
                  <a:srgbClr val="000000"/>
                </a:solidFill>
                <a:effectLst/>
                <a:uLnTx/>
                <a:uFillTx/>
                <a:ea typeface="Verdana"/>
                <a:sym typeface="Verdana"/>
              </a:rPr>
              <a:t>New Conference Proposal Template</a:t>
            </a:r>
            <a:endParaRPr kumimoji="0" lang="en-US" sz="32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Common Executive Summary to ease review, scoring, and comparison</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IEEE Budget template</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342900" marR="0" lvl="0" indent="-342900" algn="l" defTabSz="914400" rtl="0" eaLnBrk="1" fontAlgn="auto" latinLnBrk="0" hangingPunct="1">
              <a:lnSpc>
                <a:spcPct val="100000"/>
              </a:lnSpc>
              <a:spcBef>
                <a:spcPts val="280"/>
              </a:spcBef>
              <a:spcAft>
                <a:spcPts val="0"/>
              </a:spcAft>
              <a:buClr>
                <a:srgbClr val="808080"/>
              </a:buClr>
              <a:buSzPts val="1120"/>
              <a:buFont typeface="Verdana"/>
              <a:buChar char="•"/>
              <a:tabLst/>
              <a:defRPr/>
            </a:pPr>
            <a:r>
              <a:rPr kumimoji="0" lang="en-US" sz="1600" b="0" i="0" u="none" strike="noStrike" kern="0" cap="none" spc="0" normalizeH="0" baseline="0" noProof="0" dirty="0">
                <a:ln>
                  <a:noFill/>
                </a:ln>
                <a:solidFill>
                  <a:srgbClr val="000000"/>
                </a:solidFill>
                <a:effectLst/>
                <a:uLnTx/>
                <a:uFillTx/>
                <a:ea typeface="Verdana"/>
                <a:sym typeface="Verdana"/>
              </a:rPr>
              <a:t>New Conference Proposal Scoring Rules</a:t>
            </a:r>
            <a:endParaRPr kumimoji="0" lang="en-US" sz="32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Review score based on metrics in various proposal categories (Committee scores) + full RSP location preference vote (old method was only RSP vote)</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342900" marR="0" lvl="0" indent="-342900" algn="l" defTabSz="914400" rtl="0" eaLnBrk="1" fontAlgn="auto" latinLnBrk="0" hangingPunct="1">
              <a:lnSpc>
                <a:spcPct val="100000"/>
              </a:lnSpc>
              <a:spcBef>
                <a:spcPts val="280"/>
              </a:spcBef>
              <a:spcAft>
                <a:spcPts val="0"/>
              </a:spcAft>
              <a:buClr>
                <a:srgbClr val="808080"/>
              </a:buClr>
              <a:buSzPts val="1120"/>
              <a:buFont typeface="Verdana"/>
              <a:buChar char="•"/>
              <a:tabLst/>
              <a:defRPr/>
            </a:pPr>
            <a:r>
              <a:rPr kumimoji="0" lang="en-US" sz="1600" b="0" i="0" u="none" strike="noStrike" kern="0" cap="none" spc="0" normalizeH="0" baseline="0" noProof="0" dirty="0">
                <a:ln>
                  <a:noFill/>
                </a:ln>
                <a:solidFill>
                  <a:srgbClr val="000000"/>
                </a:solidFill>
                <a:effectLst/>
                <a:uLnTx/>
                <a:uFillTx/>
                <a:ea typeface="Verdana"/>
                <a:sym typeface="Verdana"/>
              </a:rPr>
              <a:t>New Conference Reporting Templates</a:t>
            </a:r>
            <a:endParaRPr kumimoji="0" lang="en-US" sz="3200" b="0" i="0" u="none" strike="noStrike" kern="0" cap="none" spc="0" normalizeH="0" baseline="0" noProof="0" dirty="0">
              <a:ln>
                <a:noFill/>
              </a:ln>
              <a:solidFill>
                <a:srgbClr val="000000"/>
              </a:solidFill>
              <a:effectLst/>
              <a:uLnTx/>
              <a:uFillTx/>
              <a:ea typeface="Verdana"/>
              <a:sym typeface="Verdana"/>
            </a:endParaRPr>
          </a:p>
          <a:p>
            <a:pPr marL="742950" marR="0" lvl="1" indent="-285750" algn="l" defTabSz="914400" rtl="0" eaLnBrk="1" fontAlgn="auto" latinLnBrk="0" hangingPunct="1">
              <a:lnSpc>
                <a:spcPct val="100000"/>
              </a:lnSpc>
              <a:spcBef>
                <a:spcPts val="240"/>
              </a:spcBef>
              <a:spcAft>
                <a:spcPts val="0"/>
              </a:spcAft>
              <a:buClr>
                <a:srgbClr val="595959"/>
              </a:buClr>
              <a:buSzPts val="1200"/>
              <a:buFont typeface="Verdana"/>
              <a:buChar char="–"/>
              <a:tabLst/>
              <a:defRPr/>
            </a:pPr>
            <a:r>
              <a:rPr kumimoji="0" lang="en-US" sz="1400" b="0" i="0" u="none" strike="noStrike" kern="0" cap="none" spc="0" normalizeH="0" baseline="0" noProof="0" dirty="0">
                <a:ln>
                  <a:noFill/>
                </a:ln>
                <a:solidFill>
                  <a:srgbClr val="000000"/>
                </a:solidFill>
                <a:effectLst/>
                <a:uLnTx/>
                <a:uFillTx/>
                <a:ea typeface="Verdana"/>
                <a:sym typeface="Verdana"/>
              </a:rPr>
              <a:t>Standardizes information reporting across all conferences</a:t>
            </a:r>
          </a:p>
          <a:p>
            <a:pPr marL="285750" indent="-285750">
              <a:lnSpc>
                <a:spcPct val="100000"/>
              </a:lnSpc>
              <a:spcBef>
                <a:spcPts val="240"/>
              </a:spcBef>
              <a:buClr>
                <a:srgbClr val="595959"/>
              </a:buClr>
              <a:buSzPts val="1200"/>
              <a:buFont typeface="Verdana"/>
              <a:buChar char="–"/>
              <a:defRPr/>
            </a:pPr>
            <a:r>
              <a:rPr lang="en-US" sz="1600" kern="0" dirty="0">
                <a:solidFill>
                  <a:srgbClr val="000000"/>
                </a:solidFill>
                <a:ea typeface="Verdana"/>
                <a:sym typeface="Verdana"/>
              </a:rPr>
              <a:t>Upcoming conferences</a:t>
            </a:r>
            <a:endParaRPr kumimoji="0" lang="en-US" sz="2800" b="0" i="0" u="none" strike="noStrike" kern="0" cap="none" spc="0" normalizeH="0" baseline="0" noProof="0" dirty="0">
              <a:ln>
                <a:noFill/>
              </a:ln>
              <a:solidFill>
                <a:srgbClr val="000000"/>
              </a:solidFill>
              <a:effectLst/>
              <a:uLnTx/>
              <a:uFillTx/>
              <a:ea typeface="Verdana"/>
              <a:sym typeface="Verdana"/>
            </a:endParaRP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2024 IEEE Radar Conference: May 6-10, 2024 in Denver (Justin Metcalf &amp; Braham </a:t>
            </a:r>
            <a:r>
              <a:rPr lang="en-US" sz="1400" kern="0" dirty="0" err="1">
                <a:solidFill>
                  <a:srgbClr val="000000"/>
                </a:solidFill>
                <a:ea typeface="Verdana"/>
                <a:sym typeface="Verdana"/>
              </a:rPr>
              <a:t>Himed</a:t>
            </a:r>
            <a:r>
              <a:rPr lang="en-US" sz="1400" kern="0" dirty="0">
                <a:solidFill>
                  <a:srgbClr val="000000"/>
                </a:solidFill>
                <a:ea typeface="Verdana"/>
                <a:sym typeface="Verdana"/>
              </a:rPr>
              <a:t>)</a:t>
            </a: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RADAR 2024: Oct 21-25 in Rennes, France (Myriam </a:t>
            </a:r>
            <a:r>
              <a:rPr lang="en-US" sz="1400" kern="0" dirty="0" err="1">
                <a:solidFill>
                  <a:srgbClr val="000000"/>
                </a:solidFill>
                <a:ea typeface="Verdana"/>
                <a:sym typeface="Verdana"/>
              </a:rPr>
              <a:t>Nouvel</a:t>
            </a:r>
            <a:r>
              <a:rPr lang="en-US" sz="1400" kern="0" dirty="0">
                <a:solidFill>
                  <a:srgbClr val="000000"/>
                </a:solidFill>
                <a:ea typeface="Verdana"/>
                <a:sym typeface="Verdana"/>
              </a:rPr>
              <a:t>)</a:t>
            </a: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2025 IEEE International Radar Conf: May 3-9, 2025 in Atlanta, GA (Ryan Hersey)</a:t>
            </a: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2025 IEEE Radar Conf: Oct 4-10, 2025, in Krakow, POL (Mateusz </a:t>
            </a:r>
            <a:r>
              <a:rPr lang="en-US" sz="1400" kern="0" dirty="0" err="1">
                <a:solidFill>
                  <a:srgbClr val="000000"/>
                </a:solidFill>
                <a:ea typeface="Verdana"/>
                <a:sym typeface="Verdana"/>
              </a:rPr>
              <a:t>Malanowski</a:t>
            </a:r>
            <a:r>
              <a:rPr lang="en-US" sz="1400" kern="0" dirty="0">
                <a:solidFill>
                  <a:srgbClr val="000000"/>
                </a:solidFill>
                <a:ea typeface="Verdana"/>
                <a:sym typeface="Verdana"/>
              </a:rPr>
              <a:t> &amp; Piotr </a:t>
            </a:r>
            <a:r>
              <a:rPr lang="en-US" sz="1400" kern="0" dirty="0" err="1">
                <a:solidFill>
                  <a:srgbClr val="000000"/>
                </a:solidFill>
                <a:ea typeface="Verdana"/>
                <a:sym typeface="Verdana"/>
              </a:rPr>
              <a:t>Samczynski</a:t>
            </a:r>
            <a:r>
              <a:rPr lang="en-US" sz="1400" kern="0" dirty="0">
                <a:solidFill>
                  <a:srgbClr val="000000"/>
                </a:solidFill>
                <a:ea typeface="Verdana"/>
                <a:sym typeface="Verdana"/>
              </a:rPr>
              <a:t>)</a:t>
            </a: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2026 IEEE Radar Conf: May 11-15, 2026, Phoenix, AZ (Brian </a:t>
            </a:r>
            <a:r>
              <a:rPr lang="en-US" sz="1400" kern="0" dirty="0" err="1">
                <a:solidFill>
                  <a:srgbClr val="000000"/>
                </a:solidFill>
                <a:ea typeface="Verdana"/>
                <a:sym typeface="Verdana"/>
              </a:rPr>
              <a:t>Cordill</a:t>
            </a:r>
            <a:r>
              <a:rPr lang="en-US" sz="1400" kern="0" dirty="0">
                <a:solidFill>
                  <a:srgbClr val="000000"/>
                </a:solidFill>
                <a:ea typeface="Verdana"/>
                <a:sym typeface="Verdana"/>
              </a:rPr>
              <a:t> &amp; Dan Bliss)</a:t>
            </a:r>
          </a:p>
          <a:p>
            <a:pPr marL="742950" lvl="1" indent="-285750">
              <a:lnSpc>
                <a:spcPct val="100000"/>
              </a:lnSpc>
              <a:spcBef>
                <a:spcPts val="240"/>
              </a:spcBef>
              <a:buClr>
                <a:srgbClr val="595959"/>
              </a:buClr>
              <a:buSzPts val="1200"/>
              <a:buFont typeface="Verdana"/>
              <a:buChar char="–"/>
              <a:defRPr/>
            </a:pPr>
            <a:r>
              <a:rPr lang="en-US" sz="1400" kern="0" dirty="0">
                <a:solidFill>
                  <a:srgbClr val="000000"/>
                </a:solidFill>
                <a:ea typeface="Verdana"/>
                <a:sym typeface="Verdana"/>
              </a:rPr>
              <a:t>2027 IEEE Radar Conf: draft proposals received; final selection summer 2024</a:t>
            </a:r>
          </a:p>
          <a:p>
            <a:pPr>
              <a:spcAft>
                <a:spcPts val="600"/>
              </a:spcAft>
            </a:pPr>
            <a:endParaRPr lang="en-US" altLang="en-US" sz="21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65</a:t>
            </a:fld>
            <a:endParaRPr lang="en-US" altLang="en-US" dirty="0">
              <a:solidFill>
                <a:srgbClr val="0C70AC"/>
              </a:solidFill>
            </a:endParaRPr>
          </a:p>
        </p:txBody>
      </p:sp>
      <p:sp>
        <p:nvSpPr>
          <p:cNvPr id="5" name="Rectangle 4">
            <a:extLst>
              <a:ext uri="{FF2B5EF4-FFF2-40B4-BE49-F238E27FC236}">
                <a16:creationId xmlns:a16="http://schemas.microsoft.com/office/drawing/2014/main" id="{FC1AA729-A706-42D3-98A6-6B837890CCD9}"/>
              </a:ext>
            </a:extLst>
          </p:cNvPr>
          <p:cNvSpPr/>
          <p:nvPr/>
        </p:nvSpPr>
        <p:spPr>
          <a:xfrm>
            <a:off x="706120" y="834267"/>
            <a:ext cx="4418389" cy="646331"/>
          </a:xfrm>
          <a:prstGeom prst="rect">
            <a:avLst/>
          </a:prstGeom>
        </p:spPr>
        <p:txBody>
          <a:bodyPr wrap="none">
            <a:spAutoFit/>
          </a:bodyPr>
          <a:lstStyle/>
          <a:p>
            <a:r>
              <a:rPr lang="en-GB" sz="3600" b="1" dirty="0"/>
              <a:t>Conferences Activities</a:t>
            </a:r>
            <a:endParaRPr lang="en-GB" sz="3600" dirty="0"/>
          </a:p>
        </p:txBody>
      </p:sp>
    </p:spTree>
    <p:extLst>
      <p:ext uri="{BB962C8B-B14F-4D97-AF65-F5344CB8AC3E}">
        <p14:creationId xmlns:p14="http://schemas.microsoft.com/office/powerpoint/2010/main" val="3851069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44525" y="1676650"/>
            <a:ext cx="10756595" cy="3861995"/>
          </a:xfrm>
        </p:spPr>
        <p:txBody>
          <a:bodyPr/>
          <a:lstStyle/>
          <a:p>
            <a:pPr>
              <a:lnSpc>
                <a:spcPct val="100000"/>
              </a:lnSpc>
              <a:spcBef>
                <a:spcPts val="0"/>
              </a:spcBef>
            </a:pPr>
            <a:r>
              <a:rPr lang="en-GB" altLang="en-US" sz="2000" dirty="0"/>
              <a:t>Publicized nominations for and selected winners of Nathanson and White Awards with winners as follows</a:t>
            </a:r>
          </a:p>
          <a:p>
            <a:pPr lvl="1">
              <a:lnSpc>
                <a:spcPct val="100000"/>
              </a:lnSpc>
              <a:spcBef>
                <a:spcPts val="0"/>
              </a:spcBef>
            </a:pPr>
            <a:r>
              <a:rPr lang="en-GB" altLang="en-US" sz="1200" dirty="0"/>
              <a:t>Nathanson – Francesco </a:t>
            </a:r>
            <a:r>
              <a:rPr lang="en-GB" altLang="en-US" sz="1200" dirty="0" err="1"/>
              <a:t>Fioranelli</a:t>
            </a:r>
            <a:endParaRPr lang="en-GB" altLang="en-US" sz="1200" dirty="0"/>
          </a:p>
          <a:p>
            <a:pPr lvl="1">
              <a:lnSpc>
                <a:spcPct val="100000"/>
              </a:lnSpc>
              <a:spcBef>
                <a:spcPts val="0"/>
              </a:spcBef>
            </a:pPr>
            <a:r>
              <a:rPr lang="en-GB" altLang="en-US" sz="1200" dirty="0"/>
              <a:t>White – Antonio De Maio</a:t>
            </a:r>
          </a:p>
          <a:p>
            <a:pPr>
              <a:lnSpc>
                <a:spcPct val="100000"/>
              </a:lnSpc>
              <a:spcBef>
                <a:spcPts val="0"/>
              </a:spcBef>
            </a:pPr>
            <a:r>
              <a:rPr lang="en-GB" altLang="en-US" sz="2000" dirty="0"/>
              <a:t>Encouraged selection of RSP Award winners as lecturers in 2024 Radar Boot Camp to create a cycle of service back to the community</a:t>
            </a:r>
          </a:p>
          <a:p>
            <a:pPr>
              <a:lnSpc>
                <a:spcPct val="100000"/>
              </a:lnSpc>
              <a:spcBef>
                <a:spcPts val="0"/>
              </a:spcBef>
            </a:pPr>
            <a:r>
              <a:rPr lang="en-GB" altLang="en-US" sz="2000" dirty="0"/>
              <a:t>Updated Best Practices document for RSP Awards</a:t>
            </a:r>
          </a:p>
          <a:p>
            <a:pPr>
              <a:lnSpc>
                <a:spcPct val="100000"/>
              </a:lnSpc>
              <a:spcBef>
                <a:spcPts val="0"/>
              </a:spcBef>
            </a:pPr>
            <a:r>
              <a:rPr lang="en-GB" altLang="en-US" sz="2000" dirty="0"/>
              <a:t>Collected feedback from all RSP members on how to better publicize awards</a:t>
            </a:r>
          </a:p>
          <a:p>
            <a:pPr>
              <a:lnSpc>
                <a:spcPct val="100000"/>
              </a:lnSpc>
              <a:spcBef>
                <a:spcPts val="0"/>
              </a:spcBef>
            </a:pPr>
            <a:r>
              <a:rPr lang="en-GB" altLang="en-US" sz="2000" dirty="0"/>
              <a:t>Surveyed RSP membership regarding the 2023 Awards (presented in 2024) with improved participation from previous year</a:t>
            </a:r>
          </a:p>
          <a:p>
            <a:pPr lvl="1">
              <a:lnSpc>
                <a:spcPct val="100000"/>
              </a:lnSpc>
              <a:spcBef>
                <a:spcPts val="0"/>
              </a:spcBef>
            </a:pPr>
            <a:r>
              <a:rPr lang="en-GB" altLang="en-US" sz="1200" dirty="0"/>
              <a:t>35 participated in survey</a:t>
            </a:r>
          </a:p>
          <a:p>
            <a:pPr lvl="1">
              <a:lnSpc>
                <a:spcPct val="100000"/>
              </a:lnSpc>
              <a:spcBef>
                <a:spcPts val="0"/>
              </a:spcBef>
            </a:pPr>
            <a:r>
              <a:rPr lang="en-GB" altLang="en-US" sz="1200" dirty="0"/>
              <a:t>94% aware of RSP award deadlines</a:t>
            </a:r>
          </a:p>
          <a:p>
            <a:pPr lvl="1">
              <a:lnSpc>
                <a:spcPct val="100000"/>
              </a:lnSpc>
              <a:spcBef>
                <a:spcPts val="0"/>
              </a:spcBef>
            </a:pPr>
            <a:r>
              <a:rPr lang="en-GB" altLang="en-US" sz="1200" dirty="0"/>
              <a:t>31% nominated/endorsed candidate for Picard Medal</a:t>
            </a:r>
          </a:p>
          <a:p>
            <a:pPr lvl="1">
              <a:lnSpc>
                <a:spcPct val="100000"/>
              </a:lnSpc>
              <a:spcBef>
                <a:spcPts val="0"/>
              </a:spcBef>
            </a:pPr>
            <a:r>
              <a:rPr lang="en-GB" altLang="en-US" sz="1200" dirty="0"/>
              <a:t>31% nominated/endorsed candidate for IEEE Fellow</a:t>
            </a:r>
          </a:p>
          <a:p>
            <a:pPr lvl="1">
              <a:lnSpc>
                <a:spcPct val="100000"/>
              </a:lnSpc>
              <a:spcBef>
                <a:spcPts val="0"/>
              </a:spcBef>
            </a:pPr>
            <a:r>
              <a:rPr lang="en-GB" altLang="en-US" sz="1200" dirty="0"/>
              <a:t>9% nominated/endorsed candidate for </a:t>
            </a:r>
            <a:r>
              <a:rPr lang="en-GB" altLang="en-US" sz="1200" dirty="0" err="1"/>
              <a:t>Mimno</a:t>
            </a:r>
            <a:r>
              <a:rPr lang="en-GB" altLang="en-US" sz="1200" dirty="0"/>
              <a:t> Award</a:t>
            </a:r>
          </a:p>
          <a:p>
            <a:pPr lvl="1">
              <a:lnSpc>
                <a:spcPct val="100000"/>
              </a:lnSpc>
              <a:spcBef>
                <a:spcPts val="0"/>
              </a:spcBef>
            </a:pPr>
            <a:r>
              <a:rPr lang="en-GB" altLang="en-US" sz="1200" dirty="0"/>
              <a:t>9% nominated/endorsed candidate for Carlton Award</a:t>
            </a:r>
          </a:p>
          <a:p>
            <a:pPr lvl="1">
              <a:lnSpc>
                <a:spcPct val="100000"/>
              </a:lnSpc>
              <a:spcBef>
                <a:spcPts val="0"/>
              </a:spcBef>
            </a:pPr>
            <a:r>
              <a:rPr lang="en-GB" altLang="en-US" sz="1200" dirty="0"/>
              <a:t>6% nominated/endorsed candidate for Robert T. Hill Best Dissertation Award</a:t>
            </a:r>
          </a:p>
          <a:p>
            <a:pPr lvl="1">
              <a:lnSpc>
                <a:spcPct val="100000"/>
              </a:lnSpc>
              <a:spcBef>
                <a:spcPts val="0"/>
              </a:spcBef>
            </a:pPr>
            <a:r>
              <a:rPr lang="en-GB" altLang="en-US" sz="1200" dirty="0"/>
              <a:t>14% nominated/endorsed candidate for Pioneer Award</a:t>
            </a:r>
          </a:p>
          <a:p>
            <a:pPr lvl="1">
              <a:lnSpc>
                <a:spcPct val="100000"/>
              </a:lnSpc>
              <a:spcBef>
                <a:spcPts val="0"/>
              </a:spcBef>
            </a:pPr>
            <a:r>
              <a:rPr lang="en-GB" altLang="en-US" sz="1200" dirty="0"/>
              <a:t>0% nominated/endorsed candidate for Distinguished Service Award</a:t>
            </a:r>
          </a:p>
          <a:p>
            <a:pPr lvl="1">
              <a:lnSpc>
                <a:spcPct val="100000"/>
              </a:lnSpc>
              <a:spcBef>
                <a:spcPts val="0"/>
              </a:spcBef>
            </a:pPr>
            <a:r>
              <a:rPr lang="en-GB" altLang="en-US" sz="1200" dirty="0"/>
              <a:t>6% nominated/endorsed candidate for Industrial Innovation Award</a:t>
            </a:r>
          </a:p>
          <a:p>
            <a:pPr lvl="1">
              <a:lnSpc>
                <a:spcPct val="100000"/>
              </a:lnSpc>
              <a:spcBef>
                <a:spcPts val="0"/>
              </a:spcBef>
              <a:buFont typeface="Calibri" panose="020F0502020204030204" pitchFamily="34" charset="0"/>
              <a:buChar char="−"/>
            </a:pPr>
            <a:endParaRPr lang="en-US" sz="1050" dirty="0"/>
          </a:p>
          <a:p>
            <a:pPr lvl="1">
              <a:lnSpc>
                <a:spcPct val="100000"/>
              </a:lnSpc>
              <a:spcBef>
                <a:spcPts val="0"/>
              </a:spcBef>
              <a:buFont typeface="Calibri" panose="020F0502020204030204" pitchFamily="34" charset="0"/>
              <a:buChar char="−"/>
            </a:pPr>
            <a:endParaRPr lang="en-US" sz="105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66</a:t>
            </a:fld>
            <a:endParaRPr lang="en-US" altLang="en-US" dirty="0">
              <a:solidFill>
                <a:srgbClr val="0C70AC"/>
              </a:solidFill>
            </a:endParaRPr>
          </a:p>
        </p:txBody>
      </p:sp>
      <p:sp>
        <p:nvSpPr>
          <p:cNvPr id="5" name="Rectangle 4">
            <a:extLst>
              <a:ext uri="{FF2B5EF4-FFF2-40B4-BE49-F238E27FC236}">
                <a16:creationId xmlns:a16="http://schemas.microsoft.com/office/drawing/2014/main" id="{01792581-3ADD-43AC-B62C-7CA6622FD032}"/>
              </a:ext>
            </a:extLst>
          </p:cNvPr>
          <p:cNvSpPr/>
          <p:nvPr/>
        </p:nvSpPr>
        <p:spPr>
          <a:xfrm>
            <a:off x="726440" y="937312"/>
            <a:ext cx="3498715" cy="646331"/>
          </a:xfrm>
          <a:prstGeom prst="rect">
            <a:avLst/>
          </a:prstGeom>
        </p:spPr>
        <p:txBody>
          <a:bodyPr wrap="none">
            <a:spAutoFit/>
          </a:bodyPr>
          <a:lstStyle/>
          <a:p>
            <a:r>
              <a:rPr lang="en-GB" sz="3600" b="1" dirty="0"/>
              <a:t>Awards Activities</a:t>
            </a:r>
            <a:endParaRPr lang="en-GB" sz="3600" dirty="0"/>
          </a:p>
        </p:txBody>
      </p:sp>
    </p:spTree>
    <p:extLst>
      <p:ext uri="{BB962C8B-B14F-4D97-AF65-F5344CB8AC3E}">
        <p14:creationId xmlns:p14="http://schemas.microsoft.com/office/powerpoint/2010/main" val="1714999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200" y="1847925"/>
            <a:ext cx="7365423" cy="3561808"/>
          </a:xfrm>
        </p:spPr>
        <p:txBody>
          <a:bodyPr/>
          <a:lstStyle/>
          <a:p>
            <a:pPr marL="0" lvl="0" indent="0" algn="l" rtl="0">
              <a:lnSpc>
                <a:spcPct val="100000"/>
              </a:lnSpc>
              <a:spcBef>
                <a:spcPts val="0"/>
              </a:spcBef>
              <a:spcAft>
                <a:spcPts val="0"/>
              </a:spcAft>
              <a:buSzPts val="1120"/>
              <a:buNone/>
            </a:pPr>
            <a:r>
              <a:rPr lang="en-GB" sz="1800" dirty="0"/>
              <a:t>RSP very active in definition and update of several IEEE Standards, including:</a:t>
            </a:r>
          </a:p>
          <a:p>
            <a:pPr marL="342900" indent="-342900">
              <a:lnSpc>
                <a:spcPct val="100000"/>
              </a:lnSpc>
              <a:spcBef>
                <a:spcPts val="0"/>
              </a:spcBef>
              <a:buSzPts val="1120"/>
              <a:buFont typeface="Verdana"/>
              <a:buChar char="•"/>
            </a:pPr>
            <a:r>
              <a:rPr lang="en-GB" sz="1600" dirty="0"/>
              <a:t>SASC:  Many WGs (#2 and #3)</a:t>
            </a:r>
          </a:p>
          <a:p>
            <a:pPr marL="342900" indent="-342900">
              <a:lnSpc>
                <a:spcPct val="100000"/>
              </a:lnSpc>
              <a:spcBef>
                <a:spcPts val="280"/>
              </a:spcBef>
              <a:buSzPts val="1120"/>
              <a:buFont typeface="Verdana"/>
              <a:buChar char="•"/>
            </a:pPr>
            <a:r>
              <a:rPr lang="en-GB" sz="1600" dirty="0"/>
              <a:t>P4002:  Will move to #4 in about a year</a:t>
            </a:r>
          </a:p>
          <a:p>
            <a:pPr marL="342900" indent="-342900">
              <a:lnSpc>
                <a:spcPct val="100000"/>
              </a:lnSpc>
              <a:spcBef>
                <a:spcPts val="280"/>
              </a:spcBef>
              <a:buSzPts val="1120"/>
              <a:buFont typeface="Verdana"/>
              <a:buChar char="•"/>
            </a:pPr>
            <a:r>
              <a:rPr lang="en-GB" sz="1600" dirty="0"/>
              <a:t>686-2023:  Will move from #5 to #6 soon</a:t>
            </a:r>
          </a:p>
          <a:p>
            <a:pPr marL="342900" indent="-342900">
              <a:lnSpc>
                <a:spcPct val="100000"/>
              </a:lnSpc>
              <a:spcBef>
                <a:spcPts val="280"/>
              </a:spcBef>
              <a:buSzPts val="1120"/>
              <a:buFont typeface="Verdana"/>
              <a:buChar char="•"/>
            </a:pPr>
            <a:r>
              <a:rPr lang="en-GB" sz="1600" dirty="0"/>
              <a:t>521-2019:  Will move from #1 to #2 soon   </a:t>
            </a:r>
          </a:p>
          <a:p>
            <a:pPr marL="0" indent="0">
              <a:spcAft>
                <a:spcPts val="600"/>
              </a:spcAft>
              <a:buNone/>
            </a:pPr>
            <a:r>
              <a:rPr lang="en-GB" sz="1800" dirty="0">
                <a:sym typeface="Verdana"/>
              </a:rPr>
              <a:t>RSP participates in new Synthetic Aperture Standards Committee (SASC):</a:t>
            </a:r>
          </a:p>
          <a:p>
            <a:pPr marL="342900" indent="-342900">
              <a:lnSpc>
                <a:spcPct val="100000"/>
              </a:lnSpc>
              <a:spcBef>
                <a:spcPts val="0"/>
              </a:spcBef>
              <a:buClr>
                <a:srgbClr val="808080"/>
              </a:buClr>
              <a:buSzPts val="1120"/>
              <a:buFont typeface="Verdana"/>
              <a:buChar char="•"/>
            </a:pPr>
            <a:r>
              <a:rPr lang="en-US" sz="1600" dirty="0">
                <a:sym typeface="Verdana"/>
              </a:rPr>
              <a:t>Operating since January 2022, RSP is well-represented: leadership (Mishra) and SA-TWG (Mishra, Ram);</a:t>
            </a:r>
            <a:endParaRPr lang="en-US" sz="1600" dirty="0">
              <a:sym typeface="Arial"/>
            </a:endParaRPr>
          </a:p>
          <a:p>
            <a:pPr marL="342900" indent="-342900">
              <a:lnSpc>
                <a:spcPct val="100000"/>
              </a:lnSpc>
              <a:spcBef>
                <a:spcPts val="220"/>
              </a:spcBef>
              <a:buClr>
                <a:srgbClr val="808080"/>
              </a:buClr>
              <a:buSzPts val="1120"/>
              <a:buFont typeface="Verdana"/>
              <a:buChar char="•"/>
            </a:pPr>
            <a:r>
              <a:rPr lang="en-US" sz="1600" dirty="0">
                <a:sym typeface="Verdana"/>
              </a:rPr>
              <a:t>Radar Study Group has been mobilized and now called the “P3355 Synthetic Aperture Radar Working group”.  A large team has been assembled to achieve working group tasks.  New working groups:</a:t>
            </a:r>
            <a:endParaRPr lang="en-US" sz="1600" dirty="0">
              <a:sym typeface="Arial"/>
            </a:endParaRPr>
          </a:p>
          <a:p>
            <a:pPr marL="742950" lvl="1" indent="-285750">
              <a:lnSpc>
                <a:spcPct val="80000"/>
              </a:lnSpc>
              <a:spcBef>
                <a:spcPts val="200"/>
              </a:spcBef>
              <a:buClr>
                <a:srgbClr val="595959"/>
              </a:buClr>
              <a:buSzPts val="800"/>
              <a:buFont typeface="Verdana"/>
              <a:buChar char="–"/>
            </a:pPr>
            <a:r>
              <a:rPr lang="en-US" sz="1600" dirty="0">
                <a:sym typeface="Verdana"/>
              </a:rPr>
              <a:t>P3399 Automotive SAR</a:t>
            </a:r>
            <a:endParaRPr lang="en-US" sz="1600" dirty="0">
              <a:sym typeface="Arial"/>
            </a:endParaRPr>
          </a:p>
          <a:p>
            <a:pPr marL="742950" lvl="1" indent="-285750">
              <a:lnSpc>
                <a:spcPct val="80000"/>
              </a:lnSpc>
              <a:spcBef>
                <a:spcPts val="200"/>
              </a:spcBef>
              <a:buClr>
                <a:srgbClr val="595959"/>
              </a:buClr>
              <a:buSzPts val="800"/>
              <a:buFont typeface="Verdana"/>
              <a:buChar char="–"/>
            </a:pPr>
            <a:r>
              <a:rPr lang="en-US" sz="1600" dirty="0">
                <a:sym typeface="Verdana"/>
              </a:rPr>
              <a:t>P3397 Synthetic Aperture Radar (SAR) Image Quality Metrics </a:t>
            </a:r>
            <a:endParaRPr lang="en-US" sz="1600" dirty="0">
              <a:sym typeface="Arial"/>
            </a:endParaRPr>
          </a:p>
          <a:p>
            <a:pPr marL="742950" lvl="1" indent="-285750">
              <a:lnSpc>
                <a:spcPct val="80000"/>
              </a:lnSpc>
              <a:spcBef>
                <a:spcPts val="200"/>
              </a:spcBef>
              <a:buClr>
                <a:srgbClr val="595959"/>
              </a:buClr>
              <a:buSzPts val="800"/>
              <a:buFont typeface="Verdana"/>
              <a:buChar char="–"/>
            </a:pPr>
            <a:r>
              <a:rPr lang="en-US" sz="1600" dirty="0">
                <a:sym typeface="Verdana"/>
              </a:rPr>
              <a:t>P3384 ISAC Vocabulary</a:t>
            </a:r>
            <a:endParaRPr lang="en-US" sz="1600" dirty="0">
              <a:sym typeface="Arial"/>
            </a:endParaRPr>
          </a:p>
          <a:p>
            <a:pPr marL="742950" lvl="1" indent="-285750">
              <a:lnSpc>
                <a:spcPct val="80000"/>
              </a:lnSpc>
              <a:spcBef>
                <a:spcPts val="200"/>
              </a:spcBef>
              <a:buClr>
                <a:srgbClr val="595959"/>
              </a:buClr>
              <a:buSzPts val="800"/>
              <a:buFont typeface="Verdana"/>
              <a:buChar char="–"/>
            </a:pPr>
            <a:r>
              <a:rPr lang="en-US" sz="1600" dirty="0">
                <a:sym typeface="Verdana"/>
              </a:rPr>
              <a:t>P3383 ISAC Performance Metrics</a:t>
            </a:r>
            <a:endParaRPr lang="en-US" sz="1600" dirty="0">
              <a:sym typeface="Arial"/>
            </a:endParaRPr>
          </a:p>
          <a:p>
            <a:pPr marL="742950" lvl="1" indent="-285750">
              <a:lnSpc>
                <a:spcPct val="80000"/>
              </a:lnSpc>
              <a:spcBef>
                <a:spcPts val="200"/>
              </a:spcBef>
              <a:buClr>
                <a:srgbClr val="595959"/>
              </a:buClr>
              <a:buSzPts val="800"/>
              <a:buFont typeface="Verdana"/>
              <a:buChar char="–"/>
            </a:pPr>
            <a:r>
              <a:rPr lang="en-US" sz="1600" dirty="0">
                <a:sym typeface="Verdana"/>
              </a:rPr>
              <a:t>P3370 Collocated Multiple-Input Multiple-Output (MIMO) SAR</a:t>
            </a:r>
            <a:endParaRPr lang="en-US" sz="1600" dirty="0">
              <a:sym typeface="Arial"/>
            </a:endParaRPr>
          </a:p>
          <a:p>
            <a:pPr marL="800100" lvl="1" indent="-289560">
              <a:lnSpc>
                <a:spcPct val="100000"/>
              </a:lnSpc>
              <a:spcBef>
                <a:spcPts val="210"/>
              </a:spcBef>
              <a:buClr>
                <a:srgbClr val="808080"/>
              </a:buClr>
              <a:buSzPts val="840"/>
              <a:buNone/>
            </a:pPr>
            <a:endParaRPr lang="en-US" sz="650" b="0" i="0" u="none" strike="noStrike" cap="none" dirty="0">
              <a:latin typeface="Verdana"/>
              <a:ea typeface="Verdana"/>
              <a:cs typeface="Verdana"/>
              <a:sym typeface="Verdana"/>
            </a:endParaRPr>
          </a:p>
          <a:p>
            <a:pPr>
              <a:spcAft>
                <a:spcPts val="600"/>
              </a:spcAft>
            </a:pPr>
            <a:endParaRPr lang="en-GB" sz="1800" b="0" i="0" u="none" strike="noStrike" cap="none" dirty="0">
              <a:latin typeface="Arial"/>
              <a:ea typeface="Arial"/>
              <a:cs typeface="Arial"/>
              <a:sym typeface="Arial"/>
            </a:endParaRPr>
          </a:p>
          <a:p>
            <a:pPr>
              <a:spcAft>
                <a:spcPts val="600"/>
              </a:spcAft>
            </a:pPr>
            <a:endParaRPr lang="en-US" altLang="en-US" sz="1800" dirty="0"/>
          </a:p>
        </p:txBody>
      </p:sp>
      <p:sp>
        <p:nvSpPr>
          <p:cNvPr id="6" name="Title 1">
            <a:extLst>
              <a:ext uri="{FF2B5EF4-FFF2-40B4-BE49-F238E27FC236}">
                <a16:creationId xmlns:a16="http://schemas.microsoft.com/office/drawing/2014/main" id="{DA1B3C8A-B1F1-4952-B32F-A9B8A040808D}"/>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67</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200" y="996827"/>
            <a:ext cx="6211637" cy="646331"/>
          </a:xfrm>
          <a:prstGeom prst="rect">
            <a:avLst/>
          </a:prstGeom>
        </p:spPr>
        <p:txBody>
          <a:bodyPr wrap="none">
            <a:spAutoFit/>
          </a:bodyPr>
          <a:lstStyle/>
          <a:p>
            <a:r>
              <a:rPr lang="en-GB" sz="3600" b="1" dirty="0"/>
              <a:t>Standards Committee Activities</a:t>
            </a:r>
            <a:endParaRPr lang="en-GB" sz="3600" dirty="0"/>
          </a:p>
        </p:txBody>
      </p:sp>
      <p:pic>
        <p:nvPicPr>
          <p:cNvPr id="10" name="Immagine 9">
            <a:extLst>
              <a:ext uri="{FF2B5EF4-FFF2-40B4-BE49-F238E27FC236}">
                <a16:creationId xmlns:a16="http://schemas.microsoft.com/office/drawing/2014/main" id="{0E989C53-7A34-2FF7-91C6-B1ABA45B22CB}"/>
              </a:ext>
            </a:extLst>
          </p:cNvPr>
          <p:cNvPicPr>
            <a:picLocks noChangeAspect="1"/>
          </p:cNvPicPr>
          <p:nvPr/>
        </p:nvPicPr>
        <p:blipFill>
          <a:blip r:embed="rId2"/>
          <a:stretch>
            <a:fillRect/>
          </a:stretch>
        </p:blipFill>
        <p:spPr>
          <a:xfrm>
            <a:off x="8365986" y="1484554"/>
            <a:ext cx="3450635" cy="2267909"/>
          </a:xfrm>
          <a:prstGeom prst="rect">
            <a:avLst/>
          </a:prstGeom>
        </p:spPr>
      </p:pic>
    </p:spTree>
    <p:extLst>
      <p:ext uri="{BB962C8B-B14F-4D97-AF65-F5344CB8AC3E}">
        <p14:creationId xmlns:p14="http://schemas.microsoft.com/office/powerpoint/2010/main" val="153392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718250" y="1724824"/>
            <a:ext cx="6865626" cy="3475800"/>
          </a:xfrm>
        </p:spPr>
        <p:txBody>
          <a:bodyPr/>
          <a:lstStyle/>
          <a:p>
            <a:pPr marR="0" lvl="0" algn="l" defTabSz="914400" rtl="0" eaLnBrk="0" fontAlgn="base" latinLnBrk="0" hangingPunct="0">
              <a:lnSpc>
                <a:spcPct val="100000"/>
              </a:lnSpc>
              <a:spcBef>
                <a:spcPct val="0"/>
              </a:spcBef>
              <a:spcAft>
                <a:spcPct val="0"/>
              </a:spcAft>
              <a:buClrTx/>
              <a:buSzTx/>
              <a:tabLst/>
              <a:defRPr/>
            </a:pPr>
            <a:r>
              <a:rPr kumimoji="0" lang="en-US" sz="1800" b="1" i="0" u="none" strike="noStrike" kern="0" cap="none" spc="0" normalizeH="0" baseline="0" noProof="0" dirty="0">
                <a:ln>
                  <a:noFill/>
                </a:ln>
                <a:solidFill>
                  <a:srgbClr val="000000"/>
                </a:solidFill>
                <a:effectLst/>
                <a:uLnTx/>
                <a:uFillTx/>
                <a:ea typeface="MS PGothic" panose="020B0600070205080204" pitchFamily="34" charset="-128"/>
                <a:cs typeface="+mn-cs"/>
              </a:rPr>
              <a:t>Radar Boot Camp (RBC) @ RadarConf24</a:t>
            </a:r>
          </a:p>
          <a:p>
            <a:pPr marR="0" lvl="1" algn="l" defTabSz="9144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2024 RBC to be held in-person in Denver @ </a:t>
            </a:r>
            <a:r>
              <a:rPr kumimoji="0" lang="en-US" sz="1600" b="0" i="0" u="none" strike="noStrike" kern="1200" cap="none" spc="0" normalizeH="0" baseline="0" noProof="0" dirty="0" err="1">
                <a:ln>
                  <a:noFill/>
                </a:ln>
                <a:solidFill>
                  <a:srgbClr val="000000"/>
                </a:solidFill>
                <a:effectLst/>
                <a:uLnTx/>
                <a:uFillTx/>
                <a:ea typeface="MS PGothic" panose="020B0600070205080204" pitchFamily="34" charset="-128"/>
                <a:cs typeface="+mn-cs"/>
              </a:rPr>
              <a:t>RadarConf</a:t>
            </a: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 on </a:t>
            </a: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4-5 May 2024</a:t>
            </a:r>
          </a:p>
          <a:p>
            <a:pPr marR="0" lvl="1" algn="l" defTabSz="914400" rtl="0" eaLnBrk="0" fontAlgn="base" latinLnBrk="0" hangingPunct="0">
              <a:lnSpc>
                <a:spcPct val="100000"/>
              </a:lnSpc>
              <a:spcBef>
                <a:spcPct val="0"/>
              </a:spcBef>
              <a:spcAft>
                <a:spcPct val="0"/>
              </a:spcAft>
              <a:buClrTx/>
              <a:buSzTx/>
              <a:tabLst/>
              <a:defRPr/>
            </a:pPr>
            <a:r>
              <a:rPr kumimoji="0" lang="en-US" sz="1600" i="0" u="none" strike="noStrike" kern="1200" cap="none" spc="0" normalizeH="0" baseline="0" noProof="0" dirty="0">
                <a:ln>
                  <a:noFill/>
                </a:ln>
                <a:effectLst/>
                <a:uLnTx/>
                <a:uFillTx/>
                <a:ea typeface="MS PGothic" panose="020B0600070205080204" pitchFamily="34" charset="-128"/>
                <a:cs typeface="+mn-cs"/>
              </a:rPr>
              <a:t>2024 Agenda: </a:t>
            </a:r>
          </a:p>
          <a:p>
            <a:pPr marR="0" lvl="2" algn="l" defTabSz="914400" rtl="0" eaLnBrk="0" fontAlgn="base" latinLnBrk="0" hangingPunct="0">
              <a:lnSpc>
                <a:spcPct val="100000"/>
              </a:lnSpc>
              <a:spcBef>
                <a:spcPct val="0"/>
              </a:spcBef>
              <a:spcAft>
                <a:spcPct val="0"/>
              </a:spcAft>
              <a:buClrTx/>
              <a:buSzTx/>
              <a:tabLst/>
              <a:defRPr/>
            </a:pP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8 lectures</a:t>
            </a: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 by noted experts</a:t>
            </a:r>
          </a:p>
          <a:p>
            <a:pPr marR="0" lvl="2" algn="l" defTabSz="9144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Several </a:t>
            </a: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hands-on demos </a:t>
            </a: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for students</a:t>
            </a:r>
            <a:endParaRPr kumimoji="0" lang="en-US" sz="1050" b="0" i="0" u="none" strike="noStrike" kern="1200" cap="none" spc="0" normalizeH="0" baseline="0" noProof="0" dirty="0">
              <a:ln>
                <a:noFill/>
              </a:ln>
              <a:solidFill>
                <a:srgbClr val="000000"/>
              </a:solidFill>
              <a:effectLst/>
              <a:uLnTx/>
              <a:uFillTx/>
              <a:ea typeface="MS PGothic" panose="020B0600070205080204" pitchFamily="34" charset="-128"/>
              <a:cs typeface="+mn-cs"/>
            </a:endParaRPr>
          </a:p>
          <a:p>
            <a:pPr marR="0" lvl="1" algn="l" defTabSz="9144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Lectures recorded &amp; will be posted online @ ILN</a:t>
            </a:r>
          </a:p>
          <a:p>
            <a:pPr marR="0" lvl="1" algn="l" defTabSz="914400" rtl="0" eaLnBrk="0" fontAlgn="base" latinLnBrk="0" hangingPunct="0">
              <a:lnSpc>
                <a:spcPct val="100000"/>
              </a:lnSpc>
              <a:spcBef>
                <a:spcPct val="0"/>
              </a:spcBef>
              <a:spcAft>
                <a:spcPct val="0"/>
              </a:spcAft>
              <a:buClrTx/>
              <a:buSzTx/>
              <a:tabLst/>
              <a:defRPr/>
            </a:pP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2024 Registration: 106 enrolled (~100% increase)</a:t>
            </a:r>
          </a:p>
          <a:p>
            <a:pPr marR="0" lvl="0" algn="l" defTabSz="914400" rtl="0" eaLnBrk="0" fontAlgn="base" latinLnBrk="0" hangingPunct="0">
              <a:lnSpc>
                <a:spcPct val="100000"/>
              </a:lnSpc>
              <a:spcBef>
                <a:spcPts val="600"/>
              </a:spcBef>
              <a:spcAft>
                <a:spcPct val="0"/>
              </a:spcAft>
              <a:buClrTx/>
              <a:buSzTx/>
              <a:tabLst/>
              <a:defRPr/>
            </a:pPr>
            <a:r>
              <a:rPr kumimoji="0" lang="en-US" sz="1800" b="1" i="0" u="none" strike="noStrike" kern="0" cap="none" spc="0" normalizeH="0" baseline="0" noProof="0" dirty="0">
                <a:ln>
                  <a:noFill/>
                </a:ln>
                <a:solidFill>
                  <a:srgbClr val="FF0000"/>
                </a:solidFill>
                <a:effectLst/>
                <a:uLnTx/>
                <a:uFillTx/>
                <a:ea typeface="MS PGothic" panose="020B0600070205080204" pitchFamily="34" charset="-128"/>
                <a:cs typeface="+mn-cs"/>
              </a:rPr>
              <a:t>New Radar Challenge @ RadarConf24</a:t>
            </a:r>
          </a:p>
          <a:p>
            <a:pPr marR="0" lvl="1" algn="just" defTabSz="9144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The Radar Challenge 2024 has partnered with </a:t>
            </a: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Analog Devices </a:t>
            </a: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&amp; </a:t>
            </a:r>
            <a:r>
              <a:rPr kumimoji="0" lang="en-US" sz="1600" b="1" i="0" u="none" strike="noStrike" kern="1200" cap="none" spc="0" normalizeH="0" baseline="0" noProof="0" dirty="0">
                <a:ln>
                  <a:noFill/>
                </a:ln>
                <a:solidFill>
                  <a:srgbClr val="000000"/>
                </a:solidFill>
                <a:effectLst/>
                <a:uLnTx/>
                <a:uFillTx/>
                <a:ea typeface="MS PGothic" panose="020B0600070205080204" pitchFamily="34" charset="-128"/>
                <a:cs typeface="+mn-cs"/>
              </a:rPr>
              <a:t>MathWorks</a:t>
            </a: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 to provide an exciting opportunity to practice skills with state-of-the-art radar hardware (10GHz AD Phased Array platform CN0566). </a:t>
            </a:r>
          </a:p>
          <a:p>
            <a:pPr marR="0" lvl="1" algn="just" defTabSz="9144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rPr>
              <a:t>Participating groups were sent the kit to develop a creative demonstration (e.g., beamforming, tracking, SAR-inspired algorithms). They will then showcase at the conference their demo and a prize will be awarded to the best demo(s).</a:t>
            </a:r>
          </a:p>
          <a:p>
            <a:pPr lvl="1" algn="just" eaLnBrk="0" fontAlgn="base" hangingPunct="0">
              <a:lnSpc>
                <a:spcPct val="100000"/>
              </a:lnSpc>
              <a:spcBef>
                <a:spcPct val="0"/>
              </a:spcBef>
              <a:spcAft>
                <a:spcPct val="0"/>
              </a:spcAft>
              <a:defRPr/>
            </a:pPr>
            <a:r>
              <a:rPr lang="en-US" sz="1600" dirty="0"/>
              <a:t>22 teams submitted proposals, then narrowed down to 10, and 7 made it through the process.</a:t>
            </a:r>
          </a:p>
          <a:p>
            <a:pPr marR="0" lvl="1" algn="just" defTabSz="914400" rtl="0" eaLnBrk="0" fontAlgn="base" latinLnBrk="0" hangingPunct="0">
              <a:lnSpc>
                <a:spcPct val="100000"/>
              </a:lnSpc>
              <a:spcBef>
                <a:spcPct val="0"/>
              </a:spcBef>
              <a:spcAft>
                <a:spcPct val="0"/>
              </a:spcAft>
              <a:buClrTx/>
              <a:buSzTx/>
              <a:tabLst/>
              <a:defRPr/>
            </a:pPr>
            <a:endParaRPr kumimoji="0" lang="en-US" sz="1600" b="0" i="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68</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200" y="996827"/>
            <a:ext cx="4301883" cy="646331"/>
          </a:xfrm>
          <a:prstGeom prst="rect">
            <a:avLst/>
          </a:prstGeom>
        </p:spPr>
        <p:txBody>
          <a:bodyPr wrap="none">
            <a:spAutoFit/>
          </a:bodyPr>
          <a:lstStyle/>
          <a:p>
            <a:r>
              <a:rPr lang="en-GB" sz="3600" b="1" dirty="0"/>
              <a:t>Educational Activities</a:t>
            </a:r>
            <a:endParaRPr lang="en-GB" sz="3600" dirty="0"/>
          </a:p>
        </p:txBody>
      </p:sp>
      <p:sp>
        <p:nvSpPr>
          <p:cNvPr id="8" name="Title 1">
            <a:extLst>
              <a:ext uri="{FF2B5EF4-FFF2-40B4-BE49-F238E27FC236}">
                <a16:creationId xmlns:a16="http://schemas.microsoft.com/office/drawing/2014/main" id="{BA3E4920-405A-4245-A620-2CE9311AF63E}"/>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pic>
        <p:nvPicPr>
          <p:cNvPr id="2" name="Picture 6" descr="A group of people sitting in chairs in a room&#10;&#10;Description automatically generated">
            <a:extLst>
              <a:ext uri="{FF2B5EF4-FFF2-40B4-BE49-F238E27FC236}">
                <a16:creationId xmlns:a16="http://schemas.microsoft.com/office/drawing/2014/main" id="{CFCC55C6-C38B-FCC4-2C79-CC55D597DDEB}"/>
              </a:ext>
            </a:extLst>
          </p:cNvPr>
          <p:cNvPicPr>
            <a:picLocks noChangeAspect="1"/>
          </p:cNvPicPr>
          <p:nvPr/>
        </p:nvPicPr>
        <p:blipFill rotWithShape="1">
          <a:blip r:embed="rId2"/>
          <a:srcRect t="32479"/>
          <a:stretch/>
        </p:blipFill>
        <p:spPr>
          <a:xfrm>
            <a:off x="8346157" y="1635438"/>
            <a:ext cx="3101009" cy="1570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2">
            <a:extLst>
              <a:ext uri="{FF2B5EF4-FFF2-40B4-BE49-F238E27FC236}">
                <a16:creationId xmlns:a16="http://schemas.microsoft.com/office/drawing/2014/main" id="{2BD7A14C-B565-A8DA-E297-B9F87506A325}"/>
              </a:ext>
            </a:extLst>
          </p:cNvPr>
          <p:cNvSpPr txBox="1"/>
          <p:nvPr/>
        </p:nvSpPr>
        <p:spPr>
          <a:xfrm>
            <a:off x="10584918" y="5252346"/>
            <a:ext cx="742511" cy="523220"/>
          </a:xfrm>
          <a:prstGeom prst="rect">
            <a:avLst/>
          </a:prstGeom>
          <a:noFill/>
        </p:spPr>
        <p:txBody>
          <a:bodyPr wrap="none" rtlCol="0">
            <a:spAutoFit/>
          </a:bodyPr>
          <a:lstStyle/>
          <a:p>
            <a:pPr algn="ctr"/>
            <a:r>
              <a:rPr lang="en-US" sz="1400" b="1" dirty="0"/>
              <a:t>Radar </a:t>
            </a:r>
          </a:p>
          <a:p>
            <a:pPr algn="ctr"/>
            <a:r>
              <a:rPr lang="en-US" sz="1400" b="1" dirty="0"/>
              <a:t>Kit</a:t>
            </a:r>
          </a:p>
        </p:txBody>
      </p:sp>
      <p:pic>
        <p:nvPicPr>
          <p:cNvPr id="6" name="Picture 11" descr="A red and yellow background with text and numbers&#10;&#10;Description automatically generated">
            <a:extLst>
              <a:ext uri="{FF2B5EF4-FFF2-40B4-BE49-F238E27FC236}">
                <a16:creationId xmlns:a16="http://schemas.microsoft.com/office/drawing/2014/main" id="{54E7996C-BD74-C5DF-DA2B-86C4886BCFE7}"/>
              </a:ext>
            </a:extLst>
          </p:cNvPr>
          <p:cNvPicPr>
            <a:picLocks noChangeAspect="1"/>
          </p:cNvPicPr>
          <p:nvPr/>
        </p:nvPicPr>
        <p:blipFill rotWithShape="1">
          <a:blip r:embed="rId3"/>
          <a:srcRect r="39187"/>
          <a:stretch/>
        </p:blipFill>
        <p:spPr>
          <a:xfrm>
            <a:off x="8721859" y="910473"/>
            <a:ext cx="2437073" cy="744294"/>
          </a:xfrm>
          <a:prstGeom prst="rect">
            <a:avLst/>
          </a:prstGeom>
        </p:spPr>
      </p:pic>
      <p:pic>
        <p:nvPicPr>
          <p:cNvPr id="10" name="Picture 8" descr="A group of people sitting at a table&#10;&#10;Description automatically generated">
            <a:extLst>
              <a:ext uri="{FF2B5EF4-FFF2-40B4-BE49-F238E27FC236}">
                <a16:creationId xmlns:a16="http://schemas.microsoft.com/office/drawing/2014/main" id="{738E6BCC-219F-2F49-B75E-C3A31366B0E1}"/>
              </a:ext>
            </a:extLst>
          </p:cNvPr>
          <p:cNvPicPr>
            <a:picLocks noChangeAspect="1"/>
          </p:cNvPicPr>
          <p:nvPr/>
        </p:nvPicPr>
        <p:blipFill>
          <a:blip r:embed="rId4"/>
          <a:stretch>
            <a:fillRect/>
          </a:stretch>
        </p:blipFill>
        <p:spPr>
          <a:xfrm>
            <a:off x="8921082" y="2968167"/>
            <a:ext cx="2035092" cy="1526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5">
            <a:extLst>
              <a:ext uri="{FF2B5EF4-FFF2-40B4-BE49-F238E27FC236}">
                <a16:creationId xmlns:a16="http://schemas.microsoft.com/office/drawing/2014/main" id="{CA0C064A-9D33-BBF3-4364-31D65CEA277E}"/>
              </a:ext>
            </a:extLst>
          </p:cNvPr>
          <p:cNvPicPr>
            <a:picLocks noChangeAspect="1"/>
          </p:cNvPicPr>
          <p:nvPr/>
        </p:nvPicPr>
        <p:blipFill>
          <a:blip r:embed="rId5"/>
          <a:stretch>
            <a:fillRect/>
          </a:stretch>
        </p:blipFill>
        <p:spPr>
          <a:xfrm>
            <a:off x="8184634" y="5178992"/>
            <a:ext cx="2280076" cy="1514622"/>
          </a:xfrm>
          <a:prstGeom prst="rect">
            <a:avLst/>
          </a:prstGeom>
          <a:ln>
            <a:solidFill>
              <a:srgbClr val="0070C0"/>
            </a:solidFill>
          </a:ln>
        </p:spPr>
      </p:pic>
      <p:sp>
        <p:nvSpPr>
          <p:cNvPr id="12" name="TextBox 7">
            <a:extLst>
              <a:ext uri="{FF2B5EF4-FFF2-40B4-BE49-F238E27FC236}">
                <a16:creationId xmlns:a16="http://schemas.microsoft.com/office/drawing/2014/main" id="{ABE2EE6A-B3FD-8752-4B1C-B6A7E12D6A99}"/>
              </a:ext>
            </a:extLst>
          </p:cNvPr>
          <p:cNvSpPr txBox="1"/>
          <p:nvPr/>
        </p:nvSpPr>
        <p:spPr>
          <a:xfrm>
            <a:off x="1117158" y="6391665"/>
            <a:ext cx="4714752" cy="307777"/>
          </a:xfrm>
          <a:prstGeom prst="rect">
            <a:avLst/>
          </a:prstGeom>
          <a:solidFill>
            <a:srgbClr val="FFF5AC"/>
          </a:solidFill>
          <a:ln>
            <a:noFill/>
          </a:ln>
        </p:spPr>
        <p:txBody>
          <a:bodyPr wrap="none" rtlCol="0">
            <a:spAutoFit/>
          </a:bodyPr>
          <a:lstStyle/>
          <a:p>
            <a:r>
              <a:rPr lang="en-US" sz="1400" b="1" i="1" dirty="0">
                <a:solidFill>
                  <a:srgbClr val="000099"/>
                </a:solidFill>
              </a:rPr>
              <a:t>Radar Challenge, Monday May 6</a:t>
            </a:r>
            <a:r>
              <a:rPr lang="en-US" sz="1400" b="1" i="1" baseline="30000" dirty="0">
                <a:solidFill>
                  <a:srgbClr val="000099"/>
                </a:solidFill>
              </a:rPr>
              <a:t>th</a:t>
            </a:r>
            <a:r>
              <a:rPr lang="en-US" sz="1400" b="1" i="1" dirty="0">
                <a:solidFill>
                  <a:srgbClr val="000099"/>
                </a:solidFill>
              </a:rPr>
              <a:t>, 17:15-19:00 in Colorado F</a:t>
            </a:r>
          </a:p>
        </p:txBody>
      </p:sp>
      <p:pic>
        <p:nvPicPr>
          <p:cNvPr id="13" name="Picture 6">
            <a:extLst>
              <a:ext uri="{FF2B5EF4-FFF2-40B4-BE49-F238E27FC236}">
                <a16:creationId xmlns:a16="http://schemas.microsoft.com/office/drawing/2014/main" id="{D7083223-35F9-501D-53D4-888719D1B229}"/>
              </a:ext>
            </a:extLst>
          </p:cNvPr>
          <p:cNvPicPr>
            <a:picLocks noChangeAspect="1"/>
          </p:cNvPicPr>
          <p:nvPr/>
        </p:nvPicPr>
        <p:blipFill rotWithShape="1">
          <a:blip r:embed="rId6"/>
          <a:srcRect t="15375"/>
          <a:stretch/>
        </p:blipFill>
        <p:spPr>
          <a:xfrm>
            <a:off x="7751942" y="4818957"/>
            <a:ext cx="3872477" cy="267597"/>
          </a:xfrm>
          <a:prstGeom prst="rect">
            <a:avLst/>
          </a:prstGeom>
        </p:spPr>
      </p:pic>
    </p:spTree>
    <p:extLst>
      <p:ext uri="{BB962C8B-B14F-4D97-AF65-F5344CB8AC3E}">
        <p14:creationId xmlns:p14="http://schemas.microsoft.com/office/powerpoint/2010/main" val="1315277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199" y="1776805"/>
            <a:ext cx="10515600" cy="4579545"/>
          </a:xfrm>
        </p:spPr>
        <p:txBody>
          <a:bodyPr/>
          <a:lstStyle/>
          <a:p>
            <a:pPr>
              <a:spcAft>
                <a:spcPts val="600"/>
              </a:spcAft>
            </a:pPr>
            <a:r>
              <a:rPr lang="en-GB" sz="2000" dirty="0"/>
              <a:t>Revised RSP Charter and N&amp;A Terms of Reference:</a:t>
            </a:r>
          </a:p>
          <a:p>
            <a:pPr lvl="1">
              <a:spcAft>
                <a:spcPts val="600"/>
              </a:spcAft>
            </a:pPr>
            <a:r>
              <a:rPr lang="en-GB" sz="1600" dirty="0"/>
              <a:t>Vice Chair automatically elevated to Chair following 2-year term</a:t>
            </a:r>
          </a:p>
          <a:p>
            <a:pPr lvl="1">
              <a:spcAft>
                <a:spcPts val="600"/>
              </a:spcAft>
            </a:pPr>
            <a:r>
              <a:rPr lang="en-GB" sz="1600" dirty="0"/>
              <a:t>Process to begin fall of ’24 (Votes 19-12)</a:t>
            </a:r>
          </a:p>
          <a:p>
            <a:pPr lvl="1">
              <a:spcAft>
                <a:spcPts val="600"/>
              </a:spcAft>
            </a:pPr>
            <a:r>
              <a:rPr lang="en-GB" sz="1600" dirty="0"/>
              <a:t>Require 1-year of remaining eligibility to serve as RSP Chair / Vice Chair (Votes 23-8)</a:t>
            </a:r>
          </a:p>
          <a:p>
            <a:pPr lvl="1">
              <a:spcAft>
                <a:spcPts val="600"/>
              </a:spcAft>
            </a:pPr>
            <a:r>
              <a:rPr lang="en-GB" sz="1600" dirty="0"/>
              <a:t>Added succession plan for RSP Chair / Vice Chair (Votes 26-5)</a:t>
            </a:r>
          </a:p>
          <a:p>
            <a:pPr>
              <a:spcAft>
                <a:spcPts val="600"/>
              </a:spcAft>
            </a:pPr>
            <a:endParaRPr lang="en-US" sz="2000" dirty="0"/>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69</a:t>
            </a:fld>
            <a:endParaRPr lang="en-US" altLang="en-US" dirty="0">
              <a:solidFill>
                <a:srgbClr val="0C70AC"/>
              </a:solidFill>
            </a:endParaRPr>
          </a:p>
        </p:txBody>
      </p:sp>
      <p:sp>
        <p:nvSpPr>
          <p:cNvPr id="5" name="Rectangle 4">
            <a:extLst>
              <a:ext uri="{FF2B5EF4-FFF2-40B4-BE49-F238E27FC236}">
                <a16:creationId xmlns:a16="http://schemas.microsoft.com/office/drawing/2014/main" id="{B5DE02C5-A6AE-4E88-A916-8F385DDDFD85}"/>
              </a:ext>
            </a:extLst>
          </p:cNvPr>
          <p:cNvSpPr/>
          <p:nvPr/>
        </p:nvSpPr>
        <p:spPr>
          <a:xfrm>
            <a:off x="838199" y="996827"/>
            <a:ext cx="10021389" cy="1200329"/>
          </a:xfrm>
          <a:prstGeom prst="rect">
            <a:avLst/>
          </a:prstGeom>
        </p:spPr>
        <p:txBody>
          <a:bodyPr wrap="square">
            <a:spAutoFit/>
          </a:bodyPr>
          <a:lstStyle/>
          <a:p>
            <a:r>
              <a:rPr lang="en-GB" sz="3600" b="1" dirty="0"/>
              <a:t>Nominations and Appointment Committee (N&amp;A)</a:t>
            </a:r>
            <a:br>
              <a:rPr lang="en-GB" sz="3600" b="1" dirty="0"/>
            </a:br>
            <a:endParaRPr lang="en-GB" sz="3600" dirty="0"/>
          </a:p>
        </p:txBody>
      </p:sp>
      <p:sp>
        <p:nvSpPr>
          <p:cNvPr id="7" name="Title 1">
            <a:extLst>
              <a:ext uri="{FF2B5EF4-FFF2-40B4-BE49-F238E27FC236}">
                <a16:creationId xmlns:a16="http://schemas.microsoft.com/office/drawing/2014/main" id="{87528913-2A86-4ACB-9282-43D85B7AC42F}"/>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pic>
        <p:nvPicPr>
          <p:cNvPr id="6" name="Immagine 5">
            <a:extLst>
              <a:ext uri="{FF2B5EF4-FFF2-40B4-BE49-F238E27FC236}">
                <a16:creationId xmlns:a16="http://schemas.microsoft.com/office/drawing/2014/main" id="{08D68B6F-F4CF-5186-9D9F-EF6C0130F774}"/>
              </a:ext>
            </a:extLst>
          </p:cNvPr>
          <p:cNvPicPr>
            <a:picLocks noChangeAspect="1"/>
          </p:cNvPicPr>
          <p:nvPr/>
        </p:nvPicPr>
        <p:blipFill>
          <a:blip r:embed="rId2"/>
          <a:stretch>
            <a:fillRect/>
          </a:stretch>
        </p:blipFill>
        <p:spPr>
          <a:xfrm>
            <a:off x="1692956" y="3887370"/>
            <a:ext cx="3771233" cy="2834105"/>
          </a:xfrm>
          <a:prstGeom prst="rect">
            <a:avLst/>
          </a:prstGeom>
        </p:spPr>
      </p:pic>
      <p:pic>
        <p:nvPicPr>
          <p:cNvPr id="8" name="Content Placeholder 2">
            <a:extLst>
              <a:ext uri="{FF2B5EF4-FFF2-40B4-BE49-F238E27FC236}">
                <a16:creationId xmlns:a16="http://schemas.microsoft.com/office/drawing/2014/main" id="{E75EC627-783A-AE77-4D36-CFE9C1FBFAC8}"/>
              </a:ext>
            </a:extLst>
          </p:cNvPr>
          <p:cNvPicPr>
            <a:picLocks noChangeAspect="1"/>
          </p:cNvPicPr>
          <p:nvPr/>
        </p:nvPicPr>
        <p:blipFill>
          <a:blip r:embed="rId3"/>
          <a:stretch>
            <a:fillRect/>
          </a:stretch>
        </p:blipFill>
        <p:spPr>
          <a:xfrm>
            <a:off x="6504725" y="4096653"/>
            <a:ext cx="3617713" cy="2624822"/>
          </a:xfrm>
          <a:prstGeom prst="rect">
            <a:avLst/>
          </a:prstGeom>
        </p:spPr>
      </p:pic>
      <p:sp>
        <p:nvSpPr>
          <p:cNvPr id="10" name="CasellaDiTesto 9">
            <a:extLst>
              <a:ext uri="{FF2B5EF4-FFF2-40B4-BE49-F238E27FC236}">
                <a16:creationId xmlns:a16="http://schemas.microsoft.com/office/drawing/2014/main" id="{4021D717-9436-A917-F5DC-EDCFE15E5D9B}"/>
              </a:ext>
            </a:extLst>
          </p:cNvPr>
          <p:cNvSpPr txBox="1"/>
          <p:nvPr/>
        </p:nvSpPr>
        <p:spPr>
          <a:xfrm>
            <a:off x="6709959" y="3815087"/>
            <a:ext cx="2886881" cy="307777"/>
          </a:xfrm>
          <a:prstGeom prst="rect">
            <a:avLst/>
          </a:prstGeom>
          <a:noFill/>
        </p:spPr>
        <p:txBody>
          <a:bodyPr wrap="none" rtlCol="0">
            <a:spAutoFit/>
          </a:bodyPr>
          <a:lstStyle/>
          <a:p>
            <a:r>
              <a:rPr lang="it-IT" sz="1400" b="1" dirty="0"/>
              <a:t>2024 RSP membership by institution</a:t>
            </a:r>
            <a:endParaRPr lang="en-GB" sz="1400" b="1" dirty="0"/>
          </a:p>
        </p:txBody>
      </p:sp>
    </p:spTree>
    <p:extLst>
      <p:ext uri="{BB962C8B-B14F-4D97-AF65-F5344CB8AC3E}">
        <p14:creationId xmlns:p14="http://schemas.microsoft.com/office/powerpoint/2010/main" val="134871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48398"/>
            <a:ext cx="10734176"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Status of the “</a:t>
            </a:r>
            <a:r>
              <a:rPr lang="en-US" b="1" dirty="0" err="1">
                <a:solidFill>
                  <a:srgbClr val="0C70AC"/>
                </a:solidFill>
              </a:rPr>
              <a:t>Supertopic</a:t>
            </a:r>
            <a:r>
              <a:rPr lang="en-US" b="1" dirty="0">
                <a:solidFill>
                  <a:srgbClr val="0C70AC"/>
                </a:solidFill>
              </a:rPr>
              <a:t>” Committee activities </a:t>
            </a:r>
            <a:r>
              <a:rPr lang="en-US" dirty="0"/>
              <a:t>and progress to integrated the findings of the committee into the Technical Panels’ activities:</a:t>
            </a:r>
          </a:p>
          <a:p>
            <a:pPr lvl="1">
              <a:lnSpc>
                <a:spcPct val="100000"/>
              </a:lnSpc>
              <a:spcBef>
                <a:spcPts val="300"/>
              </a:spcBef>
              <a:buFont typeface="Arial" panose="020B0604020202020204" pitchFamily="34" charset="0"/>
              <a:buChar char="•"/>
            </a:pPr>
            <a:r>
              <a:rPr lang="en-US" dirty="0"/>
              <a:t>A dedicated meeting was held with the </a:t>
            </a:r>
            <a:r>
              <a:rPr lang="en-US" dirty="0" err="1"/>
              <a:t>Supertopic</a:t>
            </a:r>
            <a:r>
              <a:rPr lang="en-US" dirty="0"/>
              <a:t> Committee Chair (Joe </a:t>
            </a:r>
            <a:r>
              <a:rPr lang="en-US" dirty="0" err="1"/>
              <a:t>Dauncey</a:t>
            </a:r>
            <a:r>
              <a:rPr lang="en-US" dirty="0"/>
              <a:t>), who confirmed that the committee is currently in a ‘dormant’ status, expecting to receive feedback from the Technical Panels.</a:t>
            </a:r>
          </a:p>
          <a:p>
            <a:pPr lvl="1">
              <a:lnSpc>
                <a:spcPct val="100000"/>
              </a:lnSpc>
              <a:spcBef>
                <a:spcPts val="300"/>
              </a:spcBef>
              <a:buFont typeface="Arial" panose="020B0604020202020204" pitchFamily="34" charset="0"/>
              <a:buChar char="•"/>
            </a:pPr>
            <a:r>
              <a:rPr lang="en-US" dirty="0"/>
              <a:t>To accelerate this task, I requested a copy of the accepted AESS Magazine manuscript and sent it to all TP Chairs eliciting comments form all TP members. Several comments were provided. </a:t>
            </a:r>
          </a:p>
          <a:p>
            <a:pPr lvl="1">
              <a:lnSpc>
                <a:spcPct val="100000"/>
              </a:lnSpc>
              <a:spcBef>
                <a:spcPts val="300"/>
              </a:spcBef>
              <a:buFont typeface="Arial" panose="020B0604020202020204" pitchFamily="34" charset="0"/>
              <a:buChar char="•"/>
            </a:pPr>
            <a:r>
              <a:rPr lang="en-US" dirty="0"/>
              <a:t>One very interesting comment was: </a:t>
            </a:r>
          </a:p>
          <a:p>
            <a:pPr marL="893763" lvl="1" indent="0">
              <a:lnSpc>
                <a:spcPct val="100000"/>
              </a:lnSpc>
              <a:spcBef>
                <a:spcPts val="300"/>
              </a:spcBef>
              <a:buNone/>
            </a:pPr>
            <a:r>
              <a:rPr lang="en-US" sz="1400" i="1" dirty="0"/>
              <a:t>“The paper does not consider the fundamental drive of industry profit/revenue. How does AESS plan to get global society on board to create a more sustainable Earth and Space if industry (large or small businesses from most countries) are driven by profit and customer needs and overlook sustainability? IEEE AESS panels and panel members can do their part, but how do you influence industry to change its way to consider sustainability and yet, still be profitable?” </a:t>
            </a:r>
          </a:p>
          <a:p>
            <a:pPr marL="720725" lvl="1" indent="0">
              <a:lnSpc>
                <a:spcPct val="100000"/>
              </a:lnSpc>
              <a:spcBef>
                <a:spcPts val="300"/>
              </a:spcBef>
              <a:buNone/>
            </a:pPr>
            <a:r>
              <a:rPr lang="en-US" dirty="0"/>
              <a:t>This should be the basis for further developments. </a:t>
            </a:r>
            <a:r>
              <a:rPr lang="en-US" u="sng" dirty="0"/>
              <a:t>A solid Triple-Bottom-Line (TBL) approach is essential </a:t>
            </a:r>
            <a:r>
              <a:rPr lang="en-US" dirty="0"/>
              <a:t>(involving industry in the debate).</a:t>
            </a:r>
          </a:p>
          <a:p>
            <a:pPr lvl="1">
              <a:lnSpc>
                <a:spcPct val="100000"/>
              </a:lnSpc>
              <a:spcBef>
                <a:spcPts val="300"/>
              </a:spcBef>
              <a:buFont typeface="Arial" panose="020B0604020202020204" pitchFamily="34" charset="0"/>
              <a:buChar char="•"/>
            </a:pPr>
            <a:r>
              <a:rPr lang="en-US" dirty="0"/>
              <a:t>In general, there were positive comments regarding the “Concrete initiatives’ proposed in the paper. </a:t>
            </a:r>
          </a:p>
        </p:txBody>
      </p:sp>
      <p:cxnSp>
        <p:nvCxnSpPr>
          <p:cNvPr id="14" name="Straight Arrow Connector 13">
            <a:extLst>
              <a:ext uri="{FF2B5EF4-FFF2-40B4-BE49-F238E27FC236}">
                <a16:creationId xmlns:a16="http://schemas.microsoft.com/office/drawing/2014/main" id="{C262B8F9-2F80-4492-9B25-C6AB3DE36351}"/>
              </a:ext>
            </a:extLst>
          </p:cNvPr>
          <p:cNvCxnSpPr/>
          <p:nvPr/>
        </p:nvCxnSpPr>
        <p:spPr>
          <a:xfrm>
            <a:off x="8138160" y="6573520"/>
            <a:ext cx="64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6A6869-41A1-4B91-9082-C066F0921148}"/>
              </a:ext>
            </a:extLst>
          </p:cNvPr>
          <p:cNvSpPr txBox="1"/>
          <p:nvPr/>
        </p:nvSpPr>
        <p:spPr>
          <a:xfrm>
            <a:off x="8778240" y="6435020"/>
            <a:ext cx="1838960" cy="276999"/>
          </a:xfrm>
          <a:prstGeom prst="rect">
            <a:avLst/>
          </a:prstGeom>
          <a:noFill/>
        </p:spPr>
        <p:txBody>
          <a:bodyPr wrap="square" rtlCol="0">
            <a:spAutoFit/>
          </a:bodyPr>
          <a:lstStyle/>
          <a:p>
            <a:r>
              <a:rPr lang="en-US" sz="1200" dirty="0"/>
              <a:t>Continues on next page</a:t>
            </a:r>
          </a:p>
        </p:txBody>
      </p:sp>
      <p:grpSp>
        <p:nvGrpSpPr>
          <p:cNvPr id="22" name="Group 21">
            <a:extLst>
              <a:ext uri="{FF2B5EF4-FFF2-40B4-BE49-F238E27FC236}">
                <a16:creationId xmlns:a16="http://schemas.microsoft.com/office/drawing/2014/main" id="{2785EFC6-97A5-4D1C-88B7-589399D2EDA3}"/>
              </a:ext>
            </a:extLst>
          </p:cNvPr>
          <p:cNvGrpSpPr/>
          <p:nvPr/>
        </p:nvGrpSpPr>
        <p:grpSpPr>
          <a:xfrm>
            <a:off x="1290320" y="5264328"/>
            <a:ext cx="9194058" cy="1022932"/>
            <a:chOff x="734807" y="5405120"/>
            <a:chExt cx="9749571" cy="1022932"/>
          </a:xfrm>
        </p:grpSpPr>
        <p:sp>
          <p:nvSpPr>
            <p:cNvPr id="17" name="TextBox 16">
              <a:extLst>
                <a:ext uri="{FF2B5EF4-FFF2-40B4-BE49-F238E27FC236}">
                  <a16:creationId xmlns:a16="http://schemas.microsoft.com/office/drawing/2014/main" id="{AC32BDD5-B6E7-4DB3-A36B-A0B87B9461A5}"/>
                </a:ext>
              </a:extLst>
            </p:cNvPr>
            <p:cNvSpPr txBox="1"/>
            <p:nvPr/>
          </p:nvSpPr>
          <p:spPr>
            <a:xfrm>
              <a:off x="1173479" y="6018184"/>
              <a:ext cx="9310899" cy="369332"/>
            </a:xfrm>
            <a:prstGeom prst="rect">
              <a:avLst/>
            </a:prstGeom>
            <a:noFill/>
          </p:spPr>
          <p:txBody>
            <a:bodyPr wrap="square" rtlCol="0">
              <a:spAutoFit/>
            </a:bodyPr>
            <a:lstStyle/>
            <a:p>
              <a:r>
                <a:rPr lang="en-US" u="sng" dirty="0"/>
                <a:t>Propose closing this </a:t>
              </a:r>
              <a:r>
                <a:rPr lang="en-US" u="sng"/>
                <a:t>action item.</a:t>
              </a:r>
              <a:endParaRPr lang="en-US" u="sng" dirty="0"/>
            </a:p>
          </p:txBody>
        </p:sp>
        <p:sp>
          <p:nvSpPr>
            <p:cNvPr id="18" name="Rectangle: Rounded Corners 17">
              <a:extLst>
                <a:ext uri="{FF2B5EF4-FFF2-40B4-BE49-F238E27FC236}">
                  <a16:creationId xmlns:a16="http://schemas.microsoft.com/office/drawing/2014/main" id="{5B0E5EF3-765A-4C65-9250-22E641624CC3}"/>
                </a:ext>
              </a:extLst>
            </p:cNvPr>
            <p:cNvSpPr/>
            <p:nvPr/>
          </p:nvSpPr>
          <p:spPr>
            <a:xfrm>
              <a:off x="1110727" y="5405120"/>
              <a:ext cx="9201673" cy="1022932"/>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19" name="Arrow: Right 18">
              <a:extLst>
                <a:ext uri="{FF2B5EF4-FFF2-40B4-BE49-F238E27FC236}">
                  <a16:creationId xmlns:a16="http://schemas.microsoft.com/office/drawing/2014/main" id="{8CDFA7F1-70EC-467A-A9E7-58023BE6019E}"/>
                </a:ext>
              </a:extLst>
            </p:cNvPr>
            <p:cNvSpPr/>
            <p:nvPr/>
          </p:nvSpPr>
          <p:spPr>
            <a:xfrm>
              <a:off x="734807" y="5762122"/>
              <a:ext cx="365624" cy="3745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31E80A-AEE2-4922-8587-DAC6F8C60AA7}"/>
                </a:ext>
              </a:extLst>
            </p:cNvPr>
            <p:cNvPicPr>
              <a:picLocks noChangeAspect="1"/>
            </p:cNvPicPr>
            <p:nvPr/>
          </p:nvPicPr>
          <p:blipFill>
            <a:blip r:embed="rId2"/>
            <a:stretch>
              <a:fillRect/>
            </a:stretch>
          </p:blipFill>
          <p:spPr>
            <a:xfrm>
              <a:off x="1249680" y="5581251"/>
              <a:ext cx="8910320" cy="448076"/>
            </a:xfrm>
            <a:prstGeom prst="rect">
              <a:avLst/>
            </a:prstGeom>
          </p:spPr>
        </p:pic>
      </p:grpSp>
    </p:spTree>
    <p:extLst>
      <p:ext uri="{BB962C8B-B14F-4D97-AF65-F5344CB8AC3E}">
        <p14:creationId xmlns:p14="http://schemas.microsoft.com/office/powerpoint/2010/main" val="4220447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DE02C5-A6AE-4E88-A916-8F385DDDFD85}"/>
              </a:ext>
            </a:extLst>
          </p:cNvPr>
          <p:cNvSpPr/>
          <p:nvPr/>
        </p:nvSpPr>
        <p:spPr>
          <a:xfrm>
            <a:off x="838199" y="996827"/>
            <a:ext cx="10448109" cy="1200329"/>
          </a:xfrm>
          <a:prstGeom prst="rect">
            <a:avLst/>
          </a:prstGeom>
        </p:spPr>
        <p:txBody>
          <a:bodyPr wrap="square">
            <a:spAutoFit/>
          </a:bodyPr>
          <a:lstStyle/>
          <a:p>
            <a:r>
              <a:rPr lang="en-GB" sz="3600" b="1" dirty="0"/>
              <a:t>Spectral Innovation Committee Activities</a:t>
            </a:r>
            <a:br>
              <a:rPr lang="en-GB" sz="3600" b="1" dirty="0"/>
            </a:br>
            <a:endParaRPr lang="en-GB" sz="3600" dirty="0"/>
          </a:p>
        </p:txBody>
      </p:sp>
      <p:sp>
        <p:nvSpPr>
          <p:cNvPr id="13" name="Title 1">
            <a:extLst>
              <a:ext uri="{FF2B5EF4-FFF2-40B4-BE49-F238E27FC236}">
                <a16:creationId xmlns:a16="http://schemas.microsoft.com/office/drawing/2014/main" id="{256BBC24-C01C-4961-AD79-01DABE94A74F}"/>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
        <p:nvSpPr>
          <p:cNvPr id="4" name="Segnaposto contenuto 3">
            <a:extLst>
              <a:ext uri="{FF2B5EF4-FFF2-40B4-BE49-F238E27FC236}">
                <a16:creationId xmlns:a16="http://schemas.microsoft.com/office/drawing/2014/main" id="{1223E6E7-7AB2-B57B-DFE6-33291E215211}"/>
              </a:ext>
            </a:extLst>
          </p:cNvPr>
          <p:cNvSpPr>
            <a:spLocks noGrp="1"/>
          </p:cNvSpPr>
          <p:nvPr>
            <p:ph idx="1"/>
          </p:nvPr>
        </p:nvSpPr>
        <p:spPr>
          <a:xfrm>
            <a:off x="804452" y="2113125"/>
            <a:ext cx="9150039" cy="4796398"/>
          </a:xfrm>
        </p:spPr>
        <p:txBody>
          <a:bodyPr/>
          <a:lstStyle/>
          <a:p>
            <a:pPr lvl="0"/>
            <a:r>
              <a:rPr lang="en-US" sz="1800" dirty="0"/>
              <a:t>Article requested by committee and written by Bill Melvin published in August 2023 edition of AESS magazine:</a:t>
            </a:r>
          </a:p>
          <a:p>
            <a:pPr lvl="1"/>
            <a:r>
              <a:rPr lang="en-US" sz="1400" dirty="0"/>
              <a:t>W. L. Melvin, "An Overview of Radar Operation in the Presence of Diminishing Spectrum," in IEEE Aerospace and Electronic Systems Magazine, vol. 38, no. 8, pp. 48-60, 1 Aug. 2023</a:t>
            </a:r>
          </a:p>
          <a:p>
            <a:r>
              <a:rPr lang="en-US" sz="1600" dirty="0"/>
              <a:t>Frank Sanders from NTIA chosen as plenary speaker at RC24</a:t>
            </a:r>
          </a:p>
          <a:p>
            <a:r>
              <a:rPr lang="en-US" sz="1600" dirty="0"/>
              <a:t>Created </a:t>
            </a:r>
            <a:r>
              <a:rPr lang="en-US" sz="1600" b="1" dirty="0">
                <a:solidFill>
                  <a:srgbClr val="0C70AC"/>
                </a:solidFill>
              </a:rPr>
              <a:t>new</a:t>
            </a:r>
            <a:r>
              <a:rPr lang="en-US" sz="1600" dirty="0"/>
              <a:t> spectral innovation committee best practices document</a:t>
            </a:r>
          </a:p>
          <a:p>
            <a:pPr lvl="1"/>
            <a:r>
              <a:rPr lang="en-US" sz="1400" dirty="0"/>
              <a:t>Was working under original Waveform Diversity committee best practices document</a:t>
            </a:r>
          </a:p>
          <a:p>
            <a:r>
              <a:rPr lang="en-US" sz="1600" dirty="0"/>
              <a:t>SIC Best Practices (paraphrased)</a:t>
            </a:r>
            <a:endParaRPr lang="en-US" sz="1600" b="1" dirty="0"/>
          </a:p>
          <a:p>
            <a:pPr lvl="1">
              <a:buFont typeface="+mj-lt"/>
              <a:buAutoNum type="arabicPeriod"/>
            </a:pPr>
            <a:r>
              <a:rPr lang="en-GB" sz="1400" dirty="0"/>
              <a:t>Serve as RSP POC for all spectral-innovation-related topics/activities </a:t>
            </a:r>
          </a:p>
          <a:p>
            <a:pPr lvl="1">
              <a:buFont typeface="+mj-lt"/>
              <a:buAutoNum type="arabicPeriod"/>
            </a:pPr>
            <a:r>
              <a:rPr lang="en-US" sz="1400" dirty="0"/>
              <a:t>Organize conference keynote presentations and panel discussions</a:t>
            </a:r>
          </a:p>
          <a:p>
            <a:pPr lvl="1">
              <a:buFont typeface="+mj-lt"/>
              <a:buAutoNum type="arabicPeriod"/>
            </a:pPr>
            <a:r>
              <a:rPr lang="en-US" sz="1400" dirty="0"/>
              <a:t>Organize and promote tutorials, workshops, webinars, dataset challenges, and conference special sessions </a:t>
            </a:r>
          </a:p>
          <a:p>
            <a:pPr lvl="1">
              <a:buFont typeface="+mj-lt"/>
              <a:buAutoNum type="arabicPeriod"/>
            </a:pPr>
            <a:r>
              <a:rPr lang="en-US" sz="1400" dirty="0"/>
              <a:t>Curate a taxonomy of technology areas and problem sets with keyword definitions. </a:t>
            </a:r>
          </a:p>
          <a:p>
            <a:pPr lvl="1">
              <a:buFont typeface="+mj-lt"/>
              <a:buAutoNum type="arabicPeriod"/>
            </a:pPr>
            <a:r>
              <a:rPr lang="en-US" sz="1400" dirty="0"/>
              <a:t>Organize a history of major national and international spectral policy changes and programs related to or that can impact spectral innovation for radar applications.</a:t>
            </a:r>
          </a:p>
          <a:p>
            <a:endParaRPr lang="en-GB" dirty="0"/>
          </a:p>
        </p:txBody>
      </p:sp>
    </p:spTree>
    <p:extLst>
      <p:ext uri="{BB962C8B-B14F-4D97-AF65-F5344CB8AC3E}">
        <p14:creationId xmlns:p14="http://schemas.microsoft.com/office/powerpoint/2010/main" val="1651660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314896-8D8C-3A42-9778-9B722893A4B3}"/>
              </a:ext>
            </a:extLst>
          </p:cNvPr>
          <p:cNvSpPr>
            <a:spLocks noGrp="1"/>
          </p:cNvSpPr>
          <p:nvPr>
            <p:ph idx="1"/>
          </p:nvPr>
        </p:nvSpPr>
        <p:spPr>
          <a:xfrm>
            <a:off x="838199" y="1776805"/>
            <a:ext cx="10691949" cy="3561808"/>
          </a:xfrm>
        </p:spPr>
        <p:txBody>
          <a:bodyPr/>
          <a:lstStyle/>
          <a:p>
            <a:pPr>
              <a:spcAft>
                <a:spcPts val="600"/>
              </a:spcAft>
            </a:pPr>
            <a:r>
              <a:rPr lang="en-GB" sz="2000" dirty="0"/>
              <a:t>RSP committee members’ </a:t>
            </a:r>
            <a:r>
              <a:rPr lang="en-GB" sz="2000" dirty="0" err="1"/>
              <a:t>activite</a:t>
            </a:r>
            <a:r>
              <a:rPr lang="en-GB" sz="2000" dirty="0"/>
              <a:t> in promoting and organizing activities on Civilian Radar, including:</a:t>
            </a:r>
          </a:p>
          <a:p>
            <a:pPr lvl="1">
              <a:lnSpc>
                <a:spcPct val="100000"/>
              </a:lnSpc>
              <a:spcBef>
                <a:spcPts val="0"/>
              </a:spcBef>
              <a:spcAft>
                <a:spcPts val="600"/>
              </a:spcAft>
            </a:pPr>
            <a:r>
              <a:rPr lang="en-GB" sz="1600" dirty="0"/>
              <a:t>Conference presentations (18) </a:t>
            </a:r>
          </a:p>
          <a:p>
            <a:pPr lvl="1">
              <a:lnSpc>
                <a:spcPct val="100000"/>
              </a:lnSpc>
              <a:spcBef>
                <a:spcPts val="0"/>
              </a:spcBef>
              <a:spcAft>
                <a:spcPts val="600"/>
              </a:spcAft>
            </a:pPr>
            <a:r>
              <a:rPr lang="en-GB" sz="1600" dirty="0"/>
              <a:t>Special sessions in conferences (3)</a:t>
            </a:r>
          </a:p>
          <a:p>
            <a:pPr lvl="1">
              <a:lnSpc>
                <a:spcPct val="100000"/>
              </a:lnSpc>
              <a:spcBef>
                <a:spcPts val="0"/>
              </a:spcBef>
              <a:spcAft>
                <a:spcPts val="600"/>
              </a:spcAft>
            </a:pPr>
            <a:r>
              <a:rPr lang="en-GB" sz="1600" dirty="0"/>
              <a:t>Publications (7 Special Issues)</a:t>
            </a:r>
          </a:p>
          <a:p>
            <a:pPr lvl="1">
              <a:lnSpc>
                <a:spcPct val="100000"/>
              </a:lnSpc>
              <a:spcBef>
                <a:spcPts val="0"/>
              </a:spcBef>
              <a:spcAft>
                <a:spcPts val="600"/>
              </a:spcAft>
            </a:pPr>
            <a:r>
              <a:rPr lang="en-GB" sz="1600" dirty="0"/>
              <a:t>Tutorials (4)</a:t>
            </a:r>
          </a:p>
          <a:p>
            <a:pPr lvl="1">
              <a:lnSpc>
                <a:spcPct val="100000"/>
              </a:lnSpc>
              <a:spcBef>
                <a:spcPts val="0"/>
              </a:spcBef>
              <a:spcAft>
                <a:spcPts val="600"/>
              </a:spcAft>
            </a:pPr>
            <a:r>
              <a:rPr lang="en-GB" sz="1600" dirty="0"/>
              <a:t>Short courses (1)</a:t>
            </a:r>
          </a:p>
          <a:p>
            <a:pPr lvl="1">
              <a:lnSpc>
                <a:spcPct val="100000"/>
              </a:lnSpc>
              <a:spcBef>
                <a:spcPts val="0"/>
              </a:spcBef>
              <a:spcAft>
                <a:spcPts val="600"/>
              </a:spcAft>
            </a:pPr>
            <a:r>
              <a:rPr lang="en-GB" sz="1600" dirty="0"/>
              <a:t>Workshops (1)</a:t>
            </a:r>
          </a:p>
          <a:p>
            <a:pPr lvl="1">
              <a:lnSpc>
                <a:spcPct val="100000"/>
              </a:lnSpc>
              <a:spcBef>
                <a:spcPts val="0"/>
              </a:spcBef>
              <a:spcAft>
                <a:spcPts val="600"/>
              </a:spcAft>
            </a:pPr>
            <a:r>
              <a:rPr lang="en-GB" sz="1600" dirty="0"/>
              <a:t>Keynotes (2)</a:t>
            </a:r>
          </a:p>
          <a:p>
            <a:pPr lvl="1">
              <a:lnSpc>
                <a:spcPct val="100000"/>
              </a:lnSpc>
              <a:spcBef>
                <a:spcPts val="0"/>
              </a:spcBef>
              <a:spcAft>
                <a:spcPts val="600"/>
              </a:spcAft>
            </a:pPr>
            <a:r>
              <a:rPr lang="en-GB" sz="1600" dirty="0"/>
              <a:t>Books (3 published and 2 upcoming)</a:t>
            </a:r>
          </a:p>
          <a:p>
            <a:pPr lvl="1">
              <a:lnSpc>
                <a:spcPct val="100000"/>
              </a:lnSpc>
              <a:spcBef>
                <a:spcPts val="0"/>
              </a:spcBef>
              <a:spcAft>
                <a:spcPts val="600"/>
              </a:spcAft>
            </a:pPr>
            <a:r>
              <a:rPr lang="en-GB" sz="1600" dirty="0"/>
              <a:t>Seminars (12)</a:t>
            </a:r>
          </a:p>
          <a:p>
            <a:pPr lvl="1">
              <a:lnSpc>
                <a:spcPct val="100000"/>
              </a:lnSpc>
              <a:spcBef>
                <a:spcPts val="0"/>
              </a:spcBef>
              <a:spcAft>
                <a:spcPts val="600"/>
              </a:spcAft>
            </a:pPr>
            <a:r>
              <a:rPr lang="en-GB" sz="1600" dirty="0"/>
              <a:t>AESS Industrial Innovation Award for Contribution to Automotive Radar </a:t>
            </a:r>
          </a:p>
          <a:p>
            <a:pPr lvl="2">
              <a:spcAft>
                <a:spcPts val="600"/>
              </a:spcAft>
              <a:buFont typeface="Calibri" panose="020F0502020204030204" pitchFamily="34" charset="0"/>
              <a:buChar char="−"/>
            </a:pPr>
            <a:endParaRPr lang="en-US" sz="1500" dirty="0"/>
          </a:p>
          <a:p>
            <a:pPr lvl="1">
              <a:spcAft>
                <a:spcPts val="600"/>
              </a:spcAft>
              <a:buFont typeface="Calibri" panose="020F0502020204030204" pitchFamily="34" charset="0"/>
              <a:buChar char="−"/>
            </a:pPr>
            <a:endParaRPr lang="en-US" sz="1900" dirty="0"/>
          </a:p>
          <a:p>
            <a:pPr lvl="1">
              <a:spcAft>
                <a:spcPts val="600"/>
              </a:spcAft>
              <a:buFont typeface="Calibri" panose="020F0502020204030204" pitchFamily="34" charset="0"/>
              <a:buChar char="−"/>
            </a:pPr>
            <a:endParaRPr lang="en-US" sz="1900" dirty="0"/>
          </a:p>
          <a:p>
            <a:pPr>
              <a:spcAft>
                <a:spcPts val="600"/>
              </a:spcAft>
            </a:pPr>
            <a:endParaRPr lang="en-US" sz="2200" dirty="0"/>
          </a:p>
        </p:txBody>
      </p:sp>
      <p:sp>
        <p:nvSpPr>
          <p:cNvPr id="9" name="Slide Number Placeholder 4">
            <a:extLst>
              <a:ext uri="{FF2B5EF4-FFF2-40B4-BE49-F238E27FC236}">
                <a16:creationId xmlns:a16="http://schemas.microsoft.com/office/drawing/2014/main" id="{48AD63E4-FCEC-4234-A5BE-240EDCA433A8}"/>
              </a:ext>
            </a:extLst>
          </p:cNvPr>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BCDB7B01-FAFA-4F2A-A2E6-5BC6DA5F7D96}" type="slidenum">
              <a:rPr lang="en-US" altLang="en-US" smtClean="0">
                <a:solidFill>
                  <a:srgbClr val="0C70AC"/>
                </a:solidFill>
              </a:rPr>
              <a:pPr algn="ctr">
                <a:defRPr/>
              </a:pPr>
              <a:t>71</a:t>
            </a:fld>
            <a:endParaRPr lang="en-US" altLang="en-US" dirty="0">
              <a:solidFill>
                <a:srgbClr val="0C70AC"/>
              </a:solidFill>
            </a:endParaRPr>
          </a:p>
        </p:txBody>
      </p:sp>
      <p:sp>
        <p:nvSpPr>
          <p:cNvPr id="7" name="Rectangle 6">
            <a:extLst>
              <a:ext uri="{FF2B5EF4-FFF2-40B4-BE49-F238E27FC236}">
                <a16:creationId xmlns:a16="http://schemas.microsoft.com/office/drawing/2014/main" id="{58EAF890-20B2-48F4-AAB6-1721F9B602BE}"/>
              </a:ext>
            </a:extLst>
          </p:cNvPr>
          <p:cNvSpPr/>
          <p:nvPr/>
        </p:nvSpPr>
        <p:spPr>
          <a:xfrm>
            <a:off x="838199" y="996827"/>
            <a:ext cx="10448109" cy="646331"/>
          </a:xfrm>
          <a:prstGeom prst="rect">
            <a:avLst/>
          </a:prstGeom>
        </p:spPr>
        <p:txBody>
          <a:bodyPr wrap="square">
            <a:spAutoFit/>
          </a:bodyPr>
          <a:lstStyle/>
          <a:p>
            <a:r>
              <a:rPr lang="en-GB" sz="3600" b="1" dirty="0"/>
              <a:t>Civilian Radar Activities</a:t>
            </a:r>
            <a:endParaRPr lang="en-GB" sz="3600" dirty="0"/>
          </a:p>
        </p:txBody>
      </p:sp>
      <p:sp>
        <p:nvSpPr>
          <p:cNvPr id="8" name="Title 1">
            <a:extLst>
              <a:ext uri="{FF2B5EF4-FFF2-40B4-BE49-F238E27FC236}">
                <a16:creationId xmlns:a16="http://schemas.microsoft.com/office/drawing/2014/main" id="{2EA928F8-4761-4651-A682-61080096E7D1}"/>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419290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828040" y="1782079"/>
            <a:ext cx="8160096" cy="4646296"/>
          </a:xfrm>
        </p:spPr>
        <p:txBody>
          <a:bodyPr>
            <a:normAutofit/>
          </a:bodyPr>
          <a:lstStyle/>
          <a:p>
            <a:pPr marL="342900" marR="0" lvl="0" indent="-342900" algn="l" rtl="0">
              <a:lnSpc>
                <a:spcPct val="107000"/>
              </a:lnSpc>
              <a:spcBef>
                <a:spcPts val="0"/>
              </a:spcBef>
              <a:spcAft>
                <a:spcPts val="0"/>
              </a:spcAft>
              <a:buClr>
                <a:schemeClr val="lt2"/>
              </a:buClr>
              <a:buSzPts val="1440"/>
              <a:buFont typeface="Calibri"/>
              <a:buChar char="•"/>
            </a:pPr>
            <a:r>
              <a:rPr lang="en-GB" sz="1800" dirty="0">
                <a:solidFill>
                  <a:schemeClr val="dk1"/>
                </a:solidFill>
                <a:latin typeface="Calibri"/>
                <a:ea typeface="Calibri"/>
                <a:cs typeface="Calibri"/>
                <a:sym typeface="Calibri"/>
              </a:rPr>
              <a:t>Many members are Associate Editors for either TAES or TRS</a:t>
            </a:r>
            <a:endParaRPr lang="en-GB" dirty="0"/>
          </a:p>
          <a:p>
            <a:pPr marL="342900" marR="0" lvl="0" indent="-342900" algn="l" rtl="0">
              <a:lnSpc>
                <a:spcPct val="107000"/>
              </a:lnSpc>
              <a:spcBef>
                <a:spcPts val="1160"/>
              </a:spcBef>
              <a:spcAft>
                <a:spcPts val="0"/>
              </a:spcAft>
              <a:buClr>
                <a:schemeClr val="lt2"/>
              </a:buClr>
              <a:buSzPts val="1440"/>
              <a:buFont typeface="Calibri"/>
              <a:buChar char="•"/>
            </a:pPr>
            <a:r>
              <a:rPr lang="en-GB" sz="1800" dirty="0">
                <a:solidFill>
                  <a:schemeClr val="dk1"/>
                </a:solidFill>
                <a:latin typeface="Calibri"/>
                <a:ea typeface="Calibri"/>
                <a:cs typeface="Calibri"/>
                <a:sym typeface="Calibri"/>
              </a:rPr>
              <a:t>RSP members have organized several TAES and TRS special editions and sections</a:t>
            </a:r>
            <a:endParaRPr lang="en-GB" dirty="0"/>
          </a:p>
          <a:p>
            <a:pPr marL="342900" marR="0" lvl="0" indent="-342900" algn="l" rtl="0">
              <a:spcBef>
                <a:spcPts val="1160"/>
              </a:spcBef>
              <a:spcAft>
                <a:spcPts val="0"/>
              </a:spcAft>
              <a:buClr>
                <a:schemeClr val="lt2"/>
              </a:buClr>
              <a:buSzPts val="1440"/>
              <a:buFont typeface="Calibri"/>
              <a:buChar char="•"/>
            </a:pPr>
            <a:r>
              <a:rPr lang="en-GB" sz="1800" dirty="0">
                <a:solidFill>
                  <a:srgbClr val="000000"/>
                </a:solidFill>
                <a:latin typeface="Calibri"/>
                <a:ea typeface="Calibri"/>
                <a:cs typeface="Calibri"/>
                <a:sym typeface="Calibri"/>
              </a:rPr>
              <a:t>RSP contributing with partner societies on a special issue in the IEEE Journal of Biomedical and Health Informatics:  "Radar-based Physiological Measurement Techniques for Healthcare and Health Monitoring“</a:t>
            </a:r>
            <a:endParaRPr lang="en-GB" dirty="0"/>
          </a:p>
          <a:p>
            <a:pPr marL="342900" marR="0" lvl="0" indent="-251459" algn="l" rtl="0">
              <a:spcBef>
                <a:spcPts val="360"/>
              </a:spcBef>
              <a:spcAft>
                <a:spcPts val="0"/>
              </a:spcAft>
              <a:buClr>
                <a:schemeClr val="lt2"/>
              </a:buClr>
              <a:buSzPts val="1440"/>
              <a:buFont typeface="Verdana"/>
              <a:buNone/>
            </a:pPr>
            <a:endParaRPr lang="en-GB" sz="1800" dirty="0">
              <a:solidFill>
                <a:schemeClr val="dk1"/>
              </a:solidFill>
              <a:latin typeface="Calibri"/>
              <a:ea typeface="Calibri"/>
              <a:cs typeface="Calibri"/>
              <a:sym typeface="Calibri"/>
            </a:endParaRPr>
          </a:p>
          <a:p>
            <a:pPr marL="342900" marR="0" lvl="0" indent="-342900" algn="l" rtl="0">
              <a:spcBef>
                <a:spcPts val="360"/>
              </a:spcBef>
              <a:spcAft>
                <a:spcPts val="0"/>
              </a:spcAft>
              <a:buClr>
                <a:schemeClr val="lt2"/>
              </a:buClr>
              <a:buSzPts val="1440"/>
              <a:buFont typeface="Calibri"/>
              <a:buChar char="•"/>
            </a:pPr>
            <a:r>
              <a:rPr lang="en-GB" sz="1800" dirty="0">
                <a:solidFill>
                  <a:schemeClr val="dk1"/>
                </a:solidFill>
                <a:latin typeface="Calibri"/>
                <a:ea typeface="Calibri"/>
                <a:cs typeface="Calibri"/>
                <a:sym typeface="Calibri"/>
              </a:rPr>
              <a:t>Further ideas:</a:t>
            </a:r>
            <a:endParaRPr lang="en-GB" dirty="0"/>
          </a:p>
          <a:p>
            <a:pPr marL="742950" marR="0" lvl="1" indent="-285750" algn="l" rtl="0">
              <a:spcBef>
                <a:spcPts val="360"/>
              </a:spcBef>
              <a:spcAft>
                <a:spcPts val="0"/>
              </a:spcAft>
              <a:buClr>
                <a:srgbClr val="595959"/>
              </a:buClr>
              <a:buSzPts val="1800"/>
              <a:buFont typeface="Calibri"/>
              <a:buChar char="–"/>
            </a:pPr>
            <a:r>
              <a:rPr lang="en-GB" sz="1800" b="0" i="0" u="none" strike="noStrike" cap="none" dirty="0">
                <a:solidFill>
                  <a:schemeClr val="dk1"/>
                </a:solidFill>
                <a:latin typeface="Calibri"/>
                <a:ea typeface="Calibri"/>
                <a:cs typeface="Calibri"/>
                <a:sym typeface="Calibri"/>
              </a:rPr>
              <a:t>Advertise IEEE AESS journal at organised DL (including two next month);</a:t>
            </a:r>
            <a:endParaRPr lang="en-GB" dirty="0"/>
          </a:p>
          <a:p>
            <a:pPr marL="742950" marR="0" lvl="1" indent="-285750" algn="l" rtl="0">
              <a:spcBef>
                <a:spcPts val="360"/>
              </a:spcBef>
              <a:spcAft>
                <a:spcPts val="0"/>
              </a:spcAft>
              <a:buClr>
                <a:srgbClr val="595959"/>
              </a:buClr>
              <a:buSzPts val="1800"/>
              <a:buFont typeface="Calibri"/>
              <a:buChar char="–"/>
            </a:pPr>
            <a:r>
              <a:rPr lang="en-GB" sz="1800" b="0" i="0" u="none" strike="noStrike" cap="none" dirty="0">
                <a:solidFill>
                  <a:schemeClr val="dk1"/>
                </a:solidFill>
                <a:latin typeface="Calibri"/>
                <a:ea typeface="Calibri"/>
                <a:cs typeface="Calibri"/>
                <a:sym typeface="Calibri"/>
              </a:rPr>
              <a:t>Ensure IEEE references are included in our publications.</a:t>
            </a:r>
            <a:endParaRPr lang="en-GB" dirty="0"/>
          </a:p>
        </p:txBody>
      </p:sp>
      <p:sp>
        <p:nvSpPr>
          <p:cNvPr id="4" name="Rectangle 3">
            <a:extLst>
              <a:ext uri="{FF2B5EF4-FFF2-40B4-BE49-F238E27FC236}">
                <a16:creationId xmlns:a16="http://schemas.microsoft.com/office/drawing/2014/main" id="{C5362F0E-7484-4BA6-B6DB-5BD81E1D02B0}"/>
              </a:ext>
            </a:extLst>
          </p:cNvPr>
          <p:cNvSpPr/>
          <p:nvPr/>
        </p:nvSpPr>
        <p:spPr>
          <a:xfrm>
            <a:off x="838199" y="996827"/>
            <a:ext cx="10448109" cy="646331"/>
          </a:xfrm>
          <a:prstGeom prst="rect">
            <a:avLst/>
          </a:prstGeom>
        </p:spPr>
        <p:txBody>
          <a:bodyPr wrap="square">
            <a:spAutoFit/>
          </a:bodyPr>
          <a:lstStyle/>
          <a:p>
            <a:r>
              <a:rPr lang="en-GB" sz="3600" b="1" dirty="0"/>
              <a:t>Publications</a:t>
            </a:r>
            <a:endParaRPr lang="en-GB" sz="3600" dirty="0"/>
          </a:p>
        </p:txBody>
      </p:sp>
      <p:sp>
        <p:nvSpPr>
          <p:cNvPr id="5" name="Title 1">
            <a:extLst>
              <a:ext uri="{FF2B5EF4-FFF2-40B4-BE49-F238E27FC236}">
                <a16:creationId xmlns:a16="http://schemas.microsoft.com/office/drawing/2014/main" id="{1BCAE717-3A0E-4570-B56E-51F1AF9F9EB5}"/>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pic>
        <p:nvPicPr>
          <p:cNvPr id="2" name="Immagine 1">
            <a:extLst>
              <a:ext uri="{FF2B5EF4-FFF2-40B4-BE49-F238E27FC236}">
                <a16:creationId xmlns:a16="http://schemas.microsoft.com/office/drawing/2014/main" id="{F0335FA1-EAC5-0063-5703-4FF8982F6C7A}"/>
              </a:ext>
            </a:extLst>
          </p:cNvPr>
          <p:cNvPicPr>
            <a:picLocks noChangeAspect="1"/>
          </p:cNvPicPr>
          <p:nvPr/>
        </p:nvPicPr>
        <p:blipFill>
          <a:blip r:embed="rId3"/>
          <a:stretch>
            <a:fillRect/>
          </a:stretch>
        </p:blipFill>
        <p:spPr>
          <a:xfrm>
            <a:off x="8901185" y="1875678"/>
            <a:ext cx="3074271" cy="3683458"/>
          </a:xfrm>
          <a:prstGeom prst="rect">
            <a:avLst/>
          </a:prstGeom>
        </p:spPr>
      </p:pic>
    </p:spTree>
    <p:extLst>
      <p:ext uri="{BB962C8B-B14F-4D97-AF65-F5344CB8AC3E}">
        <p14:creationId xmlns:p14="http://schemas.microsoft.com/office/powerpoint/2010/main" val="330812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828040" y="1782079"/>
            <a:ext cx="10515600" cy="4646296"/>
          </a:xfrm>
        </p:spPr>
        <p:txBody>
          <a:bodyPr>
            <a:normAutofit fontScale="92500" lnSpcReduction="10000"/>
          </a:bodyPr>
          <a:lstStyle/>
          <a:p>
            <a:pPr marL="342900" marR="0" lvl="0" indent="-342900" algn="l" rtl="0">
              <a:spcBef>
                <a:spcPts val="0"/>
              </a:spcBef>
              <a:spcAft>
                <a:spcPts val="0"/>
              </a:spcAft>
              <a:buClr>
                <a:schemeClr val="lt2"/>
              </a:buClr>
              <a:buSzPts val="880"/>
              <a:buFont typeface="Verdana"/>
              <a:buChar char="•"/>
            </a:pPr>
            <a:r>
              <a:rPr lang="en-GB" sz="1600" dirty="0">
                <a:solidFill>
                  <a:schemeClr val="dk1"/>
                </a:solidFill>
                <a:ea typeface="Verdana"/>
                <a:cs typeface="Verdana"/>
                <a:sym typeface="Verdana"/>
              </a:rPr>
              <a:t>TAES Statistics</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No. paper published in 2022/2023 (12 months): 418/713  - acceptance rate is around 30%</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Special section papers: 29</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Most submissions: China (70%), USA (7.8%), Italy (3%), South Korea, (2.7%), Germany (2.4%), Iran (2.3%)</a:t>
            </a:r>
            <a:endParaRPr lang="en-GB" sz="3600" dirty="0"/>
          </a:p>
          <a:p>
            <a:pPr marL="342900" marR="0" lvl="0" indent="-342900" algn="l" rtl="0">
              <a:spcBef>
                <a:spcPts val="220"/>
              </a:spcBef>
              <a:spcAft>
                <a:spcPts val="0"/>
              </a:spcAft>
              <a:buClr>
                <a:schemeClr val="lt2"/>
              </a:buClr>
              <a:buSzPts val="880"/>
              <a:buFont typeface="Verdana"/>
              <a:buChar char="•"/>
            </a:pPr>
            <a:r>
              <a:rPr lang="en-GB" sz="1600" dirty="0">
                <a:solidFill>
                  <a:schemeClr val="dk1"/>
                </a:solidFill>
                <a:ea typeface="Verdana"/>
                <a:cs typeface="Verdana"/>
                <a:sym typeface="Verdana"/>
              </a:rPr>
              <a:t>TRS Statistics</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October 2021 – 2023 (14 months): No. submissions / accepted publications: 68 accepted / 254 submitted = 35% acceptance</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Special section papers: 40</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Most submissions: US (21.0%), China (19.2%), India (15.5%), Germany (5.5%), UK (4.1%), Canada (4.1%)</a:t>
            </a:r>
            <a:endParaRPr lang="en-GB" sz="3600" dirty="0"/>
          </a:p>
          <a:p>
            <a:pPr marL="342900" marR="0" lvl="0" indent="-342900" algn="l" rtl="0">
              <a:spcBef>
                <a:spcPts val="220"/>
              </a:spcBef>
              <a:spcAft>
                <a:spcPts val="0"/>
              </a:spcAft>
              <a:buClr>
                <a:schemeClr val="lt2"/>
              </a:buClr>
              <a:buSzPts val="880"/>
              <a:buFont typeface="Verdana"/>
              <a:buChar char="•"/>
            </a:pPr>
            <a:r>
              <a:rPr lang="en-GB" sz="1600" dirty="0">
                <a:solidFill>
                  <a:schemeClr val="dk1"/>
                </a:solidFill>
                <a:ea typeface="Verdana"/>
                <a:cs typeface="Verdana"/>
                <a:sym typeface="Verdana"/>
              </a:rPr>
              <a:t>Special sessions open</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Artificial Intelligence Approaches for Radar Processing and Applications (TRS)</a:t>
            </a:r>
            <a:endParaRPr lang="en-GB" sz="3600" dirty="0"/>
          </a:p>
          <a:p>
            <a:pPr marL="342900" marR="0" lvl="0" indent="-342900" algn="l" rtl="0">
              <a:spcBef>
                <a:spcPts val="220"/>
              </a:spcBef>
              <a:spcAft>
                <a:spcPts val="0"/>
              </a:spcAft>
              <a:buClr>
                <a:schemeClr val="lt2"/>
              </a:buClr>
              <a:buSzPts val="880"/>
              <a:buFont typeface="Verdana"/>
              <a:buChar char="•"/>
            </a:pPr>
            <a:r>
              <a:rPr lang="en-GB" sz="1600" dirty="0">
                <a:solidFill>
                  <a:schemeClr val="dk1"/>
                </a:solidFill>
                <a:ea typeface="Verdana"/>
                <a:cs typeface="Verdana"/>
                <a:sym typeface="Verdana"/>
              </a:rPr>
              <a:t>Special sections completed</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Deep Learning for Radar Applications (TAES, 13 papers accepted)</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Automotive Imaging and Super-Resolution Radar Systems (TAES, 4 papers accepted)</a:t>
            </a:r>
            <a:endParaRPr lang="en-GB" sz="3600" dirty="0"/>
          </a:p>
          <a:p>
            <a:pPr marL="342900" marR="0" lvl="0" indent="-342900" algn="l" rtl="0">
              <a:spcBef>
                <a:spcPts val="220"/>
              </a:spcBef>
              <a:spcAft>
                <a:spcPts val="0"/>
              </a:spcAft>
              <a:buClr>
                <a:schemeClr val="lt2"/>
              </a:buClr>
              <a:buSzPts val="880"/>
              <a:buFont typeface="Verdana"/>
              <a:buChar char="•"/>
            </a:pPr>
            <a:r>
              <a:rPr lang="en-GB" sz="1600" dirty="0">
                <a:solidFill>
                  <a:schemeClr val="dk1"/>
                </a:solidFill>
                <a:ea typeface="Verdana"/>
                <a:cs typeface="Verdana"/>
                <a:sym typeface="Verdana"/>
              </a:rPr>
              <a:t>Special sections closed</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Fully Digital Arrays for Radar: From Architectures to Algorithms (TRS, 16 papers)</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Innovations in Radar Spectrum: Deconfliction, Containment, Sharing, and Multifunction (TRS, 13 papers)</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Advances in Radar Imaging (TRS, 11 papers)</a:t>
            </a:r>
            <a:endParaRPr lang="en-GB" sz="3600" dirty="0"/>
          </a:p>
          <a:p>
            <a:pPr marL="342900" marR="0" lvl="0" indent="-342900" algn="l" rtl="0">
              <a:spcBef>
                <a:spcPts val="220"/>
              </a:spcBef>
              <a:spcAft>
                <a:spcPts val="0"/>
              </a:spcAft>
              <a:buClr>
                <a:schemeClr val="lt2"/>
              </a:buClr>
              <a:buSzPts val="880"/>
              <a:buFont typeface="Verdana"/>
              <a:buChar char="•"/>
            </a:pPr>
            <a:r>
              <a:rPr lang="en-GB" sz="1600" dirty="0">
                <a:solidFill>
                  <a:schemeClr val="dk1"/>
                </a:solidFill>
                <a:ea typeface="Verdana"/>
                <a:cs typeface="Verdana"/>
                <a:sym typeface="Verdana"/>
              </a:rPr>
              <a:t>Open call for proposals </a:t>
            </a:r>
            <a:endParaRPr lang="en-GB" sz="40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TRS (1 April, 1 Oct)</a:t>
            </a:r>
            <a:endParaRPr lang="en-GB" sz="3600" dirty="0"/>
          </a:p>
          <a:p>
            <a:pPr marL="742950" marR="0" lvl="1" indent="-285750" algn="l" rtl="0">
              <a:spcBef>
                <a:spcPts val="220"/>
              </a:spcBef>
              <a:spcAft>
                <a:spcPts val="0"/>
              </a:spcAft>
              <a:buClr>
                <a:srgbClr val="595959"/>
              </a:buClr>
              <a:buSzPts val="1100"/>
              <a:buFont typeface="Verdana"/>
              <a:buChar char="–"/>
            </a:pPr>
            <a:r>
              <a:rPr lang="en-GB" sz="1600" b="0" i="0" u="none" strike="noStrike" cap="none" dirty="0">
                <a:solidFill>
                  <a:schemeClr val="dk1"/>
                </a:solidFill>
                <a:ea typeface="Verdana"/>
                <a:cs typeface="Verdana"/>
                <a:sym typeface="Verdana"/>
              </a:rPr>
              <a:t>TAES: any time</a:t>
            </a:r>
            <a:endParaRPr lang="en-US" sz="4000" dirty="0"/>
          </a:p>
        </p:txBody>
      </p:sp>
      <p:sp>
        <p:nvSpPr>
          <p:cNvPr id="4" name="Rectangle 3">
            <a:extLst>
              <a:ext uri="{FF2B5EF4-FFF2-40B4-BE49-F238E27FC236}">
                <a16:creationId xmlns:a16="http://schemas.microsoft.com/office/drawing/2014/main" id="{C5362F0E-7484-4BA6-B6DB-5BD81E1D02B0}"/>
              </a:ext>
            </a:extLst>
          </p:cNvPr>
          <p:cNvSpPr/>
          <p:nvPr/>
        </p:nvSpPr>
        <p:spPr>
          <a:xfrm>
            <a:off x="838199" y="996827"/>
            <a:ext cx="10448109" cy="646331"/>
          </a:xfrm>
          <a:prstGeom prst="rect">
            <a:avLst/>
          </a:prstGeom>
        </p:spPr>
        <p:txBody>
          <a:bodyPr wrap="square">
            <a:spAutoFit/>
          </a:bodyPr>
          <a:lstStyle/>
          <a:p>
            <a:r>
              <a:rPr lang="en-GB" sz="3600" b="1" dirty="0"/>
              <a:t>Publications (stats past 12 months)</a:t>
            </a:r>
            <a:endParaRPr lang="en-GB" sz="3600" dirty="0"/>
          </a:p>
        </p:txBody>
      </p:sp>
      <p:sp>
        <p:nvSpPr>
          <p:cNvPr id="5" name="Title 1">
            <a:extLst>
              <a:ext uri="{FF2B5EF4-FFF2-40B4-BE49-F238E27FC236}">
                <a16:creationId xmlns:a16="http://schemas.microsoft.com/office/drawing/2014/main" id="{1BCAE717-3A0E-4570-B56E-51F1AF9F9EB5}"/>
              </a:ext>
            </a:extLst>
          </p:cNvPr>
          <p:cNvSpPr>
            <a:spLocks noGrp="1"/>
          </p:cNvSpPr>
          <p:nvPr/>
        </p:nvSpPr>
        <p:spPr>
          <a:xfrm>
            <a:off x="754685"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solidFill>
                  <a:schemeClr val="bg1"/>
                </a:solidFill>
              </a:rPr>
              <a:t>2024 Semi-Annual Updates</a:t>
            </a:r>
          </a:p>
        </p:txBody>
      </p:sp>
    </p:spTree>
    <p:extLst>
      <p:ext uri="{BB962C8B-B14F-4D97-AF65-F5344CB8AC3E}">
        <p14:creationId xmlns:p14="http://schemas.microsoft.com/office/powerpoint/2010/main" val="90856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0775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Proposals for </a:t>
            </a:r>
            <a:r>
              <a:rPr lang="en-US" b="1" dirty="0" err="1">
                <a:solidFill>
                  <a:srgbClr val="0C70AC"/>
                </a:solidFill>
              </a:rPr>
              <a:t>Supertopic</a:t>
            </a:r>
            <a:r>
              <a:rPr lang="en-US" b="1" dirty="0">
                <a:solidFill>
                  <a:srgbClr val="0C70AC"/>
                </a:solidFill>
              </a:rPr>
              <a:t>-related initiatives </a:t>
            </a:r>
            <a:r>
              <a:rPr lang="en-US" dirty="0"/>
              <a:t>include the following: </a:t>
            </a:r>
          </a:p>
          <a:p>
            <a:pPr lvl="1">
              <a:buFont typeface="Arial" panose="020B0604020202020204" pitchFamily="34" charset="0"/>
              <a:buChar char="•"/>
            </a:pPr>
            <a:r>
              <a:rPr lang="en-US" dirty="0"/>
              <a:t>Injection of the autonomy for sustainability topic in panels and special sessions at AESS conferences.</a:t>
            </a:r>
          </a:p>
          <a:p>
            <a:pPr lvl="1">
              <a:buFont typeface="Arial" panose="020B0604020202020204" pitchFamily="34" charset="0"/>
              <a:buChar char="•"/>
            </a:pPr>
            <a:r>
              <a:rPr lang="en-US" dirty="0"/>
              <a:t>Organization of ad-hoc events on the topic, such as webinars and workshops, where colleagues with different roles and responsibilities can exchange their views.</a:t>
            </a:r>
          </a:p>
          <a:p>
            <a:pPr lvl="1">
              <a:buFont typeface="Arial" panose="020B0604020202020204" pitchFamily="34" charset="0"/>
              <a:buChar char="•"/>
            </a:pPr>
            <a:r>
              <a:rPr lang="en-US" dirty="0"/>
              <a:t>Preparation of special issues of AESS journals and white papers, which deal with the </a:t>
            </a:r>
            <a:r>
              <a:rPr lang="en-US" dirty="0" err="1"/>
              <a:t>supertopic</a:t>
            </a:r>
            <a:r>
              <a:rPr lang="en-US" dirty="0"/>
              <a:t>.</a:t>
            </a:r>
          </a:p>
          <a:p>
            <a:pPr lvl="1">
              <a:buFont typeface="Arial" panose="020B0604020202020204" pitchFamily="34" charset="0"/>
              <a:buChar char="•"/>
            </a:pPr>
            <a:r>
              <a:rPr lang="en-US" dirty="0"/>
              <a:t>Organization of challenges, contests for ideas and awards focused on this vision, in order to stimulate students and the young professional community.</a:t>
            </a:r>
          </a:p>
          <a:p>
            <a:pPr lvl="1">
              <a:buFont typeface="Arial" panose="020B0604020202020204" pitchFamily="34" charset="0"/>
              <a:buChar char="•"/>
            </a:pPr>
            <a:r>
              <a:rPr lang="en-US" dirty="0"/>
              <a:t>Publication of periodic “panel recommendations” by the AESS Technical Panels which address how the AESS vision and strategy can be propagated forward.</a:t>
            </a:r>
          </a:p>
          <a:p>
            <a:pPr lvl="1">
              <a:buFont typeface="Arial" panose="020B0604020202020204" pitchFamily="34" charset="0"/>
              <a:buChar char="•"/>
            </a:pPr>
            <a:r>
              <a:rPr lang="en-US" dirty="0"/>
              <a:t>Promotion of an AESS PhD network program, to prepare a new class of professionals with the competences needed to develop innovative autonomous systems to address specific sustainability challenges.</a:t>
            </a:r>
          </a:p>
          <a:p>
            <a:pPr marL="457200" lvl="1" indent="0">
              <a:buNone/>
            </a:pPr>
            <a:r>
              <a:rPr lang="en-US" dirty="0"/>
              <a:t>The possibility of delivering a public tutorial on the </a:t>
            </a:r>
            <a:r>
              <a:rPr lang="en-US" dirty="0" err="1"/>
              <a:t>supertopic</a:t>
            </a:r>
            <a:r>
              <a:rPr lang="en-US" dirty="0"/>
              <a:t> was also discussed and it was agreed that the ASP will develop and deliver a tutorial focusing on Automation/Autonomy for Sustainability at the next Digital Avionics Systems Conference (San Diego, Oct 2024).</a:t>
            </a:r>
          </a:p>
        </p:txBody>
      </p:sp>
      <p:grpSp>
        <p:nvGrpSpPr>
          <p:cNvPr id="12" name="Group 11">
            <a:extLst>
              <a:ext uri="{FF2B5EF4-FFF2-40B4-BE49-F238E27FC236}">
                <a16:creationId xmlns:a16="http://schemas.microsoft.com/office/drawing/2014/main" id="{3B043EED-647A-47FB-B834-01B8C8E7CA13}"/>
              </a:ext>
            </a:extLst>
          </p:cNvPr>
          <p:cNvGrpSpPr/>
          <p:nvPr/>
        </p:nvGrpSpPr>
        <p:grpSpPr>
          <a:xfrm>
            <a:off x="1280160" y="5506720"/>
            <a:ext cx="9204218" cy="1022932"/>
            <a:chOff x="734807" y="5486400"/>
            <a:chExt cx="9749571" cy="1022932"/>
          </a:xfrm>
        </p:grpSpPr>
        <p:sp>
          <p:nvSpPr>
            <p:cNvPr id="7" name="TextBox 6">
              <a:extLst>
                <a:ext uri="{FF2B5EF4-FFF2-40B4-BE49-F238E27FC236}">
                  <a16:creationId xmlns:a16="http://schemas.microsoft.com/office/drawing/2014/main" id="{64D46056-3D7F-431C-A437-852B3B331ABC}"/>
                </a:ext>
              </a:extLst>
            </p:cNvPr>
            <p:cNvSpPr txBox="1"/>
            <p:nvPr/>
          </p:nvSpPr>
          <p:spPr>
            <a:xfrm>
              <a:off x="1173479" y="6099464"/>
              <a:ext cx="9310899" cy="369332"/>
            </a:xfrm>
            <a:prstGeom prst="rect">
              <a:avLst/>
            </a:prstGeom>
            <a:noFill/>
          </p:spPr>
          <p:txBody>
            <a:bodyPr wrap="square" rtlCol="0">
              <a:spAutoFit/>
            </a:bodyPr>
            <a:lstStyle/>
            <a:p>
              <a:r>
                <a:rPr lang="en-US" u="sng" dirty="0"/>
                <a:t>Propose closing this </a:t>
              </a:r>
              <a:r>
                <a:rPr lang="en-US" u="sng"/>
                <a:t>action item.</a:t>
              </a:r>
              <a:endParaRPr lang="en-US" u="sng" dirty="0"/>
            </a:p>
          </p:txBody>
        </p:sp>
        <p:sp>
          <p:nvSpPr>
            <p:cNvPr id="8" name="Rectangle: Rounded Corners 7">
              <a:extLst>
                <a:ext uri="{FF2B5EF4-FFF2-40B4-BE49-F238E27FC236}">
                  <a16:creationId xmlns:a16="http://schemas.microsoft.com/office/drawing/2014/main" id="{0E5E5975-6FD9-4DC6-9722-DBC13C284988}"/>
                </a:ext>
              </a:extLst>
            </p:cNvPr>
            <p:cNvSpPr/>
            <p:nvPr/>
          </p:nvSpPr>
          <p:spPr>
            <a:xfrm>
              <a:off x="1110727" y="5486400"/>
              <a:ext cx="9201673" cy="1022932"/>
            </a:xfrm>
            <a:prstGeom prst="roundRect">
              <a:avLst/>
            </a:prstGeom>
            <a:noFill/>
            <a:ln w="38100">
              <a:solidFill>
                <a:srgbClr val="0C7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70AC"/>
                </a:solidFill>
              </a:endParaRPr>
            </a:p>
          </p:txBody>
        </p:sp>
        <p:sp>
          <p:nvSpPr>
            <p:cNvPr id="10" name="Arrow: Right 9">
              <a:extLst>
                <a:ext uri="{FF2B5EF4-FFF2-40B4-BE49-F238E27FC236}">
                  <a16:creationId xmlns:a16="http://schemas.microsoft.com/office/drawing/2014/main" id="{9293B4D0-FB28-4B76-8191-04CD21B64E75}"/>
                </a:ext>
              </a:extLst>
            </p:cNvPr>
            <p:cNvSpPr/>
            <p:nvPr/>
          </p:nvSpPr>
          <p:spPr>
            <a:xfrm>
              <a:off x="734807" y="5843402"/>
              <a:ext cx="365624" cy="3745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FF303E-DD3C-4E55-A07E-CC617626E91A}"/>
                </a:ext>
              </a:extLst>
            </p:cNvPr>
            <p:cNvPicPr>
              <a:picLocks noChangeAspect="1"/>
            </p:cNvPicPr>
            <p:nvPr/>
          </p:nvPicPr>
          <p:blipFill>
            <a:blip r:embed="rId2"/>
            <a:stretch>
              <a:fillRect/>
            </a:stretch>
          </p:blipFill>
          <p:spPr>
            <a:xfrm>
              <a:off x="1274944" y="5644409"/>
              <a:ext cx="8882167" cy="420793"/>
            </a:xfrm>
            <a:prstGeom prst="rect">
              <a:avLst/>
            </a:prstGeom>
          </p:spPr>
        </p:pic>
      </p:grpSp>
    </p:spTree>
    <p:extLst>
      <p:ext uri="{BB962C8B-B14F-4D97-AF65-F5344CB8AC3E}">
        <p14:creationId xmlns:p14="http://schemas.microsoft.com/office/powerpoint/2010/main" val="16376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What so far, since November 2023</a:t>
            </a:r>
            <a:endParaRPr lang="en-US" dirty="0"/>
          </a:p>
        </p:txBody>
      </p:sp>
      <p:sp>
        <p:nvSpPr>
          <p:cNvPr id="4" name="Text Placeholder 2">
            <a:extLst>
              <a:ext uri="{FF2B5EF4-FFF2-40B4-BE49-F238E27FC236}">
                <a16:creationId xmlns:a16="http://schemas.microsoft.com/office/drawing/2014/main" id="{4F6D370B-A1CE-4DF1-BBD9-2250DE21DB74}"/>
              </a:ext>
            </a:extLst>
          </p:cNvPr>
          <p:cNvSpPr txBox="1">
            <a:spLocks/>
          </p:cNvSpPr>
          <p:nvPr/>
        </p:nvSpPr>
        <p:spPr>
          <a:xfrm>
            <a:off x="735013" y="1107758"/>
            <a:ext cx="10618787" cy="498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b="1" dirty="0">
                <a:solidFill>
                  <a:srgbClr val="0C70AC"/>
                </a:solidFill>
              </a:rPr>
              <a:t>The Navigation Systems and Avionics Systems Technical Panel Chairs discussed about the creation of a new Conference in Europe. </a:t>
            </a:r>
            <a:r>
              <a:rPr lang="en-US" dirty="0"/>
              <a:t>Key topics discussed: </a:t>
            </a:r>
          </a:p>
          <a:p>
            <a:pPr lvl="1">
              <a:lnSpc>
                <a:spcPct val="100000"/>
              </a:lnSpc>
              <a:spcBef>
                <a:spcPts val="600"/>
              </a:spcBef>
              <a:spcAft>
                <a:spcPts val="600"/>
              </a:spcAft>
              <a:buFont typeface="Arial" panose="020B0604020202020204" pitchFamily="34" charset="0"/>
              <a:buChar char="•"/>
            </a:pPr>
            <a:r>
              <a:rPr lang="en-US" dirty="0"/>
              <a:t>A possible topic bridging NSP and ASP focus areas would be “Aerospace Navigation and Guidance Systems.” It is felt that such topic would have a significant traction and audience in the European, African and Middle Eastern region (IEEE Region 8), while also attracting contributions from North America and the Asia-Pacific regions</a:t>
            </a:r>
          </a:p>
          <a:p>
            <a:pPr lvl="1">
              <a:lnSpc>
                <a:spcPct val="100000"/>
              </a:lnSpc>
              <a:spcBef>
                <a:spcPts val="600"/>
              </a:spcBef>
              <a:spcAft>
                <a:spcPts val="600"/>
              </a:spcAft>
              <a:buFont typeface="Arial" panose="020B0604020202020204" pitchFamily="34" charset="0"/>
              <a:buChar char="•"/>
            </a:pPr>
            <a:r>
              <a:rPr lang="en-US" dirty="0"/>
              <a:t>To maximize contributions and to allow cross-fertilization among different application domains beyond aerospace (e.g., ITS, ground robotics, maritime systems) there is consensus that an </a:t>
            </a:r>
            <a:r>
              <a:rPr lang="en-US" u="sng" dirty="0"/>
              <a:t>IEEE Guidance, Navigation and Control Conference</a:t>
            </a:r>
            <a:r>
              <a:rPr lang="en-US" dirty="0"/>
              <a:t> would be the best option</a:t>
            </a:r>
          </a:p>
          <a:p>
            <a:pPr lvl="1">
              <a:lnSpc>
                <a:spcPct val="100000"/>
              </a:lnSpc>
              <a:spcBef>
                <a:spcPts val="600"/>
              </a:spcBef>
              <a:spcAft>
                <a:spcPts val="600"/>
              </a:spcAft>
              <a:buFont typeface="Arial" panose="020B0604020202020204" pitchFamily="34" charset="0"/>
              <a:buChar char="•"/>
            </a:pPr>
            <a:r>
              <a:rPr lang="en-US" dirty="0"/>
              <a:t>The AIAA GNC conference has been embedded in SciTech and the IEEE community does not feel that this was a great move. International attendance has decreased and this fact also complicates a possible IEEE/AIAA co-sponsorship</a:t>
            </a:r>
          </a:p>
          <a:p>
            <a:pPr lvl="1">
              <a:lnSpc>
                <a:spcPct val="100000"/>
              </a:lnSpc>
              <a:spcBef>
                <a:spcPts val="600"/>
              </a:spcBef>
              <a:spcAft>
                <a:spcPts val="600"/>
              </a:spcAft>
              <a:buFont typeface="Arial" panose="020B0604020202020204" pitchFamily="34" charset="0"/>
              <a:buChar char="•"/>
            </a:pPr>
            <a:r>
              <a:rPr lang="en-US" dirty="0"/>
              <a:t>On the other hand, there are no European conferences covering the whole spectrum of GNC systems</a:t>
            </a:r>
          </a:p>
        </p:txBody>
      </p:sp>
      <p:cxnSp>
        <p:nvCxnSpPr>
          <p:cNvPr id="9" name="Straight Arrow Connector 8">
            <a:extLst>
              <a:ext uri="{FF2B5EF4-FFF2-40B4-BE49-F238E27FC236}">
                <a16:creationId xmlns:a16="http://schemas.microsoft.com/office/drawing/2014/main" id="{9E44D5F3-521A-40C4-B815-D725768912CB}"/>
              </a:ext>
            </a:extLst>
          </p:cNvPr>
          <p:cNvCxnSpPr/>
          <p:nvPr/>
        </p:nvCxnSpPr>
        <p:spPr>
          <a:xfrm>
            <a:off x="9083040" y="5628640"/>
            <a:ext cx="64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C86295-19A7-4D5D-B005-13910F1F74AF}"/>
              </a:ext>
            </a:extLst>
          </p:cNvPr>
          <p:cNvSpPr txBox="1"/>
          <p:nvPr/>
        </p:nvSpPr>
        <p:spPr>
          <a:xfrm>
            <a:off x="9723120" y="5490140"/>
            <a:ext cx="1838960" cy="276999"/>
          </a:xfrm>
          <a:prstGeom prst="rect">
            <a:avLst/>
          </a:prstGeom>
          <a:noFill/>
        </p:spPr>
        <p:txBody>
          <a:bodyPr wrap="square" rtlCol="0">
            <a:spAutoFit/>
          </a:bodyPr>
          <a:lstStyle/>
          <a:p>
            <a:r>
              <a:rPr lang="en-US" sz="1200" dirty="0"/>
              <a:t>Continues on next page</a:t>
            </a:r>
          </a:p>
        </p:txBody>
      </p:sp>
    </p:spTree>
    <p:extLst>
      <p:ext uri="{BB962C8B-B14F-4D97-AF65-F5344CB8AC3E}">
        <p14:creationId xmlns:p14="http://schemas.microsoft.com/office/powerpoint/2010/main" val="735006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2493</TotalTime>
  <Words>9892</Words>
  <Application>Microsoft Macintosh PowerPoint</Application>
  <PresentationFormat>Widescreen</PresentationFormat>
  <Paragraphs>742</Paragraphs>
  <Slides>73</Slides>
  <Notes>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92" baseType="lpstr">
      <vt:lpstr>Microsoft YaHei</vt:lpstr>
      <vt:lpstr>MS PGothic</vt:lpstr>
      <vt:lpstr>Arial</vt:lpstr>
      <vt:lpstr>Arial Black</vt:lpstr>
      <vt:lpstr>Calibri</vt:lpstr>
      <vt:lpstr>Calibri Light</vt:lpstr>
      <vt:lpstr>Courier New</vt:lpstr>
      <vt:lpstr>Inter</vt:lpstr>
      <vt:lpstr>Lucida Sans Unicode</vt:lpstr>
      <vt:lpstr>LucidaGrande</vt:lpstr>
      <vt:lpstr>Roboto</vt:lpstr>
      <vt:lpstr>Söhne</vt:lpstr>
      <vt:lpstr>Symbol</vt:lpstr>
      <vt:lpstr>Times New Roman</vt:lpstr>
      <vt:lpstr>Tw Cen MT</vt:lpstr>
      <vt:lpstr>Verdana</vt:lpstr>
      <vt:lpstr>Wingdings</vt:lpstr>
      <vt:lpstr>Office Theme</vt:lpstr>
      <vt:lpstr>Presentation</vt:lpstr>
      <vt:lpstr>PowerPoint Presentation</vt:lpstr>
      <vt:lpstr>What so far, since November 2023</vt:lpstr>
      <vt:lpstr>What so far, since November 2023</vt:lpstr>
      <vt:lpstr>What so far, since November 2023</vt:lpstr>
      <vt:lpstr>What so far, since November 2023</vt:lpstr>
      <vt:lpstr>What so far, since November 2023</vt:lpstr>
      <vt:lpstr>What so far, since November 2023</vt:lpstr>
      <vt:lpstr>What so far, since November 2023</vt:lpstr>
      <vt:lpstr>What so far, since November 2023</vt:lpstr>
      <vt:lpstr>What so far, since November 2023</vt:lpstr>
      <vt:lpstr>What so far, since November 2023</vt:lpstr>
      <vt:lpstr>TechOps SWOT Analysis </vt:lpstr>
      <vt:lpstr>TechOps SWOT Analysis </vt:lpstr>
      <vt:lpstr>Long term goals (SWOT Planning) </vt:lpstr>
      <vt:lpstr>Short term goals (SWOT Planning) </vt:lpstr>
      <vt:lpstr>PowerPoint Presentation</vt:lpstr>
      <vt:lpstr>TechOps Discussion Item 1</vt:lpstr>
      <vt:lpstr>TechOps Motion 1</vt:lpstr>
      <vt:lpstr>TechOps Discussion Item 2</vt:lpstr>
      <vt:lpstr>TechOps Discussion Item 3</vt:lpstr>
      <vt:lpstr>TechOps Motion 2</vt:lpstr>
      <vt:lpstr>TechOps Discussion Item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Panel Publications</vt:lpstr>
      <vt:lpstr>Other ASP Publication Initiatives</vt:lpstr>
      <vt:lpstr>PowerPoint Presentation</vt:lpstr>
      <vt:lpstr>PowerPoint Presentation</vt:lpstr>
      <vt:lpstr>PowerPoint Presentation</vt:lpstr>
      <vt:lpstr>PowerPoint Presentation</vt:lpstr>
      <vt:lpstr>PowerPoint Presentation</vt:lpstr>
      <vt:lpstr>About the Cybersecurity Panel</vt:lpstr>
      <vt:lpstr>2024 Semi-Annual Updates </vt:lpstr>
      <vt:lpstr>2024 Semi-Annual Updates</vt:lpstr>
      <vt:lpstr>PowerPoint Presentation</vt:lpstr>
      <vt:lpstr>PowerPoint Presentation</vt:lpstr>
      <vt:lpstr>PowerPoint Presentation</vt:lpstr>
      <vt:lpstr>PowerPoint Presentation</vt:lpstr>
      <vt:lpstr>About the Gyro and Accelerometer Panel</vt:lpstr>
      <vt:lpstr>PowerPoint Presentation</vt:lpstr>
      <vt:lpstr>Navigation Systems Technical Operations Panel Report</vt:lpstr>
      <vt:lpstr>About the Navigation Systems Panel</vt:lpstr>
      <vt:lpstr>2024 Navigation Systems Panel Activities</vt:lpstr>
      <vt:lpstr>PowerPoint Presentation</vt:lpstr>
      <vt:lpstr>About the Glue Tech Panel</vt:lpstr>
      <vt:lpstr>PowerPoint Presentation</vt:lpstr>
      <vt:lpstr>PowerPoint Presentation</vt:lpstr>
      <vt:lpstr>PowerPoint Presentation</vt:lpstr>
      <vt:lpstr>PowerPoint Presentation</vt:lpstr>
      <vt:lpstr>PowerPoint Presentation</vt:lpstr>
      <vt:lpstr>PowerPoint Presentation</vt:lpstr>
      <vt:lpstr>About the Radar Systems Panel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Amanda Osborn</cp:lastModifiedBy>
  <cp:revision>118</cp:revision>
  <dcterms:created xsi:type="dcterms:W3CDTF">2020-06-23T20:53:44Z</dcterms:created>
  <dcterms:modified xsi:type="dcterms:W3CDTF">2024-05-20T17:55:41Z</dcterms:modified>
</cp:coreProperties>
</file>