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9BB9F-F4AD-CE41-9ED4-DE6DBE6D76CD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2CCDD-DAF8-7E4C-A449-F3DC95105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89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g268c1acf51d_0_10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5" name="Google Shape;785;g268c1acf51d_0_10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112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g268c1acf51d_0_10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1" name="Google Shape;791;g268c1acf51d_0_10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Last few years: 1200 to 1600 to 2000 over 3 years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Primarily from R10 (China)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Amit may need support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Pre-screening needs a panel as it takes a long time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Aes need some feedback – change the workflow so the SE reviews the decions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¾ papers from China – too much overlap, poor referencing, not referencing prev. work, use of new / novel, format, declaration of rejecting papers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Event for SEs / EICs – get boards approval for funding.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g268c1acf51d_0_10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9235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268c1acf51d_0_10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g268c1acf51d_0_10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890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g268c1acf51d_0_10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7" name="Google Shape;807;g268c1acf51d_0_1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0445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68c1acf51d_0_10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g268c1acf51d_0_10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8740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g268c1acf51d_0_10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g268c1acf51d_0_1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9985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g268c1acf51d_0_10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g268c1acf51d_0_10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9812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g268c1acf51d_0_106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g268c1acf51d_0_10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3644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g268c1acf51d_0_10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g268c1acf51d_0_10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561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0705D-1B53-544E-B85F-402480B23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E9A500-9495-3743-99E3-C04FD873D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F3728-6AA6-C248-81A3-DA5E0BACB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CC59-E40E-D34A-85A3-573A8648D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FCDA8-87BC-0F4F-8393-0C4ACD40A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4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90C96-DCBB-AA46-82B8-4B237A844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82B7CC-C9CA-1543-8C52-09DE6D5B64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55A58-63EC-3B40-AE03-67917C1A8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EE5F7-D4D1-764D-9B8D-BEE4B4969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2A15A-026D-164D-923D-FCCED333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3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FC5EB-7AC7-0446-A7A3-C4D7CF9D3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199527-1F49-C145-8D57-D8EDD1043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2DEB4-B503-754C-AF3D-5A1B89087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1FC76-3EEF-7E43-86AB-E59D9C03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F4438-7CB8-1047-B021-05E2E344C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5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" name="Google Shape;17;p2" descr="Rectangle&#10;&#10;Description automatically generated with medium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 descr="A picture containing text, clipart, tableware, dishwar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505" y="2301364"/>
            <a:ext cx="3726659" cy="1909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5602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70AC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sz="3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0655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Vertical Title and Text">
  <p:cSld name="2_Vertical Title and 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734807" y="76237"/>
            <a:ext cx="8983291" cy="553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</a:pPr>
            <a:endParaRPr sz="3400" b="1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sz="3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0224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sz="3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9697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87378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011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3658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153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CFA4C-0AD3-E64A-9BE3-B58862538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08DC9-5097-3947-B4F7-B638A96A7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6AC1C-239E-3C47-8D2B-0E956554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8F4DC-DEAC-EE40-A299-5E612752A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C8CA-F532-8541-9A08-5B590DF1E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5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28471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54971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6" name="Google Shape;66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42778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35062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87244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Vertical Title and Text">
  <p:cSld name="1_Vertical Title and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21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719B-78FB-F347-92B8-CDCD17A5F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1C4B5A-2661-6842-AC1F-1E0F0E7A3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2D3C7-B085-F342-B044-DB0A2C20E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A334D-1610-F842-BD92-DFB91B5D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01750-DE94-9845-870B-D4D43B867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4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B1934-D2D0-E146-84FB-FB80C973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55009-7C54-C145-A257-E5362EB22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86C9D-4675-5346-BD5C-0D5C7E549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70537-D53C-6A4A-83F2-4C48C41B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32568-824A-8E4C-95B6-BD32E2C28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06039-5A04-C44E-8BB1-1750F1787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4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6C859-B93F-3341-A1CE-DDA9293E3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D732B-690B-6641-963F-89BCA7C6E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14C2E-5814-4748-8880-5CEB087E3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5D6850-1353-7345-9BE3-A7FB7FE346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36CD47-9398-3245-B45B-1E02BE9F4D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761FE8-3A32-0F44-BFD4-3736341C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A2D66-8830-C745-A1C7-1083D3039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9AD9E0-9483-744E-8D52-D1716BE7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6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00DD7-5F52-7845-8828-F704C07D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DCA9AD-285C-6A41-B160-26769BA5B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B1E610-913C-EA47-8A39-22B7BC235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9F034-576D-9040-9AE3-90A17B21A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3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A19B0E-CDB4-9F44-AE3E-6DF6CE80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2C3037-52FF-3945-A6BD-279930067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F2571-898D-A847-9278-5857FC3B4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0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97761-4BF7-3B4F-942B-E5C35B96A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49DF9-93E0-934E-9731-B208F8BC0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389B2-8DBB-AC49-ABD4-7AF1A7F3F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4100F-25AA-E648-87C2-F173FA85D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999B0-2532-7C4F-A465-5C7A4CB96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B4B26-2445-4B45-B7B1-CAB6AE5EA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8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A22D-83E4-2A4D-9F9A-FA58CB460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69E1CD-2FA7-5944-878B-41AB640B1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5ECD5B-29FD-BA45-B0BC-5E124AF2A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D5161F-AA0F-0A44-93B1-5C5EE5A9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1B83C-C427-DD40-9C9B-2F910E59D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75C3A-4B1C-3840-9795-E477F5226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9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FC15E8-6808-4F44-8669-D918B8217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DAF75-6F82-714D-A67B-2A63841C4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A321F-8F4E-6946-B407-A1CA739E1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714A1-10FA-2346-9DF9-6B02E810CE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B3831-AFB4-C64C-A973-FBDF98678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AB8C7-1471-A246-8BCD-2491DD36C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03145-DCE5-944F-97C8-2A6F561C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3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A picture containing background pattern&#10;&#10;Description automatically generated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554022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p102"/>
          <p:cNvSpPr/>
          <p:nvPr/>
        </p:nvSpPr>
        <p:spPr>
          <a:xfrm>
            <a:off x="4827402" y="2016895"/>
            <a:ext cx="6882000" cy="9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IEEE Aerospace Electronic Systems</a:t>
            </a:r>
            <a:br>
              <a:rPr kumimoji="0" lang="en-US" sz="3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VP Publications</a:t>
            </a:r>
            <a:endParaRPr kumimoji="0" sz="36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" name="Google Shape;788;p102"/>
          <p:cNvSpPr/>
          <p:nvPr/>
        </p:nvSpPr>
        <p:spPr>
          <a:xfrm>
            <a:off x="4827402" y="3222436"/>
            <a:ext cx="6882000" cy="22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900"/>
              <a:buFont typeface="Merriweather Sans"/>
              <a:buNone/>
              <a:tabLst/>
              <a:defRPr/>
            </a:pPr>
            <a:r>
              <a:rPr kumimoji="0" lang="en-US" sz="29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Luke Rosenberg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300"/>
              <a:buFont typeface="Merriweather Sans"/>
              <a:buNone/>
              <a:tabLst/>
              <a:defRPr/>
            </a:pPr>
            <a:endParaRPr kumimoji="0" sz="1300" b="1" i="1" u="none" strike="noStrike" kern="0" cap="none" spc="0" normalizeH="0" baseline="0" noProof="0">
              <a:ln>
                <a:noFill/>
              </a:ln>
              <a:solidFill>
                <a:srgbClr val="D8D8D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  <a:tabLst/>
              <a:defRPr/>
            </a:pPr>
            <a:r>
              <a:rPr kumimoji="0" lang="en-US" sz="22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2024 AESS Officer Strategic Planning Meeting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  <a:tabLst/>
              <a:defRPr/>
            </a:pPr>
            <a:r>
              <a:rPr kumimoji="0" lang="en-US" sz="22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11-12 February 2025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  <a:tabLst/>
              <a:defRPr/>
            </a:pPr>
            <a:r>
              <a:rPr kumimoji="0" lang="en-US" sz="2200" b="1" i="1" u="none" strike="noStrike" kern="0" cap="none" spc="0" normalizeH="0" baseline="0" noProof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Orlando, FL, USA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027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p103"/>
          <p:cNvSpPr/>
          <p:nvPr/>
        </p:nvSpPr>
        <p:spPr>
          <a:xfrm>
            <a:off x="727101" y="147886"/>
            <a:ext cx="8983200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  <a:tabLst/>
              <a:defRPr/>
            </a:pPr>
            <a:r>
              <a:rPr kumimoji="0" lang="en-US" sz="3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TAES Journal update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95" name="Google Shape;795;p103"/>
          <p:cNvSpPr/>
          <p:nvPr/>
        </p:nvSpPr>
        <p:spPr>
          <a:xfrm>
            <a:off x="190848" y="1043802"/>
            <a:ext cx="11732400" cy="40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▸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Impact factor (IEEExplore) is 4.4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▸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Large increase in the number of submitted papers, backlog being reduced.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▸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No. paper published in 2022/2023: 418/713  - acceptance rate is around 30%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▸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Desire to accept around 600 papers in 2024 which translates to 7500 pages / year.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▸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Based on trends, could be a 10% increase in submissions based on trends – some tracts becoming unsustainable.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Last 3 years, submissions have increased from 1200 to 1600 to 2000!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▸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Amit needs support due to the increased load and significant pre-screening effort (3/4 papers returned to authors!)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Too much overlap, poor referencing including prev. work, formatting, use of ‘new / novel’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▸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Open access (OA) = 25/713 = 4% - Insufficient to remain in transformative OA agreement (needed 11%)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▸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Diversity of editors: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105 Associate editors (AE) and 15 Senior editors (SE) – </a:t>
            </a: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most in regions 8 and 10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Male / Female: AEs - 90%/10%, SEs – 80%/20%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Merriweather Sans"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Industry / Academia / Government: AEs - 10%/85%/5%, SEs – 40%/53%/7%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143000" marR="0" lvl="2" indent="-127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600"/>
              <a:buFont typeface="Arial"/>
              <a:buNone/>
              <a:tabLst/>
              <a:defRPr/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6" name="Google Shape;796;p1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7450" y="5370275"/>
            <a:ext cx="7627684" cy="1290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7" name="Google Shape;797;p10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75720" y="4327249"/>
            <a:ext cx="3959700" cy="238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781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104"/>
          <p:cNvSpPr txBox="1">
            <a:spLocks noGrp="1"/>
          </p:cNvSpPr>
          <p:nvPr>
            <p:ph type="body" idx="1"/>
          </p:nvPr>
        </p:nvSpPr>
        <p:spPr>
          <a:xfrm>
            <a:off x="325394" y="1402596"/>
            <a:ext cx="5956500" cy="446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70AC"/>
              </a:buClr>
              <a:buSzPts val="2000"/>
              <a:buFont typeface="Arial"/>
              <a:buChar char="•"/>
            </a:pPr>
            <a:r>
              <a:rPr lang="en-US" sz="2000"/>
              <a:t>Authors of institutions with IEEE read and publish agreements can publish in any IEEE journal by current Plan S rules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70AC"/>
              </a:buClr>
              <a:buSzPts val="2000"/>
              <a:buFont typeface="Arial"/>
              <a:buChar char="•"/>
            </a:pPr>
            <a:r>
              <a:rPr lang="en-US" sz="2000"/>
              <a:t>TAES did not perform adequately to stay in the transformative agreement - achieved 4% - due to increased number of papers published.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70AC"/>
              </a:buClr>
              <a:buSzPts val="2000"/>
              <a:buFont typeface="Arial"/>
              <a:buChar char="•"/>
            </a:pPr>
            <a:r>
              <a:rPr lang="en-US" sz="2000"/>
              <a:t>TAES will take a years break and can then reapply.</a:t>
            </a:r>
            <a:endParaRPr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70AC"/>
              </a:buClr>
              <a:buSzPts val="2000"/>
              <a:buFont typeface="Arial"/>
              <a:buNone/>
            </a:pPr>
            <a:endParaRPr sz="2000"/>
          </a:p>
        </p:txBody>
      </p:sp>
      <p:sp>
        <p:nvSpPr>
          <p:cNvPr id="803" name="Google Shape;803;p104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TAES Open Access transformative agreement</a:t>
            </a:r>
            <a:endParaRPr/>
          </a:p>
        </p:txBody>
      </p:sp>
      <p:graphicFrame>
        <p:nvGraphicFramePr>
          <p:cNvPr id="804" name="Google Shape;804;p104"/>
          <p:cNvGraphicFramePr/>
          <p:nvPr/>
        </p:nvGraphicFramePr>
        <p:xfrm>
          <a:off x="7158600" y="167575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0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48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Year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OA Papers Published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Percentage of All Papers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25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4%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2022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6%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2021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19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6%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2020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15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4%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2019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4%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2018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7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3%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2017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19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8%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2016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5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2015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7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3%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2014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856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p105"/>
          <p:cNvSpPr/>
          <p:nvPr/>
        </p:nvSpPr>
        <p:spPr>
          <a:xfrm>
            <a:off x="727101" y="147886"/>
            <a:ext cx="8983200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  <a:tabLst/>
              <a:defRPr/>
            </a:pPr>
            <a:r>
              <a:rPr kumimoji="0" lang="en-US" sz="3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Systems Magazine update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10" name="Google Shape;810;p105"/>
          <p:cNvSpPr/>
          <p:nvPr/>
        </p:nvSpPr>
        <p:spPr>
          <a:xfrm>
            <a:off x="320001" y="1121294"/>
            <a:ext cx="11732400" cy="28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▸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Current impact factor (IEEEXplore) is 3.6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▸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New EIC position advertised (closes end Feb.)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▸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No. of magazine submissions has reduced (no backlog).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▸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Small number of good quality special issue proposals.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▸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 number of AEs are not very responsive and need replacing.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▸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No. paper published in 2022/2023: 258 / 227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▸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Diversity of editors: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-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15 Associate editors (AE)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-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 from R10, 7 from USA (R1-6), 7 from Europe (R8)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-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Male / Female: AEs - 93%/7%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1206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None/>
              <a:tabLst/>
              <a:defRPr/>
            </a:pPr>
            <a:endParaRPr kumimoji="0" sz="17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1206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Arial"/>
              <a:buNone/>
              <a:tabLst/>
              <a:defRPr/>
            </a:pPr>
            <a:endParaRPr kumimoji="0" sz="17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1" name="Google Shape;811;p1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628" y="4922222"/>
            <a:ext cx="7391470" cy="13839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160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p106"/>
          <p:cNvSpPr/>
          <p:nvPr/>
        </p:nvSpPr>
        <p:spPr>
          <a:xfrm>
            <a:off x="727101" y="147886"/>
            <a:ext cx="8983200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  <a:tabLst/>
              <a:defRPr/>
            </a:pPr>
            <a:r>
              <a:rPr kumimoji="0" lang="en-US" sz="3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Quarterly Email Blast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17" name="Google Shape;817;p106"/>
          <p:cNvSpPr/>
          <p:nvPr/>
        </p:nvSpPr>
        <p:spPr>
          <a:xfrm>
            <a:off x="232177" y="1121294"/>
            <a:ext cx="11732400" cy="11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▸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Going well, but not many clicks on the hyperlinked stories.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▸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Suggestion to increase reports on student activities.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Char char="▸"/>
              <a:tabLst/>
              <a:defRPr/>
            </a:pPr>
            <a:r>
              <a:rPr kumimoji="0" 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Approached by student in Nigeria – plan to ask him to write a short story to kick this off.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1206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Merriweather Sans"/>
              <a:buNone/>
              <a:tabLst/>
              <a:defRPr/>
            </a:pPr>
            <a:endParaRPr kumimoji="0" sz="17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1206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700"/>
              <a:buFont typeface="Arial"/>
              <a:buNone/>
              <a:tabLst/>
              <a:defRPr/>
            </a:pPr>
            <a:endParaRPr kumimoji="0" sz="17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18" name="Google Shape;818;p106"/>
          <p:cNvGraphicFramePr/>
          <p:nvPr/>
        </p:nvGraphicFramePr>
        <p:xfrm>
          <a:off x="1476299" y="2371241"/>
          <a:ext cx="3000000" cy="3000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49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Email Campaign Report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Title: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AESS QEB - Q4 2023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Subject Line: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IEEE Aerospace &amp; Electronic Systems Society Newsletter -- Q4 2023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Delivery Date/Time: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Thu, Dec 28, 2023 11:26 am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Overall Stats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Recipients: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9,627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Successful Deliveries: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9,597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Bounces: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 (0.3%)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Times Forwarded: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Forwarded Opens: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Recipients Who Opened: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2,219 (23.1%)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Opens: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3,480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Last Open Date: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1/16/24 1:06PM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Recipients Who Clicked: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141 (1.5%)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Clicks: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275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Last Click Date: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1/16/24 7:59AM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Unsubs: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Abuse Complaints: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Times Liked on Facebook: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Clicks by URL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URL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Clicks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Unique Clicks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https://ieee-aess.org/post/announcement/ieee-fellow-class-2024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https://ieee-aess.org/post/blog/history-column-acoustic-detection-aircraft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1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https://ieee-aess.org/post/blog/story-behind-success-2023-international-radar-conference-best-student-paper-award-winners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1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https://wie.ieee.org/riko-chan-aeronautical-engineer/?utm_source=Website&amp;utm_medium=Facebook&amp;utm_campaign=Manga+Comic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https://ieee-aess.org/post/announcement/2024-aess-officers-elected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https://ieee-aess.org/awards/senior-members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https://ieeexplore.ieee.org/xpl/mostRecentIssue.jsp?punumber=7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1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https://ieee-aess.org/post/blog/international-radar-conference-2023-recap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11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https://ieee-aess.org/post/announcement/alfonso-farina-inducted-international-member-national-academy-engineering-nae-usa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/>
                    </a:p>
                  </a:txBody>
                  <a:tcPr marL="4025" marR="4025" marT="40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41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107"/>
          <p:cNvSpPr/>
          <p:nvPr/>
        </p:nvSpPr>
        <p:spPr>
          <a:xfrm>
            <a:off x="727101" y="147886"/>
            <a:ext cx="8983200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  <a:tabLst/>
              <a:defRPr/>
            </a:pPr>
            <a:r>
              <a:rPr kumimoji="0" lang="en-US" sz="3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Co-sponsored Journals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24" name="Google Shape;824;p107"/>
          <p:cNvSpPr/>
          <p:nvPr/>
        </p:nvSpPr>
        <p:spPr>
          <a:xfrm>
            <a:off x="270922" y="1028304"/>
            <a:ext cx="11732400" cy="5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▸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Transactions on Radar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AESS has 24% share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Going strong, but difficult to coordinate special sections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October 2021 – 2023 (14 months): No. submissions / accepted publications: 68 accepted / 254 submitted = 35% acceptance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Average time to decision: 37 days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▸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Journal of Lightwave Technology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AESS has 2.5% share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Impact factor (IEEExplore) is 4.7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MoU expiring in April 2024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▸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Journal of Miniaturization for Air and Space Systems (J-MASS)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MoU renewed in August 2023, AESS share is now 20%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Impact factor is 1.5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2023: No. publications: 57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2022: No. publications: 50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▸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Open Journal of Systems Engineering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MOA being signed, AESS has 20% share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First year: No. publications: 18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Many special issues – didn’t generate many papers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500"/>
              <a:buFont typeface="Merriweather Sans"/>
              <a:buChar char="-"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Slow start due to specialised area.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6010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p108"/>
          <p:cNvSpPr/>
          <p:nvPr/>
        </p:nvSpPr>
        <p:spPr>
          <a:xfrm>
            <a:off x="727101" y="147886"/>
            <a:ext cx="8983200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  <a:tabLst/>
              <a:defRPr/>
            </a:pPr>
            <a:r>
              <a:rPr kumimoji="0" lang="en-US" sz="3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SWOT Planning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30" name="Google Shape;830;p108"/>
          <p:cNvSpPr/>
          <p:nvPr/>
        </p:nvSpPr>
        <p:spPr>
          <a:xfrm>
            <a:off x="351296" y="1262428"/>
            <a:ext cx="11117400" cy="52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530"/>
              <a:buFont typeface="Merriweather Sans"/>
              <a:buChar char="▸"/>
              <a:tabLst/>
              <a:defRPr/>
            </a:pPr>
            <a:r>
              <a:rPr kumimoji="0" lang="en-US" sz="153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kumimoji="0" lang="en-US" sz="153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trengths: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Impact factor of the Systems Magazine has grown from 0.77 to 3.6 over the past five years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Transactions on Radar Systems has had an amazing start with many papers and short turn around with reviews.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Number of submissions for the TAES has significantly increased in 2023 – should lead to an improved impact factor.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Timeliness of TAES has improved to 13 avg weeks for submission to publication.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70000"/>
              </a:lnSpc>
              <a:spcBef>
                <a:spcPts val="1300"/>
              </a:spcBef>
              <a:spcAft>
                <a:spcPts val="0"/>
              </a:spcAft>
              <a:buClr>
                <a:srgbClr val="0066A1"/>
              </a:buClr>
              <a:buSzPts val="1530"/>
              <a:buFont typeface="Merriweather Sans"/>
              <a:buChar char="▸"/>
              <a:tabLst/>
              <a:defRPr/>
            </a:pPr>
            <a:r>
              <a:rPr kumimoji="0" lang="en-US" sz="153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</a:t>
            </a:r>
            <a:r>
              <a:rPr kumimoji="0" lang="en-US" sz="153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eaknesses: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Systems magazine EIC and AEs need to be replaced.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No. of magazine submissions has reduced (no backlog)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Diversity of the Editorial Boards – specifically for the Magazine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TAES structure is not suitable for the number of incoming papers.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Not many people reading the stories in the QEB.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70000"/>
              </a:lnSpc>
              <a:spcBef>
                <a:spcPts val="1300"/>
              </a:spcBef>
              <a:spcAft>
                <a:spcPts val="0"/>
              </a:spcAft>
              <a:buClr>
                <a:srgbClr val="0066A1"/>
              </a:buClr>
              <a:buSzPts val="1530"/>
              <a:buFont typeface="Merriweather Sans"/>
              <a:buChar char="▸"/>
              <a:tabLst/>
              <a:defRPr/>
            </a:pPr>
            <a:r>
              <a:rPr kumimoji="0" lang="en-US" sz="153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kumimoji="0" lang="en-US" sz="153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pportunities: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Advertised for new Magazine EIC. Could do the same for AEs.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Renewed focus on special issues/sections for the Magazine and TAES – could include conference special editions / sections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Special issues in new OJSE Journal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Day long meeting with the SEs / EIC to plan a way forward with TAES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Promote student initiatives in the QEB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70000"/>
              </a:lnSpc>
              <a:spcBef>
                <a:spcPts val="1300"/>
              </a:spcBef>
              <a:spcAft>
                <a:spcPts val="0"/>
              </a:spcAft>
              <a:buClr>
                <a:srgbClr val="0066A1"/>
              </a:buClr>
              <a:buSzPts val="1530"/>
              <a:buFont typeface="Merriweather Sans"/>
              <a:buChar char="▸"/>
              <a:tabLst/>
              <a:defRPr/>
            </a:pPr>
            <a:r>
              <a:rPr kumimoji="0" lang="en-US" sz="153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kumimoji="0" lang="en-US" sz="153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hreats: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0066A1"/>
              </a:buClr>
              <a:buSzPts val="1360"/>
              <a:buFont typeface="Merriweather Sans"/>
              <a:buChar char="-"/>
              <a:tabLst/>
              <a:defRPr/>
            </a:pPr>
            <a:r>
              <a:rPr kumimoji="0" lang="en-US" sz="136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T-RS – Possible lack of consensus over disparate organisations</a:t>
            </a:r>
            <a:endParaRPr kumimoji="0" sz="136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31445" algn="l" defTabSz="914400" rtl="0" eaLnBrk="1" fontAlgn="auto" latinLnBrk="0" hangingPunct="1">
              <a:lnSpc>
                <a:spcPct val="70000"/>
              </a:lnSpc>
              <a:spcBef>
                <a:spcPts val="1300"/>
              </a:spcBef>
              <a:spcAft>
                <a:spcPts val="0"/>
              </a:spcAft>
              <a:buClr>
                <a:srgbClr val="0066A1"/>
              </a:buClr>
              <a:buSzPts val="1530"/>
              <a:buFont typeface="Merriweather Sans"/>
              <a:buNone/>
              <a:tabLst/>
              <a:defRPr/>
            </a:pPr>
            <a:endParaRPr kumimoji="0" sz="153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9834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109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2024 Short-Term / Long Term Objectives / Blockers</a:t>
            </a:r>
            <a:endParaRPr/>
          </a:p>
        </p:txBody>
      </p:sp>
      <p:sp>
        <p:nvSpPr>
          <p:cNvPr id="836" name="Google Shape;836;p109"/>
          <p:cNvSpPr txBox="1">
            <a:spLocks noGrp="1"/>
          </p:cNvSpPr>
          <p:nvPr>
            <p:ph type="body" idx="1"/>
          </p:nvPr>
        </p:nvSpPr>
        <p:spPr>
          <a:xfrm>
            <a:off x="631620" y="1215164"/>
            <a:ext cx="10618800" cy="52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▸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most important goal you want to achieve in 2024?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Ensure that the TAES and Systems magazine are both sustainable going forward.</a:t>
            </a:r>
            <a:endParaRPr/>
          </a:p>
          <a:p>
            <a:pPr marL="685800" marR="0" lvl="1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▸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need in terms of resources and support to accomplish this goal?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Funding to get the EICs and SEs together for a workshop.</a:t>
            </a:r>
            <a:endParaRPr/>
          </a:p>
          <a:p>
            <a:pPr marL="685800" marR="0" lvl="1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▸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1-3 goals that relate to the vision for this position for the next 2-5 years.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TAES needs to alter its structure with AEs/SEs to ensure it can deal with increased submissions going forward.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Systems Magazine - Recruitment of a new EIC and AEs who are committed and have clear expectations of what is expected.</a:t>
            </a:r>
            <a:endParaRPr/>
          </a:p>
          <a:p>
            <a:pPr marL="685800" marR="0" lvl="1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▸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blockers or challenges that are preventing you from accomplishing the short and long-term objectives?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TAES - Need to wait till May to get board approval for workshop. 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Systems Magazine - Finding new AEs with the right background.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65184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10"/>
          <p:cNvSpPr txBox="1">
            <a:spLocks noGrp="1"/>
          </p:cNvSpPr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2024 Objectives</a:t>
            </a:r>
            <a:endParaRPr/>
          </a:p>
        </p:txBody>
      </p:sp>
      <p:sp>
        <p:nvSpPr>
          <p:cNvPr id="842" name="Google Shape;842;p110"/>
          <p:cNvSpPr txBox="1">
            <a:spLocks noGrp="1"/>
          </p:cNvSpPr>
          <p:nvPr>
            <p:ph type="body" idx="1"/>
          </p:nvPr>
        </p:nvSpPr>
        <p:spPr>
          <a:xfrm>
            <a:off x="564531" y="1150292"/>
            <a:ext cx="10618800" cy="49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▸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TAES</a:t>
            </a:r>
            <a:endParaRPr/>
          </a:p>
          <a:p>
            <a:pPr marL="6858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Advertise for new special sections which are complimentary open access.</a:t>
            </a:r>
            <a:endParaRPr/>
          </a:p>
          <a:p>
            <a:pPr marL="6858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 with AESS conferences to offer new special sections.</a:t>
            </a:r>
            <a:endParaRPr/>
          </a:p>
          <a:p>
            <a:pPr marL="6858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 with SEs / EIC to develop plan for increased submissions.</a:t>
            </a:r>
            <a:endParaRPr/>
          </a:p>
          <a:p>
            <a:pPr marL="6858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operations manual .</a:t>
            </a:r>
            <a:endParaRPr/>
          </a:p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▸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Systems Magazine</a:t>
            </a:r>
            <a:endParaRPr/>
          </a:p>
          <a:p>
            <a:pPr marL="6858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Introduce 3 year terms (with second term possible) and define expectations.</a:t>
            </a:r>
            <a:endParaRPr/>
          </a:p>
          <a:p>
            <a:pPr marL="6858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Draft operations manual similar to the TAES.</a:t>
            </a:r>
            <a:endParaRPr/>
          </a:p>
          <a:p>
            <a:pPr marL="6858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Remove AEs who are not performing as expected and recruit new AEs.</a:t>
            </a:r>
            <a:endParaRPr/>
          </a:p>
          <a:p>
            <a:pPr marL="6858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Advertise for new Special Editions, including tutorials.</a:t>
            </a:r>
            <a:endParaRPr/>
          </a:p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▸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QEB </a:t>
            </a:r>
            <a:endParaRPr/>
          </a:p>
          <a:p>
            <a:pPr marL="6858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student ‘corner’ to increase readership.</a:t>
            </a:r>
            <a:endParaRPr/>
          </a:p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▸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Expand Offerings</a:t>
            </a:r>
            <a:endParaRPr/>
          </a:p>
          <a:p>
            <a:pPr marL="6858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growth of emerging journals (TRS and OJSE)</a:t>
            </a:r>
            <a:endParaRPr/>
          </a:p>
          <a:p>
            <a:pPr marL="6858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Journals to propose, or partner with?</a:t>
            </a:r>
            <a:endParaRPr/>
          </a:p>
          <a:p>
            <a:pPr marL="685800" marR="0" lvl="1" indent="-1143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0575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1462</Words>
  <Application>Microsoft Macintosh PowerPoint</Application>
  <PresentationFormat>Widescreen</PresentationFormat>
  <Paragraphs>219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Merriweather Sans</vt:lpstr>
      <vt:lpstr>Noto Sans Symbols</vt:lpstr>
      <vt:lpstr>Office Theme</vt:lpstr>
      <vt:lpstr>1_Office Theme</vt:lpstr>
      <vt:lpstr>PowerPoint Presentation</vt:lpstr>
      <vt:lpstr>PowerPoint Presentation</vt:lpstr>
      <vt:lpstr>TAES Open Access transformative agreement</vt:lpstr>
      <vt:lpstr>PowerPoint Presentation</vt:lpstr>
      <vt:lpstr>PowerPoint Presentation</vt:lpstr>
      <vt:lpstr>PowerPoint Presentation</vt:lpstr>
      <vt:lpstr>PowerPoint Presentation</vt:lpstr>
      <vt:lpstr>2024 Short-Term / Long Term Objectives / Blockers</vt:lpstr>
      <vt:lpstr>2024 Objectives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2024-10-08T18:48:14Z</dcterms:created>
  <dcterms:modified xsi:type="dcterms:W3CDTF">2024-10-08T18:48:35Z</dcterms:modified>
</cp:coreProperties>
</file>