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73" r:id="rId2"/>
    <p:sldId id="274" r:id="rId3"/>
    <p:sldId id="275" r:id="rId4"/>
    <p:sldId id="27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19" d="100"/>
          <a:sy n="119" d="100"/>
        </p:scale>
        <p:origin x="7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C0859C-4FE1-DD4D-BE32-89434E43EA63}" type="datetimeFigureOut">
              <a:rPr lang="en-US" smtClean="0"/>
              <a:t>7/11/24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0E351-46F4-9D43-A34A-A7DB609F0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14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268c1acf51d_0_18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g268c1acf51d_0_1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25765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268c1acf51d_0_19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g268c1acf51d_0_1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085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268c1acf51d_0_19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g268c1acf51d_0_1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76526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268c1acf51d_0_20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g268c1acf51d_0_2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0313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812925"/>
            <a:ext cx="9144000" cy="1381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7" name="Google Shape;17;p2" descr="Rectangle&#10;&#10;Description automatically generated with medium confidenc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785"/>
            <a:ext cx="12192000" cy="68544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2" descr="A picture containing text, clipart, tableware, dishwar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0505" y="2301364"/>
            <a:ext cx="3726659" cy="19091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216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3995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6" name="Google Shape;66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Google Shape;67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37970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2485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02372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Vertical Title and Text">
  <p:cSld name="1_Vertical Title and 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3836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body" idx="1"/>
          </p:nvPr>
        </p:nvSpPr>
        <p:spPr>
          <a:xfrm>
            <a:off x="734807" y="1188720"/>
            <a:ext cx="10618993" cy="49882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70AC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C70AC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C70AC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C70A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C70A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  <a:defRPr sz="3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80944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Vertical Title and Text">
  <p:cSld name="2_Vertical Title and Tex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/>
          <p:nvPr/>
        </p:nvSpPr>
        <p:spPr>
          <a:xfrm>
            <a:off x="734807" y="76237"/>
            <a:ext cx="8983291" cy="5533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3400"/>
              <a:buFont typeface="Calibri"/>
              <a:buNone/>
            </a:pPr>
            <a:endParaRPr sz="3400" b="1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300318" y="114113"/>
            <a:ext cx="10515600" cy="71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  <a:defRPr sz="3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30609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  <a:defRPr sz="3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83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2200"/>
              <a:buFont typeface="Merriweather Sans"/>
              <a:buChar char="▸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Courier New"/>
              <a:buChar char="o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13284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78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66304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1821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7791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2331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 descr="A picture containing background pattern&#10;&#10;Description automatically generated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976806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48"/>
          <p:cNvSpPr/>
          <p:nvPr/>
        </p:nvSpPr>
        <p:spPr>
          <a:xfrm>
            <a:off x="4827402" y="2016895"/>
            <a:ext cx="6882000" cy="99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IEEE Aerospace Electronic Systems</a:t>
            </a:r>
            <a:br>
              <a:rPr kumimoji="0" lang="en-US" sz="36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</a:br>
            <a:r>
              <a:rPr kumimoji="0" lang="en-US" sz="32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VP Education</a:t>
            </a:r>
            <a:endParaRPr kumimoji="0" sz="36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48"/>
          <p:cNvSpPr/>
          <p:nvPr/>
        </p:nvSpPr>
        <p:spPr>
          <a:xfrm>
            <a:off x="4827402" y="3222436"/>
            <a:ext cx="6882000" cy="226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2900"/>
              <a:buFont typeface="Merriweather Sans"/>
              <a:buNone/>
              <a:tabLst/>
              <a:defRPr/>
            </a:pPr>
            <a:r>
              <a:rPr kumimoji="0" lang="en-US" sz="2900" b="1" i="1" u="none" strike="noStrike" kern="0" cap="none" spc="0" normalizeH="0" baseline="0" noProof="0">
                <a:ln>
                  <a:noFill/>
                </a:ln>
                <a:solidFill>
                  <a:srgbClr val="D8D8D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Alexander Charlish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300"/>
              <a:buFont typeface="Merriweather Sans"/>
              <a:buNone/>
              <a:tabLst/>
              <a:defRPr/>
            </a:pPr>
            <a:endParaRPr kumimoji="0" sz="1300" b="1" i="1" u="none" strike="noStrike" kern="0" cap="none" spc="0" normalizeH="0" baseline="0" noProof="0">
              <a:ln>
                <a:noFill/>
              </a:ln>
              <a:solidFill>
                <a:srgbClr val="D8D8D8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2200"/>
              <a:buFont typeface="Merriweather Sans"/>
              <a:buNone/>
              <a:tabLst/>
              <a:defRPr/>
            </a:pPr>
            <a:r>
              <a:rPr kumimoji="0" lang="en-US" sz="2200" b="1" i="1" u="none" strike="noStrike" kern="0" cap="none" spc="0" normalizeH="0" baseline="0" noProof="0">
                <a:ln>
                  <a:noFill/>
                </a:ln>
                <a:solidFill>
                  <a:srgbClr val="D8D8D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2024 AESS Officer Strategic Planning Meeting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2200"/>
              <a:buFont typeface="Merriweather Sans"/>
              <a:buNone/>
              <a:tabLst/>
              <a:defRPr/>
            </a:pPr>
            <a:r>
              <a:rPr kumimoji="0" lang="en-US" sz="2200" b="1" i="1" u="none" strike="noStrike" kern="0" cap="none" spc="0" normalizeH="0" baseline="0" noProof="0">
                <a:ln>
                  <a:noFill/>
                </a:ln>
                <a:solidFill>
                  <a:srgbClr val="D8D8D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12 and 13 February 2024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2200"/>
              <a:buFont typeface="Merriweather Sans"/>
              <a:buNone/>
              <a:tabLst/>
              <a:defRPr/>
            </a:pPr>
            <a:r>
              <a:rPr kumimoji="0" lang="en-US" sz="2200" b="1" i="1" u="none" strike="noStrike" kern="0" cap="none" spc="0" normalizeH="0" baseline="0" noProof="0">
                <a:ln>
                  <a:noFill/>
                </a:ln>
                <a:solidFill>
                  <a:srgbClr val="D8D8D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Cocoa Beach, FL, USA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9268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49"/>
          <p:cNvSpPr txBox="1">
            <a:spLocks noGrp="1"/>
          </p:cNvSpPr>
          <p:nvPr>
            <p:ph type="title"/>
          </p:nvPr>
        </p:nvSpPr>
        <p:spPr>
          <a:xfrm>
            <a:off x="734807" y="59679"/>
            <a:ext cx="10515600" cy="48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</a:pPr>
            <a:r>
              <a:rPr lang="en-US">
                <a:solidFill>
                  <a:schemeClr val="lt1"/>
                </a:solidFill>
              </a:rPr>
              <a:t>2024 Short-Term Objective</a:t>
            </a:r>
            <a:endParaRPr/>
          </a:p>
        </p:txBody>
      </p:sp>
      <p:sp>
        <p:nvSpPr>
          <p:cNvPr id="270" name="Google Shape;270;p49"/>
          <p:cNvSpPr txBox="1">
            <a:spLocks noGrp="1"/>
          </p:cNvSpPr>
          <p:nvPr>
            <p:ph type="body" idx="1"/>
          </p:nvPr>
        </p:nvSpPr>
        <p:spPr>
          <a:xfrm>
            <a:off x="735013" y="1189038"/>
            <a:ext cx="10618800" cy="498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2200"/>
              <a:buFont typeface="Merriweather Sans"/>
              <a:buChar char="▸"/>
            </a:pPr>
            <a:r>
              <a:rPr lang="en-US"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the most important goal you want to achieve in 2024?</a:t>
            </a:r>
            <a:endParaRPr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Maintain, streamline and enable growth of existing committee activities</a:t>
            </a:r>
            <a:endParaRPr/>
          </a:p>
          <a:p>
            <a:pPr marL="11430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Maintain: DL events, VDL program, ILN and Vimeo resources, YP travel grants, AESS scholarship, Michael Wicks Award, Robert T. Hill Award, and support for summer schools, YP events, challenge events.</a:t>
            </a:r>
            <a:endParaRPr/>
          </a:p>
          <a:p>
            <a:pPr marL="11430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Streamline: Improve processes to reduce the burden on the committee and further divide responsibilities among the committee</a:t>
            </a:r>
            <a:endParaRPr/>
          </a:p>
          <a:p>
            <a:pPr marL="11430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Grow: Raise awareness of existing activities and spread activities from RSP focused to other panels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2200"/>
              <a:buFont typeface="Merriweather Sans"/>
              <a:buNone/>
            </a:pPr>
            <a:endParaRPr sz="2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2200"/>
              <a:buFont typeface="Merriweather Sans"/>
              <a:buChar char="▸"/>
            </a:pPr>
            <a:r>
              <a:rPr lang="en-US"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do you need in terms of resources and support to accomplish this goal?</a:t>
            </a:r>
            <a:endParaRPr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Active committee</a:t>
            </a:r>
            <a:endParaRPr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Continued support from conference catalysts for streamlining processes</a:t>
            </a:r>
            <a:endParaRPr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Continued financial support from the AESS for the activities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39297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50"/>
          <p:cNvSpPr txBox="1">
            <a:spLocks noGrp="1"/>
          </p:cNvSpPr>
          <p:nvPr>
            <p:ph type="title"/>
          </p:nvPr>
        </p:nvSpPr>
        <p:spPr>
          <a:xfrm>
            <a:off x="734807" y="59679"/>
            <a:ext cx="10515600" cy="48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</a:pPr>
            <a:r>
              <a:rPr lang="en-US"/>
              <a:t>Long-Term Objectives</a:t>
            </a:r>
            <a:endParaRPr/>
          </a:p>
        </p:txBody>
      </p:sp>
      <p:sp>
        <p:nvSpPr>
          <p:cNvPr id="276" name="Google Shape;276;p50"/>
          <p:cNvSpPr txBox="1"/>
          <p:nvPr/>
        </p:nvSpPr>
        <p:spPr>
          <a:xfrm>
            <a:off x="735013" y="1189039"/>
            <a:ext cx="10618800" cy="3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2200"/>
              <a:buFont typeface="Merriweather Sans"/>
              <a:buChar char="▸"/>
              <a:tabLst/>
              <a:defRPr/>
            </a:pPr>
            <a:r>
              <a:rPr kumimoji="0" lang="en-US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1-3 goals that relate to the vision for this position for the next 2-5 years.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77" name="Google Shape;277;p50"/>
          <p:cNvSpPr txBox="1"/>
          <p:nvPr/>
        </p:nvSpPr>
        <p:spPr>
          <a:xfrm>
            <a:off x="904875" y="1828800"/>
            <a:ext cx="4752900" cy="410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AESS Challenge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International challenge with teams competing to solve a common technical task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Completely inclusive event (YPs, industry, underrepresented regions, retired,…)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Promote participation at the chapter level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Previous Examples: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RadarConf Radar Challenge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Lone Star Drone Event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Boston challenge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UK EMSIG challenge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78" name="Google Shape;278;p50"/>
          <p:cNvSpPr txBox="1"/>
          <p:nvPr/>
        </p:nvSpPr>
        <p:spPr>
          <a:xfrm>
            <a:off x="6315079" y="1828800"/>
            <a:ext cx="5038800" cy="226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MOOC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Massive Open Online Course that AESS members can take, similar to a University course (Coursera etc., ILN)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Course is structured with quizzes and exam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Allows members to independently train in AESS field of interest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79" name="Google Shape;279;p50"/>
          <p:cNvSpPr txBox="1"/>
          <p:nvPr/>
        </p:nvSpPr>
        <p:spPr>
          <a:xfrm>
            <a:off x="6315079" y="4595783"/>
            <a:ext cx="50388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AESS Summer School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In person educational course on AESS topics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cxnSp>
        <p:nvCxnSpPr>
          <p:cNvPr id="280" name="Google Shape;280;p50"/>
          <p:cNvCxnSpPr/>
          <p:nvPr/>
        </p:nvCxnSpPr>
        <p:spPr>
          <a:xfrm>
            <a:off x="6211682" y="1905000"/>
            <a:ext cx="0" cy="42864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50"/>
          <p:cNvCxnSpPr/>
          <p:nvPr/>
        </p:nvCxnSpPr>
        <p:spPr>
          <a:xfrm>
            <a:off x="6211682" y="4333875"/>
            <a:ext cx="514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997581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51"/>
          <p:cNvSpPr txBox="1">
            <a:spLocks noGrp="1"/>
          </p:cNvSpPr>
          <p:nvPr>
            <p:ph type="title"/>
          </p:nvPr>
        </p:nvSpPr>
        <p:spPr>
          <a:xfrm>
            <a:off x="734807" y="59679"/>
            <a:ext cx="10515600" cy="48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</a:pPr>
            <a:r>
              <a:rPr lang="en-US"/>
              <a:t>Blockers</a:t>
            </a:r>
            <a:endParaRPr/>
          </a:p>
        </p:txBody>
      </p:sp>
      <p:sp>
        <p:nvSpPr>
          <p:cNvPr id="287" name="Google Shape;287;p51"/>
          <p:cNvSpPr txBox="1"/>
          <p:nvPr/>
        </p:nvSpPr>
        <p:spPr>
          <a:xfrm>
            <a:off x="735013" y="1189038"/>
            <a:ext cx="10618800" cy="498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2200"/>
              <a:buFont typeface="Merriweather Sans"/>
              <a:buChar char="▸"/>
              <a:tabLst/>
              <a:defRPr/>
            </a:pPr>
            <a:r>
              <a:rPr kumimoji="0" lang="en-US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What are the blockers or challenges that are preventing you from accomplishing the short and long-term objectives?</a:t>
            </a:r>
            <a:endParaRPr kumimoji="0" sz="2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p51"/>
          <p:cNvSpPr txBox="1"/>
          <p:nvPr/>
        </p:nvSpPr>
        <p:spPr>
          <a:xfrm>
            <a:off x="593321" y="1828800"/>
            <a:ext cx="5502600" cy="524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AESS Challenge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What is the challenge topic?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Technical area, data, materials etc.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Call for proposals for challenge organization?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Who takes on the huge effort?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How to find highly motivated people? </a:t>
            </a:r>
            <a:b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</a:b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Suggestion: Look outside of BoG and panels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Provide financial support for organization?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How to maximize participation?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Support for AESS chapters to enter?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Are prizes and recognition sufficient motivation?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International, AESS wide organization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How can we judge?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Do we want teams to travel to in-person events?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7429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51"/>
          <p:cNvSpPr txBox="1"/>
          <p:nvPr/>
        </p:nvSpPr>
        <p:spPr>
          <a:xfrm>
            <a:off x="6199395" y="1828800"/>
            <a:ext cx="5630700" cy="19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MOOC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Effort in preparing a such a course is huge, attempted by RSP stalled due to this reason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Large amount of competition: VDLs with PDH, huge amount of MOOCs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Can we add value in current environment?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90" name="Google Shape;290;p51"/>
          <p:cNvSpPr txBox="1"/>
          <p:nvPr/>
        </p:nvSpPr>
        <p:spPr>
          <a:xfrm>
            <a:off x="6199394" y="3824258"/>
            <a:ext cx="5630700" cy="261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AESS Summer School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In-person event has higher costs and effort for participants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Is there a need to cover all AESS topics?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Large amount of competition: AESS summer schools, NATO summer school, individual technical summer schools, universities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Can we add value in current environment?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cxnSp>
        <p:nvCxnSpPr>
          <p:cNvPr id="291" name="Google Shape;291;p51"/>
          <p:cNvCxnSpPr/>
          <p:nvPr/>
        </p:nvCxnSpPr>
        <p:spPr>
          <a:xfrm>
            <a:off x="6211682" y="1905000"/>
            <a:ext cx="0" cy="42864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92" name="Google Shape;292;p51"/>
          <p:cNvCxnSpPr/>
          <p:nvPr/>
        </p:nvCxnSpPr>
        <p:spPr>
          <a:xfrm>
            <a:off x="6211682" y="3810000"/>
            <a:ext cx="514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411203519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475</Words>
  <Application>Microsoft Macintosh PowerPoint</Application>
  <PresentationFormat>Widescreen</PresentationFormat>
  <Paragraphs>59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Courier New</vt:lpstr>
      <vt:lpstr>Merriweather Sans</vt:lpstr>
      <vt:lpstr>Noto Sans Symbols</vt:lpstr>
      <vt:lpstr>1_Office Theme</vt:lpstr>
      <vt:lpstr>PowerPoint Presentation</vt:lpstr>
      <vt:lpstr>2024 Short-Term Objective</vt:lpstr>
      <vt:lpstr>Long-Term Objectives</vt:lpstr>
      <vt:lpstr>Blockers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Osborn</dc:creator>
  <cp:lastModifiedBy>Amanda Osborn</cp:lastModifiedBy>
  <cp:revision>1</cp:revision>
  <dcterms:created xsi:type="dcterms:W3CDTF">2024-07-11T16:27:14Z</dcterms:created>
  <dcterms:modified xsi:type="dcterms:W3CDTF">2024-07-11T16:30:57Z</dcterms:modified>
</cp:coreProperties>
</file>