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2" r:id="rId2"/>
    <p:sldId id="440" r:id="rId3"/>
    <p:sldId id="445" r:id="rId4"/>
    <p:sldId id="44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70A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80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1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F30DD-E43C-CA4B-A5FB-77BBC5ADDAB7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40F3D1-4F9A-AB43-BBB2-4BBDABDEC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653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0C0FEB-13BF-49E2-AA65-ECB0819A8BC3}"/>
              </a:ext>
            </a:extLst>
          </p:cNvPr>
          <p:cNvSpPr>
            <a:spLocks noGrp="1"/>
          </p:cNvSpPr>
          <p:nvPr userDrawn="1"/>
        </p:nvSpPr>
        <p:spPr>
          <a:xfrm>
            <a:off x="734807" y="76237"/>
            <a:ext cx="8983291" cy="5533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b="1" i="0" kern="1200">
                <a:solidFill>
                  <a:srgbClr val="0066A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2FE6A51-0C90-4250-B4B1-2EF2C892A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318" y="114113"/>
            <a:ext cx="10515600" cy="710640"/>
          </a:xfrm>
          <a:prstGeom prst="rect">
            <a:avLst/>
          </a:prstGeom>
        </p:spPr>
        <p:txBody>
          <a:bodyPr/>
          <a:lstStyle>
            <a:lvl1pPr>
              <a:defRPr sz="34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60199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9F9F1-ADEA-43FA-843B-403AB26F0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49FB9A-D2A1-4AE9-A254-6C639E38B7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98BAC1-A068-4411-BE9A-417483ADF6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DD6CDE-1993-4DA6-97C4-CD04F189E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02E51F-634B-49C0-9CA1-7BB3452E9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430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A5D466-98E4-4591-B691-9487944F3D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41B2C2-B28A-4289-80C5-D36AF6DC78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838F87-FA44-4454-88AC-AACF0718C4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B0F60E-6F02-454A-A1D3-4F4AE6D29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282F6B-41CA-4065-B364-8D5143CEF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2100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A60312-30E2-4915-A6CD-B137F1523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FADC2D-1BFE-476F-96A8-5477B18E8E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7B612A-A41D-4DAD-AC72-1B85593B3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D6DAC4-BCFC-4965-B9F1-7ECC81AEF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9634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FFD76CE-0001-449E-B549-1413AA2CAF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7AA05D-3E96-4A54-A699-9DAEF341D3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4ECA7E-C502-4A62-A138-8970A7748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BB6D11-9EA4-4A25-B711-D84864227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2639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143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CCFC8D-FAC4-4880-9373-C4D5AD998E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12925"/>
            <a:ext cx="9144000" cy="1381125"/>
          </a:xfrm>
          <a:prstGeom prst="rect">
            <a:avLst/>
          </a:prstGeom>
        </p:spPr>
        <p:txBody>
          <a:bodyPr anchor="b"/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D2219A-6810-4BBB-BB70-7005CC1E57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F05C51-B209-4AF4-A68D-B977A22300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787BDBF-4B56-4187-8D30-4D0B5C912ECE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C03980-8E73-44A4-A6C0-9FC92EA60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A60794-8A42-43BE-A706-169A36194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Rectangle&#10;&#10;Description automatically generated with medium confidence">
            <a:extLst>
              <a:ext uri="{FF2B5EF4-FFF2-40B4-BE49-F238E27FC236}">
                <a16:creationId xmlns:a16="http://schemas.microsoft.com/office/drawing/2014/main" id="{8CE9E921-0597-4FF4-94CC-D20ADC7E25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85"/>
            <a:ext cx="12192000" cy="6854430"/>
          </a:xfrm>
          <a:prstGeom prst="rect">
            <a:avLst/>
          </a:prstGeom>
        </p:spPr>
      </p:pic>
      <p:pic>
        <p:nvPicPr>
          <p:cNvPr id="10" name="Picture 9" descr="A picture containing text, clipart, tableware, dishware&#10;&#10;Description automatically generated">
            <a:extLst>
              <a:ext uri="{FF2B5EF4-FFF2-40B4-BE49-F238E27FC236}">
                <a16:creationId xmlns:a16="http://schemas.microsoft.com/office/drawing/2014/main" id="{6EFF700F-D452-40A2-82D4-79EA0689EF5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505" y="2301364"/>
            <a:ext cx="3726659" cy="1909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8537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32E70E-167B-4E52-9956-3A3A314DA5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4807" y="1188720"/>
            <a:ext cx="10618993" cy="4988243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0C70AC"/>
              </a:buClr>
              <a:buFont typeface="Arial" panose="020B0604020202020204" pitchFamily="34" charset="0"/>
              <a:buChar char="•"/>
              <a:defRPr/>
            </a:lvl1pPr>
            <a:lvl2pPr marL="685800" indent="-228600">
              <a:buClr>
                <a:srgbClr val="0C70AC"/>
              </a:buClr>
              <a:buFont typeface="Arial" panose="020B0604020202020204" pitchFamily="34" charset="0"/>
              <a:buChar char="•"/>
              <a:defRPr/>
            </a:lvl2pPr>
            <a:lvl3pPr marL="1143000" indent="-228600">
              <a:buClr>
                <a:srgbClr val="0C70AC"/>
              </a:buClr>
              <a:buFont typeface="Arial" panose="020B0604020202020204" pitchFamily="34" charset="0"/>
              <a:buChar char="•"/>
              <a:defRPr/>
            </a:lvl3pPr>
            <a:lvl4pPr marL="1600200" indent="-228600">
              <a:buClr>
                <a:srgbClr val="0C70AC"/>
              </a:buClr>
              <a:buFont typeface="Arial" panose="020B0604020202020204" pitchFamily="34" charset="0"/>
              <a:buChar char="•"/>
              <a:defRPr/>
            </a:lvl4pPr>
            <a:lvl5pPr marL="2057400" indent="-228600">
              <a:buClr>
                <a:srgbClr val="0C70AC"/>
              </a:buClr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999DF7-E8C6-4AE4-A958-1C5EAB5B4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34E2BE-1B65-4750-996B-B5D554B54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C70AC"/>
                </a:solidFill>
              </a:defRPr>
            </a:lvl1pPr>
          </a:lstStyle>
          <a:p>
            <a:fld id="{DEAABB4B-B7FE-4F54-9EF3-4A934A9068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781AF724-15D2-4C5E-B028-1617845D1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4807" y="59679"/>
            <a:ext cx="10515600" cy="483395"/>
          </a:xfrm>
          <a:prstGeom prst="rect">
            <a:avLst/>
          </a:prstGeom>
        </p:spPr>
        <p:txBody>
          <a:bodyPr/>
          <a:lstStyle>
            <a:lvl1pPr>
              <a:defRPr sz="34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11353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999DF7-E8C6-4AE4-A958-1C5EAB5B4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34E2BE-1B65-4750-996B-B5D554B54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C70AC"/>
                </a:solidFill>
              </a:defRPr>
            </a:lvl1pPr>
          </a:lstStyle>
          <a:p>
            <a:fld id="{DEAABB4B-B7FE-4F54-9EF3-4A934A9068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781AF724-15D2-4C5E-B028-1617845D1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4807" y="59679"/>
            <a:ext cx="10515600" cy="483395"/>
          </a:xfrm>
          <a:prstGeom prst="rect">
            <a:avLst/>
          </a:prstGeom>
        </p:spPr>
        <p:txBody>
          <a:bodyPr/>
          <a:lstStyle>
            <a:lvl1pPr>
              <a:defRPr sz="34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0661CC10-B7D2-596B-AFD0-19760D0534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5013" y="1189038"/>
            <a:ext cx="10618787" cy="49879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66A1"/>
              </a:buClr>
              <a:buFont typeface="LucidaGrande" charset="0"/>
              <a:buChar char="▸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LucidaGrande" charset="0"/>
              <a:buChar char="-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Courier New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Please summarize your committees main activities (i.e. conferences, publications, education, member activities, etc.)</a:t>
            </a:r>
          </a:p>
          <a:p>
            <a:pPr lvl="1"/>
            <a:r>
              <a:rPr lang="en-US" dirty="0"/>
              <a:t>Please point out areas and activities that address the SWOT (Strategy, Weaknesses, Opportunities, and Threats) </a:t>
            </a:r>
          </a:p>
          <a:p>
            <a:pPr lvl="1"/>
            <a:r>
              <a:rPr lang="en-US" dirty="0"/>
              <a:t>Define areas that Cross-Committees can strengthen the Opportunities and reduce the Threats.</a:t>
            </a:r>
          </a:p>
        </p:txBody>
      </p:sp>
    </p:spTree>
    <p:extLst>
      <p:ext uri="{BB962C8B-B14F-4D97-AF65-F5344CB8AC3E}">
        <p14:creationId xmlns:p14="http://schemas.microsoft.com/office/powerpoint/2010/main" val="2915594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E63A2F-B27D-4CE5-88ED-B23A8AF46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B41687-F5D4-4762-9801-4DBD4A4647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78FE9C-0D24-46A8-B8BB-3C7AADD44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045FFE-81AF-4BA3-9594-A5B9D9E4F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422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1618E-C1FF-4406-B935-6E356D520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B0733F-1457-4881-A03B-9AB48809BD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6BBB4B-C73A-43E4-A0E1-4A1AD263CC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161206-A400-4104-8090-D58A159D2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6D62CD-16D6-4D1C-98B8-E2D838712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782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9A1018-601A-48D0-81AB-5726FB288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20EA12-77DD-4DA8-87FD-944D7E0465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B12C12-81E3-4EC1-AC98-E5C3BB503D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B35DD1-A8A7-4C6A-9A75-0DCF4B2464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EAF422-393A-403B-96E5-F9D80C2C9F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D8B493-3800-4240-A0E8-1727624CB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12124BC-FB28-4147-9741-E91E2C782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013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602450-776F-4F03-A967-CA91BE875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B12F86-C5BF-48A3-B662-E2B45C93D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49FFFE-ED73-47A2-AD33-3BF4A1E6A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509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933FD9-3AB7-40DC-9347-AB7628391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84B5FB-C298-4E3E-9403-46CA2016A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82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icture containing background pattern&#10;&#10;Description automatically generated">
            <a:extLst>
              <a:ext uri="{FF2B5EF4-FFF2-40B4-BE49-F238E27FC236}">
                <a16:creationId xmlns:a16="http://schemas.microsoft.com/office/drawing/2014/main" id="{08C4F7AF-98CF-43AB-B43B-1DF54CF9AE19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651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49" r:id="rId2"/>
    <p:sldLayoutId id="2147483650" r:id="rId3"/>
    <p:sldLayoutId id="2147483662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A131C-F095-48E5-8B44-E138AD540F6F}"/>
              </a:ext>
            </a:extLst>
          </p:cNvPr>
          <p:cNvSpPr>
            <a:spLocks noGrp="1"/>
          </p:cNvSpPr>
          <p:nvPr/>
        </p:nvSpPr>
        <p:spPr>
          <a:xfrm>
            <a:off x="4827402" y="2016895"/>
            <a:ext cx="6881887" cy="99829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rgbClr val="0066A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n-US" sz="3600" dirty="0">
                <a:solidFill>
                  <a:schemeClr val="bg1"/>
                </a:solidFill>
              </a:rPr>
              <a:t>IEEE Aerospace Electronic Systems</a:t>
            </a: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200" dirty="0">
                <a:solidFill>
                  <a:schemeClr val="bg1"/>
                </a:solidFill>
              </a:rPr>
              <a:t>VP Technical Operations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1FB642-C925-470D-A2D9-02A0B8114332}"/>
              </a:ext>
            </a:extLst>
          </p:cNvPr>
          <p:cNvSpPr>
            <a:spLocks noGrp="1"/>
          </p:cNvSpPr>
          <p:nvPr/>
        </p:nvSpPr>
        <p:spPr>
          <a:xfrm>
            <a:off x="4827402" y="3222436"/>
            <a:ext cx="6881887" cy="2263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66A1"/>
              </a:buClr>
              <a:buFont typeface="LucidaGrande" charset="0"/>
              <a:buNone/>
              <a:defRPr sz="2800" b="1" i="1" kern="1200">
                <a:solidFill>
                  <a:schemeClr val="tx1">
                    <a:lumMod val="50000"/>
                    <a:lumOff val="50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LucidaGrande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Wingdings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Courier New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900" dirty="0">
                <a:solidFill>
                  <a:schemeClr val="bg1">
                    <a:lumMod val="85000"/>
                  </a:schemeClr>
                </a:solidFill>
              </a:rPr>
              <a:t>Rob Sabatini</a:t>
            </a:r>
          </a:p>
          <a:p>
            <a:endParaRPr lang="en-US" sz="1300" dirty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en-US" sz="2200" dirty="0">
                <a:solidFill>
                  <a:schemeClr val="bg1">
                    <a:lumMod val="85000"/>
                  </a:schemeClr>
                </a:solidFill>
              </a:rPr>
              <a:t>2024 AESS Officer Strategic Planning Meeting</a:t>
            </a:r>
          </a:p>
          <a:p>
            <a:r>
              <a:rPr lang="en-US" sz="2200" dirty="0">
                <a:solidFill>
                  <a:schemeClr val="bg1">
                    <a:lumMod val="85000"/>
                  </a:schemeClr>
                </a:solidFill>
              </a:rPr>
              <a:t>12 and 13 February 2024</a:t>
            </a:r>
          </a:p>
          <a:p>
            <a:r>
              <a:rPr lang="en-US" sz="2200" dirty="0">
                <a:solidFill>
                  <a:schemeClr val="bg1">
                    <a:lumMod val="85000"/>
                  </a:schemeClr>
                </a:solidFill>
              </a:rPr>
              <a:t>Cocoa Beach, FL, USA</a:t>
            </a:r>
          </a:p>
        </p:txBody>
      </p:sp>
    </p:spTree>
    <p:extLst>
      <p:ext uri="{BB962C8B-B14F-4D97-AF65-F5344CB8AC3E}">
        <p14:creationId xmlns:p14="http://schemas.microsoft.com/office/powerpoint/2010/main" val="2605045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876EE9E-558D-C8B0-29DA-980C65599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2024 Short-Term Objective</a:t>
            </a:r>
            <a:endParaRPr lang="en-US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16A6F3AD-B340-39DC-13EF-212BB9662267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35013" y="1189038"/>
            <a:ext cx="10618787" cy="49879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66A1"/>
              </a:buClr>
              <a:buFont typeface="LucidaGrande" charset="0"/>
              <a:buChar char="▸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LucidaGrande" charset="0"/>
              <a:buChar char="-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Courier New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Support the AESS Technical Panels in developing coherent and effective roadmaps for their activities:</a:t>
            </a:r>
          </a:p>
          <a:p>
            <a:pPr lvl="1"/>
            <a:r>
              <a:rPr lang="en-US" dirty="0"/>
              <a:t>Identify strategic areas of operation and/or committees (e.g., R&amp;I, Education, Conferences, Publications, and Standards, as a minimum)</a:t>
            </a:r>
          </a:p>
          <a:p>
            <a:pPr lvl="1"/>
            <a:r>
              <a:rPr lang="en-US" dirty="0"/>
              <a:t>Identify key deliverables for each panel (as part of the roadmaps) in each area of activity</a:t>
            </a:r>
          </a:p>
          <a:p>
            <a:pPr lvl="1"/>
            <a:r>
              <a:rPr lang="en-US" dirty="0"/>
              <a:t>Implement measures to avoid individualistic or “noncollegial” panel management</a:t>
            </a:r>
          </a:p>
          <a:p>
            <a:pPr lvl="1"/>
            <a:r>
              <a:rPr lang="en-US" dirty="0"/>
              <a:t>Standardize reporting to the </a:t>
            </a:r>
            <a:r>
              <a:rPr lang="en-US" dirty="0" err="1"/>
              <a:t>BoG</a:t>
            </a:r>
            <a:r>
              <a:rPr lang="en-US" dirty="0"/>
              <a:t> (develop a template) </a:t>
            </a:r>
          </a:p>
          <a:p>
            <a:r>
              <a:rPr lang="en-US" dirty="0"/>
              <a:t>Required resources and support to accomplish this goal:</a:t>
            </a:r>
          </a:p>
          <a:p>
            <a:pPr lvl="1"/>
            <a:r>
              <a:rPr lang="en-US" dirty="0"/>
              <a:t>Administrative support for meetings with the Panel (meeting minutes)</a:t>
            </a:r>
          </a:p>
          <a:p>
            <a:pPr lvl="1"/>
            <a:r>
              <a:rPr lang="en-US" dirty="0"/>
              <a:t>Financial support to allow selected Panel members’ participation to relevant IEEE and non-IEEE standardization activities (meetings, workshops, etc.)</a:t>
            </a:r>
          </a:p>
          <a:p>
            <a:pPr lvl="1"/>
            <a:r>
              <a:rPr lang="en-US" dirty="0"/>
              <a:t>Required resources for the delivery of one public tutorial by each technical panel at an IEEE/AESS sponsored conference</a:t>
            </a:r>
          </a:p>
          <a:p>
            <a:pPr lvl="1"/>
            <a:endParaRPr lang="en-US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00419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53A7517-BCA8-7D56-46FA-9CB844CAA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Long-Term Objectives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C6888F77-380F-6040-96CC-C5C8E43647D0}"/>
              </a:ext>
            </a:extLst>
          </p:cNvPr>
          <p:cNvSpPr txBox="1">
            <a:spLocks/>
          </p:cNvSpPr>
          <p:nvPr/>
        </p:nvSpPr>
        <p:spPr>
          <a:xfrm>
            <a:off x="735013" y="1189038"/>
            <a:ext cx="10618787" cy="49879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66A1"/>
              </a:buClr>
              <a:buFont typeface="LucidaGrande" charset="0"/>
              <a:buChar char="▸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LucidaGrande" charset="0"/>
              <a:buChar char="-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Courier New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Develop an integrated AESS TechOps roadmap (1-2 years) and boosting a productive innovation ecosystem (2-3 years):</a:t>
            </a:r>
          </a:p>
          <a:p>
            <a:pPr lvl="1"/>
            <a:r>
              <a:rPr lang="en-US" dirty="0"/>
              <a:t>Integrating the panel-level roadmaps</a:t>
            </a:r>
          </a:p>
          <a:p>
            <a:pPr lvl="1"/>
            <a:r>
              <a:rPr lang="en-US" dirty="0"/>
              <a:t>Including an evolution of the current </a:t>
            </a:r>
            <a:r>
              <a:rPr lang="en-US" dirty="0" err="1"/>
              <a:t>supertopic</a:t>
            </a:r>
            <a:endParaRPr lang="en-US" dirty="0"/>
          </a:p>
          <a:p>
            <a:pPr lvl="1"/>
            <a:r>
              <a:rPr lang="en-US" dirty="0"/>
              <a:t>Balanced industry, government and academia representation</a:t>
            </a:r>
          </a:p>
          <a:p>
            <a:pPr lvl="1"/>
            <a:r>
              <a:rPr lang="en-US" dirty="0"/>
              <a:t>Clear and effective pathways to impact and associated impact narratives</a:t>
            </a:r>
          </a:p>
          <a:p>
            <a:pPr lvl="1"/>
            <a:r>
              <a:rPr lang="en-US" dirty="0"/>
              <a:t>Maximizing regional representation and expanding conference contributions</a:t>
            </a:r>
          </a:p>
          <a:p>
            <a:pPr lvl="1"/>
            <a:r>
              <a:rPr lang="en-US" dirty="0"/>
              <a:t>Maximizing synergies with IEEE/AESS publication and education activities (beyond DLs) </a:t>
            </a:r>
          </a:p>
          <a:p>
            <a:endParaRPr lang="en-US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9253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F24B239-6693-A84C-9DB7-7A13F2C50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Blockers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1BD8AA7E-6C3E-E644-8FA6-6E720DB3CBD8}"/>
              </a:ext>
            </a:extLst>
          </p:cNvPr>
          <p:cNvSpPr txBox="1">
            <a:spLocks/>
          </p:cNvSpPr>
          <p:nvPr/>
        </p:nvSpPr>
        <p:spPr>
          <a:xfrm>
            <a:off x="735013" y="1189038"/>
            <a:ext cx="10618787" cy="49879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66A1"/>
              </a:buClr>
              <a:buFont typeface="LucidaGrande" charset="0"/>
              <a:buChar char="▸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LucidaGrande" charset="0"/>
              <a:buChar char="-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Courier New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Challenges preventing the accomplishment of short-term objectives:</a:t>
            </a:r>
          </a:p>
          <a:p>
            <a:pPr lvl="1"/>
            <a:r>
              <a:rPr lang="en-US" dirty="0"/>
              <a:t>Limited time (and efforts) devoted to voluntary tasks</a:t>
            </a:r>
          </a:p>
          <a:p>
            <a:pPr lvl="1"/>
            <a:r>
              <a:rPr lang="en-US" dirty="0"/>
              <a:t>Different perceptions of what a Technical Panel should do</a:t>
            </a:r>
          </a:p>
          <a:p>
            <a:pPr lvl="1"/>
            <a:r>
              <a:rPr lang="en-US" dirty="0"/>
              <a:t>Lack of consistency in Technical Panels’ structure and objectives</a:t>
            </a:r>
          </a:p>
          <a:p>
            <a:pPr lvl="1"/>
            <a:r>
              <a:rPr lang="en-US" dirty="0"/>
              <a:t>Some occurrences of individualism or lack of a genuine team-spirit </a:t>
            </a:r>
          </a:p>
          <a:p>
            <a:pPr lvl="1"/>
            <a:r>
              <a:rPr lang="en-US" dirty="0"/>
              <a:t>Limited recognitions for voluntary contributions, especially in some regions</a:t>
            </a:r>
          </a:p>
          <a:p>
            <a:pPr lvl="1"/>
            <a:endParaRPr lang="en-US" dirty="0"/>
          </a:p>
          <a:p>
            <a:r>
              <a:rPr lang="en-US" dirty="0"/>
              <a:t>Challenges preventing the accomplishment of long-term objectives</a:t>
            </a:r>
          </a:p>
          <a:p>
            <a:pPr lvl="1"/>
            <a:r>
              <a:rPr lang="en-US" dirty="0"/>
              <a:t>Same as above, plus…</a:t>
            </a:r>
          </a:p>
          <a:p>
            <a:pPr lvl="1"/>
            <a:r>
              <a:rPr lang="en-US" dirty="0"/>
              <a:t>Challenges in co-sponsored conferences (e.g., IEEE/AIAA differing regulations)</a:t>
            </a:r>
          </a:p>
          <a:p>
            <a:pPr lvl="1"/>
            <a:r>
              <a:rPr lang="en-US" dirty="0"/>
              <a:t>Lack of institutional support from some organizations (regional specificities)</a:t>
            </a:r>
          </a:p>
          <a:p>
            <a:pPr lvl="1"/>
            <a:r>
              <a:rPr lang="en-US" dirty="0"/>
              <a:t>Loose leads in the R&amp;I (research translation) funnel – Industry relations</a:t>
            </a:r>
          </a:p>
          <a:p>
            <a:pPr lvl="1"/>
            <a:r>
              <a:rPr lang="en-US" dirty="0"/>
              <a:t>Minimal involvement in education activities beyond DLs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409567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1783</TotalTime>
  <Words>368</Words>
  <Application>Microsoft Office PowerPoint</Application>
  <PresentationFormat>Widescreen</PresentationFormat>
  <Paragraphs>41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Courier New</vt:lpstr>
      <vt:lpstr>LucidaGrande</vt:lpstr>
      <vt:lpstr>Wingdings</vt:lpstr>
      <vt:lpstr>Office Theme</vt:lpstr>
      <vt:lpstr>PowerPoint Presentation</vt:lpstr>
      <vt:lpstr>2024 Short-Term Objective</vt:lpstr>
      <vt:lpstr>Long-Term Objectives</vt:lpstr>
      <vt:lpstr>Blockers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Hough,Mackenzie C</dc:creator>
  <cp:lastModifiedBy>Roberto Sabatini</cp:lastModifiedBy>
  <cp:revision>56</cp:revision>
  <dcterms:created xsi:type="dcterms:W3CDTF">2020-06-23T20:53:44Z</dcterms:created>
  <dcterms:modified xsi:type="dcterms:W3CDTF">2024-02-05T17:34:51Z</dcterms:modified>
</cp:coreProperties>
</file>