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45" r:id="rId2"/>
    <p:sldId id="448" r:id="rId3"/>
    <p:sldId id="449" r:id="rId4"/>
    <p:sldId id="444" r:id="rId5"/>
    <p:sldId id="450" r:id="rId6"/>
    <p:sldId id="446" r:id="rId7"/>
    <p:sldId id="452" r:id="rId8"/>
    <p:sldId id="991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C7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0" autoAdjust="0"/>
    <p:restoredTop sz="94660"/>
  </p:normalViewPr>
  <p:slideViewPr>
    <p:cSldViewPr snapToGrid="0">
      <p:cViewPr varScale="1">
        <p:scale>
          <a:sx n="64" d="100"/>
          <a:sy n="64" d="100"/>
        </p:scale>
        <p:origin x="6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972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55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11/8/2023</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689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IEEE Aerospace Electronic Systems</a:t>
            </a:r>
            <a:br>
              <a:rPr lang="en-US" sz="3600" dirty="0">
                <a:solidFill>
                  <a:schemeClr val="bg1"/>
                </a:solidFill>
              </a:rPr>
            </a:br>
            <a:r>
              <a:rPr lang="en-US" sz="3200" dirty="0">
                <a:solidFill>
                  <a:schemeClr val="bg1"/>
                </a:solidFill>
              </a:rPr>
              <a:t>Awards Chair</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err="1">
                <a:solidFill>
                  <a:schemeClr val="bg1">
                    <a:lumMod val="85000"/>
                  </a:schemeClr>
                </a:solidFill>
              </a:rPr>
              <a:t>Fulvio</a:t>
            </a:r>
            <a:r>
              <a:rPr lang="en-US" sz="2900" dirty="0">
                <a:solidFill>
                  <a:schemeClr val="bg1">
                    <a:lumMod val="85000"/>
                  </a:schemeClr>
                </a:solidFill>
              </a:rPr>
              <a:t> Gini</a:t>
            </a:r>
          </a:p>
          <a:p>
            <a:endParaRPr lang="en-US" sz="1300" dirty="0">
              <a:solidFill>
                <a:schemeClr val="bg1">
                  <a:lumMod val="85000"/>
                </a:schemeClr>
              </a:solidFill>
            </a:endParaRPr>
          </a:p>
          <a:p>
            <a:r>
              <a:rPr lang="en-US" sz="2200" dirty="0">
                <a:solidFill>
                  <a:schemeClr val="bg1">
                    <a:lumMod val="85000"/>
                  </a:schemeClr>
                </a:solidFill>
              </a:rPr>
              <a:t>AESS Fall 2023 Board of Governors Meeting</a:t>
            </a:r>
          </a:p>
          <a:p>
            <a:r>
              <a:rPr lang="en-US" sz="2200" dirty="0">
                <a:solidFill>
                  <a:schemeClr val="bg1">
                    <a:lumMod val="85000"/>
                  </a:schemeClr>
                </a:solidFill>
              </a:rPr>
              <a:t>10 and 11 November 2023</a:t>
            </a:r>
          </a:p>
          <a:p>
            <a:r>
              <a:rPr lang="en-US" sz="2200" dirty="0">
                <a:solidFill>
                  <a:schemeClr val="bg1">
                    <a:lumMod val="85000"/>
                  </a:schemeClr>
                </a:solidFill>
              </a:rPr>
              <a:t>Sydney, Australia</a:t>
            </a:r>
          </a:p>
        </p:txBody>
      </p:sp>
    </p:spTree>
    <p:extLst>
      <p:ext uri="{BB962C8B-B14F-4D97-AF65-F5344CB8AC3E}">
        <p14:creationId xmlns:p14="http://schemas.microsoft.com/office/powerpoint/2010/main" val="184221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bwMode="auto">
          <a:xfrm>
            <a:off x="1303563" y="1280551"/>
            <a:ext cx="9863201" cy="5265722"/>
          </a:xfrm>
          <a:prstGeom prst="roundRect">
            <a:avLst/>
          </a:prstGeom>
          <a:solidFill>
            <a:schemeClr val="bg1">
              <a:lumMod val="9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sp>
        <p:nvSpPr>
          <p:cNvPr id="4" name="Title 1">
            <a:extLst>
              <a:ext uri="{FF2B5EF4-FFF2-40B4-BE49-F238E27FC236}">
                <a16:creationId xmlns:a16="http://schemas.microsoft.com/office/drawing/2014/main" id="{5BAB76B3-D2D7-4587-8C49-BE97BC3F7749}"/>
              </a:ext>
            </a:extLst>
          </p:cNvPr>
          <p:cNvSpPr>
            <a:spLocks noGrp="1"/>
          </p:cNvSpPr>
          <p:nvPr/>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Committee members</a:t>
            </a:r>
          </a:p>
        </p:txBody>
      </p:sp>
      <p:sp>
        <p:nvSpPr>
          <p:cNvPr id="7" name="Slide Number Placeholder 4">
            <a:extLst>
              <a:ext uri="{FF2B5EF4-FFF2-40B4-BE49-F238E27FC236}">
                <a16:creationId xmlns:a16="http://schemas.microsoft.com/office/drawing/2014/main" id="{9C4F5B1F-3129-4F84-BB85-D592A4D2CDEA}"/>
              </a:ext>
            </a:extLst>
          </p:cNvPr>
          <p:cNvSpPr txBox="1">
            <a:spLocks/>
          </p:cNvSpPr>
          <p:nvPr/>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CDB7B01-FAFA-4F2A-A2E6-5BC6DA5F7D96}" type="slidenum">
              <a:rPr lang="en-US" altLang="en-US" smtClean="0">
                <a:solidFill>
                  <a:srgbClr val="0C70AC"/>
                </a:solidFill>
              </a:rPr>
              <a:pPr algn="ctr">
                <a:defRPr/>
              </a:pPr>
              <a:t>2</a:t>
            </a:fld>
            <a:endParaRPr lang="en-US" altLang="en-US" dirty="0">
              <a:solidFill>
                <a:srgbClr val="0C70AC"/>
              </a:solidFill>
            </a:endParaRPr>
          </a:p>
        </p:txBody>
      </p:sp>
      <p:sp>
        <p:nvSpPr>
          <p:cNvPr id="8" name="Title 1"/>
          <p:cNvSpPr txBox="1">
            <a:spLocks/>
          </p:cNvSpPr>
          <p:nvPr/>
        </p:nvSpPr>
        <p:spPr>
          <a:xfrm>
            <a:off x="1980809" y="1958536"/>
            <a:ext cx="7772400" cy="6873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spcBef>
                <a:spcPct val="20000"/>
              </a:spcBef>
            </a:pPr>
            <a:r>
              <a:rPr lang="en-US" b="1" dirty="0"/>
              <a:t>AESS Awards Committee</a:t>
            </a:r>
            <a:endParaRPr lang="en-AU" altLang="en-US" b="1" dirty="0">
              <a:ea typeface="MS PGothic" charset="-128"/>
              <a:cs typeface="ＭＳ Ｐゴシック" charset="-128"/>
            </a:endParaRPr>
          </a:p>
        </p:txBody>
      </p:sp>
      <p:sp>
        <p:nvSpPr>
          <p:cNvPr id="9" name="Content Placeholder 2"/>
          <p:cNvSpPr txBox="1">
            <a:spLocks/>
          </p:cNvSpPr>
          <p:nvPr/>
        </p:nvSpPr>
        <p:spPr>
          <a:xfrm>
            <a:off x="2770263" y="2772378"/>
            <a:ext cx="6651474" cy="3132039"/>
          </a:xfrm>
          <a:prstGeom prst="rect">
            <a:avLst/>
          </a:prstGeom>
        </p:spPr>
        <p:txBody>
          <a:bodyPr/>
          <a:lstStyle>
            <a:lvl1pPr marL="342900" indent="-342900" algn="l" rtl="0" eaLnBrk="0" fontAlgn="base" hangingPunct="0">
              <a:spcBef>
                <a:spcPct val="20000"/>
              </a:spcBef>
              <a:spcAft>
                <a:spcPct val="0"/>
              </a:spcAft>
              <a:buClr>
                <a:schemeClr val="bg2"/>
              </a:buClr>
              <a:buSzPct val="80000"/>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lvl="1">
              <a:defRPr/>
            </a:pPr>
            <a:endParaRPr lang="en-US" sz="1600" kern="0" dirty="0">
              <a:solidFill>
                <a:srgbClr val="005087"/>
              </a:solidFill>
            </a:endParaRPr>
          </a:p>
          <a:p>
            <a:pPr>
              <a:spcAft>
                <a:spcPts val="600"/>
              </a:spcAft>
              <a:defRPr/>
            </a:pPr>
            <a:r>
              <a:rPr lang="en-US" b="1" kern="0" dirty="0" err="1">
                <a:solidFill>
                  <a:srgbClr val="005087"/>
                </a:solidFill>
              </a:rPr>
              <a:t>Fulvio</a:t>
            </a:r>
            <a:r>
              <a:rPr lang="en-US" b="1" kern="0" dirty="0">
                <a:solidFill>
                  <a:srgbClr val="005087"/>
                </a:solidFill>
              </a:rPr>
              <a:t> Gini</a:t>
            </a:r>
            <a:r>
              <a:rPr lang="en-US" kern="0" dirty="0">
                <a:solidFill>
                  <a:srgbClr val="005087"/>
                </a:solidFill>
              </a:rPr>
              <a:t> (Chair, until Dec. 31, 2023) </a:t>
            </a:r>
          </a:p>
          <a:p>
            <a:pPr>
              <a:spcAft>
                <a:spcPts val="600"/>
              </a:spcAft>
              <a:defRPr/>
            </a:pPr>
            <a:r>
              <a:rPr lang="en-US" b="1" kern="0" dirty="0">
                <a:solidFill>
                  <a:srgbClr val="005087"/>
                </a:solidFill>
              </a:rPr>
              <a:t>Braham </a:t>
            </a:r>
            <a:r>
              <a:rPr lang="en-US" b="1" kern="0" dirty="0" err="1">
                <a:solidFill>
                  <a:srgbClr val="005087"/>
                </a:solidFill>
              </a:rPr>
              <a:t>Himed</a:t>
            </a:r>
            <a:endParaRPr lang="en-US" b="1" kern="0" dirty="0">
              <a:solidFill>
                <a:srgbClr val="005087"/>
              </a:solidFill>
            </a:endParaRPr>
          </a:p>
          <a:p>
            <a:pPr>
              <a:spcAft>
                <a:spcPts val="600"/>
              </a:spcAft>
              <a:defRPr/>
            </a:pPr>
            <a:r>
              <a:rPr lang="en-GB" b="1" kern="0" dirty="0">
                <a:solidFill>
                  <a:srgbClr val="005087"/>
                </a:solidFill>
              </a:rPr>
              <a:t>Alfonso Farina</a:t>
            </a:r>
          </a:p>
          <a:p>
            <a:pPr>
              <a:spcAft>
                <a:spcPts val="600"/>
              </a:spcAft>
              <a:defRPr/>
            </a:pPr>
            <a:r>
              <a:rPr lang="en-GB" b="1" kern="0" dirty="0">
                <a:solidFill>
                  <a:srgbClr val="005087"/>
                </a:solidFill>
              </a:rPr>
              <a:t>Hugh Griffiths</a:t>
            </a:r>
          </a:p>
          <a:p>
            <a:pPr>
              <a:spcAft>
                <a:spcPts val="600"/>
              </a:spcAft>
              <a:defRPr/>
            </a:pPr>
            <a:r>
              <a:rPr lang="en-GB" b="1" kern="0" dirty="0">
                <a:solidFill>
                  <a:srgbClr val="005087"/>
                </a:solidFill>
              </a:rPr>
              <a:t>Dale Blair</a:t>
            </a:r>
          </a:p>
        </p:txBody>
      </p:sp>
    </p:spTree>
    <p:extLst>
      <p:ext uri="{BB962C8B-B14F-4D97-AF65-F5344CB8AC3E}">
        <p14:creationId xmlns:p14="http://schemas.microsoft.com/office/powerpoint/2010/main" val="428902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bwMode="auto">
          <a:xfrm>
            <a:off x="1303563" y="1280551"/>
            <a:ext cx="9863201" cy="5265722"/>
          </a:xfrm>
          <a:prstGeom prst="roundRect">
            <a:avLst/>
          </a:prstGeom>
          <a:solidFill>
            <a:schemeClr val="bg1">
              <a:lumMod val="9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sp>
        <p:nvSpPr>
          <p:cNvPr id="4" name="Title 1">
            <a:extLst>
              <a:ext uri="{FF2B5EF4-FFF2-40B4-BE49-F238E27FC236}">
                <a16:creationId xmlns:a16="http://schemas.microsoft.com/office/drawing/2014/main" id="{5BAB76B3-D2D7-4587-8C49-BE97BC3F7749}"/>
              </a:ext>
            </a:extLst>
          </p:cNvPr>
          <p:cNvSpPr>
            <a:spLocks noGrp="1"/>
          </p:cNvSpPr>
          <p:nvPr/>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chemeClr val="bg1"/>
                </a:solidFill>
              </a:rPr>
              <a:t>Objectives</a:t>
            </a:r>
          </a:p>
        </p:txBody>
      </p:sp>
      <p:sp>
        <p:nvSpPr>
          <p:cNvPr id="7" name="Slide Number Placeholder 4">
            <a:extLst>
              <a:ext uri="{FF2B5EF4-FFF2-40B4-BE49-F238E27FC236}">
                <a16:creationId xmlns:a16="http://schemas.microsoft.com/office/drawing/2014/main" id="{9C4F5B1F-3129-4F84-BB85-D592A4D2CDEA}"/>
              </a:ext>
            </a:extLst>
          </p:cNvPr>
          <p:cNvSpPr txBox="1">
            <a:spLocks/>
          </p:cNvSpPr>
          <p:nvPr/>
        </p:nvSpPr>
        <p:spPr>
          <a:xfrm>
            <a:off x="40386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CDB7B01-FAFA-4F2A-A2E6-5BC6DA5F7D96}" type="slidenum">
              <a:rPr lang="en-US" altLang="en-US" smtClean="0">
                <a:solidFill>
                  <a:srgbClr val="0C70AC"/>
                </a:solidFill>
              </a:rPr>
              <a:pPr algn="ctr">
                <a:defRPr/>
              </a:pPr>
              <a:t>3</a:t>
            </a:fld>
            <a:endParaRPr lang="en-US" altLang="en-US" dirty="0">
              <a:solidFill>
                <a:srgbClr val="0C70AC"/>
              </a:solidFill>
            </a:endParaRPr>
          </a:p>
        </p:txBody>
      </p:sp>
      <p:sp>
        <p:nvSpPr>
          <p:cNvPr id="5" name="Title 1"/>
          <p:cNvSpPr txBox="1">
            <a:spLocks/>
          </p:cNvSpPr>
          <p:nvPr/>
        </p:nvSpPr>
        <p:spPr>
          <a:xfrm>
            <a:off x="1932587" y="1872966"/>
            <a:ext cx="8675687"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a:ea typeface="MS PGothic" charset="-128"/>
                <a:cs typeface="ＭＳ Ｐゴシック" charset="-128"/>
              </a:rPr>
              <a:t>Objectives</a:t>
            </a:r>
            <a:br>
              <a:rPr lang="en-US" altLang="en-US" dirty="0">
                <a:ea typeface="MS PGothic" charset="-128"/>
                <a:cs typeface="ＭＳ Ｐゴシック" charset="-128"/>
              </a:rPr>
            </a:br>
            <a:br>
              <a:rPr lang="en-US" altLang="en-US" dirty="0">
                <a:ea typeface="MS PGothic" charset="-128"/>
                <a:cs typeface="ＭＳ Ｐゴシック" charset="-128"/>
              </a:rPr>
            </a:br>
            <a:br>
              <a:rPr lang="en-US" altLang="en-US" dirty="0">
                <a:ea typeface="MS PGothic" charset="-128"/>
                <a:cs typeface="ＭＳ Ｐゴシック" charset="-128"/>
              </a:rPr>
            </a:br>
            <a:br>
              <a:rPr lang="en-US" altLang="en-US" dirty="0">
                <a:ea typeface="MS PGothic" charset="-128"/>
                <a:cs typeface="ＭＳ Ｐゴシック" charset="-128"/>
              </a:rPr>
            </a:br>
            <a:br>
              <a:rPr lang="en-US" altLang="en-US" dirty="0">
                <a:ea typeface="MS PGothic" charset="-128"/>
                <a:cs typeface="ＭＳ Ｐゴシック" charset="-128"/>
              </a:rPr>
            </a:br>
            <a:br>
              <a:rPr lang="en-US" altLang="en-US" dirty="0">
                <a:ea typeface="MS PGothic" charset="-128"/>
                <a:cs typeface="ＭＳ Ｐゴシック" charset="-128"/>
              </a:rPr>
            </a:br>
            <a:endParaRPr lang="en-US" altLang="en-US" dirty="0">
              <a:ea typeface="MS PGothic" charset="-128"/>
              <a:cs typeface="ＭＳ Ｐゴシック" charset="-128"/>
            </a:endParaRPr>
          </a:p>
        </p:txBody>
      </p:sp>
      <p:sp>
        <p:nvSpPr>
          <p:cNvPr id="8" name="Content Placeholder 2"/>
          <p:cNvSpPr txBox="1">
            <a:spLocks/>
          </p:cNvSpPr>
          <p:nvPr/>
        </p:nvSpPr>
        <p:spPr>
          <a:xfrm>
            <a:off x="1932587" y="2556499"/>
            <a:ext cx="8797758" cy="2995809"/>
          </a:xfrm>
          <a:prstGeom prst="rect">
            <a:avLst/>
          </a:prstGeom>
        </p:spPr>
        <p:txBody>
          <a:bodyPr/>
          <a:lstStyle>
            <a:lvl1pPr marL="342900" indent="-342900" algn="l" rtl="0" eaLnBrk="0" fontAlgn="base" hangingPunct="0">
              <a:spcBef>
                <a:spcPct val="20000"/>
              </a:spcBef>
              <a:spcAft>
                <a:spcPct val="0"/>
              </a:spcAft>
              <a:buClr>
                <a:schemeClr val="bg2"/>
              </a:buClr>
              <a:buSzPct val="80000"/>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itchFamily="2" charset="2"/>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457200" lvl="1" indent="0" algn="just">
              <a:buNone/>
              <a:defRPr/>
            </a:pPr>
            <a:endParaRPr lang="en-US" sz="1600" kern="0" dirty="0">
              <a:solidFill>
                <a:srgbClr val="005087"/>
              </a:solidFill>
            </a:endParaRPr>
          </a:p>
          <a:p>
            <a:pPr algn="just">
              <a:spcAft>
                <a:spcPts val="600"/>
              </a:spcAft>
              <a:defRPr/>
            </a:pPr>
            <a:r>
              <a:rPr lang="en-US" dirty="0">
                <a:ea typeface="+mn-ea"/>
                <a:cs typeface="+mn-cs"/>
              </a:rPr>
              <a:t>Long term strategic objectives:</a:t>
            </a:r>
          </a:p>
          <a:p>
            <a:pPr marL="914400" lvl="1" indent="-457200" algn="just">
              <a:lnSpc>
                <a:spcPct val="150000"/>
              </a:lnSpc>
              <a:spcAft>
                <a:spcPts val="0"/>
              </a:spcAft>
              <a:buFont typeface="+mj-lt"/>
              <a:buAutoNum type="arabicPeriod"/>
              <a:defRPr/>
            </a:pPr>
            <a:r>
              <a:rPr lang="en-US" sz="2800" dirty="0">
                <a:ea typeface="+mn-ea"/>
              </a:rPr>
              <a:t>Taking a fresh look at all awards; </a:t>
            </a:r>
          </a:p>
          <a:p>
            <a:pPr marL="914400" lvl="1" indent="-457200" algn="just">
              <a:lnSpc>
                <a:spcPct val="150000"/>
              </a:lnSpc>
              <a:buFont typeface="+mj-lt"/>
              <a:buAutoNum type="arabicPeriod"/>
              <a:defRPr/>
            </a:pPr>
            <a:r>
              <a:rPr lang="en-US" sz="2800" dirty="0">
                <a:ea typeface="+mn-ea"/>
              </a:rPr>
              <a:t>Initiating new awards;</a:t>
            </a:r>
          </a:p>
          <a:p>
            <a:pPr marL="914400" lvl="1" indent="-457200" algn="just">
              <a:lnSpc>
                <a:spcPct val="150000"/>
              </a:lnSpc>
              <a:buFont typeface="+mj-lt"/>
              <a:buAutoNum type="arabicPeriod"/>
              <a:defRPr/>
            </a:pPr>
            <a:r>
              <a:rPr lang="en-US" sz="2800" dirty="0">
                <a:ea typeface="+mn-ea"/>
              </a:rPr>
              <a:t>Implementing changes to ensure better governance through revised processes and structures. </a:t>
            </a:r>
          </a:p>
        </p:txBody>
      </p:sp>
    </p:spTree>
    <p:extLst>
      <p:ext uri="{BB962C8B-B14F-4D97-AF65-F5344CB8AC3E}">
        <p14:creationId xmlns:p14="http://schemas.microsoft.com/office/powerpoint/2010/main" val="2951699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18DFA9-7C6F-B1BC-F628-C981F5EB16E7}"/>
              </a:ext>
            </a:extLst>
          </p:cNvPr>
          <p:cNvSpPr>
            <a:spLocks noGrp="1"/>
          </p:cNvSpPr>
          <p:nvPr>
            <p:ph idx="1"/>
          </p:nvPr>
        </p:nvSpPr>
        <p:spPr>
          <a:xfrm>
            <a:off x="388447" y="1140231"/>
            <a:ext cx="10618993" cy="4988243"/>
          </a:xfrm>
        </p:spPr>
        <p:txBody>
          <a:bodyPr/>
          <a:lstStyle/>
          <a:p>
            <a:r>
              <a:rPr lang="it-IT" dirty="0" err="1"/>
              <a:t>Monitoring</a:t>
            </a:r>
            <a:r>
              <a:rPr lang="it-IT" dirty="0"/>
              <a:t> the </a:t>
            </a:r>
            <a:r>
              <a:rPr lang="it-IT" dirty="0" err="1"/>
              <a:t>selection</a:t>
            </a:r>
            <a:r>
              <a:rPr lang="it-IT" dirty="0"/>
              <a:t> </a:t>
            </a:r>
            <a:r>
              <a:rPr lang="it-IT" dirty="0" err="1"/>
              <a:t>process</a:t>
            </a:r>
            <a:r>
              <a:rPr lang="it-IT" dirty="0"/>
              <a:t> for the </a:t>
            </a:r>
            <a:r>
              <a:rPr lang="it-IT" dirty="0" err="1"/>
              <a:t>various</a:t>
            </a:r>
            <a:r>
              <a:rPr lang="it-IT" dirty="0"/>
              <a:t> awards under the (</a:t>
            </a:r>
            <a:r>
              <a:rPr lang="it-IT" dirty="0" err="1"/>
              <a:t>direct</a:t>
            </a:r>
            <a:r>
              <a:rPr lang="it-IT" dirty="0"/>
              <a:t> or </a:t>
            </a:r>
            <a:r>
              <a:rPr lang="it-IT" dirty="0" err="1"/>
              <a:t>indirect</a:t>
            </a:r>
            <a:r>
              <a:rPr lang="it-IT" dirty="0"/>
              <a:t>) </a:t>
            </a:r>
            <a:r>
              <a:rPr lang="it-IT" dirty="0" err="1"/>
              <a:t>responsibility</a:t>
            </a:r>
            <a:r>
              <a:rPr lang="it-IT" dirty="0"/>
              <a:t> of the Awards </a:t>
            </a:r>
            <a:r>
              <a:rPr lang="it-IT" dirty="0" err="1"/>
              <a:t>chair</a:t>
            </a:r>
            <a:r>
              <a:rPr lang="it-IT" dirty="0"/>
              <a:t>.</a:t>
            </a:r>
          </a:p>
          <a:p>
            <a:r>
              <a:rPr lang="it-IT" dirty="0"/>
              <a:t>Part of </a:t>
            </a:r>
            <a:r>
              <a:rPr lang="it-IT" dirty="0" err="1"/>
              <a:t>this</a:t>
            </a:r>
            <a:r>
              <a:rPr lang="it-IT" dirty="0"/>
              <a:t> task </a:t>
            </a:r>
            <a:r>
              <a:rPr lang="it-IT" dirty="0" err="1"/>
              <a:t>is</a:t>
            </a:r>
            <a:r>
              <a:rPr lang="it-IT" dirty="0"/>
              <a:t> the </a:t>
            </a:r>
            <a:r>
              <a:rPr lang="it-IT" dirty="0" err="1"/>
              <a:t>yearly</a:t>
            </a:r>
            <a:r>
              <a:rPr lang="it-IT" dirty="0"/>
              <a:t> update of the </a:t>
            </a:r>
            <a:r>
              <a:rPr lang="it-IT" dirty="0" err="1"/>
              <a:t>members</a:t>
            </a:r>
            <a:r>
              <a:rPr lang="it-IT" dirty="0"/>
              <a:t> of the </a:t>
            </a:r>
            <a:r>
              <a:rPr lang="it-IT" dirty="0" err="1"/>
              <a:t>various</a:t>
            </a:r>
            <a:r>
              <a:rPr lang="it-IT" dirty="0"/>
              <a:t> </a:t>
            </a:r>
            <a:r>
              <a:rPr lang="it-IT" dirty="0" err="1"/>
              <a:t>selection</a:t>
            </a:r>
            <a:r>
              <a:rPr lang="it-IT" dirty="0"/>
              <a:t> </a:t>
            </a:r>
            <a:r>
              <a:rPr lang="it-IT" dirty="0" err="1"/>
              <a:t>committees</a:t>
            </a:r>
            <a:r>
              <a:rPr lang="it-IT" dirty="0"/>
              <a:t>.</a:t>
            </a:r>
          </a:p>
          <a:p>
            <a:endParaRPr lang="it-IT" dirty="0"/>
          </a:p>
          <a:p>
            <a:endParaRPr lang="it-IT" dirty="0"/>
          </a:p>
          <a:p>
            <a:endParaRPr lang="it-IT" dirty="0"/>
          </a:p>
          <a:p>
            <a:endParaRPr lang="it-IT" dirty="0"/>
          </a:p>
          <a:p>
            <a:endParaRPr lang="it-IT" dirty="0"/>
          </a:p>
          <a:p>
            <a:r>
              <a:rPr lang="it-IT" dirty="0" err="1"/>
              <a:t>Changes</a:t>
            </a:r>
            <a:r>
              <a:rPr lang="it-IT" dirty="0"/>
              <a:t> to the </a:t>
            </a:r>
            <a:r>
              <a:rPr lang="it-IT" b="1" dirty="0" err="1"/>
              <a:t>Nathanson</a:t>
            </a:r>
            <a:r>
              <a:rPr lang="it-IT" b="1" dirty="0"/>
              <a:t> Award </a:t>
            </a:r>
            <a:r>
              <a:rPr lang="it-IT" dirty="0" err="1"/>
              <a:t>eligibility</a:t>
            </a:r>
            <a:r>
              <a:rPr lang="it-IT" dirty="0"/>
              <a:t> criteri </a:t>
            </a:r>
            <a:r>
              <a:rPr lang="it-IT" dirty="0" err="1"/>
              <a:t>were</a:t>
            </a:r>
            <a:r>
              <a:rPr lang="it-IT" dirty="0"/>
              <a:t> </a:t>
            </a:r>
            <a:r>
              <a:rPr lang="it-IT" dirty="0" err="1"/>
              <a:t>approved</a:t>
            </a:r>
            <a:r>
              <a:rPr lang="it-IT" dirty="0"/>
              <a:t> by the AESS BoG in Spring, </a:t>
            </a:r>
            <a:r>
              <a:rPr lang="it-IT" dirty="0" err="1"/>
              <a:t>reviewed</a:t>
            </a:r>
            <a:r>
              <a:rPr lang="it-IT" dirty="0"/>
              <a:t> with </a:t>
            </a:r>
            <a:r>
              <a:rPr lang="it-IT" dirty="0" err="1"/>
              <a:t>posoitive</a:t>
            </a:r>
            <a:r>
              <a:rPr lang="it-IT" dirty="0"/>
              <a:t> feedback from TABARC, </a:t>
            </a:r>
            <a:r>
              <a:rPr lang="it-IT" dirty="0" err="1"/>
              <a:t>will</a:t>
            </a:r>
            <a:r>
              <a:rPr lang="it-IT" dirty="0"/>
              <a:t> go to vote </a:t>
            </a:r>
            <a:r>
              <a:rPr lang="it-IT" dirty="0" err="1"/>
              <a:t>at</a:t>
            </a:r>
            <a:r>
              <a:rPr lang="it-IT" dirty="0"/>
              <a:t> November TAB </a:t>
            </a:r>
            <a:r>
              <a:rPr lang="it-IT" dirty="0" err="1"/>
              <a:t>series</a:t>
            </a:r>
            <a:r>
              <a:rPr lang="it-IT" dirty="0"/>
              <a:t>.</a:t>
            </a:r>
            <a:endParaRPr lang="en-US" dirty="0"/>
          </a:p>
        </p:txBody>
      </p:sp>
      <p:sp>
        <p:nvSpPr>
          <p:cNvPr id="3" name="Title 2">
            <a:extLst>
              <a:ext uri="{FF2B5EF4-FFF2-40B4-BE49-F238E27FC236}">
                <a16:creationId xmlns:a16="http://schemas.microsoft.com/office/drawing/2014/main" id="{0CB501C9-3CB2-4916-CC21-B757F81AA08D}"/>
              </a:ext>
            </a:extLst>
          </p:cNvPr>
          <p:cNvSpPr>
            <a:spLocks noGrp="1"/>
          </p:cNvSpPr>
          <p:nvPr>
            <p:ph type="title"/>
          </p:nvPr>
        </p:nvSpPr>
        <p:spPr/>
        <p:txBody>
          <a:bodyPr/>
          <a:lstStyle/>
          <a:p>
            <a:r>
              <a:rPr lang="en-US" dirty="0"/>
              <a:t>Tasks and Accomplishments</a:t>
            </a:r>
          </a:p>
        </p:txBody>
      </p:sp>
      <p:sp>
        <p:nvSpPr>
          <p:cNvPr id="4" name="Rettangolo 3"/>
          <p:cNvSpPr/>
          <p:nvPr/>
        </p:nvSpPr>
        <p:spPr>
          <a:xfrm>
            <a:off x="859894" y="3392638"/>
            <a:ext cx="10189107" cy="1692771"/>
          </a:xfrm>
          <a:prstGeom prst="rect">
            <a:avLst/>
          </a:prstGeom>
          <a:solidFill>
            <a:schemeClr val="accent5">
              <a:lumMod val="20000"/>
              <a:lumOff val="80000"/>
            </a:schemeClr>
          </a:solidFill>
          <a:ln>
            <a:solidFill>
              <a:schemeClr val="accent1"/>
            </a:solidFill>
          </a:ln>
        </p:spPr>
        <p:txBody>
          <a:bodyPr wrap="square">
            <a:spAutoFit/>
          </a:bodyPr>
          <a:lstStyle/>
          <a:p>
            <a:pPr marL="342900" indent="-342900">
              <a:spcBef>
                <a:spcPts val="600"/>
              </a:spcBef>
              <a:spcAft>
                <a:spcPts val="600"/>
              </a:spcAft>
              <a:buFont typeface="Arial" panose="020B0604020202020204" pitchFamily="34" charset="0"/>
              <a:buChar char="•"/>
            </a:pPr>
            <a:r>
              <a:rPr lang="en-US" sz="2400" b="1" dirty="0">
                <a:solidFill>
                  <a:srgbClr val="002060"/>
                </a:solidFill>
              </a:rPr>
              <a:t>3 years for the chair and 3, 2, and 1-year terms for the committee members.</a:t>
            </a:r>
            <a:endParaRPr lang="it-IT" sz="2400" b="1" dirty="0">
              <a:solidFill>
                <a:srgbClr val="002060"/>
              </a:solidFill>
            </a:endParaRPr>
          </a:p>
          <a:p>
            <a:pPr marL="342900" indent="-342900">
              <a:spcBef>
                <a:spcPts val="600"/>
              </a:spcBef>
              <a:spcAft>
                <a:spcPts val="600"/>
              </a:spcAft>
              <a:buFont typeface="Arial" panose="020B0604020202020204" pitchFamily="34" charset="0"/>
              <a:buChar char="•"/>
            </a:pPr>
            <a:r>
              <a:rPr lang="it-IT" sz="2400" b="1" dirty="0" err="1">
                <a:solidFill>
                  <a:srgbClr val="002060"/>
                </a:solidFill>
              </a:rPr>
              <a:t>Replace</a:t>
            </a:r>
            <a:r>
              <a:rPr lang="it-IT" sz="2400" b="1" dirty="0">
                <a:solidFill>
                  <a:srgbClr val="002060"/>
                </a:solidFill>
              </a:rPr>
              <a:t> </a:t>
            </a:r>
            <a:r>
              <a:rPr lang="it-IT" sz="2400" b="1" dirty="0" err="1">
                <a:solidFill>
                  <a:srgbClr val="002060"/>
                </a:solidFill>
              </a:rPr>
              <a:t>at</a:t>
            </a:r>
            <a:r>
              <a:rPr lang="it-IT" sz="2400" b="1" dirty="0">
                <a:solidFill>
                  <a:srgbClr val="002060"/>
                </a:solidFill>
              </a:rPr>
              <a:t> </a:t>
            </a:r>
            <a:r>
              <a:rPr lang="it-IT" sz="2400" b="1" dirty="0" err="1">
                <a:solidFill>
                  <a:srgbClr val="002060"/>
                </a:solidFill>
              </a:rPr>
              <a:t>least</a:t>
            </a:r>
            <a:r>
              <a:rPr lang="it-IT" sz="2400" b="1" dirty="0">
                <a:solidFill>
                  <a:srgbClr val="002060"/>
                </a:solidFill>
              </a:rPr>
              <a:t> </a:t>
            </a:r>
            <a:r>
              <a:rPr lang="it-IT" sz="2400" b="1" dirty="0" err="1">
                <a:solidFill>
                  <a:srgbClr val="002060"/>
                </a:solidFill>
              </a:rPr>
              <a:t>one</a:t>
            </a:r>
            <a:r>
              <a:rPr lang="it-IT" sz="2400" b="1" dirty="0">
                <a:solidFill>
                  <a:srgbClr val="002060"/>
                </a:solidFill>
              </a:rPr>
              <a:t> </a:t>
            </a:r>
            <a:r>
              <a:rPr lang="it-IT" sz="2400" b="1" dirty="0" err="1">
                <a:solidFill>
                  <a:srgbClr val="002060"/>
                </a:solidFill>
              </a:rPr>
              <a:t>member</a:t>
            </a:r>
            <a:r>
              <a:rPr lang="it-IT" sz="2400" b="1" dirty="0">
                <a:solidFill>
                  <a:srgbClr val="002060"/>
                </a:solidFill>
              </a:rPr>
              <a:t> for </a:t>
            </a:r>
            <a:r>
              <a:rPr lang="it-IT" sz="2400" b="1" dirty="0" err="1">
                <a:solidFill>
                  <a:srgbClr val="002060"/>
                </a:solidFill>
              </a:rPr>
              <a:t>each</a:t>
            </a:r>
            <a:r>
              <a:rPr lang="it-IT" sz="2400" b="1" dirty="0">
                <a:solidFill>
                  <a:srgbClr val="002060"/>
                </a:solidFill>
              </a:rPr>
              <a:t> </a:t>
            </a:r>
            <a:r>
              <a:rPr lang="it-IT" sz="2400" b="1" dirty="0" err="1">
                <a:solidFill>
                  <a:srgbClr val="002060"/>
                </a:solidFill>
              </a:rPr>
              <a:t>committee</a:t>
            </a:r>
            <a:r>
              <a:rPr lang="it-IT" sz="2400" b="1" dirty="0">
                <a:solidFill>
                  <a:srgbClr val="002060"/>
                </a:solidFill>
              </a:rPr>
              <a:t> </a:t>
            </a:r>
            <a:r>
              <a:rPr lang="it-IT" sz="2400" b="1" dirty="0" err="1">
                <a:solidFill>
                  <a:srgbClr val="002060"/>
                </a:solidFill>
              </a:rPr>
              <a:t>every</a:t>
            </a:r>
            <a:r>
              <a:rPr lang="it-IT" sz="2400" b="1" dirty="0">
                <a:solidFill>
                  <a:srgbClr val="002060"/>
                </a:solidFill>
              </a:rPr>
              <a:t> </a:t>
            </a:r>
            <a:r>
              <a:rPr lang="it-IT" sz="2400" b="1" dirty="0" err="1">
                <a:solidFill>
                  <a:srgbClr val="002060"/>
                </a:solidFill>
              </a:rPr>
              <a:t>year</a:t>
            </a:r>
            <a:r>
              <a:rPr lang="it-IT" sz="2400" b="1" dirty="0">
                <a:solidFill>
                  <a:srgbClr val="002060"/>
                </a:solidFill>
              </a:rPr>
              <a:t>.</a:t>
            </a:r>
          </a:p>
          <a:p>
            <a:pPr marL="342900" indent="-342900">
              <a:spcBef>
                <a:spcPts val="600"/>
              </a:spcBef>
              <a:spcAft>
                <a:spcPts val="600"/>
              </a:spcAft>
              <a:buFont typeface="Arial" panose="020B0604020202020204" pitchFamily="34" charset="0"/>
              <a:buChar char="•"/>
            </a:pPr>
            <a:r>
              <a:rPr lang="it-IT" sz="2400" b="1" u="sng" dirty="0">
                <a:solidFill>
                  <a:srgbClr val="00B050"/>
                </a:solidFill>
              </a:rPr>
              <a:t>Gender</a:t>
            </a:r>
            <a:r>
              <a:rPr lang="it-IT" sz="2400" b="1" u="sng" dirty="0">
                <a:solidFill>
                  <a:srgbClr val="002060"/>
                </a:solidFill>
              </a:rPr>
              <a:t> and </a:t>
            </a:r>
            <a:r>
              <a:rPr lang="it-IT" sz="2400" b="1" u="sng" dirty="0" err="1">
                <a:solidFill>
                  <a:srgbClr val="0070C0"/>
                </a:solidFill>
              </a:rPr>
              <a:t>Geographical</a:t>
            </a:r>
            <a:r>
              <a:rPr lang="it-IT" sz="2400" b="1" u="sng" dirty="0">
                <a:solidFill>
                  <a:srgbClr val="002060"/>
                </a:solidFill>
              </a:rPr>
              <a:t> </a:t>
            </a:r>
            <a:r>
              <a:rPr lang="it-IT" sz="2400" b="1" u="sng" dirty="0" err="1">
                <a:solidFill>
                  <a:srgbClr val="002060"/>
                </a:solidFill>
              </a:rPr>
              <a:t>Diversity</a:t>
            </a:r>
            <a:r>
              <a:rPr lang="it-IT" sz="2400" b="1" dirty="0">
                <a:solidFill>
                  <a:srgbClr val="002060"/>
                </a:solidFill>
              </a:rPr>
              <a:t>!</a:t>
            </a:r>
          </a:p>
          <a:p>
            <a:pPr marL="342900" indent="-342900">
              <a:spcBef>
                <a:spcPts val="600"/>
              </a:spcBef>
              <a:spcAft>
                <a:spcPts val="600"/>
              </a:spcAft>
              <a:buFont typeface="Arial" panose="020B0604020202020204" pitchFamily="34" charset="0"/>
              <a:buChar char="•"/>
            </a:pPr>
            <a:endParaRPr lang="it-IT" sz="200" b="1" dirty="0">
              <a:solidFill>
                <a:srgbClr val="002060"/>
              </a:solidFill>
            </a:endParaRPr>
          </a:p>
        </p:txBody>
      </p:sp>
    </p:spTree>
    <p:extLst>
      <p:ext uri="{BB962C8B-B14F-4D97-AF65-F5344CB8AC3E}">
        <p14:creationId xmlns:p14="http://schemas.microsoft.com/office/powerpoint/2010/main" val="89555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918359771"/>
              </p:ext>
            </p:extLst>
          </p:nvPr>
        </p:nvGraphicFramePr>
        <p:xfrm>
          <a:off x="222860" y="2515508"/>
          <a:ext cx="11861075" cy="3079964"/>
        </p:xfrm>
        <a:graphic>
          <a:graphicData uri="http://schemas.openxmlformats.org/drawingml/2006/table">
            <a:tbl>
              <a:tblPr firstRow="1" bandRow="1">
                <a:tableStyleId>{5C22544A-7EE6-4342-B048-85BDC9FD1C3A}</a:tableStyleId>
              </a:tblPr>
              <a:tblGrid>
                <a:gridCol w="2185852">
                  <a:extLst>
                    <a:ext uri="{9D8B030D-6E8A-4147-A177-3AD203B41FA5}">
                      <a16:colId xmlns:a16="http://schemas.microsoft.com/office/drawing/2014/main" val="20000"/>
                    </a:ext>
                  </a:extLst>
                </a:gridCol>
                <a:gridCol w="2558578">
                  <a:extLst>
                    <a:ext uri="{9D8B030D-6E8A-4147-A177-3AD203B41FA5}">
                      <a16:colId xmlns:a16="http://schemas.microsoft.com/office/drawing/2014/main" val="20001"/>
                    </a:ext>
                  </a:extLst>
                </a:gridCol>
                <a:gridCol w="2372215">
                  <a:extLst>
                    <a:ext uri="{9D8B030D-6E8A-4147-A177-3AD203B41FA5}">
                      <a16:colId xmlns:a16="http://schemas.microsoft.com/office/drawing/2014/main" val="20002"/>
                    </a:ext>
                  </a:extLst>
                </a:gridCol>
                <a:gridCol w="2372215">
                  <a:extLst>
                    <a:ext uri="{9D8B030D-6E8A-4147-A177-3AD203B41FA5}">
                      <a16:colId xmlns:a16="http://schemas.microsoft.com/office/drawing/2014/main" val="20003"/>
                    </a:ext>
                  </a:extLst>
                </a:gridCol>
                <a:gridCol w="2372215">
                  <a:extLst>
                    <a:ext uri="{9D8B030D-6E8A-4147-A177-3AD203B41FA5}">
                      <a16:colId xmlns:a16="http://schemas.microsoft.com/office/drawing/2014/main" val="20004"/>
                    </a:ext>
                  </a:extLst>
                </a:gridCol>
              </a:tblGrid>
              <a:tr h="594731">
                <a:tc>
                  <a:txBody>
                    <a:bodyPr/>
                    <a:lstStyle/>
                    <a:p>
                      <a:pPr marL="0" marR="0" algn="l">
                        <a:lnSpc>
                          <a:spcPct val="100000"/>
                        </a:lnSpc>
                        <a:spcBef>
                          <a:spcPts val="0"/>
                        </a:spcBef>
                        <a:spcAft>
                          <a:spcPts val="1200"/>
                        </a:spcAft>
                      </a:pPr>
                      <a:r>
                        <a:rPr lang="en-US" sz="2000" b="1" u="none" dirty="0">
                          <a:solidFill>
                            <a:srgbClr val="FFFF00"/>
                          </a:solidFill>
                          <a:effectLst/>
                          <a:latin typeface="+mn-lt"/>
                        </a:rPr>
                        <a:t>Distinguished Service Award</a:t>
                      </a:r>
                      <a:endParaRPr lang="en-US" sz="2000" b="1" u="none" dirty="0">
                        <a:solidFill>
                          <a:srgbClr val="FFFF00"/>
                        </a:solidFill>
                        <a:effectLst/>
                        <a:latin typeface="+mn-lt"/>
                        <a:ea typeface="Calibri" panose="020F0502020204030204" pitchFamily="34" charset="0"/>
                        <a:cs typeface="Times New Roman" panose="02020603050405020304" pitchFamily="18" charset="0"/>
                      </a:endParaRPr>
                    </a:p>
                  </a:txBody>
                  <a:tcPr/>
                </a:tc>
                <a:tc>
                  <a:txBody>
                    <a:bodyPr/>
                    <a:lstStyle/>
                    <a:p>
                      <a:pPr marL="0" marR="0" algn="l">
                        <a:lnSpc>
                          <a:spcPct val="100000"/>
                        </a:lnSpc>
                        <a:spcBef>
                          <a:spcPts val="0"/>
                        </a:spcBef>
                        <a:spcAft>
                          <a:spcPts val="1200"/>
                        </a:spcAft>
                      </a:pPr>
                      <a:r>
                        <a:rPr lang="en-US" sz="2000" b="1" u="none" dirty="0">
                          <a:solidFill>
                            <a:srgbClr val="FFFF00"/>
                          </a:solidFill>
                          <a:effectLst/>
                          <a:latin typeface="+mn-lt"/>
                        </a:rPr>
                        <a:t>Society Pioneer Award</a:t>
                      </a:r>
                      <a:endParaRPr lang="en-US" sz="2000" b="1" u="none" dirty="0">
                        <a:solidFill>
                          <a:srgbClr val="FFFF00"/>
                        </a:solidFill>
                        <a:effectLst/>
                        <a:latin typeface="+mn-lt"/>
                        <a:ea typeface="Calibri" panose="020F0502020204030204" pitchFamily="34" charset="0"/>
                        <a:cs typeface="Times New Roman" panose="02020603050405020304" pitchFamily="18" charset="0"/>
                      </a:endParaRPr>
                    </a:p>
                  </a:txBody>
                  <a:tcPr/>
                </a:tc>
                <a:tc>
                  <a:txBody>
                    <a:bodyPr/>
                    <a:lstStyle/>
                    <a:p>
                      <a:pPr marL="0" marR="0" algn="l">
                        <a:lnSpc>
                          <a:spcPct val="100000"/>
                        </a:lnSpc>
                        <a:spcBef>
                          <a:spcPts val="0"/>
                        </a:spcBef>
                        <a:spcAft>
                          <a:spcPts val="1200"/>
                        </a:spcAft>
                      </a:pPr>
                      <a:r>
                        <a:rPr lang="en-US" sz="2000" b="1" u="none" dirty="0">
                          <a:solidFill>
                            <a:srgbClr val="FFFF00"/>
                          </a:solidFill>
                          <a:effectLst/>
                          <a:latin typeface="+mn-lt"/>
                        </a:rPr>
                        <a:t>Judith A. </a:t>
                      </a:r>
                      <a:r>
                        <a:rPr lang="en-US" sz="2000" b="1" u="none" dirty="0" err="1">
                          <a:solidFill>
                            <a:srgbClr val="FFFF00"/>
                          </a:solidFill>
                          <a:effectLst/>
                          <a:latin typeface="+mn-lt"/>
                        </a:rPr>
                        <a:t>Resnik</a:t>
                      </a:r>
                      <a:r>
                        <a:rPr lang="en-US" sz="2000" b="1" u="none" dirty="0">
                          <a:solidFill>
                            <a:srgbClr val="FFFF00"/>
                          </a:solidFill>
                          <a:effectLst/>
                          <a:latin typeface="+mn-lt"/>
                        </a:rPr>
                        <a:t> Space Award</a:t>
                      </a:r>
                      <a:endParaRPr lang="en-US" sz="2000" b="1" u="none" dirty="0">
                        <a:solidFill>
                          <a:srgbClr val="FFFF00"/>
                        </a:solidFill>
                        <a:effectLst/>
                        <a:latin typeface="+mn-lt"/>
                        <a:ea typeface="Calibri" panose="020F0502020204030204" pitchFamily="34" charset="0"/>
                        <a:cs typeface="Times New Roman" panose="02020603050405020304" pitchFamily="18" charset="0"/>
                      </a:endParaRPr>
                    </a:p>
                  </a:txBody>
                  <a:tcPr/>
                </a:tc>
                <a:tc>
                  <a:txBody>
                    <a:bodyPr/>
                    <a:lstStyle/>
                    <a:p>
                      <a:pPr marL="0" marR="0" algn="l">
                        <a:lnSpc>
                          <a:spcPct val="100000"/>
                        </a:lnSpc>
                        <a:spcBef>
                          <a:spcPts val="0"/>
                        </a:spcBef>
                        <a:spcAft>
                          <a:spcPts val="1200"/>
                        </a:spcAft>
                      </a:pPr>
                      <a:r>
                        <a:rPr lang="en-US" sz="2000" b="1" u="none" dirty="0">
                          <a:solidFill>
                            <a:srgbClr val="FFFF00"/>
                          </a:solidFill>
                          <a:effectLst/>
                          <a:latin typeface="+mn-lt"/>
                        </a:rPr>
                        <a:t>Industrial Innovation Award</a:t>
                      </a:r>
                      <a:endParaRPr lang="en-US" sz="2000" b="1" u="none" dirty="0">
                        <a:solidFill>
                          <a:srgbClr val="FFFF00"/>
                        </a:solidFill>
                        <a:effectLst/>
                        <a:latin typeface="+mn-lt"/>
                        <a:ea typeface="Calibri" panose="020F0502020204030204" pitchFamily="34" charset="0"/>
                        <a:cs typeface="Times New Roman" panose="02020603050405020304" pitchFamily="18" charset="0"/>
                      </a:endParaRPr>
                    </a:p>
                  </a:txBody>
                  <a:tcPr/>
                </a:tc>
                <a:tc>
                  <a:txBody>
                    <a:bodyPr/>
                    <a:lstStyle/>
                    <a:p>
                      <a:pPr marL="0" marR="0" algn="l" defTabSz="457200" rtl="0" eaLnBrk="1" latinLnBrk="0" hangingPunct="1">
                        <a:lnSpc>
                          <a:spcPct val="100000"/>
                        </a:lnSpc>
                        <a:spcBef>
                          <a:spcPts val="0"/>
                        </a:spcBef>
                        <a:spcAft>
                          <a:spcPts val="1200"/>
                        </a:spcAft>
                      </a:pPr>
                      <a:r>
                        <a:rPr lang="it-IT" sz="2000" b="1" u="none" kern="1200" dirty="0" err="1">
                          <a:solidFill>
                            <a:srgbClr val="FFFF00"/>
                          </a:solidFill>
                          <a:effectLst/>
                          <a:latin typeface="+mn-lt"/>
                          <a:ea typeface="+mn-ea"/>
                          <a:cs typeface="+mn-cs"/>
                        </a:rPr>
                        <a:t>Early</a:t>
                      </a:r>
                      <a:r>
                        <a:rPr lang="it-IT" sz="2000" b="1" u="none" kern="1200" dirty="0">
                          <a:solidFill>
                            <a:srgbClr val="FFFF00"/>
                          </a:solidFill>
                          <a:effectLst/>
                          <a:latin typeface="+mn-lt"/>
                          <a:ea typeface="+mn-ea"/>
                          <a:cs typeface="+mn-cs"/>
                        </a:rPr>
                        <a:t> Career Award</a:t>
                      </a:r>
                      <a:endParaRPr lang="en-US" sz="2000" b="1" u="none" kern="1200" dirty="0">
                        <a:solidFill>
                          <a:srgbClr val="FFFF00"/>
                        </a:solidFill>
                        <a:effectLst/>
                        <a:latin typeface="+mn-lt"/>
                        <a:ea typeface="+mn-ea"/>
                        <a:cs typeface="+mn-cs"/>
                      </a:endParaRPr>
                    </a:p>
                  </a:txBody>
                  <a:tcPr/>
                </a:tc>
                <a:extLst>
                  <a:ext uri="{0D108BD9-81ED-4DB2-BD59-A6C34878D82A}">
                    <a16:rowId xmlns:a16="http://schemas.microsoft.com/office/drawing/2014/main" val="10000"/>
                  </a:ext>
                </a:extLst>
              </a:tr>
              <a:tr h="594731">
                <a:tc>
                  <a:txBody>
                    <a:bodyPr/>
                    <a:lstStyle/>
                    <a:p>
                      <a:pPr marL="0" marR="0">
                        <a:lnSpc>
                          <a:spcPct val="107000"/>
                        </a:lnSpc>
                        <a:spcBef>
                          <a:spcPts val="0"/>
                        </a:spcBef>
                        <a:spcAft>
                          <a:spcPts val="800"/>
                        </a:spcAft>
                      </a:pPr>
                      <a:r>
                        <a:rPr lang="en-US" sz="1600" b="1"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Hugh Griffiths (2) </a:t>
                      </a:r>
                      <a:endParaRPr lang="en-US" sz="16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Daniel Tazartes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Maruthi</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Akella</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Lyudmila Mihaylova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Kathleen Kramer </a:t>
                      </a:r>
                      <a:r>
                        <a:rPr lang="en-US" sz="1600" b="1">
                          <a:effectLst/>
                          <a:latin typeface="Calibri" panose="020F0502020204030204" pitchFamily="34" charset="0"/>
                          <a:ea typeface="Calibri" panose="020F0502020204030204" pitchFamily="34" charset="0"/>
                          <a:cs typeface="Times New Roman" panose="02020603050405020304" pitchFamily="18"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1"/>
                  </a:ext>
                </a:extLst>
              </a:tr>
              <a:tr h="594731">
                <a:tc>
                  <a:txBody>
                    <a:bodyPr/>
                    <a:lstStyle/>
                    <a:p>
                      <a:pPr marL="0" marR="0">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Anthony </a:t>
                      </a:r>
                      <a:r>
                        <a:rPr lang="en-US"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Martone</a:t>
                      </a: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p>
                  </a:txBody>
                  <a:tcPr/>
                </a:tc>
                <a:tc>
                  <a:txBody>
                    <a:bodyPr/>
                    <a:lstStyle/>
                    <a:p>
                      <a:pPr marL="0" marR="0">
                        <a:lnSpc>
                          <a:spcPct val="107000"/>
                        </a:lnSpc>
                        <a:spcBef>
                          <a:spcPts val="0"/>
                        </a:spcBef>
                        <a:spcAft>
                          <a:spcPts val="800"/>
                        </a:spcAft>
                      </a:pPr>
                      <a:r>
                        <a:rPr lang="it-IT"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Shobha</a:t>
                      </a:r>
                      <a:r>
                        <a:rPr lang="it-IT"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Ram</a:t>
                      </a:r>
                      <a:r>
                        <a:rPr lang="it-IT"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Michael Noble (1)</a:t>
                      </a:r>
                    </a:p>
                  </a:txBody>
                  <a:tcPr/>
                </a:tc>
                <a:tc>
                  <a:txBody>
                    <a:bodyPr/>
                    <a:lstStyle/>
                    <a:p>
                      <a:pPr marL="0" marR="0">
                        <a:lnSpc>
                          <a:spcPct val="107000"/>
                        </a:lnSpc>
                        <a:spcBef>
                          <a:spcPts val="0"/>
                        </a:spcBef>
                        <a:spcAft>
                          <a:spcPts val="800"/>
                        </a:spcAft>
                      </a:pPr>
                      <a:r>
                        <a:rPr lang="en-US" sz="1600" b="1" kern="12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Alfonso Farina (2)</a:t>
                      </a:r>
                    </a:p>
                  </a:txBody>
                  <a:tcPr/>
                </a:tc>
                <a:tc>
                  <a:txBody>
                    <a:bodyPr/>
                    <a:lstStyle/>
                    <a:p>
                      <a:pPr marL="0" marR="0">
                        <a:lnSpc>
                          <a:spcPct val="107000"/>
                        </a:lnSpc>
                        <a:spcBef>
                          <a:spcPts val="0"/>
                        </a:spcBef>
                        <a:spcAft>
                          <a:spcPts val="800"/>
                        </a:spcAft>
                      </a:pPr>
                      <a:r>
                        <a:rPr lang="en-US" sz="1600" b="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Laura Anitori</a:t>
                      </a:r>
                      <a:r>
                        <a:rPr lang="en-US" sz="1600" b="1">
                          <a:effectLst/>
                          <a:latin typeface="Calibri" panose="020F0502020204030204" pitchFamily="34" charset="0"/>
                          <a:ea typeface="Calibri" panose="020F0502020204030204" pitchFamily="34" charset="0"/>
                          <a:cs typeface="Times New Roman" panose="02020603050405020304" pitchFamily="18" charset="0"/>
                        </a:rPr>
                        <a:t>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2"/>
                  </a:ext>
                </a:extLst>
              </a:tr>
              <a:tr h="594731">
                <a:tc>
                  <a:txBody>
                    <a:bodyPr/>
                    <a:lstStyle/>
                    <a:p>
                      <a:pPr marL="0" marR="0">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Braham </a:t>
                      </a:r>
                      <a:r>
                        <a:rPr lang="en-US"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Himed</a:t>
                      </a: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p>
                  </a:txBody>
                  <a:tcPr/>
                </a:tc>
                <a:tc>
                  <a:txBody>
                    <a:bodyPr/>
                    <a:lstStyle/>
                    <a:p>
                      <a:pPr marL="0" marR="0">
                        <a:lnSpc>
                          <a:spcPct val="107000"/>
                        </a:lnSpc>
                        <a:spcBef>
                          <a:spcPts val="0"/>
                        </a:spcBef>
                        <a:spcAft>
                          <a:spcPts val="800"/>
                        </a:spcAft>
                      </a:pPr>
                      <a:r>
                        <a:rPr lang="it-IT" sz="1600" b="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Maria S. Greco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it-IT"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Tanya</a:t>
                      </a:r>
                      <a:r>
                        <a:rPr lang="it-IT"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Vladimirova</a:t>
                      </a:r>
                      <a:r>
                        <a:rPr lang="it-IT"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Stefano </a:t>
                      </a:r>
                      <a:r>
                        <a:rPr lang="en-US"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Coraluppi</a:t>
                      </a: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p>
                  </a:txBody>
                  <a:tcPr/>
                </a:tc>
                <a:tc>
                  <a:txBody>
                    <a:bodyPr/>
                    <a:lstStyle/>
                    <a:p>
                      <a:pPr marL="0" marR="0">
                        <a:lnSpc>
                          <a:spcPct val="107000"/>
                        </a:lnSpc>
                        <a:spcBef>
                          <a:spcPts val="0"/>
                        </a:spcBef>
                        <a:spcAft>
                          <a:spcPts val="800"/>
                        </a:spcAft>
                      </a:pPr>
                      <a:r>
                        <a:rPr lang="en-US" sz="1600" b="1" kern="12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Luke Rosenberg (1)</a:t>
                      </a:r>
                    </a:p>
                  </a:txBody>
                  <a:tcPr/>
                </a:tc>
                <a:extLst>
                  <a:ext uri="{0D108BD9-81ED-4DB2-BD59-A6C34878D82A}">
                    <a16:rowId xmlns:a16="http://schemas.microsoft.com/office/drawing/2014/main" val="10003"/>
                  </a:ext>
                </a:extLst>
              </a:tr>
              <a:tr h="594731">
                <a:tc>
                  <a:txBody>
                    <a:bodyPr/>
                    <a:lstStyle/>
                    <a:p>
                      <a:pPr marL="0" marR="0">
                        <a:lnSpc>
                          <a:spcPct val="107000"/>
                        </a:lnSpc>
                        <a:spcBef>
                          <a:spcPts val="0"/>
                        </a:spcBef>
                        <a:spcAft>
                          <a:spcPts val="800"/>
                        </a:spcAft>
                      </a:pP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Stephanie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Bidon</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defTabSz="914400" rtl="0" eaLnBrk="1" latinLnBrk="0" hangingPunct="1">
                        <a:lnSpc>
                          <a:spcPct val="107000"/>
                        </a:lnSpc>
                        <a:spcBef>
                          <a:spcPts val="0"/>
                        </a:spcBef>
                        <a:spcAft>
                          <a:spcPts val="800"/>
                        </a:spcAft>
                      </a:pPr>
                      <a:r>
                        <a:rPr lang="it-IT" sz="1600" b="1" kern="12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Giuseppe A. Fabrizio (3)</a:t>
                      </a:r>
                      <a:endParaRPr lang="en-US" sz="1600" b="1" kern="1200"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l" defTabSz="914400" rtl="0" eaLnBrk="1" latinLnBrk="0" hangingPunct="1">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Michael </a:t>
                      </a:r>
                      <a:r>
                        <a:rPr lang="en-US"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Sievers</a:t>
                      </a: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p>
                  </a:txBody>
                  <a:tcPr/>
                </a:tc>
                <a:tc>
                  <a:txBody>
                    <a:bodyPr/>
                    <a:lstStyle/>
                    <a:p>
                      <a:pPr>
                        <a:lnSpc>
                          <a:spcPct val="107000"/>
                        </a:lnSpc>
                      </a:pPr>
                      <a:r>
                        <a:rPr lang="it-IT"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Darin</a:t>
                      </a:r>
                      <a:r>
                        <a:rPr lang="it-IT"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a:t>
                      </a:r>
                      <a:r>
                        <a:rPr lang="it-IT"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Dunham</a:t>
                      </a:r>
                      <a:r>
                        <a:rPr lang="it-IT"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endPar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Michael </a:t>
                      </a:r>
                      <a:r>
                        <a:rPr lang="en-US" sz="1600" b="1"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Braasch</a:t>
                      </a:r>
                      <a:r>
                        <a:rPr lang="en-US" sz="16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(1)</a:t>
                      </a:r>
                    </a:p>
                  </a:txBody>
                  <a:tcPr/>
                </a:tc>
                <a:extLst>
                  <a:ext uri="{0D108BD9-81ED-4DB2-BD59-A6C34878D82A}">
                    <a16:rowId xmlns:a16="http://schemas.microsoft.com/office/drawing/2014/main" val="10004"/>
                  </a:ext>
                </a:extLst>
              </a:tr>
            </a:tbl>
          </a:graphicData>
        </a:graphic>
      </p:graphicFrame>
      <p:sp>
        <p:nvSpPr>
          <p:cNvPr id="6" name="Title 2">
            <a:extLst>
              <a:ext uri="{FF2B5EF4-FFF2-40B4-BE49-F238E27FC236}">
                <a16:creationId xmlns:a16="http://schemas.microsoft.com/office/drawing/2014/main" id="{0CB501C9-3CB2-4916-CC21-B757F81AA08D}"/>
              </a:ext>
            </a:extLst>
          </p:cNvPr>
          <p:cNvSpPr>
            <a:spLocks noGrp="1"/>
          </p:cNvSpPr>
          <p:nvPr>
            <p:ph type="title"/>
          </p:nvPr>
        </p:nvSpPr>
        <p:spPr>
          <a:xfrm>
            <a:off x="734807" y="59679"/>
            <a:ext cx="10515600" cy="483395"/>
          </a:xfrm>
        </p:spPr>
        <p:txBody>
          <a:bodyPr/>
          <a:lstStyle/>
          <a:p>
            <a:r>
              <a:rPr lang="en-US" dirty="0"/>
              <a:t>Tasks and Accomplishments</a:t>
            </a:r>
          </a:p>
        </p:txBody>
      </p:sp>
      <p:sp>
        <p:nvSpPr>
          <p:cNvPr id="7" name="Content Placeholder 1">
            <a:extLst>
              <a:ext uri="{FF2B5EF4-FFF2-40B4-BE49-F238E27FC236}">
                <a16:creationId xmlns:a16="http://schemas.microsoft.com/office/drawing/2014/main" id="{D418DFA9-7C6F-B1BC-F628-C981F5EB16E7}"/>
              </a:ext>
            </a:extLst>
          </p:cNvPr>
          <p:cNvSpPr>
            <a:spLocks noGrp="1"/>
          </p:cNvSpPr>
          <p:nvPr>
            <p:ph idx="1"/>
          </p:nvPr>
        </p:nvSpPr>
        <p:spPr>
          <a:xfrm>
            <a:off x="535637" y="1212272"/>
            <a:ext cx="11235520" cy="914401"/>
          </a:xfrm>
        </p:spPr>
        <p:txBody>
          <a:bodyPr/>
          <a:lstStyle/>
          <a:p>
            <a:r>
              <a:rPr lang="it-IT" u="sng" dirty="0" err="1"/>
              <a:t>Based</a:t>
            </a:r>
            <a:r>
              <a:rPr lang="it-IT" u="sng" dirty="0"/>
              <a:t> on the feedback from the </a:t>
            </a:r>
            <a:r>
              <a:rPr lang="it-IT" u="sng" dirty="0" err="1"/>
              <a:t>BoG</a:t>
            </a:r>
            <a:r>
              <a:rPr lang="it-IT" u="sng" dirty="0"/>
              <a:t> </a:t>
            </a:r>
            <a:r>
              <a:rPr lang="it-IT" u="sng" dirty="0" err="1"/>
              <a:t>members</a:t>
            </a:r>
            <a:r>
              <a:rPr lang="it-IT" dirty="0"/>
              <a:t>, </a:t>
            </a:r>
            <a:r>
              <a:rPr lang="it-IT" dirty="0" err="1"/>
              <a:t>these</a:t>
            </a:r>
            <a:r>
              <a:rPr lang="it-IT" dirty="0"/>
              <a:t> are the </a:t>
            </a:r>
            <a:r>
              <a:rPr lang="it-IT" dirty="0" err="1"/>
              <a:t>committee</a:t>
            </a:r>
            <a:r>
              <a:rPr lang="it-IT" dirty="0"/>
              <a:t> </a:t>
            </a:r>
            <a:r>
              <a:rPr lang="it-IT" dirty="0" err="1"/>
              <a:t>members</a:t>
            </a:r>
            <a:r>
              <a:rPr lang="it-IT" dirty="0"/>
              <a:t> (</a:t>
            </a:r>
            <a:r>
              <a:rPr lang="it-IT" dirty="0" err="1"/>
              <a:t>years</a:t>
            </a:r>
            <a:r>
              <a:rPr lang="it-IT" dirty="0"/>
              <a:t> of service) for the </a:t>
            </a:r>
            <a:r>
              <a:rPr lang="it-IT" dirty="0" err="1"/>
              <a:t>next</a:t>
            </a:r>
            <a:r>
              <a:rPr lang="it-IT" dirty="0"/>
              <a:t> </a:t>
            </a:r>
            <a:r>
              <a:rPr lang="it-IT" dirty="0" err="1"/>
              <a:t>cycle</a:t>
            </a:r>
            <a:r>
              <a:rPr lang="it-IT" dirty="0"/>
              <a:t> of society awards:</a:t>
            </a:r>
            <a:endParaRPr lang="en-US" dirty="0"/>
          </a:p>
        </p:txBody>
      </p:sp>
      <p:sp>
        <p:nvSpPr>
          <p:cNvPr id="2" name="Rettangolo 1"/>
          <p:cNvSpPr/>
          <p:nvPr/>
        </p:nvSpPr>
        <p:spPr>
          <a:xfrm>
            <a:off x="430706" y="5799641"/>
            <a:ext cx="2036135" cy="892552"/>
          </a:xfrm>
          <a:prstGeom prst="rect">
            <a:avLst/>
          </a:prstGeom>
        </p:spPr>
        <p:txBody>
          <a:bodyPr wrap="none">
            <a:spAutoFit/>
          </a:bodyPr>
          <a:lstStyle/>
          <a:p>
            <a:r>
              <a:rPr lang="it-IT" b="1" dirty="0">
                <a:solidFill>
                  <a:schemeClr val="dk1"/>
                </a:solidFill>
                <a:latin typeface="Calibri" panose="020F0502020204030204" pitchFamily="34" charset="0"/>
                <a:ea typeface="Calibri" panose="020F0502020204030204" pitchFamily="34" charset="0"/>
                <a:cs typeface="Times New Roman" panose="02020603050405020304" pitchFamily="18" charset="0"/>
              </a:rPr>
              <a:t>Black = US </a:t>
            </a:r>
            <a:r>
              <a:rPr lang="it-IT" b="1" dirty="0" err="1">
                <a:solidFill>
                  <a:schemeClr val="dk1"/>
                </a:solidFill>
                <a:latin typeface="Calibri" panose="020F0502020204030204" pitchFamily="34" charset="0"/>
                <a:ea typeface="Calibri" panose="020F0502020204030204" pitchFamily="34" charset="0"/>
                <a:cs typeface="Times New Roman" panose="02020603050405020304" pitchFamily="18" charset="0"/>
              </a:rPr>
              <a:t>based</a:t>
            </a:r>
            <a:endParaRPr lang="it-IT" b="1" dirty="0">
              <a:solidFill>
                <a:schemeClr val="dk1"/>
              </a:solidFill>
              <a:latin typeface="Calibri" panose="020F0502020204030204" pitchFamily="34" charset="0"/>
              <a:ea typeface="Calibri" panose="020F0502020204030204" pitchFamily="34" charset="0"/>
              <a:cs typeface="Times New Roman" panose="02020603050405020304" pitchFamily="18" charset="0"/>
            </a:endParaRPr>
          </a:p>
          <a:p>
            <a:r>
              <a:rPr lang="it-IT" b="1" dirty="0">
                <a:solidFill>
                  <a:srgbClr val="0000CC"/>
                </a:solidFill>
                <a:latin typeface="Calibri" panose="020F0502020204030204" pitchFamily="34" charset="0"/>
                <a:ea typeface="Calibri" panose="020F0502020204030204" pitchFamily="34" charset="0"/>
                <a:cs typeface="Times New Roman" panose="02020603050405020304" pitchFamily="18" charset="0"/>
              </a:rPr>
              <a:t>Blu = non-US </a:t>
            </a:r>
            <a:r>
              <a:rPr lang="it-IT" b="1" dirty="0" err="1">
                <a:solidFill>
                  <a:srgbClr val="0000CC"/>
                </a:solidFill>
                <a:latin typeface="Calibri" panose="020F0502020204030204" pitchFamily="34" charset="0"/>
                <a:ea typeface="Calibri" panose="020F0502020204030204" pitchFamily="34" charset="0"/>
                <a:cs typeface="Times New Roman" panose="02020603050405020304" pitchFamily="18" charset="0"/>
              </a:rPr>
              <a:t>based</a:t>
            </a:r>
            <a:endParaRPr lang="it-IT" b="1" dirty="0">
              <a:solidFill>
                <a:srgbClr val="0000CC"/>
              </a:solidFill>
              <a:latin typeface="Calibri" panose="020F0502020204030204" pitchFamily="34" charset="0"/>
              <a:ea typeface="Calibri" panose="020F0502020204030204" pitchFamily="34" charset="0"/>
              <a:cs typeface="Times New Roman" panose="02020603050405020304" pitchFamily="18" charset="0"/>
            </a:endParaRPr>
          </a:p>
          <a:p>
            <a:r>
              <a:rPr lang="it-IT"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Green = </a:t>
            </a:r>
            <a:r>
              <a:rPr lang="it-IT" sz="1600" b="1" dirty="0" err="1">
                <a:solidFill>
                  <a:srgbClr val="00B050"/>
                </a:solidFill>
                <a:latin typeface="Calibri" panose="020F0502020204030204" pitchFamily="34" charset="0"/>
                <a:ea typeface="Calibri" panose="020F0502020204030204" pitchFamily="34" charset="0"/>
                <a:cs typeface="Times New Roman" panose="02020603050405020304" pitchFamily="18" charset="0"/>
              </a:rPr>
              <a:t>Female</a:t>
            </a:r>
            <a:endParaRPr lang="en-US"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216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B501C9-3CB2-4916-CC21-B757F81AA08D}"/>
              </a:ext>
            </a:extLst>
          </p:cNvPr>
          <p:cNvSpPr>
            <a:spLocks noGrp="1"/>
          </p:cNvSpPr>
          <p:nvPr>
            <p:ph type="title"/>
          </p:nvPr>
        </p:nvSpPr>
        <p:spPr/>
        <p:txBody>
          <a:bodyPr/>
          <a:lstStyle/>
          <a:p>
            <a:r>
              <a:rPr lang="en-US" dirty="0"/>
              <a:t>Challenges and Future Plans</a:t>
            </a:r>
          </a:p>
        </p:txBody>
      </p:sp>
      <p:sp>
        <p:nvSpPr>
          <p:cNvPr id="4" name="Text Placeholder 2">
            <a:extLst>
              <a:ext uri="{FF2B5EF4-FFF2-40B4-BE49-F238E27FC236}">
                <a16:creationId xmlns:a16="http://schemas.microsoft.com/office/drawing/2014/main" id="{AEA58944-5545-4118-979B-D9E64B47EF7E}"/>
              </a:ext>
            </a:extLst>
          </p:cNvPr>
          <p:cNvSpPr>
            <a:spLocks noGrp="1"/>
          </p:cNvSpPr>
          <p:nvPr/>
        </p:nvSpPr>
        <p:spPr>
          <a:xfrm>
            <a:off x="273596" y="960970"/>
            <a:ext cx="10844677" cy="5703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20000"/>
              </a:lnSpc>
            </a:pPr>
            <a:r>
              <a:rPr lang="en-US" sz="2800" b="1" u="sng" dirty="0"/>
              <a:t>Weaknesses (longstanding)</a:t>
            </a:r>
            <a:r>
              <a:rPr lang="en-US" sz="2800" dirty="0"/>
              <a:t>:</a:t>
            </a:r>
            <a:endParaRPr lang="it-IT" sz="2800" dirty="0"/>
          </a:p>
          <a:p>
            <a:pPr lvl="1" algn="just">
              <a:lnSpc>
                <a:spcPct val="120000"/>
              </a:lnSpc>
              <a:buFont typeface="Wingdings" panose="05000000000000000000" pitchFamily="2" charset="2"/>
              <a:buChar char="§"/>
            </a:pPr>
            <a:r>
              <a:rPr lang="en-US" sz="2800" dirty="0">
                <a:solidFill>
                  <a:srgbClr val="002060"/>
                </a:solidFill>
              </a:rPr>
              <a:t>For most of the awards, the number of nominations received every year is still small; sometimes only 1 (in this case we usually extend the deadline) or 2.</a:t>
            </a:r>
          </a:p>
          <a:p>
            <a:pPr lvl="1" algn="just">
              <a:lnSpc>
                <a:spcPct val="120000"/>
              </a:lnSpc>
              <a:buFont typeface="Wingdings" panose="05000000000000000000" pitchFamily="2" charset="2"/>
              <a:buChar char="§"/>
            </a:pPr>
            <a:r>
              <a:rPr lang="it-IT" sz="2800" dirty="0">
                <a:solidFill>
                  <a:srgbClr val="002060"/>
                </a:solidFill>
              </a:rPr>
              <a:t>[</a:t>
            </a:r>
            <a:r>
              <a:rPr lang="it-IT" sz="2800" i="1" dirty="0" err="1">
                <a:solidFill>
                  <a:srgbClr val="002060"/>
                </a:solidFill>
              </a:rPr>
              <a:t>Exception</a:t>
            </a:r>
            <a:r>
              <a:rPr lang="it-IT" sz="2800" dirty="0">
                <a:solidFill>
                  <a:srgbClr val="002060"/>
                </a:solidFill>
              </a:rPr>
              <a:t>: awards </a:t>
            </a:r>
            <a:r>
              <a:rPr lang="it-IT" sz="2800" dirty="0" err="1">
                <a:solidFill>
                  <a:srgbClr val="002060"/>
                </a:solidFill>
              </a:rPr>
              <a:t>directly</a:t>
            </a:r>
            <a:r>
              <a:rPr lang="it-IT" sz="2800" dirty="0">
                <a:solidFill>
                  <a:srgbClr val="002060"/>
                </a:solidFill>
              </a:rPr>
              <a:t> </a:t>
            </a:r>
            <a:r>
              <a:rPr lang="it-IT" sz="2800" dirty="0" err="1">
                <a:solidFill>
                  <a:srgbClr val="002060"/>
                </a:solidFill>
              </a:rPr>
              <a:t>managed</a:t>
            </a:r>
            <a:r>
              <a:rPr lang="it-IT" sz="2800" dirty="0">
                <a:solidFill>
                  <a:srgbClr val="002060"/>
                </a:solidFill>
              </a:rPr>
              <a:t> by the RSP].</a:t>
            </a:r>
            <a:endParaRPr lang="en-US" sz="2800" dirty="0">
              <a:solidFill>
                <a:srgbClr val="002060"/>
              </a:solidFill>
            </a:endParaRPr>
          </a:p>
          <a:p>
            <a:pPr marL="457200" lvl="1" indent="0" algn="just">
              <a:lnSpc>
                <a:spcPct val="120000"/>
              </a:lnSpc>
              <a:buNone/>
            </a:pPr>
            <a:endParaRPr lang="en-US" sz="2800" b="1" dirty="0">
              <a:solidFill>
                <a:srgbClr val="002060"/>
              </a:solidFill>
            </a:endParaRPr>
          </a:p>
          <a:p>
            <a:pPr lvl="1" algn="just">
              <a:lnSpc>
                <a:spcPct val="120000"/>
              </a:lnSpc>
              <a:buFontTx/>
              <a:buChar char="-"/>
            </a:pPr>
            <a:r>
              <a:rPr lang="en-US" sz="2800" b="1" u="sng" dirty="0"/>
              <a:t>Actions (suggested)</a:t>
            </a:r>
            <a:r>
              <a:rPr lang="en-US" sz="2800" dirty="0"/>
              <a:t>:</a:t>
            </a:r>
            <a:endParaRPr lang="en-US" sz="2800" b="1" dirty="0">
              <a:solidFill>
                <a:srgbClr val="002060"/>
              </a:solidFill>
            </a:endParaRPr>
          </a:p>
          <a:p>
            <a:pPr lvl="1" algn="just">
              <a:lnSpc>
                <a:spcPct val="120000"/>
              </a:lnSpc>
              <a:buFont typeface="Wingdings" panose="05000000000000000000" pitchFamily="2" charset="2"/>
              <a:buChar char="§"/>
            </a:pPr>
            <a:r>
              <a:rPr lang="it-IT" sz="2800" dirty="0">
                <a:solidFill>
                  <a:srgbClr val="002060"/>
                </a:solidFill>
              </a:rPr>
              <a:t>The </a:t>
            </a:r>
            <a:r>
              <a:rPr lang="it-IT" sz="2800" dirty="0" err="1">
                <a:solidFill>
                  <a:srgbClr val="002060"/>
                </a:solidFill>
              </a:rPr>
              <a:t>six</a:t>
            </a:r>
            <a:r>
              <a:rPr lang="it-IT" sz="2800" dirty="0">
                <a:solidFill>
                  <a:srgbClr val="002060"/>
                </a:solidFill>
              </a:rPr>
              <a:t> AESS </a:t>
            </a:r>
            <a:r>
              <a:rPr lang="it-IT" sz="2800" dirty="0" err="1">
                <a:solidFill>
                  <a:srgbClr val="002060"/>
                </a:solidFill>
              </a:rPr>
              <a:t>Panels</a:t>
            </a:r>
            <a:r>
              <a:rPr lang="it-IT" sz="2800" dirty="0">
                <a:solidFill>
                  <a:srgbClr val="002060"/>
                </a:solidFill>
              </a:rPr>
              <a:t> </a:t>
            </a:r>
            <a:r>
              <a:rPr lang="it-IT" sz="2800" dirty="0" err="1">
                <a:solidFill>
                  <a:srgbClr val="002060"/>
                </a:solidFill>
              </a:rPr>
              <a:t>should</a:t>
            </a:r>
            <a:r>
              <a:rPr lang="it-IT" sz="2800" dirty="0">
                <a:solidFill>
                  <a:srgbClr val="002060"/>
                </a:solidFill>
              </a:rPr>
              <a:t> </a:t>
            </a:r>
            <a:r>
              <a:rPr lang="it-IT" sz="2800" dirty="0" err="1">
                <a:solidFill>
                  <a:srgbClr val="002060"/>
                </a:solidFill>
              </a:rPr>
              <a:t>contribute</a:t>
            </a:r>
            <a:r>
              <a:rPr lang="it-IT" sz="2800" dirty="0">
                <a:solidFill>
                  <a:srgbClr val="002060"/>
                </a:solidFill>
              </a:rPr>
              <a:t> more </a:t>
            </a:r>
            <a:r>
              <a:rPr lang="it-IT" sz="2800" dirty="0" err="1">
                <a:solidFill>
                  <a:srgbClr val="002060"/>
                </a:solidFill>
              </a:rPr>
              <a:t>substantially</a:t>
            </a:r>
            <a:r>
              <a:rPr lang="it-IT" sz="2800" dirty="0">
                <a:solidFill>
                  <a:srgbClr val="002060"/>
                </a:solidFill>
              </a:rPr>
              <a:t>, e.g. </a:t>
            </a:r>
            <a:r>
              <a:rPr lang="it-IT" sz="2800" dirty="0" err="1">
                <a:solidFill>
                  <a:srgbClr val="002060"/>
                </a:solidFill>
              </a:rPr>
              <a:t>providing</a:t>
            </a:r>
            <a:r>
              <a:rPr lang="it-IT" sz="2800" dirty="0">
                <a:solidFill>
                  <a:srgbClr val="002060"/>
                </a:solidFill>
              </a:rPr>
              <a:t> 1-2 </a:t>
            </a:r>
            <a:r>
              <a:rPr lang="it-IT" sz="2800" dirty="0" err="1">
                <a:solidFill>
                  <a:srgbClr val="002060"/>
                </a:solidFill>
              </a:rPr>
              <a:t>nominations</a:t>
            </a:r>
            <a:r>
              <a:rPr lang="it-IT" sz="2800" dirty="0">
                <a:solidFill>
                  <a:srgbClr val="002060"/>
                </a:solidFill>
              </a:rPr>
              <a:t> </a:t>
            </a:r>
            <a:r>
              <a:rPr lang="it-IT" sz="2800" dirty="0" err="1">
                <a:solidFill>
                  <a:srgbClr val="002060"/>
                </a:solidFill>
              </a:rPr>
              <a:t>every</a:t>
            </a:r>
            <a:r>
              <a:rPr lang="it-IT" sz="2800" dirty="0">
                <a:solidFill>
                  <a:srgbClr val="002060"/>
                </a:solidFill>
              </a:rPr>
              <a:t> </a:t>
            </a:r>
            <a:r>
              <a:rPr lang="it-IT" sz="2800" dirty="0" err="1">
                <a:solidFill>
                  <a:srgbClr val="002060"/>
                </a:solidFill>
              </a:rPr>
              <a:t>year</a:t>
            </a:r>
            <a:r>
              <a:rPr lang="it-IT" sz="2800" dirty="0">
                <a:solidFill>
                  <a:srgbClr val="002060"/>
                </a:solidFill>
              </a:rPr>
              <a:t> for </a:t>
            </a:r>
            <a:r>
              <a:rPr lang="it-IT" sz="2800" dirty="0" err="1">
                <a:solidFill>
                  <a:srgbClr val="002060"/>
                </a:solidFill>
              </a:rPr>
              <a:t>each</a:t>
            </a:r>
            <a:r>
              <a:rPr lang="it-IT" sz="2800" dirty="0">
                <a:solidFill>
                  <a:srgbClr val="002060"/>
                </a:solidFill>
              </a:rPr>
              <a:t> award (</a:t>
            </a:r>
            <a:r>
              <a:rPr lang="it-IT" sz="2800" i="1" dirty="0" err="1">
                <a:solidFill>
                  <a:srgbClr val="002060"/>
                </a:solidFill>
              </a:rPr>
              <a:t>need</a:t>
            </a:r>
            <a:r>
              <a:rPr lang="it-IT" sz="2800" i="1" dirty="0">
                <a:solidFill>
                  <a:srgbClr val="002060"/>
                </a:solidFill>
              </a:rPr>
              <a:t> of help from the VP </a:t>
            </a:r>
            <a:r>
              <a:rPr lang="en-US" sz="2800" i="1" dirty="0">
                <a:solidFill>
                  <a:srgbClr val="002060"/>
                </a:solidFill>
              </a:rPr>
              <a:t>Technical Operations</a:t>
            </a:r>
            <a:r>
              <a:rPr lang="it-IT" sz="2800" dirty="0">
                <a:solidFill>
                  <a:srgbClr val="002060"/>
                </a:solidFill>
              </a:rPr>
              <a:t>).</a:t>
            </a:r>
            <a:endParaRPr lang="en-US" sz="2800" dirty="0">
              <a:solidFill>
                <a:srgbClr val="002060"/>
              </a:solidFill>
            </a:endParaRPr>
          </a:p>
          <a:p>
            <a:pPr lvl="1"/>
            <a:endParaRPr lang="it-IT" sz="2800" b="1" dirty="0">
              <a:solidFill>
                <a:srgbClr val="002060"/>
              </a:solidFill>
            </a:endParaRPr>
          </a:p>
          <a:p>
            <a:pPr lvl="1"/>
            <a:endParaRPr lang="en-US" sz="2800" dirty="0"/>
          </a:p>
        </p:txBody>
      </p:sp>
    </p:spTree>
    <p:extLst>
      <p:ext uri="{BB962C8B-B14F-4D97-AF65-F5344CB8AC3E}">
        <p14:creationId xmlns:p14="http://schemas.microsoft.com/office/powerpoint/2010/main" val="208922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7BE801-5E3E-5C8F-E06F-28D7DC15F988}"/>
              </a:ext>
            </a:extLst>
          </p:cNvPr>
          <p:cNvSpPr>
            <a:spLocks noGrp="1"/>
          </p:cNvSpPr>
          <p:nvPr>
            <p:ph type="title"/>
          </p:nvPr>
        </p:nvSpPr>
        <p:spPr/>
        <p:txBody>
          <a:bodyPr/>
          <a:lstStyle/>
          <a:p>
            <a:r>
              <a:rPr lang="en-US" dirty="0"/>
              <a:t>Ongoing activity</a:t>
            </a:r>
          </a:p>
        </p:txBody>
      </p:sp>
      <p:sp>
        <p:nvSpPr>
          <p:cNvPr id="4" name="Text Placeholder 2">
            <a:extLst>
              <a:ext uri="{FF2B5EF4-FFF2-40B4-BE49-F238E27FC236}">
                <a16:creationId xmlns:a16="http://schemas.microsoft.com/office/drawing/2014/main" id="{4DC198D4-AEE5-DD59-EAB4-B7217BEC4F4C}"/>
              </a:ext>
            </a:extLst>
          </p:cNvPr>
          <p:cNvSpPr>
            <a:spLocks noGrp="1"/>
          </p:cNvSpPr>
          <p:nvPr>
            <p:ph idx="4294967295"/>
          </p:nvPr>
        </p:nvSpPr>
        <p:spPr>
          <a:xfrm>
            <a:off x="492558" y="1105911"/>
            <a:ext cx="10757849" cy="4987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sz="2800" b="1" dirty="0"/>
              <a:t>Multiple endorsements: </a:t>
            </a:r>
            <a:r>
              <a:rPr lang="en-US" sz="2800" dirty="0"/>
              <a:t>The Awards Committee approved the fact that it will not be allowed to provide endorsements for the same award for multiple candidates. </a:t>
            </a:r>
          </a:p>
          <a:p>
            <a:pPr marL="0" indent="0">
              <a:buNone/>
            </a:pPr>
            <a:r>
              <a:rPr lang="en-US" sz="2800" dirty="0"/>
              <a:t>	[</a:t>
            </a:r>
            <a:r>
              <a:rPr lang="en-US" sz="2800" i="1" dirty="0"/>
              <a:t>text to be added to the award webpages to be finalized, it will 	include a checkbox the nominator must select to confirm they 	understand the endorsers have not already endorsed another 	candidate; and before the upload of the recommendation letters 	another warning</a:t>
            </a:r>
            <a:r>
              <a:rPr lang="en-US" sz="2800" dirty="0"/>
              <a:t>].</a:t>
            </a:r>
          </a:p>
          <a:p>
            <a:pPr>
              <a:buFont typeface="Arial" panose="020B0604020202020204" pitchFamily="34" charset="0"/>
              <a:buChar char="•"/>
            </a:pPr>
            <a:r>
              <a:rPr lang="en-US" sz="2800" b="1" dirty="0"/>
              <a:t>Criteria/Scoring</a:t>
            </a:r>
            <a:r>
              <a:rPr lang="en-US" sz="2800" dirty="0"/>
              <a:t>: Review and publication of the judging criteria for the various awards, they will serve to the selection committees as the basis for selecting and scoring the awards recipients. Also, the nominators and endorsers will be informed from the very beginning what are the criteria that will be applied.</a:t>
            </a:r>
          </a:p>
          <a:p>
            <a:pPr marL="0" indent="0">
              <a:buNone/>
            </a:pPr>
            <a:endParaRPr lang="en-US" sz="2800" dirty="0"/>
          </a:p>
        </p:txBody>
      </p:sp>
    </p:spTree>
    <p:extLst>
      <p:ext uri="{BB962C8B-B14F-4D97-AF65-F5344CB8AC3E}">
        <p14:creationId xmlns:p14="http://schemas.microsoft.com/office/powerpoint/2010/main" val="62004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7BE801-5E3E-5C8F-E06F-28D7DC15F988}"/>
              </a:ext>
            </a:extLst>
          </p:cNvPr>
          <p:cNvSpPr>
            <a:spLocks noGrp="1"/>
          </p:cNvSpPr>
          <p:nvPr>
            <p:ph type="title"/>
          </p:nvPr>
        </p:nvSpPr>
        <p:spPr/>
        <p:txBody>
          <a:bodyPr/>
          <a:lstStyle/>
          <a:p>
            <a:r>
              <a:rPr lang="en-US" dirty="0"/>
              <a:t>Motion</a:t>
            </a:r>
          </a:p>
        </p:txBody>
      </p:sp>
      <p:sp>
        <p:nvSpPr>
          <p:cNvPr id="4" name="Text Placeholder 2">
            <a:extLst>
              <a:ext uri="{FF2B5EF4-FFF2-40B4-BE49-F238E27FC236}">
                <a16:creationId xmlns:a16="http://schemas.microsoft.com/office/drawing/2014/main" id="{4DC198D4-AEE5-DD59-EAB4-B7217BEC4F4C}"/>
              </a:ext>
            </a:extLst>
          </p:cNvPr>
          <p:cNvSpPr>
            <a:spLocks noGrp="1"/>
          </p:cNvSpPr>
          <p:nvPr>
            <p:ph idx="4294967295"/>
          </p:nvPr>
        </p:nvSpPr>
        <p:spPr>
          <a:xfrm>
            <a:off x="734807" y="1064347"/>
            <a:ext cx="10618787" cy="4987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b="1" dirty="0"/>
              <a:t>Motion</a:t>
            </a:r>
            <a:r>
              <a:rPr lang="en-US" sz="2800" dirty="0"/>
              <a:t>: The Awards Committee moves to approve the new AESS Student Brach Chapter of the Year Award.</a:t>
            </a:r>
          </a:p>
          <a:p>
            <a:pPr marL="0" indent="0">
              <a:buNone/>
            </a:pPr>
            <a:endParaRPr lang="en-US" sz="2800" dirty="0"/>
          </a:p>
          <a:p>
            <a:pPr>
              <a:buFont typeface="Arial" panose="020B0604020202020204" pitchFamily="34" charset="0"/>
              <a:buChar char="•"/>
            </a:pPr>
            <a:r>
              <a:rPr lang="en-US" sz="2800" b="1" dirty="0"/>
              <a:t>Pros</a:t>
            </a:r>
            <a:r>
              <a:rPr lang="en-US" sz="2800" dirty="0"/>
              <a:t>: </a:t>
            </a:r>
          </a:p>
          <a:p>
            <a:pPr lvl="1"/>
            <a:r>
              <a:rPr lang="en-US" sz="2800" dirty="0"/>
              <a:t>To annually recognize the AESS Branch Student Chapter whose performance was particularly noteworthy</a:t>
            </a:r>
          </a:p>
          <a:p>
            <a:pPr>
              <a:buFont typeface="Arial" panose="020B0604020202020204" pitchFamily="34" charset="0"/>
              <a:buChar char="•"/>
            </a:pPr>
            <a:r>
              <a:rPr lang="en-US" sz="2800" b="1" dirty="0"/>
              <a:t>Cons</a:t>
            </a:r>
            <a:r>
              <a:rPr lang="en-US" sz="2800" dirty="0"/>
              <a:t>: </a:t>
            </a:r>
          </a:p>
          <a:p>
            <a:pPr lvl="1"/>
            <a:r>
              <a:rPr lang="en-US" sz="2800" dirty="0"/>
              <a:t>None</a:t>
            </a:r>
          </a:p>
          <a:p>
            <a:pPr>
              <a:buFont typeface="Arial" panose="020B0604020202020204" pitchFamily="34" charset="0"/>
              <a:buChar char="•"/>
            </a:pPr>
            <a:r>
              <a:rPr lang="en-US" sz="2800" b="1" dirty="0"/>
              <a:t>Financial Implications</a:t>
            </a:r>
            <a:r>
              <a:rPr lang="en-US" sz="2800" dirty="0"/>
              <a:t>: 1000 USD</a:t>
            </a:r>
          </a:p>
        </p:txBody>
      </p:sp>
    </p:spTree>
    <p:extLst>
      <p:ext uri="{BB962C8B-B14F-4D97-AF65-F5344CB8AC3E}">
        <p14:creationId xmlns:p14="http://schemas.microsoft.com/office/powerpoint/2010/main" val="490640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622</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Courier New</vt:lpstr>
      <vt:lpstr>LucidaGrande</vt:lpstr>
      <vt:lpstr>Wingdings</vt:lpstr>
      <vt:lpstr>Office Theme</vt:lpstr>
      <vt:lpstr>PowerPoint Presentation</vt:lpstr>
      <vt:lpstr>PowerPoint Presentation</vt:lpstr>
      <vt:lpstr>PowerPoint Presentation</vt:lpstr>
      <vt:lpstr>Tasks and Accomplishments</vt:lpstr>
      <vt:lpstr>Tasks and Accomplishments</vt:lpstr>
      <vt:lpstr>Challenges and Future Plans</vt:lpstr>
      <vt:lpstr>Ongoing activity</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Amanda Osborn</cp:lastModifiedBy>
  <cp:revision>57</cp:revision>
  <dcterms:created xsi:type="dcterms:W3CDTF">2020-06-23T20:53:44Z</dcterms:created>
  <dcterms:modified xsi:type="dcterms:W3CDTF">2023-11-09T05:33:44Z</dcterms:modified>
</cp:coreProperties>
</file>